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3" r:id="rId14"/>
    <p:sldId id="267" r:id="rId15"/>
    <p:sldId id="268"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10"/>
    <p:restoredTop sz="94659"/>
  </p:normalViewPr>
  <p:slideViewPr>
    <p:cSldViewPr snapToGrid="0" snapToObjects="1">
      <p:cViewPr varScale="1">
        <p:scale>
          <a:sx n="82" d="100"/>
          <a:sy n="82" d="100"/>
        </p:scale>
        <p:origin x="168"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CBEEF-4B3E-F647-89D7-96F4DA2DB5C6}" type="datetimeFigureOut">
              <a:rPr lang="en-VN" smtClean="0"/>
              <a:t>1/14/21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483F3-AF9D-624C-B5DA-9F9589694D30}" type="slidenum">
              <a:rPr lang="en-VN" smtClean="0"/>
              <a:t>‹#›</a:t>
            </a:fld>
            <a:endParaRPr lang="en-VN"/>
          </a:p>
        </p:txBody>
      </p:sp>
    </p:spTree>
    <p:extLst>
      <p:ext uri="{BB962C8B-B14F-4D97-AF65-F5344CB8AC3E}">
        <p14:creationId xmlns:p14="http://schemas.microsoft.com/office/powerpoint/2010/main" val="148594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83E483F3-AF9D-624C-B5DA-9F9589694D30}" type="slidenum">
              <a:rPr lang="en-VN" smtClean="0"/>
              <a:t>1</a:t>
            </a:fld>
            <a:endParaRPr lang="en-VN"/>
          </a:p>
        </p:txBody>
      </p:sp>
    </p:spTree>
    <p:extLst>
      <p:ext uri="{BB962C8B-B14F-4D97-AF65-F5344CB8AC3E}">
        <p14:creationId xmlns:p14="http://schemas.microsoft.com/office/powerpoint/2010/main" val="2752791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DA4CAC9-D73E-B44C-802A-F0614C1C88A7}" type="datetimeFigureOut">
              <a:rPr lang="en-VN" smtClean="0"/>
              <a:t>1/14/21</a:t>
            </a:fld>
            <a:endParaRPr lang="en-VN"/>
          </a:p>
        </p:txBody>
      </p:sp>
      <p:sp>
        <p:nvSpPr>
          <p:cNvPr id="5" name="Footer Placeholder 4"/>
          <p:cNvSpPr>
            <a:spLocks noGrp="1"/>
          </p:cNvSpPr>
          <p:nvPr>
            <p:ph type="ftr" sz="quarter" idx="11"/>
          </p:nvPr>
        </p:nvSpPr>
        <p:spPr>
          <a:xfrm>
            <a:off x="1876424" y="5410201"/>
            <a:ext cx="5124886" cy="365125"/>
          </a:xfrm>
        </p:spPr>
        <p:txBody>
          <a:bodyPr/>
          <a:lstStyle/>
          <a:p>
            <a:endParaRPr lang="en-VN"/>
          </a:p>
        </p:txBody>
      </p:sp>
      <p:sp>
        <p:nvSpPr>
          <p:cNvPr id="6" name="Slide Number Placeholder 5"/>
          <p:cNvSpPr>
            <a:spLocks noGrp="1"/>
          </p:cNvSpPr>
          <p:nvPr>
            <p:ph type="sldNum" sz="quarter" idx="12"/>
          </p:nvPr>
        </p:nvSpPr>
        <p:spPr>
          <a:xfrm>
            <a:off x="9896911" y="5410199"/>
            <a:ext cx="771089" cy="365125"/>
          </a:xfrm>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246883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1/14/21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47768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1/14/21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65770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1/14/21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11283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1/14/21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13298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A4CAC9-D73E-B44C-802A-F0614C1C88A7}" type="datetimeFigureOut">
              <a:rPr lang="en-VN" smtClean="0"/>
              <a:t>1/14/21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762376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A4CAC9-D73E-B44C-802A-F0614C1C88A7}" type="datetimeFigureOut">
              <a:rPr lang="en-VN" smtClean="0"/>
              <a:t>1/14/21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865582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1/14/21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983078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1/14/21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266025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1/14/21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45230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4CAC9-D73E-B44C-802A-F0614C1C88A7}" type="datetimeFigureOut">
              <a:rPr lang="en-VN" smtClean="0"/>
              <a:t>1/14/21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97567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A4CAC9-D73E-B44C-802A-F0614C1C88A7}" type="datetimeFigureOut">
              <a:rPr lang="en-VN" smtClean="0"/>
              <a:t>1/14/21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90738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A4CAC9-D73E-B44C-802A-F0614C1C88A7}" type="datetimeFigureOut">
              <a:rPr lang="en-VN" smtClean="0"/>
              <a:t>1/14/21</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43589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A4CAC9-D73E-B44C-802A-F0614C1C88A7}" type="datetimeFigureOut">
              <a:rPr lang="en-VN" smtClean="0"/>
              <a:t>1/14/21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03120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4CAC9-D73E-B44C-802A-F0614C1C88A7}" type="datetimeFigureOut">
              <a:rPr lang="en-VN" smtClean="0"/>
              <a:t>1/14/21</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66312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1/14/21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38584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1/14/21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665811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A4CAC9-D73E-B44C-802A-F0614C1C88A7}" type="datetimeFigureOut">
              <a:rPr lang="en-VN" smtClean="0"/>
              <a:t>1/14/21</a:t>
            </a:fld>
            <a:endParaRPr lang="en-V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V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10324F-97CA-724B-B32A-BD52F7FB93A3}" type="slidenum">
              <a:rPr lang="en-VN" smtClean="0"/>
              <a:t>‹#›</a:t>
            </a:fld>
            <a:endParaRPr lang="en-VN"/>
          </a:p>
        </p:txBody>
      </p:sp>
    </p:spTree>
    <p:extLst>
      <p:ext uri="{BB962C8B-B14F-4D97-AF65-F5344CB8AC3E}">
        <p14:creationId xmlns:p14="http://schemas.microsoft.com/office/powerpoint/2010/main" val="182566323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A3D7-8797-7341-A5A3-E6AC3B4702F4}"/>
              </a:ext>
            </a:extLst>
          </p:cNvPr>
          <p:cNvSpPr>
            <a:spLocks noGrp="1"/>
          </p:cNvSpPr>
          <p:nvPr>
            <p:ph type="ctrTitle"/>
          </p:nvPr>
        </p:nvSpPr>
        <p:spPr/>
        <p:txBody>
          <a:bodyPr/>
          <a:lstStyle/>
          <a:p>
            <a:r>
              <a:rPr lang="en-VN" dirty="0"/>
              <a:t>Spring boot</a:t>
            </a:r>
          </a:p>
        </p:txBody>
      </p:sp>
      <p:sp>
        <p:nvSpPr>
          <p:cNvPr id="3" name="Subtitle 2">
            <a:extLst>
              <a:ext uri="{FF2B5EF4-FFF2-40B4-BE49-F238E27FC236}">
                <a16:creationId xmlns:a16="http://schemas.microsoft.com/office/drawing/2014/main" id="{9474DC70-594C-D545-BAAE-BDD5DBABC55F}"/>
              </a:ext>
            </a:extLst>
          </p:cNvPr>
          <p:cNvSpPr>
            <a:spLocks noGrp="1"/>
          </p:cNvSpPr>
          <p:nvPr>
            <p:ph type="subTitle" idx="1"/>
          </p:nvPr>
        </p:nvSpPr>
        <p:spPr/>
        <p:txBody>
          <a:bodyPr/>
          <a:lstStyle/>
          <a:p>
            <a:r>
              <a:rPr lang="en-US" dirty="0" err="1"/>
              <a:t>ThymeLEAF</a:t>
            </a:r>
            <a:r>
              <a:rPr lang="en-US" dirty="0"/>
              <a:t> TEMPLATE ENGINE</a:t>
            </a:r>
            <a:endParaRPr lang="en-VN" dirty="0"/>
          </a:p>
        </p:txBody>
      </p:sp>
    </p:spTree>
    <p:extLst>
      <p:ext uri="{BB962C8B-B14F-4D97-AF65-F5344CB8AC3E}">
        <p14:creationId xmlns:p14="http://schemas.microsoft.com/office/powerpoint/2010/main" val="581150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47A9-3BFB-094B-BF7D-D59B658949DA}"/>
              </a:ext>
            </a:extLst>
          </p:cNvPr>
          <p:cNvSpPr>
            <a:spLocks noGrp="1"/>
          </p:cNvSpPr>
          <p:nvPr>
            <p:ph type="title"/>
          </p:nvPr>
        </p:nvSpPr>
        <p:spPr/>
        <p:txBody>
          <a:bodyPr/>
          <a:lstStyle/>
          <a:p>
            <a:r>
              <a:rPr lang="en-VN" dirty="0"/>
              <a:t>FRAGMENT</a:t>
            </a:r>
          </a:p>
        </p:txBody>
      </p:sp>
      <p:sp>
        <p:nvSpPr>
          <p:cNvPr id="3" name="Content Placeholder 2">
            <a:extLst>
              <a:ext uri="{FF2B5EF4-FFF2-40B4-BE49-F238E27FC236}">
                <a16:creationId xmlns:a16="http://schemas.microsoft.com/office/drawing/2014/main" id="{29F34235-2F78-8F42-8AF5-C4C25E1AD9A2}"/>
              </a:ext>
            </a:extLst>
          </p:cNvPr>
          <p:cNvSpPr>
            <a:spLocks noGrp="1"/>
          </p:cNvSpPr>
          <p:nvPr>
            <p:ph idx="1"/>
          </p:nvPr>
        </p:nvSpPr>
        <p:spPr/>
        <p:txBody>
          <a:bodyPr>
            <a:normAutofit/>
          </a:bodyPr>
          <a:lstStyle/>
          <a:p>
            <a:r>
              <a:rPr lang="en-VN" dirty="0"/>
              <a:t>Fragment là một thành phần cho phép người lập trình chia nhỏ giao diện thành các thành phần con và có thể tái sử dụng các thành phần con đó</a:t>
            </a:r>
          </a:p>
          <a:p>
            <a:r>
              <a:rPr lang="en-VN" dirty="0"/>
              <a:t>Để tạo một fragment, sử dụng attribute th:fragment với giá trị nhận vào là tên của fragment</a:t>
            </a:r>
          </a:p>
          <a:p>
            <a:r>
              <a:rPr lang="en-VN" dirty="0"/>
              <a:t>Ví dụ </a:t>
            </a:r>
          </a:p>
          <a:p>
            <a:pPr marL="0" indent="0">
              <a:buNone/>
            </a:pPr>
            <a:r>
              <a:rPr lang="en-VN" dirty="0"/>
              <a:t>   &lt;div th:fragment=“footer”&gt;&lt;/div&gt;</a:t>
            </a:r>
          </a:p>
        </p:txBody>
      </p:sp>
    </p:spTree>
    <p:extLst>
      <p:ext uri="{BB962C8B-B14F-4D97-AF65-F5344CB8AC3E}">
        <p14:creationId xmlns:p14="http://schemas.microsoft.com/office/powerpoint/2010/main" val="129234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46A9-2D5B-8747-948F-04901270AA5C}"/>
              </a:ext>
            </a:extLst>
          </p:cNvPr>
          <p:cNvSpPr>
            <a:spLocks noGrp="1"/>
          </p:cNvSpPr>
          <p:nvPr>
            <p:ph type="title"/>
          </p:nvPr>
        </p:nvSpPr>
        <p:spPr/>
        <p:txBody>
          <a:bodyPr/>
          <a:lstStyle/>
          <a:p>
            <a:r>
              <a:rPr lang="en-VN" dirty="0"/>
              <a:t>Fragment (Cont)</a:t>
            </a:r>
          </a:p>
        </p:txBody>
      </p:sp>
      <p:sp>
        <p:nvSpPr>
          <p:cNvPr id="3" name="Content Placeholder 2">
            <a:extLst>
              <a:ext uri="{FF2B5EF4-FFF2-40B4-BE49-F238E27FC236}">
                <a16:creationId xmlns:a16="http://schemas.microsoft.com/office/drawing/2014/main" id="{DFACC1B5-CE17-D843-A01B-CCD808515A54}"/>
              </a:ext>
            </a:extLst>
          </p:cNvPr>
          <p:cNvSpPr>
            <a:spLocks noGrp="1"/>
          </p:cNvSpPr>
          <p:nvPr>
            <p:ph idx="1"/>
          </p:nvPr>
        </p:nvSpPr>
        <p:spPr/>
        <p:txBody>
          <a:bodyPr/>
          <a:lstStyle/>
          <a:p>
            <a:r>
              <a:rPr lang="en-VN" dirty="0"/>
              <a:t> Để sử dụng fragment, sử dụng attribute th:insert hoặc th:replace với tham số nhận vào là cú pháp ~{} chứa đường dẫn tên fragments và tên fragment</a:t>
            </a:r>
          </a:p>
          <a:p>
            <a:r>
              <a:rPr lang="en-US" dirty="0"/>
              <a:t>t</a:t>
            </a:r>
            <a:r>
              <a:rPr lang="en-VN" dirty="0"/>
              <a:t>h:insert sẽ chỉ thêm fragment vào thẻ chính còn th:replace sẽ thay thế cả thẻ chính</a:t>
            </a:r>
          </a:p>
          <a:p>
            <a:r>
              <a:rPr lang="en-VN" dirty="0"/>
              <a:t>Ví dụ </a:t>
            </a:r>
          </a:p>
          <a:p>
            <a:pPr marL="0" indent="0">
              <a:buNone/>
            </a:pPr>
            <a:r>
              <a:rPr lang="en-VN" dirty="0"/>
              <a:t>   &lt;div th:replace=“~{‘fragment-file’ :: footer}”&gt;&lt;/div&gt;</a:t>
            </a:r>
          </a:p>
          <a:p>
            <a:endParaRPr lang="en-VN" dirty="0"/>
          </a:p>
          <a:p>
            <a:endParaRPr lang="en-VN" dirty="0"/>
          </a:p>
        </p:txBody>
      </p:sp>
    </p:spTree>
    <p:extLst>
      <p:ext uri="{BB962C8B-B14F-4D97-AF65-F5344CB8AC3E}">
        <p14:creationId xmlns:p14="http://schemas.microsoft.com/office/powerpoint/2010/main" val="3276280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B1F4-8698-6548-B234-88CA911FA98F}"/>
              </a:ext>
            </a:extLst>
          </p:cNvPr>
          <p:cNvSpPr>
            <a:spLocks noGrp="1"/>
          </p:cNvSpPr>
          <p:nvPr>
            <p:ph type="title"/>
          </p:nvPr>
        </p:nvSpPr>
        <p:spPr/>
        <p:txBody>
          <a:bodyPr/>
          <a:lstStyle/>
          <a:p>
            <a:r>
              <a:rPr lang="en-VN" dirty="0"/>
              <a:t>FRAGMENT VỚI THAM SỐ(CONT)</a:t>
            </a:r>
          </a:p>
        </p:txBody>
      </p:sp>
      <p:sp>
        <p:nvSpPr>
          <p:cNvPr id="3" name="Content Placeholder 2">
            <a:extLst>
              <a:ext uri="{FF2B5EF4-FFF2-40B4-BE49-F238E27FC236}">
                <a16:creationId xmlns:a16="http://schemas.microsoft.com/office/drawing/2014/main" id="{299EF825-562A-F543-97A5-C72DE70F9A57}"/>
              </a:ext>
            </a:extLst>
          </p:cNvPr>
          <p:cNvSpPr>
            <a:spLocks noGrp="1"/>
          </p:cNvSpPr>
          <p:nvPr>
            <p:ph idx="1"/>
          </p:nvPr>
        </p:nvSpPr>
        <p:spPr/>
        <p:txBody>
          <a:bodyPr>
            <a:normAutofit/>
          </a:bodyPr>
          <a:lstStyle/>
          <a:p>
            <a:r>
              <a:rPr lang="en-US" dirty="0"/>
              <a:t>T</a:t>
            </a:r>
            <a:r>
              <a:rPr lang="en-VN" dirty="0"/>
              <a:t>hymeleaf cho phép truyền dữ liệu từ template chính vào fragment thông qua tham số</a:t>
            </a:r>
          </a:p>
          <a:p>
            <a:r>
              <a:rPr lang="en-VN" dirty="0"/>
              <a:t>Ví dụ </a:t>
            </a:r>
            <a:br>
              <a:rPr lang="en-VN" dirty="0"/>
            </a:br>
            <a:r>
              <a:rPr lang="en-US" i="1" dirty="0"/>
              <a:t>&lt;</a:t>
            </a:r>
            <a:r>
              <a:rPr lang="en-US" dirty="0"/>
              <a:t>div </a:t>
            </a:r>
            <a:r>
              <a:rPr lang="en-US" dirty="0" err="1"/>
              <a:t>th:fragment</a:t>
            </a:r>
            <a:r>
              <a:rPr lang="en-US" dirty="0"/>
              <a:t>="footer</a:t>
            </a:r>
            <a:r>
              <a:rPr lang="en-US" i="1" dirty="0"/>
              <a:t>(</a:t>
            </a:r>
            <a:r>
              <a:rPr lang="en-US" dirty="0"/>
              <a:t>param1, param2</a:t>
            </a:r>
            <a:r>
              <a:rPr lang="en-US" i="1" dirty="0"/>
              <a:t>)</a:t>
            </a:r>
            <a:r>
              <a:rPr lang="en-US" dirty="0"/>
              <a:t>"</a:t>
            </a:r>
            <a:r>
              <a:rPr lang="en-US" i="1" dirty="0"/>
              <a:t>&gt;&lt;</a:t>
            </a:r>
            <a:r>
              <a:rPr lang="en-US" dirty="0"/>
              <a:t>div </a:t>
            </a:r>
            <a:r>
              <a:rPr lang="en-US" dirty="0" err="1"/>
              <a:t>th:text</a:t>
            </a:r>
            <a:r>
              <a:rPr lang="en-US" dirty="0"/>
              <a:t>="</a:t>
            </a:r>
            <a:r>
              <a:rPr lang="en-US" i="1" dirty="0"/>
              <a:t>${param1}</a:t>
            </a:r>
            <a:r>
              <a:rPr lang="en-US" dirty="0"/>
              <a:t>"</a:t>
            </a:r>
            <a:r>
              <a:rPr lang="en-US" i="1" dirty="0"/>
              <a:t>&gt;&lt;/</a:t>
            </a:r>
            <a:r>
              <a:rPr lang="en-US" dirty="0"/>
              <a:t>div</a:t>
            </a:r>
            <a:r>
              <a:rPr lang="en-US" i="1" dirty="0"/>
              <a:t>&gt;&lt;/</a:t>
            </a:r>
            <a:r>
              <a:rPr lang="en-US" dirty="0"/>
              <a:t>div</a:t>
            </a:r>
            <a:r>
              <a:rPr lang="en-US" i="1" dirty="0"/>
              <a:t>&gt;</a:t>
            </a:r>
            <a:endParaRPr lang="en-VN" dirty="0"/>
          </a:p>
        </p:txBody>
      </p:sp>
    </p:spTree>
    <p:extLst>
      <p:ext uri="{BB962C8B-B14F-4D97-AF65-F5344CB8AC3E}">
        <p14:creationId xmlns:p14="http://schemas.microsoft.com/office/powerpoint/2010/main" val="109506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A6301-D968-6047-8B62-42D652BD314E}"/>
              </a:ext>
            </a:extLst>
          </p:cNvPr>
          <p:cNvSpPr>
            <a:spLocks noGrp="1"/>
          </p:cNvSpPr>
          <p:nvPr>
            <p:ph type="title"/>
          </p:nvPr>
        </p:nvSpPr>
        <p:spPr/>
        <p:txBody>
          <a:bodyPr/>
          <a:lstStyle/>
          <a:p>
            <a:r>
              <a:rPr lang="en-VN" dirty="0"/>
              <a:t>FRagment</a:t>
            </a:r>
          </a:p>
        </p:txBody>
      </p:sp>
      <p:sp>
        <p:nvSpPr>
          <p:cNvPr id="3" name="Content Placeholder 2">
            <a:extLst>
              <a:ext uri="{FF2B5EF4-FFF2-40B4-BE49-F238E27FC236}">
                <a16:creationId xmlns:a16="http://schemas.microsoft.com/office/drawing/2014/main" id="{025380C2-0F84-4F4B-96B7-78B51DDAA26B}"/>
              </a:ext>
            </a:extLst>
          </p:cNvPr>
          <p:cNvSpPr>
            <a:spLocks noGrp="1"/>
          </p:cNvSpPr>
          <p:nvPr>
            <p:ph idx="1"/>
          </p:nvPr>
        </p:nvSpPr>
        <p:spPr/>
        <p:txBody>
          <a:bodyPr/>
          <a:lstStyle/>
          <a:p>
            <a:r>
              <a:rPr lang="en-VN" dirty="0"/>
              <a:t>Giáo viên demo cách sử dụng fragment</a:t>
            </a:r>
          </a:p>
        </p:txBody>
      </p:sp>
    </p:spTree>
    <p:extLst>
      <p:ext uri="{BB962C8B-B14F-4D97-AF65-F5344CB8AC3E}">
        <p14:creationId xmlns:p14="http://schemas.microsoft.com/office/powerpoint/2010/main" val="781808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E613-E3BE-C944-B007-97ED5C930733}"/>
              </a:ext>
            </a:extLst>
          </p:cNvPr>
          <p:cNvSpPr>
            <a:spLocks noGrp="1"/>
          </p:cNvSpPr>
          <p:nvPr>
            <p:ph type="title"/>
          </p:nvPr>
        </p:nvSpPr>
        <p:spPr/>
        <p:txBody>
          <a:bodyPr/>
          <a:lstStyle/>
          <a:p>
            <a:r>
              <a:rPr lang="en-VN" dirty="0"/>
              <a:t>Xử LÝ FORM NÂNG CAO</a:t>
            </a:r>
          </a:p>
        </p:txBody>
      </p:sp>
      <p:sp>
        <p:nvSpPr>
          <p:cNvPr id="3" name="Content Placeholder 2">
            <a:extLst>
              <a:ext uri="{FF2B5EF4-FFF2-40B4-BE49-F238E27FC236}">
                <a16:creationId xmlns:a16="http://schemas.microsoft.com/office/drawing/2014/main" id="{2C1C0859-225B-0744-9A87-8726BA39D73D}"/>
              </a:ext>
            </a:extLst>
          </p:cNvPr>
          <p:cNvSpPr>
            <a:spLocks noGrp="1"/>
          </p:cNvSpPr>
          <p:nvPr>
            <p:ph idx="1"/>
          </p:nvPr>
        </p:nvSpPr>
        <p:spPr/>
        <p:txBody>
          <a:bodyPr/>
          <a:lstStyle/>
          <a:p>
            <a:r>
              <a:rPr lang="en-VN" dirty="0"/>
              <a:t>Như đã biết, để lấy dữ liệu từ form trong controller, Spring sử dụng một annotation @RequestParam để tự động mapping biến inject trong controller method với field name trong input control. Ngoài cách trên, Spring và thymeleaf còn cho phép binding tự động các field name của input control vào. một class object inject trong controller method. Với cách này, code sẽ dễ đọc và dễ maintain hơn rất nhiều</a:t>
            </a:r>
          </a:p>
        </p:txBody>
      </p:sp>
    </p:spTree>
    <p:extLst>
      <p:ext uri="{BB962C8B-B14F-4D97-AF65-F5344CB8AC3E}">
        <p14:creationId xmlns:p14="http://schemas.microsoft.com/office/powerpoint/2010/main" val="82696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19D13-4015-3140-9F4C-E79FAB6B3C75}"/>
              </a:ext>
            </a:extLst>
          </p:cNvPr>
          <p:cNvSpPr>
            <a:spLocks noGrp="1"/>
          </p:cNvSpPr>
          <p:nvPr>
            <p:ph type="title"/>
          </p:nvPr>
        </p:nvSpPr>
        <p:spPr/>
        <p:txBody>
          <a:bodyPr/>
          <a:lstStyle/>
          <a:p>
            <a:r>
              <a:rPr lang="en-VN" dirty="0"/>
              <a:t>Xử lý FORM Nâng Cao </a:t>
            </a:r>
          </a:p>
        </p:txBody>
      </p:sp>
      <p:sp>
        <p:nvSpPr>
          <p:cNvPr id="3" name="Content Placeholder 2">
            <a:extLst>
              <a:ext uri="{FF2B5EF4-FFF2-40B4-BE49-F238E27FC236}">
                <a16:creationId xmlns:a16="http://schemas.microsoft.com/office/drawing/2014/main" id="{29657659-8681-0545-B263-E7CF7631CF67}"/>
              </a:ext>
            </a:extLst>
          </p:cNvPr>
          <p:cNvSpPr>
            <a:spLocks noGrp="1"/>
          </p:cNvSpPr>
          <p:nvPr>
            <p:ph idx="1"/>
          </p:nvPr>
        </p:nvSpPr>
        <p:spPr/>
        <p:txBody>
          <a:bodyPr/>
          <a:lstStyle/>
          <a:p>
            <a:r>
              <a:rPr lang="en-VN" dirty="0"/>
              <a:t>Giáo viên demo xử lý form nâng cao</a:t>
            </a:r>
          </a:p>
        </p:txBody>
      </p:sp>
    </p:spTree>
    <p:extLst>
      <p:ext uri="{BB962C8B-B14F-4D97-AF65-F5344CB8AC3E}">
        <p14:creationId xmlns:p14="http://schemas.microsoft.com/office/powerpoint/2010/main" val="4041267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E108-EAA4-9E4F-BA89-873225959DBE}"/>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43C6A2BE-6F28-C042-A192-0A74A06E61B7}"/>
              </a:ext>
            </a:extLst>
          </p:cNvPr>
          <p:cNvSpPr>
            <a:spLocks noGrp="1"/>
          </p:cNvSpPr>
          <p:nvPr>
            <p:ph idx="1"/>
          </p:nvPr>
        </p:nvSpPr>
        <p:spPr/>
        <p:txBody>
          <a:bodyPr>
            <a:normAutofit fontScale="92500" lnSpcReduction="10000"/>
          </a:bodyPr>
          <a:lstStyle/>
          <a:p>
            <a:r>
              <a:rPr lang="en-VN" dirty="0"/>
              <a:t>Giới thiệu về thymeleaf</a:t>
            </a:r>
          </a:p>
          <a:p>
            <a:r>
              <a:rPr lang="en-VN" dirty="0"/>
              <a:t>Truyền dữ liệu từ controller vào thymeleaf</a:t>
            </a:r>
          </a:p>
          <a:p>
            <a:r>
              <a:rPr lang="en-VN" dirty="0"/>
              <a:t>Cú pháp cơ bản của thymeleaf</a:t>
            </a:r>
          </a:p>
          <a:p>
            <a:r>
              <a:rPr lang="en-VN" dirty="0"/>
              <a:t>Duyệt collection trong thymeleaf</a:t>
            </a:r>
          </a:p>
          <a:p>
            <a:r>
              <a:rPr lang="en-VN" dirty="0"/>
              <a:t>Cấu trúc điều kiện</a:t>
            </a:r>
          </a:p>
          <a:p>
            <a:r>
              <a:rPr lang="en-VN" dirty="0"/>
              <a:t>Fragment </a:t>
            </a:r>
          </a:p>
          <a:p>
            <a:r>
              <a:rPr lang="en-VN" dirty="0"/>
              <a:t>Xử lý form nâng cao với thymeleaf</a:t>
            </a:r>
          </a:p>
          <a:p>
            <a:endParaRPr lang="en-VN" dirty="0"/>
          </a:p>
        </p:txBody>
      </p:sp>
    </p:spTree>
    <p:extLst>
      <p:ext uri="{BB962C8B-B14F-4D97-AF65-F5344CB8AC3E}">
        <p14:creationId xmlns:p14="http://schemas.microsoft.com/office/powerpoint/2010/main" val="122871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20C0-3CB1-274A-AB78-B11371304CA5}"/>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4C4F1A72-B5F5-3B47-86FA-8F1BEEBBBB80}"/>
              </a:ext>
            </a:extLst>
          </p:cNvPr>
          <p:cNvSpPr>
            <a:spLocks noGrp="1"/>
          </p:cNvSpPr>
          <p:nvPr>
            <p:ph idx="1"/>
          </p:nvPr>
        </p:nvSpPr>
        <p:spPr>
          <a:xfrm>
            <a:off x="1141412" y="2249486"/>
            <a:ext cx="10086031" cy="3989995"/>
          </a:xfrm>
        </p:spPr>
        <p:txBody>
          <a:bodyPr>
            <a:normAutofit/>
          </a:bodyPr>
          <a:lstStyle/>
          <a:p>
            <a:r>
              <a:rPr lang="en-VN" dirty="0"/>
              <a:t>Giới thiệu về thymeleaf</a:t>
            </a:r>
          </a:p>
          <a:p>
            <a:r>
              <a:rPr lang="en-VN" dirty="0"/>
              <a:t>Truyền dữ liệu từ controller vào thymeleaf</a:t>
            </a:r>
          </a:p>
          <a:p>
            <a:r>
              <a:rPr lang="en-VN" dirty="0"/>
              <a:t>Cú pháp cơ bản của thymeleaf</a:t>
            </a:r>
          </a:p>
          <a:p>
            <a:r>
              <a:rPr lang="en-VN" dirty="0"/>
              <a:t>Duyệt collection trong thymeleaf</a:t>
            </a:r>
          </a:p>
          <a:p>
            <a:r>
              <a:rPr lang="en-VN" dirty="0"/>
              <a:t>Cấu trúc điều kiện</a:t>
            </a:r>
          </a:p>
          <a:p>
            <a:r>
              <a:rPr lang="en-VN" dirty="0"/>
              <a:t>Fragment </a:t>
            </a:r>
          </a:p>
          <a:p>
            <a:r>
              <a:rPr lang="en-VN" dirty="0"/>
              <a:t>Xử lý form nâng cao với thymeleaf</a:t>
            </a:r>
          </a:p>
        </p:txBody>
      </p:sp>
    </p:spTree>
    <p:extLst>
      <p:ext uri="{BB962C8B-B14F-4D97-AF65-F5344CB8AC3E}">
        <p14:creationId xmlns:p14="http://schemas.microsoft.com/office/powerpoint/2010/main" val="305632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1ABF-3EB2-F340-BEF1-89B165C36ED2}"/>
              </a:ext>
            </a:extLst>
          </p:cNvPr>
          <p:cNvSpPr>
            <a:spLocks noGrp="1"/>
          </p:cNvSpPr>
          <p:nvPr>
            <p:ph type="title"/>
          </p:nvPr>
        </p:nvSpPr>
        <p:spPr/>
        <p:txBody>
          <a:bodyPr/>
          <a:lstStyle/>
          <a:p>
            <a:r>
              <a:rPr lang="en-VN" dirty="0"/>
              <a:t>GIỚI THIỆU VỀ THYMELEAFT</a:t>
            </a:r>
          </a:p>
        </p:txBody>
      </p:sp>
      <p:sp>
        <p:nvSpPr>
          <p:cNvPr id="3" name="Content Placeholder 2">
            <a:extLst>
              <a:ext uri="{FF2B5EF4-FFF2-40B4-BE49-F238E27FC236}">
                <a16:creationId xmlns:a16="http://schemas.microsoft.com/office/drawing/2014/main" id="{85AEF30E-F616-9640-8443-7FF933814468}"/>
              </a:ext>
            </a:extLst>
          </p:cNvPr>
          <p:cNvSpPr>
            <a:spLocks noGrp="1"/>
          </p:cNvSpPr>
          <p:nvPr>
            <p:ph idx="1"/>
          </p:nvPr>
        </p:nvSpPr>
        <p:spPr/>
        <p:txBody>
          <a:bodyPr/>
          <a:lstStyle/>
          <a:p>
            <a:r>
              <a:rPr lang="en-VN" dirty="0"/>
              <a:t>Thymeleaft là một template engine hỗ trợ render ra các file HTML,XHTML,XML,CSS,JS…</a:t>
            </a:r>
          </a:p>
          <a:p>
            <a:r>
              <a:rPr lang="en-VN" dirty="0"/>
              <a:t>Template engine là một processor có nhiệm vụ dịch một file gốc được viết theo một quy tắc nhất định + dữ liệu để sinh ra một file đích tương ứng</a:t>
            </a:r>
          </a:p>
          <a:p>
            <a:r>
              <a:rPr lang="en-VN" dirty="0"/>
              <a:t>Thymeleaf giúp đơn giản hoá việc render view cho Spring boot, hỗ trợ maintain code tốt hơn.</a:t>
            </a:r>
          </a:p>
        </p:txBody>
      </p:sp>
    </p:spTree>
    <p:extLst>
      <p:ext uri="{BB962C8B-B14F-4D97-AF65-F5344CB8AC3E}">
        <p14:creationId xmlns:p14="http://schemas.microsoft.com/office/powerpoint/2010/main" val="14620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AB26-B8D2-2D42-802E-FD41E3C2786B}"/>
              </a:ext>
            </a:extLst>
          </p:cNvPr>
          <p:cNvSpPr>
            <a:spLocks noGrp="1"/>
          </p:cNvSpPr>
          <p:nvPr>
            <p:ph type="title"/>
          </p:nvPr>
        </p:nvSpPr>
        <p:spPr/>
        <p:txBody>
          <a:bodyPr/>
          <a:lstStyle/>
          <a:p>
            <a:r>
              <a:rPr lang="en-VN" dirty="0"/>
              <a:t>Truyền DỮ LIỆU TỪ CONtroler vào THYMELEAF</a:t>
            </a:r>
          </a:p>
        </p:txBody>
      </p:sp>
      <p:sp>
        <p:nvSpPr>
          <p:cNvPr id="3" name="Content Placeholder 2">
            <a:extLst>
              <a:ext uri="{FF2B5EF4-FFF2-40B4-BE49-F238E27FC236}">
                <a16:creationId xmlns:a16="http://schemas.microsoft.com/office/drawing/2014/main" id="{1E74018E-0113-3B43-9A3E-A4E0D3B6F3B3}"/>
              </a:ext>
            </a:extLst>
          </p:cNvPr>
          <p:cNvSpPr>
            <a:spLocks noGrp="1"/>
          </p:cNvSpPr>
          <p:nvPr>
            <p:ph idx="1"/>
          </p:nvPr>
        </p:nvSpPr>
        <p:spPr>
          <a:xfrm>
            <a:off x="1141412" y="2249487"/>
            <a:ext cx="10006049" cy="4449264"/>
          </a:xfrm>
        </p:spPr>
        <p:txBody>
          <a:bodyPr>
            <a:normAutofit/>
          </a:bodyPr>
          <a:lstStyle/>
          <a:p>
            <a:r>
              <a:rPr lang="en-VN" dirty="0"/>
              <a:t>Để truyền dữ liệu từ controller vào thymeleaf, spring cung cấp một đối tượng Model. Model là một đối tượng lưu giữ data và được sử dụng bởi template engine để generate ra webpage.</a:t>
            </a:r>
          </a:p>
          <a:p>
            <a:r>
              <a:rPr lang="en-VN" dirty="0"/>
              <a:t>Để truyền dữ liệu vào thymeleaft, tại controller, truyền model vào method như một tham số và thêm dữ liệu vào model như sau </a:t>
            </a:r>
          </a:p>
          <a:p>
            <a:pPr marL="457200" lvl="1" indent="0">
              <a:buNone/>
            </a:pPr>
            <a:r>
              <a:rPr lang="en-VN" dirty="0"/>
              <a:t>method(Model model){</a:t>
            </a:r>
          </a:p>
          <a:p>
            <a:pPr marL="457200" lvl="1" indent="0">
              <a:buNone/>
            </a:pPr>
            <a:r>
              <a:rPr lang="en-VN" dirty="0"/>
              <a:t>	model.addAtribute(“data-name”,”data-value”);</a:t>
            </a:r>
          </a:p>
          <a:p>
            <a:pPr marL="457200" lvl="1" indent="0">
              <a:buNone/>
            </a:pPr>
            <a:r>
              <a:rPr lang="en-VN" dirty="0"/>
              <a:t>}</a:t>
            </a:r>
          </a:p>
        </p:txBody>
      </p:sp>
    </p:spTree>
    <p:extLst>
      <p:ext uri="{BB962C8B-B14F-4D97-AF65-F5344CB8AC3E}">
        <p14:creationId xmlns:p14="http://schemas.microsoft.com/office/powerpoint/2010/main" val="239034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D3A0-2766-4847-A839-0AFC630BCCDE}"/>
              </a:ext>
            </a:extLst>
          </p:cNvPr>
          <p:cNvSpPr>
            <a:spLocks noGrp="1"/>
          </p:cNvSpPr>
          <p:nvPr>
            <p:ph type="title"/>
          </p:nvPr>
        </p:nvSpPr>
        <p:spPr/>
        <p:txBody>
          <a:bodyPr/>
          <a:lstStyle/>
          <a:p>
            <a:r>
              <a:rPr lang="en-VN" dirty="0"/>
              <a:t>Cú pháp cơ bản của ThymeLEAF</a:t>
            </a:r>
          </a:p>
        </p:txBody>
      </p:sp>
      <p:sp>
        <p:nvSpPr>
          <p:cNvPr id="3" name="Content Placeholder 2">
            <a:extLst>
              <a:ext uri="{FF2B5EF4-FFF2-40B4-BE49-F238E27FC236}">
                <a16:creationId xmlns:a16="http://schemas.microsoft.com/office/drawing/2014/main" id="{4F58C81B-AAC7-064E-846F-20E544421FD4}"/>
              </a:ext>
            </a:extLst>
          </p:cNvPr>
          <p:cNvSpPr>
            <a:spLocks noGrp="1"/>
          </p:cNvSpPr>
          <p:nvPr>
            <p:ph idx="1"/>
          </p:nvPr>
        </p:nvSpPr>
        <p:spPr>
          <a:xfrm>
            <a:off x="1141412" y="2249487"/>
            <a:ext cx="10108790" cy="4099942"/>
          </a:xfrm>
        </p:spPr>
        <p:txBody>
          <a:bodyPr/>
          <a:lstStyle/>
          <a:p>
            <a:r>
              <a:rPr lang="en-VN" dirty="0"/>
              <a:t>thymeleaf cung cấp các cú pháp được xây dựng sẵn, cho phép xử lý data, sử dụng các toán tử lập trình, sử dụng các câu lệnh điều khiển trong template…</a:t>
            </a:r>
          </a:p>
          <a:p>
            <a:r>
              <a:rPr lang="en-VN" dirty="0"/>
              <a:t>Cú pháp của thymeleaf được gọi thông qua attribute của các thẻ, các attribute này là các attribute có tên giống với attribute mặc định của thẻ và được gắn thêm một prefix của thymeleaf</a:t>
            </a:r>
          </a:p>
          <a:p>
            <a:r>
              <a:rPr lang="en-US" dirty="0"/>
              <a:t>P</a:t>
            </a:r>
            <a:r>
              <a:rPr lang="en-VN" dirty="0"/>
              <a:t>refix namespace này được cài đặt thông qua thuộc tính xmlns của tài liệu html</a:t>
            </a:r>
          </a:p>
          <a:p>
            <a:pPr marL="0" indent="0">
              <a:buNone/>
            </a:pPr>
            <a:r>
              <a:rPr lang="en-VN" dirty="0"/>
              <a:t>   như sau </a:t>
            </a:r>
            <a:r>
              <a:rPr lang="en-US" b="1" dirty="0" err="1"/>
              <a:t>xmlns:th</a:t>
            </a:r>
            <a:r>
              <a:rPr lang="en-US" b="1" dirty="0"/>
              <a:t>="http://</a:t>
            </a:r>
            <a:r>
              <a:rPr lang="en-US" b="1" dirty="0" err="1"/>
              <a:t>www.thymeleaf.org</a:t>
            </a:r>
            <a:r>
              <a:rPr lang="en-US" b="1" dirty="0"/>
              <a:t>"</a:t>
            </a:r>
            <a:endParaRPr lang="en-VN" b="1" dirty="0"/>
          </a:p>
        </p:txBody>
      </p:sp>
    </p:spTree>
    <p:extLst>
      <p:ext uri="{BB962C8B-B14F-4D97-AF65-F5344CB8AC3E}">
        <p14:creationId xmlns:p14="http://schemas.microsoft.com/office/powerpoint/2010/main" val="191402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740E-AE7D-1449-AC09-98C7AF2052C2}"/>
              </a:ext>
            </a:extLst>
          </p:cNvPr>
          <p:cNvSpPr>
            <a:spLocks noGrp="1"/>
          </p:cNvSpPr>
          <p:nvPr>
            <p:ph type="title"/>
          </p:nvPr>
        </p:nvSpPr>
        <p:spPr/>
        <p:txBody>
          <a:bodyPr/>
          <a:lstStyle/>
          <a:p>
            <a:r>
              <a:rPr lang="en-VN" dirty="0"/>
              <a:t>CÚ PHÁP CƠ BẢN CỦA THYMELEAF</a:t>
            </a:r>
          </a:p>
        </p:txBody>
      </p:sp>
      <p:sp>
        <p:nvSpPr>
          <p:cNvPr id="3" name="Content Placeholder 2">
            <a:extLst>
              <a:ext uri="{FF2B5EF4-FFF2-40B4-BE49-F238E27FC236}">
                <a16:creationId xmlns:a16="http://schemas.microsoft.com/office/drawing/2014/main" id="{D02E7E7A-31F7-514D-92DB-9327BB2B8EC1}"/>
              </a:ext>
            </a:extLst>
          </p:cNvPr>
          <p:cNvSpPr>
            <a:spLocks noGrp="1"/>
          </p:cNvSpPr>
          <p:nvPr>
            <p:ph idx="1"/>
          </p:nvPr>
        </p:nvSpPr>
        <p:spPr/>
        <p:txBody>
          <a:bodyPr/>
          <a:lstStyle/>
          <a:p>
            <a:r>
              <a:rPr lang="en-US" dirty="0"/>
              <a:t>${...} -&gt; </a:t>
            </a:r>
            <a:r>
              <a:rPr lang="en-US" dirty="0" err="1"/>
              <a:t>lấy</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biến</a:t>
            </a:r>
            <a:r>
              <a:rPr lang="en-US" dirty="0"/>
              <a:t> </a:t>
            </a:r>
            <a:r>
              <a:rPr lang="en-US" dirty="0" err="1"/>
              <a:t>lưu</a:t>
            </a:r>
            <a:r>
              <a:rPr lang="en-US" dirty="0"/>
              <a:t> </a:t>
            </a:r>
            <a:r>
              <a:rPr lang="en-US" dirty="0" err="1"/>
              <a:t>giữ</a:t>
            </a:r>
            <a:r>
              <a:rPr lang="en-US" dirty="0"/>
              <a:t> </a:t>
            </a:r>
            <a:r>
              <a:rPr lang="en-US" dirty="0" err="1"/>
              <a:t>trong</a:t>
            </a:r>
            <a:r>
              <a:rPr lang="en-US" dirty="0"/>
              <a:t> model</a:t>
            </a:r>
          </a:p>
          <a:p>
            <a:r>
              <a:rPr lang="en-US" dirty="0"/>
              <a:t>*{...} -&gt; </a:t>
            </a:r>
            <a:r>
              <a:rPr lang="en-US" dirty="0" err="1"/>
              <a:t>lấy</a:t>
            </a:r>
            <a:r>
              <a:rPr lang="en-US" dirty="0"/>
              <a:t> properties </a:t>
            </a:r>
            <a:r>
              <a:rPr lang="en-US" dirty="0" err="1"/>
              <a:t>nằm</a:t>
            </a:r>
            <a:r>
              <a:rPr lang="en-US" dirty="0"/>
              <a:t> </a:t>
            </a:r>
            <a:r>
              <a:rPr lang="en-US" dirty="0" err="1"/>
              <a:t>trong</a:t>
            </a:r>
            <a:r>
              <a:rPr lang="en-US" dirty="0"/>
              <a:t> </a:t>
            </a:r>
            <a:r>
              <a:rPr lang="en-US" dirty="0" err="1"/>
              <a:t>một</a:t>
            </a:r>
            <a:r>
              <a:rPr lang="en-US" dirty="0"/>
              <a:t> </a:t>
            </a:r>
            <a:r>
              <a:rPr lang="en-US" dirty="0" err="1"/>
              <a:t>đối</a:t>
            </a:r>
            <a:r>
              <a:rPr lang="en-US" dirty="0"/>
              <a:t> </a:t>
            </a:r>
            <a:r>
              <a:rPr lang="en-US" dirty="0" err="1"/>
              <a:t>tượng</a:t>
            </a:r>
            <a:r>
              <a:rPr lang="en-US" dirty="0"/>
              <a:t> </a:t>
            </a:r>
            <a:r>
              <a:rPr lang="en-US" dirty="0" err="1"/>
              <a:t>đã</a:t>
            </a:r>
            <a:r>
              <a:rPr lang="en-US" dirty="0"/>
              <a:t> </a:t>
            </a:r>
            <a:r>
              <a:rPr lang="en-US" dirty="0" err="1"/>
              <a:t>biết</a:t>
            </a:r>
            <a:r>
              <a:rPr lang="en-US" dirty="0"/>
              <a:t> </a:t>
            </a:r>
            <a:r>
              <a:rPr lang="en-US" dirty="0" err="1"/>
              <a:t>thông</a:t>
            </a:r>
            <a:r>
              <a:rPr lang="en-US" dirty="0"/>
              <a:t> qua attribute </a:t>
            </a:r>
            <a:r>
              <a:rPr lang="en-US" dirty="0" err="1"/>
              <a:t>th:object</a:t>
            </a:r>
            <a:endParaRPr lang="en-US" dirty="0"/>
          </a:p>
          <a:p>
            <a:r>
              <a:rPr lang="en-US" dirty="0"/>
              <a:t>#{...} -&gt; </a:t>
            </a:r>
            <a:r>
              <a:rPr lang="en-US" dirty="0" err="1"/>
              <a:t>lấy</a:t>
            </a:r>
            <a:r>
              <a:rPr lang="en-US" dirty="0"/>
              <a:t> </a:t>
            </a:r>
            <a:r>
              <a:rPr lang="en-US" dirty="0" err="1"/>
              <a:t>dữ</a:t>
            </a:r>
            <a:r>
              <a:rPr lang="en-US" dirty="0"/>
              <a:t> </a:t>
            </a:r>
            <a:r>
              <a:rPr lang="en-US" dirty="0" err="1"/>
              <a:t>liệu</a:t>
            </a:r>
            <a:r>
              <a:rPr lang="en-US" dirty="0"/>
              <a:t> </a:t>
            </a:r>
            <a:r>
              <a:rPr lang="en-US" dirty="0" err="1"/>
              <a:t>từ</a:t>
            </a:r>
            <a:r>
              <a:rPr lang="en-US" dirty="0"/>
              <a:t> message key </a:t>
            </a:r>
            <a:r>
              <a:rPr lang="en-US" dirty="0" err="1"/>
              <a:t>trong</a:t>
            </a:r>
            <a:r>
              <a:rPr lang="en-US" dirty="0"/>
              <a:t> file properties</a:t>
            </a:r>
          </a:p>
          <a:p>
            <a:r>
              <a:rPr lang="en-US" dirty="0"/>
              <a:t>@{...} -&gt; </a:t>
            </a:r>
            <a:r>
              <a:rPr lang="en-US" dirty="0" err="1"/>
              <a:t>tạo</a:t>
            </a:r>
            <a:r>
              <a:rPr lang="en-US" dirty="0"/>
              <a:t> </a:t>
            </a:r>
            <a:r>
              <a:rPr lang="en-US" dirty="0" err="1"/>
              <a:t>đường</a:t>
            </a:r>
            <a:r>
              <a:rPr lang="en-US" dirty="0"/>
              <a:t> </a:t>
            </a:r>
            <a:r>
              <a:rPr lang="en-US" dirty="0" err="1"/>
              <a:t>dẫn</a:t>
            </a:r>
            <a:r>
              <a:rPr lang="en-US" dirty="0"/>
              <a:t> </a:t>
            </a:r>
            <a:r>
              <a:rPr lang="en-US" dirty="0" err="1"/>
              <a:t>từ</a:t>
            </a:r>
            <a:r>
              <a:rPr lang="en-US" dirty="0"/>
              <a:t> context</a:t>
            </a:r>
          </a:p>
          <a:p>
            <a:pPr marL="0" indent="0">
              <a:buNone/>
            </a:pPr>
            <a:endParaRPr lang="en-US" dirty="0"/>
          </a:p>
        </p:txBody>
      </p:sp>
    </p:spTree>
    <p:extLst>
      <p:ext uri="{BB962C8B-B14F-4D97-AF65-F5344CB8AC3E}">
        <p14:creationId xmlns:p14="http://schemas.microsoft.com/office/powerpoint/2010/main" val="2515610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0652-26E4-A848-A454-17C77D30256A}"/>
              </a:ext>
            </a:extLst>
          </p:cNvPr>
          <p:cNvSpPr>
            <a:spLocks noGrp="1"/>
          </p:cNvSpPr>
          <p:nvPr>
            <p:ph type="title"/>
          </p:nvPr>
        </p:nvSpPr>
        <p:spPr/>
        <p:txBody>
          <a:bodyPr/>
          <a:lstStyle/>
          <a:p>
            <a:r>
              <a:rPr lang="en-VN" dirty="0"/>
              <a:t>Cú PHÁP CƠ BẢN CỦA THYMELEAF</a:t>
            </a:r>
          </a:p>
        </p:txBody>
      </p:sp>
      <p:sp>
        <p:nvSpPr>
          <p:cNvPr id="3" name="Content Placeholder 2">
            <a:extLst>
              <a:ext uri="{FF2B5EF4-FFF2-40B4-BE49-F238E27FC236}">
                <a16:creationId xmlns:a16="http://schemas.microsoft.com/office/drawing/2014/main" id="{2D84236F-8F37-C749-B343-2DDCA0C9E959}"/>
              </a:ext>
            </a:extLst>
          </p:cNvPr>
          <p:cNvSpPr>
            <a:spLocks noGrp="1"/>
          </p:cNvSpPr>
          <p:nvPr>
            <p:ph idx="1"/>
          </p:nvPr>
        </p:nvSpPr>
        <p:spPr/>
        <p:txBody>
          <a:bodyPr/>
          <a:lstStyle/>
          <a:p>
            <a:r>
              <a:rPr lang="en-US" i="1" dirty="0" err="1"/>
              <a:t>Giáo</a:t>
            </a:r>
            <a:r>
              <a:rPr lang="en-US" i="1" dirty="0"/>
              <a:t> </a:t>
            </a:r>
            <a:r>
              <a:rPr lang="en-US" i="1" dirty="0" err="1"/>
              <a:t>viên</a:t>
            </a:r>
            <a:r>
              <a:rPr lang="en-US" i="1" dirty="0"/>
              <a:t> demo </a:t>
            </a:r>
            <a:r>
              <a:rPr lang="en-US" i="1" dirty="0" err="1"/>
              <a:t>về</a:t>
            </a:r>
            <a:r>
              <a:rPr lang="en-US" i="1" dirty="0"/>
              <a:t> </a:t>
            </a:r>
            <a:r>
              <a:rPr lang="en-US" i="1" dirty="0" err="1"/>
              <a:t>các</a:t>
            </a:r>
            <a:r>
              <a:rPr lang="en-US" i="1" dirty="0"/>
              <a:t> </a:t>
            </a:r>
            <a:r>
              <a:rPr lang="en-US" i="1" dirty="0" err="1"/>
              <a:t>cú</a:t>
            </a:r>
            <a:r>
              <a:rPr lang="en-US" i="1" dirty="0"/>
              <a:t> </a:t>
            </a:r>
            <a:r>
              <a:rPr lang="en-US" i="1" dirty="0" err="1"/>
              <a:t>pháp</a:t>
            </a:r>
            <a:r>
              <a:rPr lang="en-US" i="1" dirty="0"/>
              <a:t> </a:t>
            </a:r>
            <a:r>
              <a:rPr lang="en-US" i="1" dirty="0" err="1"/>
              <a:t>cơ</a:t>
            </a:r>
            <a:r>
              <a:rPr lang="en-US" i="1" dirty="0"/>
              <a:t> </a:t>
            </a:r>
            <a:r>
              <a:rPr lang="en-US" i="1" dirty="0" err="1"/>
              <a:t>bản</a:t>
            </a:r>
            <a:r>
              <a:rPr lang="en-US" i="1" dirty="0"/>
              <a:t> </a:t>
            </a:r>
            <a:r>
              <a:rPr lang="en-US" i="1" dirty="0" err="1"/>
              <a:t>của</a:t>
            </a:r>
            <a:r>
              <a:rPr lang="en-US" i="1" dirty="0"/>
              <a:t> </a:t>
            </a:r>
            <a:r>
              <a:rPr lang="en-US" i="1" dirty="0" err="1"/>
              <a:t>thymeleaf</a:t>
            </a:r>
            <a:endParaRPr lang="en-VN" dirty="0"/>
          </a:p>
        </p:txBody>
      </p:sp>
    </p:spTree>
    <p:extLst>
      <p:ext uri="{BB962C8B-B14F-4D97-AF65-F5344CB8AC3E}">
        <p14:creationId xmlns:p14="http://schemas.microsoft.com/office/powerpoint/2010/main" val="28672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0823-9082-534A-8400-0EADDB30721B}"/>
              </a:ext>
            </a:extLst>
          </p:cNvPr>
          <p:cNvSpPr>
            <a:spLocks noGrp="1"/>
          </p:cNvSpPr>
          <p:nvPr>
            <p:ph type="title"/>
          </p:nvPr>
        </p:nvSpPr>
        <p:spPr/>
        <p:txBody>
          <a:bodyPr/>
          <a:lstStyle/>
          <a:p>
            <a:r>
              <a:rPr lang="en-VN" dirty="0"/>
              <a:t>DUYỆT COLLECTION trong THYMELEAF</a:t>
            </a:r>
          </a:p>
        </p:txBody>
      </p:sp>
      <p:sp>
        <p:nvSpPr>
          <p:cNvPr id="3" name="Content Placeholder 2">
            <a:extLst>
              <a:ext uri="{FF2B5EF4-FFF2-40B4-BE49-F238E27FC236}">
                <a16:creationId xmlns:a16="http://schemas.microsoft.com/office/drawing/2014/main" id="{AEAD5ECC-4704-3B49-8235-816F4C7237FE}"/>
              </a:ext>
            </a:extLst>
          </p:cNvPr>
          <p:cNvSpPr>
            <a:spLocks noGrp="1"/>
          </p:cNvSpPr>
          <p:nvPr>
            <p:ph idx="1"/>
          </p:nvPr>
        </p:nvSpPr>
        <p:spPr/>
        <p:txBody>
          <a:bodyPr>
            <a:normAutofit fontScale="92500"/>
          </a:bodyPr>
          <a:lstStyle/>
          <a:p>
            <a:r>
              <a:rPr lang="en-VN" dirty="0"/>
              <a:t>Để duyệt một collection, thymeleaf cung cấp một attribute là th:each, attribute này nhận vào giá trị có dạng như sau “item : ${items}”. Trong đó items là tên biến lưu giữ collection, item là tên biến lưu trữ từng phần tử của items trong khi duyệt</a:t>
            </a:r>
          </a:p>
          <a:p>
            <a:r>
              <a:rPr lang="en-VN" dirty="0"/>
              <a:t>Ví dụ </a:t>
            </a:r>
          </a:p>
          <a:p>
            <a:r>
              <a:rPr lang="en-VN" dirty="0"/>
              <a:t>&lt;div th:each=“item : ${items}”&gt;</a:t>
            </a:r>
            <a:br>
              <a:rPr lang="en-VN" dirty="0"/>
            </a:br>
            <a:r>
              <a:rPr lang="en-VN" dirty="0"/>
              <a:t>    &lt;div th:text=”item”&gt;&lt;/div&gt;</a:t>
            </a:r>
            <a:br>
              <a:rPr lang="en-VN" dirty="0"/>
            </a:br>
            <a:r>
              <a:rPr lang="en-VN" dirty="0"/>
              <a:t>&lt;/div&gt;</a:t>
            </a:r>
          </a:p>
          <a:p>
            <a:endParaRPr lang="en-VN" dirty="0"/>
          </a:p>
          <a:p>
            <a:endParaRPr lang="en-VN" dirty="0"/>
          </a:p>
          <a:p>
            <a:endParaRPr lang="en-VN" dirty="0"/>
          </a:p>
          <a:p>
            <a:endParaRPr lang="en-VN" dirty="0"/>
          </a:p>
          <a:p>
            <a:endParaRPr lang="en-VN" dirty="0"/>
          </a:p>
        </p:txBody>
      </p:sp>
    </p:spTree>
    <p:extLst>
      <p:ext uri="{BB962C8B-B14F-4D97-AF65-F5344CB8AC3E}">
        <p14:creationId xmlns:p14="http://schemas.microsoft.com/office/powerpoint/2010/main" val="310081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9830-6FD1-6542-AE20-1166D92FFC51}"/>
              </a:ext>
            </a:extLst>
          </p:cNvPr>
          <p:cNvSpPr>
            <a:spLocks noGrp="1"/>
          </p:cNvSpPr>
          <p:nvPr>
            <p:ph type="title"/>
          </p:nvPr>
        </p:nvSpPr>
        <p:spPr/>
        <p:txBody>
          <a:bodyPr/>
          <a:lstStyle/>
          <a:p>
            <a:r>
              <a:rPr lang="en-VN" dirty="0"/>
              <a:t>LỆNH ĐIỀU KIỆN</a:t>
            </a:r>
          </a:p>
        </p:txBody>
      </p:sp>
      <p:sp>
        <p:nvSpPr>
          <p:cNvPr id="3" name="Content Placeholder 2">
            <a:extLst>
              <a:ext uri="{FF2B5EF4-FFF2-40B4-BE49-F238E27FC236}">
                <a16:creationId xmlns:a16="http://schemas.microsoft.com/office/drawing/2014/main" id="{37508790-B1DD-1E48-98DE-755878148D30}"/>
              </a:ext>
            </a:extLst>
          </p:cNvPr>
          <p:cNvSpPr>
            <a:spLocks noGrp="1"/>
          </p:cNvSpPr>
          <p:nvPr>
            <p:ph idx="1"/>
          </p:nvPr>
        </p:nvSpPr>
        <p:spPr/>
        <p:txBody>
          <a:bodyPr/>
          <a:lstStyle/>
          <a:p>
            <a:r>
              <a:rPr lang="en-US" dirty="0"/>
              <a:t>t</a:t>
            </a:r>
            <a:r>
              <a:rPr lang="en-VN" dirty="0"/>
              <a:t>h:if -&gt; chạy khi biểu thức trả về true (khác false,null,0,off,no)</a:t>
            </a:r>
          </a:p>
          <a:p>
            <a:r>
              <a:rPr lang="en-US" dirty="0"/>
              <a:t>t</a:t>
            </a:r>
            <a:r>
              <a:rPr lang="en-VN" dirty="0"/>
              <a:t>h:unless -&gt; ngược lại của th:if</a:t>
            </a:r>
          </a:p>
          <a:p>
            <a:r>
              <a:rPr lang="en-US" dirty="0" err="1"/>
              <a:t>th:switch</a:t>
            </a:r>
            <a:r>
              <a:rPr lang="en-US" dirty="0"/>
              <a:t> – </a:t>
            </a:r>
            <a:r>
              <a:rPr lang="en-US" dirty="0" err="1"/>
              <a:t>th:case</a:t>
            </a:r>
            <a:endParaRPr lang="en-VN" dirty="0"/>
          </a:p>
          <a:p>
            <a:endParaRPr lang="en-VN" dirty="0"/>
          </a:p>
        </p:txBody>
      </p:sp>
    </p:spTree>
    <p:extLst>
      <p:ext uri="{BB962C8B-B14F-4D97-AF65-F5344CB8AC3E}">
        <p14:creationId xmlns:p14="http://schemas.microsoft.com/office/powerpoint/2010/main" val="772581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{00207640-E254-FA45-9986-97BB2C38C55B}tf10001122</Template>
  <TotalTime>885</TotalTime>
  <Words>838</Words>
  <Application>Microsoft Macintosh PowerPoint</Application>
  <PresentationFormat>Widescreen</PresentationFormat>
  <Paragraphs>71</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Tw Cen MT</vt:lpstr>
      <vt:lpstr>Circuit</vt:lpstr>
      <vt:lpstr>Spring boot</vt:lpstr>
      <vt:lpstr>Tổng quan</vt:lpstr>
      <vt:lpstr>GIỚI THIỆU VỀ THYMELEAFT</vt:lpstr>
      <vt:lpstr>Truyền DỮ LIỆU TỪ CONtroler vào THYMELEAF</vt:lpstr>
      <vt:lpstr>Cú pháp cơ bản của ThymeLEAF</vt:lpstr>
      <vt:lpstr>CÚ PHÁP CƠ BẢN CỦA THYMELEAF</vt:lpstr>
      <vt:lpstr>Cú PHÁP CƠ BẢN CỦA THYMELEAF</vt:lpstr>
      <vt:lpstr>DUYỆT COLLECTION trong THYMELEAF</vt:lpstr>
      <vt:lpstr>LỆNH ĐIỀU KIỆN</vt:lpstr>
      <vt:lpstr>FRAGMENT</vt:lpstr>
      <vt:lpstr>Fragment (Cont)</vt:lpstr>
      <vt:lpstr>FRAGMENT VỚI THAM SỐ(CONT)</vt:lpstr>
      <vt:lpstr>FRagment</vt:lpstr>
      <vt:lpstr>Xử LÝ FORM NÂNG CAO</vt:lpstr>
      <vt:lpstr>Xử lý FORM Nâng Cao </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Microsoft Office User</dc:creator>
  <cp:lastModifiedBy>Microsoft Office User</cp:lastModifiedBy>
  <cp:revision>117</cp:revision>
  <dcterms:created xsi:type="dcterms:W3CDTF">2021-01-07T03:52:02Z</dcterms:created>
  <dcterms:modified xsi:type="dcterms:W3CDTF">2021-01-14T14:14:43Z</dcterms:modified>
</cp:coreProperties>
</file>