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67" r:id="rId15"/>
    <p:sldId id="268" r:id="rId16"/>
    <p:sldId id="269" r:id="rId17"/>
    <p:sldId id="270"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3"/>
  </p:normalViewPr>
  <p:slideViewPr>
    <p:cSldViewPr snapToGrid="0" snapToObjects="1">
      <p:cViewPr varScale="1">
        <p:scale>
          <a:sx n="110" d="100"/>
          <a:sy n="11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A4CAC9-D73E-B44C-802A-F0614C1C88A7}" type="datetimeFigureOut">
              <a:rPr lang="en-VN" smtClean="0"/>
              <a:t>1/7/21</a:t>
            </a:fld>
            <a:endParaRPr lang="en-VN"/>
          </a:p>
        </p:txBody>
      </p:sp>
      <p:sp>
        <p:nvSpPr>
          <p:cNvPr id="5" name="Footer Placeholder 4"/>
          <p:cNvSpPr>
            <a:spLocks noGrp="1"/>
          </p:cNvSpPr>
          <p:nvPr>
            <p:ph type="ftr" sz="quarter" idx="11"/>
          </p:nvPr>
        </p:nvSpPr>
        <p:spPr>
          <a:xfrm>
            <a:off x="1876424" y="5410201"/>
            <a:ext cx="5124886" cy="365125"/>
          </a:xfrm>
        </p:spPr>
        <p:txBody>
          <a:bodyPr/>
          <a:lstStyle/>
          <a:p>
            <a:endParaRPr lang="en-VN"/>
          </a:p>
        </p:txBody>
      </p:sp>
      <p:sp>
        <p:nvSpPr>
          <p:cNvPr id="6" name="Slide Number Placeholder 5"/>
          <p:cNvSpPr>
            <a:spLocks noGrp="1"/>
          </p:cNvSpPr>
          <p:nvPr>
            <p:ph type="sldNum" sz="quarter" idx="12"/>
          </p:nvPr>
        </p:nvSpPr>
        <p:spPr>
          <a:xfrm>
            <a:off x="9896911" y="5410199"/>
            <a:ext cx="771089" cy="365125"/>
          </a:xfrm>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46883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1/7/21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4776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1/7/21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65770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1/7/21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1283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1/7/21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13298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1/7/21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762376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A4CAC9-D73E-B44C-802A-F0614C1C88A7}" type="datetimeFigureOut">
              <a:rPr lang="en-VN" smtClean="0"/>
              <a:t>1/7/21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86558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1/7/21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983078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1/7/21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266025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4CAC9-D73E-B44C-802A-F0614C1C88A7}" type="datetimeFigureOut">
              <a:rPr lang="en-VN" smtClean="0"/>
              <a:t>1/7/21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45230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4CAC9-D73E-B44C-802A-F0614C1C88A7}" type="datetimeFigureOut">
              <a:rPr lang="en-VN" smtClean="0"/>
              <a:t>1/7/21</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97567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4CAC9-D73E-B44C-802A-F0614C1C88A7}" type="datetimeFigureOut">
              <a:rPr lang="en-VN" smtClean="0"/>
              <a:t>1/7/21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90738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4CAC9-D73E-B44C-802A-F0614C1C88A7}" type="datetimeFigureOut">
              <a:rPr lang="en-VN" smtClean="0"/>
              <a:t>1/7/21</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43589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4CAC9-D73E-B44C-802A-F0614C1C88A7}" type="datetimeFigureOut">
              <a:rPr lang="en-VN" smtClean="0"/>
              <a:t>1/7/21</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03120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4CAC9-D73E-B44C-802A-F0614C1C88A7}" type="datetimeFigureOut">
              <a:rPr lang="en-VN" smtClean="0"/>
              <a:t>1/7/21</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166312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1/7/21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38584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A4CAC9-D73E-B44C-802A-F0614C1C88A7}" type="datetimeFigureOut">
              <a:rPr lang="en-VN" smtClean="0"/>
              <a:t>1/7/21</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E810324F-97CA-724B-B32A-BD52F7FB93A3}" type="slidenum">
              <a:rPr lang="en-VN" smtClean="0"/>
              <a:t>‹#›</a:t>
            </a:fld>
            <a:endParaRPr lang="en-VN"/>
          </a:p>
        </p:txBody>
      </p:sp>
    </p:spTree>
    <p:extLst>
      <p:ext uri="{BB962C8B-B14F-4D97-AF65-F5344CB8AC3E}">
        <p14:creationId xmlns:p14="http://schemas.microsoft.com/office/powerpoint/2010/main" val="366581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A4CAC9-D73E-B44C-802A-F0614C1C88A7}" type="datetimeFigureOut">
              <a:rPr lang="en-VN" smtClean="0"/>
              <a:t>1/7/21</a:t>
            </a:fld>
            <a:endParaRPr lang="en-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10324F-97CA-724B-B32A-BD52F7FB93A3}" type="slidenum">
              <a:rPr lang="en-VN" smtClean="0"/>
              <a:t>‹#›</a:t>
            </a:fld>
            <a:endParaRPr lang="en-VN"/>
          </a:p>
        </p:txBody>
      </p:sp>
    </p:spTree>
    <p:extLst>
      <p:ext uri="{BB962C8B-B14F-4D97-AF65-F5344CB8AC3E}">
        <p14:creationId xmlns:p14="http://schemas.microsoft.com/office/powerpoint/2010/main" val="18256632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A3D7-8797-7341-A5A3-E6AC3B4702F4}"/>
              </a:ext>
            </a:extLst>
          </p:cNvPr>
          <p:cNvSpPr>
            <a:spLocks noGrp="1"/>
          </p:cNvSpPr>
          <p:nvPr>
            <p:ph type="ctrTitle"/>
          </p:nvPr>
        </p:nvSpPr>
        <p:spPr/>
        <p:txBody>
          <a:bodyPr/>
          <a:lstStyle/>
          <a:p>
            <a:r>
              <a:rPr lang="en-VN" dirty="0"/>
              <a:t>Spring boot</a:t>
            </a:r>
          </a:p>
        </p:txBody>
      </p:sp>
      <p:sp>
        <p:nvSpPr>
          <p:cNvPr id="3" name="Subtitle 2">
            <a:extLst>
              <a:ext uri="{FF2B5EF4-FFF2-40B4-BE49-F238E27FC236}">
                <a16:creationId xmlns:a16="http://schemas.microsoft.com/office/drawing/2014/main" id="{9474DC70-594C-D545-BAAE-BDD5DBABC55F}"/>
              </a:ext>
            </a:extLst>
          </p:cNvPr>
          <p:cNvSpPr>
            <a:spLocks noGrp="1"/>
          </p:cNvSpPr>
          <p:nvPr>
            <p:ph type="subTitle" idx="1"/>
          </p:nvPr>
        </p:nvSpPr>
        <p:spPr/>
        <p:txBody>
          <a:bodyPr/>
          <a:lstStyle/>
          <a:p>
            <a:r>
              <a:rPr lang="en-US" dirty="0" err="1"/>
              <a:t>NhẬP</a:t>
            </a:r>
            <a:r>
              <a:rPr lang="en-US" dirty="0"/>
              <a:t> </a:t>
            </a:r>
            <a:r>
              <a:rPr lang="en-US" dirty="0" err="1"/>
              <a:t>Môn</a:t>
            </a:r>
            <a:r>
              <a:rPr lang="en-US" dirty="0"/>
              <a:t> SPRING BOOT</a:t>
            </a:r>
            <a:endParaRPr lang="en-VN" dirty="0"/>
          </a:p>
        </p:txBody>
      </p:sp>
    </p:spTree>
    <p:extLst>
      <p:ext uri="{BB962C8B-B14F-4D97-AF65-F5344CB8AC3E}">
        <p14:creationId xmlns:p14="http://schemas.microsoft.com/office/powerpoint/2010/main" val="58115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47A9-3BFB-094B-BF7D-D59B658949DA}"/>
              </a:ext>
            </a:extLst>
          </p:cNvPr>
          <p:cNvSpPr>
            <a:spLocks noGrp="1"/>
          </p:cNvSpPr>
          <p:nvPr>
            <p:ph type="title"/>
          </p:nvPr>
        </p:nvSpPr>
        <p:spPr/>
        <p:txBody>
          <a:bodyPr/>
          <a:lstStyle/>
          <a:p>
            <a:r>
              <a:rPr lang="en-VN" dirty="0"/>
              <a:t>Cấu trúc của một dự án Spring boot</a:t>
            </a:r>
          </a:p>
        </p:txBody>
      </p:sp>
      <p:sp>
        <p:nvSpPr>
          <p:cNvPr id="3" name="Content Placeholder 2">
            <a:extLst>
              <a:ext uri="{FF2B5EF4-FFF2-40B4-BE49-F238E27FC236}">
                <a16:creationId xmlns:a16="http://schemas.microsoft.com/office/drawing/2014/main" id="{29F34235-2F78-8F42-8AF5-C4C25E1AD9A2}"/>
              </a:ext>
            </a:extLst>
          </p:cNvPr>
          <p:cNvSpPr>
            <a:spLocks noGrp="1"/>
          </p:cNvSpPr>
          <p:nvPr>
            <p:ph idx="1"/>
          </p:nvPr>
        </p:nvSpPr>
        <p:spPr/>
        <p:txBody>
          <a:bodyPr>
            <a:normAutofit/>
          </a:bodyPr>
          <a:lstStyle/>
          <a:p>
            <a:r>
              <a:rPr lang="en-VN" dirty="0"/>
              <a:t>Thư mục src: Chứa toàn bộ mã nguồn dự án</a:t>
            </a:r>
          </a:p>
          <a:p>
            <a:r>
              <a:rPr lang="en-VN" dirty="0"/>
              <a:t>Thư mục src/main/java: chứa mã nguồn java </a:t>
            </a:r>
          </a:p>
          <a:p>
            <a:r>
              <a:rPr lang="en-VN" dirty="0"/>
              <a:t>Thư mục src/main/resouces: chứa mã nguồn giao diện, các file tĩnh (css, js)</a:t>
            </a:r>
          </a:p>
          <a:p>
            <a:r>
              <a:rPr lang="en-US" dirty="0"/>
              <a:t>F</a:t>
            </a:r>
            <a:r>
              <a:rPr lang="en-VN" dirty="0"/>
              <a:t>ile src/main/application.properties: chứa file cấu hình cho toàn bộ ứng dụng</a:t>
            </a:r>
          </a:p>
          <a:p>
            <a:r>
              <a:rPr lang="en-VN" dirty="0"/>
              <a:t>Thư mục  src/test: chứa các file unit testing</a:t>
            </a:r>
          </a:p>
          <a:p>
            <a:r>
              <a:rPr lang="en-VN" dirty="0"/>
              <a:t>File pom.xml: file lưu vết các thư viện cài đặt thông qua maven</a:t>
            </a:r>
          </a:p>
        </p:txBody>
      </p:sp>
    </p:spTree>
    <p:extLst>
      <p:ext uri="{BB962C8B-B14F-4D97-AF65-F5344CB8AC3E}">
        <p14:creationId xmlns:p14="http://schemas.microsoft.com/office/powerpoint/2010/main" val="129234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46A9-2D5B-8747-948F-04901270AA5C}"/>
              </a:ext>
            </a:extLst>
          </p:cNvPr>
          <p:cNvSpPr>
            <a:spLocks noGrp="1"/>
          </p:cNvSpPr>
          <p:nvPr>
            <p:ph type="title"/>
          </p:nvPr>
        </p:nvSpPr>
        <p:spPr/>
        <p:txBody>
          <a:bodyPr/>
          <a:lstStyle/>
          <a:p>
            <a:r>
              <a:rPr lang="en-VN" dirty="0"/>
              <a:t>Mô hình làm việc của một dự án Spring boot</a:t>
            </a:r>
          </a:p>
        </p:txBody>
      </p:sp>
      <p:sp>
        <p:nvSpPr>
          <p:cNvPr id="3" name="Content Placeholder 2">
            <a:extLst>
              <a:ext uri="{FF2B5EF4-FFF2-40B4-BE49-F238E27FC236}">
                <a16:creationId xmlns:a16="http://schemas.microsoft.com/office/drawing/2014/main" id="{DFACC1B5-CE17-D843-A01B-CCD808515A54}"/>
              </a:ext>
            </a:extLst>
          </p:cNvPr>
          <p:cNvSpPr>
            <a:spLocks noGrp="1"/>
          </p:cNvSpPr>
          <p:nvPr>
            <p:ph idx="1"/>
          </p:nvPr>
        </p:nvSpPr>
        <p:spPr/>
        <p:txBody>
          <a:bodyPr/>
          <a:lstStyle/>
          <a:p>
            <a:r>
              <a:rPr lang="en-VN"/>
              <a:t>Prensation </a:t>
            </a:r>
            <a:r>
              <a:rPr lang="en-VN" dirty="0"/>
              <a:t>(Controller + View)</a:t>
            </a:r>
          </a:p>
          <a:p>
            <a:r>
              <a:rPr lang="en-VN" dirty="0"/>
              <a:t>Responsitory (JPA + ORM)</a:t>
            </a:r>
          </a:p>
          <a:p>
            <a:r>
              <a:rPr lang="en-VN" dirty="0"/>
              <a:t>Services</a:t>
            </a:r>
          </a:p>
        </p:txBody>
      </p:sp>
    </p:spTree>
    <p:extLst>
      <p:ext uri="{BB962C8B-B14F-4D97-AF65-F5344CB8AC3E}">
        <p14:creationId xmlns:p14="http://schemas.microsoft.com/office/powerpoint/2010/main" val="327628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B1F4-8698-6548-B234-88CA911FA98F}"/>
              </a:ext>
            </a:extLst>
          </p:cNvPr>
          <p:cNvSpPr>
            <a:spLocks noGrp="1"/>
          </p:cNvSpPr>
          <p:nvPr>
            <p:ph type="title"/>
          </p:nvPr>
        </p:nvSpPr>
        <p:spPr/>
        <p:txBody>
          <a:bodyPr/>
          <a:lstStyle/>
          <a:p>
            <a:r>
              <a:rPr lang="en-VN" dirty="0"/>
              <a:t>Sử dụng view </a:t>
            </a:r>
          </a:p>
        </p:txBody>
      </p:sp>
      <p:sp>
        <p:nvSpPr>
          <p:cNvPr id="3" name="Content Placeholder 2">
            <a:extLst>
              <a:ext uri="{FF2B5EF4-FFF2-40B4-BE49-F238E27FC236}">
                <a16:creationId xmlns:a16="http://schemas.microsoft.com/office/drawing/2014/main" id="{299EF825-562A-F543-97A5-C72DE70F9A57}"/>
              </a:ext>
            </a:extLst>
          </p:cNvPr>
          <p:cNvSpPr>
            <a:spLocks noGrp="1"/>
          </p:cNvSpPr>
          <p:nvPr>
            <p:ph idx="1"/>
          </p:nvPr>
        </p:nvSpPr>
        <p:spPr/>
        <p:txBody>
          <a:bodyPr>
            <a:normAutofit fontScale="92500" lnSpcReduction="10000"/>
          </a:bodyPr>
          <a:lstStyle/>
          <a:p>
            <a:r>
              <a:rPr lang="en-VN" dirty="0"/>
              <a:t>Mặc định mọi giao diện sẽ nằm ở trong thư mục resouces/templates </a:t>
            </a:r>
          </a:p>
          <a:p>
            <a:r>
              <a:rPr lang="en-VN" dirty="0"/>
              <a:t>Spring boot khuyến khích việc sử dụng thymeleaf làm view thay vì jsp </a:t>
            </a:r>
          </a:p>
          <a:p>
            <a:r>
              <a:rPr lang="en-VN" dirty="0"/>
              <a:t>Để cài đặt thymeleaf, add dòng sau vào file pom.xml và tiến hành sync dự án </a:t>
            </a:r>
          </a:p>
          <a:p>
            <a:pPr marL="0" indent="0">
              <a:buNone/>
            </a:pPr>
            <a:r>
              <a:rPr lang="en-US" i="1" dirty="0"/>
              <a:t>&lt;</a:t>
            </a:r>
            <a:r>
              <a:rPr lang="en-US" dirty="0"/>
              <a:t>dependency</a:t>
            </a:r>
            <a:r>
              <a:rPr lang="en-US" i="1" dirty="0"/>
              <a:t>&gt;</a:t>
            </a:r>
            <a:br>
              <a:rPr lang="en-US" i="1" dirty="0"/>
            </a:br>
            <a:r>
              <a:rPr lang="en-US" i="1" dirty="0"/>
              <a:t>    &lt;</a:t>
            </a:r>
            <a:r>
              <a:rPr lang="en-US" dirty="0" err="1"/>
              <a:t>groupId</a:t>
            </a:r>
            <a:r>
              <a:rPr lang="en-US" i="1" dirty="0"/>
              <a:t>&gt;</a:t>
            </a:r>
            <a:r>
              <a:rPr lang="en-US" dirty="0" err="1"/>
              <a:t>org.springframework.boot</a:t>
            </a:r>
            <a:r>
              <a:rPr lang="en-US" i="1" dirty="0"/>
              <a:t>&lt;/</a:t>
            </a:r>
            <a:r>
              <a:rPr lang="en-US" dirty="0" err="1"/>
              <a:t>groupId</a:t>
            </a:r>
            <a:r>
              <a:rPr lang="en-US" i="1" dirty="0"/>
              <a:t>&gt;</a:t>
            </a:r>
            <a:br>
              <a:rPr lang="en-US" i="1" dirty="0"/>
            </a:br>
            <a:r>
              <a:rPr lang="en-US" i="1" dirty="0"/>
              <a:t>    &lt;</a:t>
            </a:r>
            <a:r>
              <a:rPr lang="en-US" dirty="0" err="1"/>
              <a:t>artifactId</a:t>
            </a:r>
            <a:r>
              <a:rPr lang="en-US" i="1" dirty="0"/>
              <a:t>&gt;</a:t>
            </a:r>
            <a:r>
              <a:rPr lang="en-US" dirty="0"/>
              <a:t>spring-boot-starter-</a:t>
            </a:r>
            <a:r>
              <a:rPr lang="en-US" dirty="0" err="1"/>
              <a:t>thymeleaf</a:t>
            </a:r>
            <a:r>
              <a:rPr lang="en-US" i="1" dirty="0"/>
              <a:t>&lt;/</a:t>
            </a:r>
            <a:r>
              <a:rPr lang="en-US" dirty="0" err="1"/>
              <a:t>artifactId</a:t>
            </a:r>
            <a:r>
              <a:rPr lang="en-US" i="1" dirty="0"/>
              <a:t>&gt;</a:t>
            </a:r>
            <a:br>
              <a:rPr lang="en-US" i="1" dirty="0"/>
            </a:br>
            <a:r>
              <a:rPr lang="en-US" i="1" dirty="0"/>
              <a:t>&lt;/</a:t>
            </a:r>
            <a:r>
              <a:rPr lang="en-US" dirty="0"/>
              <a:t>dependency</a:t>
            </a:r>
            <a:r>
              <a:rPr lang="en-US" i="1" dirty="0"/>
              <a:t>&gt;</a:t>
            </a:r>
            <a:br>
              <a:rPr lang="en-US" i="1" dirty="0"/>
            </a:br>
            <a:endParaRPr lang="en-VN" dirty="0"/>
          </a:p>
        </p:txBody>
      </p:sp>
    </p:spTree>
    <p:extLst>
      <p:ext uri="{BB962C8B-B14F-4D97-AF65-F5344CB8AC3E}">
        <p14:creationId xmlns:p14="http://schemas.microsoft.com/office/powerpoint/2010/main" val="109506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6301-D968-6047-8B62-42D652BD314E}"/>
              </a:ext>
            </a:extLst>
          </p:cNvPr>
          <p:cNvSpPr>
            <a:spLocks noGrp="1"/>
          </p:cNvSpPr>
          <p:nvPr>
            <p:ph type="title"/>
          </p:nvPr>
        </p:nvSpPr>
        <p:spPr/>
        <p:txBody>
          <a:bodyPr/>
          <a:lstStyle/>
          <a:p>
            <a:r>
              <a:rPr lang="en-VN" dirty="0"/>
              <a:t>Sử dụng view</a:t>
            </a:r>
          </a:p>
        </p:txBody>
      </p:sp>
      <p:sp>
        <p:nvSpPr>
          <p:cNvPr id="3" name="Content Placeholder 2">
            <a:extLst>
              <a:ext uri="{FF2B5EF4-FFF2-40B4-BE49-F238E27FC236}">
                <a16:creationId xmlns:a16="http://schemas.microsoft.com/office/drawing/2014/main" id="{025380C2-0F84-4F4B-96B7-78B51DDAA26B}"/>
              </a:ext>
            </a:extLst>
          </p:cNvPr>
          <p:cNvSpPr>
            <a:spLocks noGrp="1"/>
          </p:cNvSpPr>
          <p:nvPr>
            <p:ph idx="1"/>
          </p:nvPr>
        </p:nvSpPr>
        <p:spPr/>
        <p:txBody>
          <a:bodyPr/>
          <a:lstStyle/>
          <a:p>
            <a:r>
              <a:rPr lang="en-VN" dirty="0"/>
              <a:t>Các file view trong thymeleaf sẽ có đuôi là .html </a:t>
            </a:r>
          </a:p>
        </p:txBody>
      </p:sp>
    </p:spTree>
    <p:extLst>
      <p:ext uri="{BB962C8B-B14F-4D97-AF65-F5344CB8AC3E}">
        <p14:creationId xmlns:p14="http://schemas.microsoft.com/office/powerpoint/2010/main" val="78180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E613-E3BE-C944-B007-97ED5C930733}"/>
              </a:ext>
            </a:extLst>
          </p:cNvPr>
          <p:cNvSpPr>
            <a:spLocks noGrp="1"/>
          </p:cNvSpPr>
          <p:nvPr>
            <p:ph type="title"/>
          </p:nvPr>
        </p:nvSpPr>
        <p:spPr/>
        <p:txBody>
          <a:bodyPr/>
          <a:lstStyle/>
          <a:p>
            <a:r>
              <a:rPr lang="en-VN" dirty="0"/>
              <a:t>Tìm hiểu về controller</a:t>
            </a:r>
          </a:p>
        </p:txBody>
      </p:sp>
      <p:sp>
        <p:nvSpPr>
          <p:cNvPr id="3" name="Content Placeholder 2">
            <a:extLst>
              <a:ext uri="{FF2B5EF4-FFF2-40B4-BE49-F238E27FC236}">
                <a16:creationId xmlns:a16="http://schemas.microsoft.com/office/drawing/2014/main" id="{2C1C0859-225B-0744-9A87-8726BA39D73D}"/>
              </a:ext>
            </a:extLst>
          </p:cNvPr>
          <p:cNvSpPr>
            <a:spLocks noGrp="1"/>
          </p:cNvSpPr>
          <p:nvPr>
            <p:ph idx="1"/>
          </p:nvPr>
        </p:nvSpPr>
        <p:spPr/>
        <p:txBody>
          <a:bodyPr/>
          <a:lstStyle/>
          <a:p>
            <a:r>
              <a:rPr lang="en-VN" dirty="0"/>
              <a:t>Controller là thành phần điều phối request-response trong một mô hình MVC </a:t>
            </a:r>
          </a:p>
          <a:p>
            <a:r>
              <a:rPr lang="en-VN" dirty="0"/>
              <a:t>Controller trong Spring boot là một lớp được đánh dấu anotation là @Controller </a:t>
            </a:r>
          </a:p>
          <a:p>
            <a:r>
              <a:rPr lang="en-VN" dirty="0"/>
              <a:t>Một controller có thể tiếp nhận xử lý nhiều request khác nhau </a:t>
            </a:r>
          </a:p>
          <a:p>
            <a:r>
              <a:rPr lang="en-VN" dirty="0"/>
              <a:t>Mỗi method trong controller sẽ xử lý một request nếu nó được đánh dấu bằng anotation @GetMapping, @PostMapping hoặc @RequestMapping</a:t>
            </a:r>
          </a:p>
        </p:txBody>
      </p:sp>
    </p:spTree>
    <p:extLst>
      <p:ext uri="{BB962C8B-B14F-4D97-AF65-F5344CB8AC3E}">
        <p14:creationId xmlns:p14="http://schemas.microsoft.com/office/powerpoint/2010/main" val="82696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9D13-4015-3140-9F4C-E79FAB6B3C75}"/>
              </a:ext>
            </a:extLst>
          </p:cNvPr>
          <p:cNvSpPr>
            <a:spLocks noGrp="1"/>
          </p:cNvSpPr>
          <p:nvPr>
            <p:ph type="title"/>
          </p:nvPr>
        </p:nvSpPr>
        <p:spPr/>
        <p:txBody>
          <a:bodyPr/>
          <a:lstStyle/>
          <a:p>
            <a:r>
              <a:rPr lang="en-VN" dirty="0"/>
              <a:t>@GetMapping anotation</a:t>
            </a:r>
          </a:p>
        </p:txBody>
      </p:sp>
      <p:sp>
        <p:nvSpPr>
          <p:cNvPr id="3" name="Content Placeholder 2">
            <a:extLst>
              <a:ext uri="{FF2B5EF4-FFF2-40B4-BE49-F238E27FC236}">
                <a16:creationId xmlns:a16="http://schemas.microsoft.com/office/drawing/2014/main" id="{29657659-8681-0545-B263-E7CF7631CF67}"/>
              </a:ext>
            </a:extLst>
          </p:cNvPr>
          <p:cNvSpPr>
            <a:spLocks noGrp="1"/>
          </p:cNvSpPr>
          <p:nvPr>
            <p:ph idx="1"/>
          </p:nvPr>
        </p:nvSpPr>
        <p:spPr/>
        <p:txBody>
          <a:bodyPr/>
          <a:lstStyle/>
          <a:p>
            <a:r>
              <a:rPr lang="en-VN" dirty="0"/>
              <a:t>GetMapping anotation được sử dụng để đánh dấu một phương thức sẽ tiếp nhận một get request</a:t>
            </a:r>
          </a:p>
          <a:p>
            <a:r>
              <a:rPr lang="en-VN" dirty="0"/>
              <a:t>Ex:</a:t>
            </a:r>
          </a:p>
          <a:p>
            <a:r>
              <a:rPr lang="en-US" dirty="0"/>
              <a:t>@</a:t>
            </a:r>
            <a:r>
              <a:rPr lang="en-US" dirty="0" err="1"/>
              <a:t>GetMapping</a:t>
            </a:r>
            <a:r>
              <a:rPr lang="en-US" i="1" dirty="0"/>
              <a:t>(</a:t>
            </a:r>
            <a:r>
              <a:rPr lang="en-US" dirty="0"/>
              <a:t>"/home"</a:t>
            </a:r>
            <a:r>
              <a:rPr lang="en-US" i="1" dirty="0"/>
              <a:t>)</a:t>
            </a:r>
            <a:br>
              <a:rPr lang="en-US" i="1" dirty="0"/>
            </a:br>
            <a:r>
              <a:rPr lang="en-US" dirty="0"/>
              <a:t>public String home</a:t>
            </a:r>
            <a:r>
              <a:rPr lang="en-US" i="1" dirty="0"/>
              <a:t>(){</a:t>
            </a:r>
            <a:br>
              <a:rPr lang="en-US" i="1" dirty="0"/>
            </a:br>
            <a:r>
              <a:rPr lang="en-US" i="1" dirty="0"/>
              <a:t>    </a:t>
            </a:r>
            <a:r>
              <a:rPr lang="en-US" dirty="0"/>
              <a:t>return "index";</a:t>
            </a:r>
            <a:br>
              <a:rPr lang="en-US" dirty="0"/>
            </a:br>
            <a:r>
              <a:rPr lang="en-US" i="1" dirty="0"/>
              <a:t>}</a:t>
            </a:r>
            <a:endParaRPr lang="en-VN" dirty="0"/>
          </a:p>
        </p:txBody>
      </p:sp>
    </p:spTree>
    <p:extLst>
      <p:ext uri="{BB962C8B-B14F-4D97-AF65-F5344CB8AC3E}">
        <p14:creationId xmlns:p14="http://schemas.microsoft.com/office/powerpoint/2010/main" val="4041267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0E52-16D7-E34D-9A91-857B0F720102}"/>
              </a:ext>
            </a:extLst>
          </p:cNvPr>
          <p:cNvSpPr>
            <a:spLocks noGrp="1"/>
          </p:cNvSpPr>
          <p:nvPr>
            <p:ph type="title"/>
          </p:nvPr>
        </p:nvSpPr>
        <p:spPr/>
        <p:txBody>
          <a:bodyPr/>
          <a:lstStyle/>
          <a:p>
            <a:r>
              <a:rPr lang="en-VN" dirty="0"/>
              <a:t>@PostMapping anotation</a:t>
            </a:r>
          </a:p>
        </p:txBody>
      </p:sp>
      <p:sp>
        <p:nvSpPr>
          <p:cNvPr id="3" name="Content Placeholder 2">
            <a:extLst>
              <a:ext uri="{FF2B5EF4-FFF2-40B4-BE49-F238E27FC236}">
                <a16:creationId xmlns:a16="http://schemas.microsoft.com/office/drawing/2014/main" id="{DE251D25-6F85-1941-ADB1-F76A27DB9E2A}"/>
              </a:ext>
            </a:extLst>
          </p:cNvPr>
          <p:cNvSpPr>
            <a:spLocks noGrp="1"/>
          </p:cNvSpPr>
          <p:nvPr>
            <p:ph idx="1"/>
          </p:nvPr>
        </p:nvSpPr>
        <p:spPr/>
        <p:txBody>
          <a:bodyPr/>
          <a:lstStyle/>
          <a:p>
            <a:r>
              <a:rPr lang="en-VN" dirty="0"/>
              <a:t>PostMapping anotation được sử dụng để đánh dấu một phương thức sẽ tiếp nhận một post request</a:t>
            </a:r>
          </a:p>
          <a:p>
            <a:r>
              <a:rPr lang="en-VN" dirty="0"/>
              <a:t>Ex:</a:t>
            </a:r>
          </a:p>
          <a:p>
            <a:r>
              <a:rPr lang="en-US" dirty="0"/>
              <a:t>@</a:t>
            </a:r>
            <a:r>
              <a:rPr lang="en-US" dirty="0" err="1"/>
              <a:t>PostMapping</a:t>
            </a:r>
            <a:r>
              <a:rPr lang="en-US" i="1" dirty="0"/>
              <a:t>(</a:t>
            </a:r>
            <a:r>
              <a:rPr lang="en-US" dirty="0"/>
              <a:t>"/do-login"</a:t>
            </a:r>
            <a:r>
              <a:rPr lang="en-US" i="1" dirty="0"/>
              <a:t>)</a:t>
            </a:r>
            <a:br>
              <a:rPr lang="en-US" i="1" dirty="0"/>
            </a:br>
            <a:r>
              <a:rPr lang="en-US" dirty="0"/>
              <a:t>public String </a:t>
            </a:r>
            <a:r>
              <a:rPr lang="en-US" dirty="0" err="1"/>
              <a:t>doLogin</a:t>
            </a:r>
            <a:r>
              <a:rPr lang="en-US" i="1" dirty="0"/>
              <a:t>(){</a:t>
            </a:r>
            <a:br>
              <a:rPr lang="en-US" i="1" dirty="0"/>
            </a:br>
            <a:r>
              <a:rPr lang="en-US" i="1" dirty="0"/>
              <a:t>    </a:t>
            </a:r>
            <a:r>
              <a:rPr lang="en-US" dirty="0"/>
              <a:t>return "index";</a:t>
            </a:r>
            <a:br>
              <a:rPr lang="en-US" dirty="0"/>
            </a:br>
            <a:r>
              <a:rPr lang="en-US" i="1" dirty="0"/>
              <a:t>}</a:t>
            </a:r>
            <a:endParaRPr lang="en-VN" dirty="0"/>
          </a:p>
        </p:txBody>
      </p:sp>
    </p:spTree>
    <p:extLst>
      <p:ext uri="{BB962C8B-B14F-4D97-AF65-F5344CB8AC3E}">
        <p14:creationId xmlns:p14="http://schemas.microsoft.com/office/powerpoint/2010/main" val="109779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0901-AF56-0A45-8C9C-7357CD588033}"/>
              </a:ext>
            </a:extLst>
          </p:cNvPr>
          <p:cNvSpPr>
            <a:spLocks noGrp="1"/>
          </p:cNvSpPr>
          <p:nvPr>
            <p:ph type="title"/>
          </p:nvPr>
        </p:nvSpPr>
        <p:spPr/>
        <p:txBody>
          <a:bodyPr/>
          <a:lstStyle/>
          <a:p>
            <a:r>
              <a:rPr lang="en-VN" dirty="0"/>
              <a:t>@RequestMapping anotation</a:t>
            </a:r>
          </a:p>
        </p:txBody>
      </p:sp>
      <p:sp>
        <p:nvSpPr>
          <p:cNvPr id="3" name="Content Placeholder 2">
            <a:extLst>
              <a:ext uri="{FF2B5EF4-FFF2-40B4-BE49-F238E27FC236}">
                <a16:creationId xmlns:a16="http://schemas.microsoft.com/office/drawing/2014/main" id="{A9640203-EF56-DC46-A292-74E43ECA7A4F}"/>
              </a:ext>
            </a:extLst>
          </p:cNvPr>
          <p:cNvSpPr>
            <a:spLocks noGrp="1"/>
          </p:cNvSpPr>
          <p:nvPr>
            <p:ph idx="1"/>
          </p:nvPr>
        </p:nvSpPr>
        <p:spPr/>
        <p:txBody>
          <a:bodyPr/>
          <a:lstStyle/>
          <a:p>
            <a:r>
              <a:rPr lang="en-VN" dirty="0"/>
              <a:t>PostMapping anotation được sử dụng để đánh dấu một phương thức sẽ tiếp nhận một post hoặc một get request dựa theo tham số method</a:t>
            </a:r>
          </a:p>
          <a:p>
            <a:r>
              <a:rPr lang="en-VN" dirty="0"/>
              <a:t>Ex:</a:t>
            </a:r>
          </a:p>
          <a:p>
            <a:r>
              <a:rPr lang="en-US" dirty="0"/>
              <a:t>@</a:t>
            </a:r>
            <a:r>
              <a:rPr lang="en-US" dirty="0" err="1"/>
              <a:t>RequestMapping</a:t>
            </a:r>
            <a:r>
              <a:rPr lang="en-US" i="1" dirty="0"/>
              <a:t>(</a:t>
            </a:r>
            <a:r>
              <a:rPr lang="en-US" dirty="0"/>
              <a:t>path = "/login", method = </a:t>
            </a:r>
            <a:r>
              <a:rPr lang="en-US" dirty="0" err="1"/>
              <a:t>RequestMethod.</a:t>
            </a:r>
            <a:r>
              <a:rPr lang="en-US" i="1" dirty="0" err="1"/>
              <a:t>GET</a:t>
            </a:r>
            <a:r>
              <a:rPr lang="en-US" i="1" dirty="0"/>
              <a:t>)</a:t>
            </a:r>
            <a:br>
              <a:rPr lang="en-US" i="1" dirty="0"/>
            </a:br>
            <a:r>
              <a:rPr lang="en-US" dirty="0"/>
              <a:t>public String login</a:t>
            </a:r>
            <a:r>
              <a:rPr lang="en-US" i="1" dirty="0"/>
              <a:t>(){</a:t>
            </a:r>
            <a:br>
              <a:rPr lang="en-US" i="1" dirty="0"/>
            </a:br>
            <a:r>
              <a:rPr lang="en-US" i="1" dirty="0"/>
              <a:t>    </a:t>
            </a:r>
            <a:r>
              <a:rPr lang="en-US" dirty="0"/>
              <a:t>return ”login";</a:t>
            </a:r>
            <a:br>
              <a:rPr lang="en-US" dirty="0"/>
            </a:br>
            <a:r>
              <a:rPr lang="en-US" i="1" dirty="0"/>
              <a:t>}</a:t>
            </a:r>
            <a:endParaRPr lang="en-VN" dirty="0"/>
          </a:p>
        </p:txBody>
      </p:sp>
    </p:spTree>
    <p:extLst>
      <p:ext uri="{BB962C8B-B14F-4D97-AF65-F5344CB8AC3E}">
        <p14:creationId xmlns:p14="http://schemas.microsoft.com/office/powerpoint/2010/main" val="252565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4CE9-8CAD-3048-A6A0-B56E88E1CBF4}"/>
              </a:ext>
            </a:extLst>
          </p:cNvPr>
          <p:cNvSpPr>
            <a:spLocks noGrp="1"/>
          </p:cNvSpPr>
          <p:nvPr>
            <p:ph type="title"/>
          </p:nvPr>
        </p:nvSpPr>
        <p:spPr/>
        <p:txBody>
          <a:bodyPr/>
          <a:lstStyle/>
          <a:p>
            <a:r>
              <a:rPr lang="en-VN" dirty="0"/>
              <a:t>Tiếp nhận dữ liệu từ request</a:t>
            </a:r>
          </a:p>
        </p:txBody>
      </p:sp>
      <p:sp>
        <p:nvSpPr>
          <p:cNvPr id="3" name="Content Placeholder 2">
            <a:extLst>
              <a:ext uri="{FF2B5EF4-FFF2-40B4-BE49-F238E27FC236}">
                <a16:creationId xmlns:a16="http://schemas.microsoft.com/office/drawing/2014/main" id="{747BE681-29F5-FD43-970C-45C6D18F9AD9}"/>
              </a:ext>
            </a:extLst>
          </p:cNvPr>
          <p:cNvSpPr>
            <a:spLocks noGrp="1"/>
          </p:cNvSpPr>
          <p:nvPr>
            <p:ph idx="1"/>
          </p:nvPr>
        </p:nvSpPr>
        <p:spPr/>
        <p:txBody>
          <a:bodyPr/>
          <a:lstStyle/>
          <a:p>
            <a:r>
              <a:rPr lang="en-VN" dirty="0"/>
              <a:t>Để tiếp nhận dữ liệu từ request, sử dụng annotation @RequestParam, các dữ liệu từ request sẽ được tự động inject vào trong controller </a:t>
            </a:r>
          </a:p>
          <a:p>
            <a:r>
              <a:rPr lang="en-VN" dirty="0"/>
              <a:t>Giáo viên demo về sử dụng @RequestParam</a:t>
            </a:r>
          </a:p>
          <a:p>
            <a:endParaRPr lang="en-VN" dirty="0"/>
          </a:p>
        </p:txBody>
      </p:sp>
    </p:spTree>
    <p:extLst>
      <p:ext uri="{BB962C8B-B14F-4D97-AF65-F5344CB8AC3E}">
        <p14:creationId xmlns:p14="http://schemas.microsoft.com/office/powerpoint/2010/main" val="300692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982D-B894-3940-8D0A-CE226DD32CF9}"/>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A7D76147-9C01-4044-90EC-25E61666357B}"/>
              </a:ext>
            </a:extLst>
          </p:cNvPr>
          <p:cNvSpPr>
            <a:spLocks noGrp="1"/>
          </p:cNvSpPr>
          <p:nvPr>
            <p:ph idx="1"/>
          </p:nvPr>
        </p:nvSpPr>
        <p:spPr/>
        <p:txBody>
          <a:bodyPr>
            <a:normAutofit fontScale="70000" lnSpcReduction="20000"/>
          </a:bodyPr>
          <a:lstStyle/>
          <a:p>
            <a:r>
              <a:rPr lang="en-VN" dirty="0"/>
              <a:t>Giới thiệu về Spring Boot</a:t>
            </a:r>
          </a:p>
          <a:p>
            <a:r>
              <a:rPr lang="en-VN" dirty="0"/>
              <a:t>Khái niệm tight coupling và loosely coupled</a:t>
            </a:r>
          </a:p>
          <a:p>
            <a:r>
              <a:rPr lang="en-VN" dirty="0"/>
              <a:t>Khái niệm DI và IoC</a:t>
            </a:r>
          </a:p>
          <a:p>
            <a:r>
              <a:rPr lang="en-VN" dirty="0"/>
              <a:t>Container</a:t>
            </a:r>
          </a:p>
          <a:p>
            <a:r>
              <a:rPr lang="en-VN" dirty="0"/>
              <a:t>Khởi tạo,cấu hình và chạy một project Spring Boot</a:t>
            </a:r>
          </a:p>
          <a:p>
            <a:r>
              <a:rPr lang="en-VN" dirty="0"/>
              <a:t>Cấu trúc của một dự án Spring Boot</a:t>
            </a:r>
          </a:p>
          <a:p>
            <a:r>
              <a:rPr lang="en-VN" dirty="0"/>
              <a:t>Mô hình làm việc của một dự án Spring Boot</a:t>
            </a:r>
          </a:p>
          <a:p>
            <a:r>
              <a:rPr lang="en-VN" dirty="0"/>
              <a:t>Sử dụng view trong Spring Boot</a:t>
            </a:r>
          </a:p>
          <a:p>
            <a:r>
              <a:rPr lang="en-VN" dirty="0"/>
              <a:t>Tìm hiểu về controller</a:t>
            </a:r>
          </a:p>
        </p:txBody>
      </p:sp>
    </p:spTree>
    <p:extLst>
      <p:ext uri="{BB962C8B-B14F-4D97-AF65-F5344CB8AC3E}">
        <p14:creationId xmlns:p14="http://schemas.microsoft.com/office/powerpoint/2010/main" val="218299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20C0-3CB1-274A-AB78-B11371304CA5}"/>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4C4F1A72-B5F5-3B47-86FA-8F1BEEBBBB80}"/>
              </a:ext>
            </a:extLst>
          </p:cNvPr>
          <p:cNvSpPr>
            <a:spLocks noGrp="1"/>
          </p:cNvSpPr>
          <p:nvPr>
            <p:ph idx="1"/>
          </p:nvPr>
        </p:nvSpPr>
        <p:spPr/>
        <p:txBody>
          <a:bodyPr>
            <a:normAutofit fontScale="70000" lnSpcReduction="20000"/>
          </a:bodyPr>
          <a:lstStyle/>
          <a:p>
            <a:r>
              <a:rPr lang="en-VN" dirty="0"/>
              <a:t>Giới thiệu về Spring Boot</a:t>
            </a:r>
          </a:p>
          <a:p>
            <a:r>
              <a:rPr lang="en-VN" dirty="0"/>
              <a:t>Khái niệm tight coupling và loosely coupled</a:t>
            </a:r>
          </a:p>
          <a:p>
            <a:r>
              <a:rPr lang="en-VN" dirty="0"/>
              <a:t>Khái niệm DI và IoC</a:t>
            </a:r>
          </a:p>
          <a:p>
            <a:r>
              <a:rPr lang="en-VN" dirty="0"/>
              <a:t>Container</a:t>
            </a:r>
          </a:p>
          <a:p>
            <a:r>
              <a:rPr lang="en-VN" dirty="0"/>
              <a:t>Khởi tạo, cấu hình và chạy một project Spring Boot</a:t>
            </a:r>
          </a:p>
          <a:p>
            <a:r>
              <a:rPr lang="en-VN" dirty="0"/>
              <a:t>Cấu trúc của một dự án Spring Boot</a:t>
            </a:r>
          </a:p>
          <a:p>
            <a:r>
              <a:rPr lang="en-VN" dirty="0"/>
              <a:t>Mô hình làm việc của một dự án Spring Boot</a:t>
            </a:r>
          </a:p>
          <a:p>
            <a:r>
              <a:rPr lang="en-VN" dirty="0"/>
              <a:t>Sử dụng view trong Spring Boot</a:t>
            </a:r>
          </a:p>
          <a:p>
            <a:r>
              <a:rPr lang="en-VN" dirty="0"/>
              <a:t>Tìm hiểu </a:t>
            </a:r>
            <a:r>
              <a:rPr lang="en-VN"/>
              <a:t>về controller, làm việc với data từ request</a:t>
            </a:r>
            <a:endParaRPr lang="en-VN" dirty="0"/>
          </a:p>
        </p:txBody>
      </p:sp>
    </p:spTree>
    <p:extLst>
      <p:ext uri="{BB962C8B-B14F-4D97-AF65-F5344CB8AC3E}">
        <p14:creationId xmlns:p14="http://schemas.microsoft.com/office/powerpoint/2010/main" val="305632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1ABF-3EB2-F340-BEF1-89B165C36ED2}"/>
              </a:ext>
            </a:extLst>
          </p:cNvPr>
          <p:cNvSpPr>
            <a:spLocks noGrp="1"/>
          </p:cNvSpPr>
          <p:nvPr>
            <p:ph type="title"/>
          </p:nvPr>
        </p:nvSpPr>
        <p:spPr/>
        <p:txBody>
          <a:bodyPr/>
          <a:lstStyle/>
          <a:p>
            <a:r>
              <a:rPr lang="en-VN" dirty="0"/>
              <a:t>Giới thiệu Spring Boot</a:t>
            </a:r>
          </a:p>
        </p:txBody>
      </p:sp>
      <p:sp>
        <p:nvSpPr>
          <p:cNvPr id="3" name="Content Placeholder 2">
            <a:extLst>
              <a:ext uri="{FF2B5EF4-FFF2-40B4-BE49-F238E27FC236}">
                <a16:creationId xmlns:a16="http://schemas.microsoft.com/office/drawing/2014/main" id="{85AEF30E-F616-9640-8443-7FF933814468}"/>
              </a:ext>
            </a:extLst>
          </p:cNvPr>
          <p:cNvSpPr>
            <a:spLocks noGrp="1"/>
          </p:cNvSpPr>
          <p:nvPr>
            <p:ph idx="1"/>
          </p:nvPr>
        </p:nvSpPr>
        <p:spPr/>
        <p:txBody>
          <a:bodyPr/>
          <a:lstStyle/>
          <a:p>
            <a:r>
              <a:rPr lang="en-VN" dirty="0"/>
              <a:t>Spring boot là một framework ra đời dựa trên Spring MVC</a:t>
            </a:r>
          </a:p>
          <a:p>
            <a:r>
              <a:rPr lang="en-VN" dirty="0"/>
              <a:t>Spring boot giúp hạn chế được việc cấu hình phức tạp của MVC </a:t>
            </a:r>
          </a:p>
          <a:p>
            <a:r>
              <a:rPr lang="en-VN" dirty="0"/>
              <a:t>Spring boot hỗ trợ reactive programing </a:t>
            </a:r>
          </a:p>
          <a:p>
            <a:r>
              <a:rPr lang="en-VN" dirty="0"/>
              <a:t>Spring boot hỗ trợ microservices</a:t>
            </a:r>
          </a:p>
          <a:p>
            <a:r>
              <a:rPr lang="en-VN" dirty="0"/>
              <a:t>Spring boot tích hợp đầy đủ các thư viện Java Web thường dùng, hạn chế việc phải tự tích hợp và cấu hình bằng tay</a:t>
            </a:r>
          </a:p>
        </p:txBody>
      </p:sp>
    </p:spTree>
    <p:extLst>
      <p:ext uri="{BB962C8B-B14F-4D97-AF65-F5344CB8AC3E}">
        <p14:creationId xmlns:p14="http://schemas.microsoft.com/office/powerpoint/2010/main" val="14620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AB26-B8D2-2D42-802E-FD41E3C2786B}"/>
              </a:ext>
            </a:extLst>
          </p:cNvPr>
          <p:cNvSpPr>
            <a:spLocks noGrp="1"/>
          </p:cNvSpPr>
          <p:nvPr>
            <p:ph type="title"/>
          </p:nvPr>
        </p:nvSpPr>
        <p:spPr/>
        <p:txBody>
          <a:bodyPr/>
          <a:lstStyle/>
          <a:p>
            <a:r>
              <a:rPr lang="en-VN" dirty="0"/>
              <a:t>Khái niỆM Tigh Coupling và Loosely-coupled</a:t>
            </a:r>
          </a:p>
        </p:txBody>
      </p:sp>
      <p:sp>
        <p:nvSpPr>
          <p:cNvPr id="3" name="Content Placeholder 2">
            <a:extLst>
              <a:ext uri="{FF2B5EF4-FFF2-40B4-BE49-F238E27FC236}">
                <a16:creationId xmlns:a16="http://schemas.microsoft.com/office/drawing/2014/main" id="{1E74018E-0113-3B43-9A3E-A4E0D3B6F3B3}"/>
              </a:ext>
            </a:extLst>
          </p:cNvPr>
          <p:cNvSpPr>
            <a:spLocks noGrp="1"/>
          </p:cNvSpPr>
          <p:nvPr>
            <p:ph idx="1"/>
          </p:nvPr>
        </p:nvSpPr>
        <p:spPr/>
        <p:txBody>
          <a:bodyPr/>
          <a:lstStyle/>
          <a:p>
            <a:r>
              <a:rPr lang="en-VN" dirty="0"/>
              <a:t>Tight Coupling là một khái niệm ám chỉ rằng các class quan hệ quá chặt chẽ, khi cần thay đổi logic hay một class bị lỗi sẽ ảnh hưởng tới toàn bộ các class khác </a:t>
            </a:r>
          </a:p>
          <a:p>
            <a:r>
              <a:rPr lang="en-VN" dirty="0"/>
              <a:t>Loosely-coupled là khái niệm ám chỉ việc làm giảm bớt sự phụ thuộc của các class với nhau</a:t>
            </a:r>
          </a:p>
          <a:p>
            <a:endParaRPr lang="en-VN" dirty="0"/>
          </a:p>
        </p:txBody>
      </p:sp>
    </p:spTree>
    <p:extLst>
      <p:ext uri="{BB962C8B-B14F-4D97-AF65-F5344CB8AC3E}">
        <p14:creationId xmlns:p14="http://schemas.microsoft.com/office/powerpoint/2010/main" val="239034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D3A0-2766-4847-A839-0AFC630BCCDE}"/>
              </a:ext>
            </a:extLst>
          </p:cNvPr>
          <p:cNvSpPr>
            <a:spLocks noGrp="1"/>
          </p:cNvSpPr>
          <p:nvPr>
            <p:ph type="title"/>
          </p:nvPr>
        </p:nvSpPr>
        <p:spPr/>
        <p:txBody>
          <a:bodyPr/>
          <a:lstStyle/>
          <a:p>
            <a:r>
              <a:rPr lang="en-VN" dirty="0"/>
              <a:t>Khái niệm Tigh Coupling và Loosely-coupled</a:t>
            </a:r>
          </a:p>
        </p:txBody>
      </p:sp>
      <p:sp>
        <p:nvSpPr>
          <p:cNvPr id="3" name="Content Placeholder 2">
            <a:extLst>
              <a:ext uri="{FF2B5EF4-FFF2-40B4-BE49-F238E27FC236}">
                <a16:creationId xmlns:a16="http://schemas.microsoft.com/office/drawing/2014/main" id="{4F58C81B-AAC7-064E-846F-20E544421FD4}"/>
              </a:ext>
            </a:extLst>
          </p:cNvPr>
          <p:cNvSpPr>
            <a:spLocks noGrp="1"/>
          </p:cNvSpPr>
          <p:nvPr>
            <p:ph idx="1"/>
          </p:nvPr>
        </p:nvSpPr>
        <p:spPr/>
        <p:txBody>
          <a:bodyPr/>
          <a:lstStyle/>
          <a:p>
            <a:r>
              <a:rPr lang="en-VN" dirty="0"/>
              <a:t>Ví dụ </a:t>
            </a:r>
            <a:br>
              <a:rPr lang="en-VN" dirty="0"/>
            </a:br>
            <a:r>
              <a:rPr lang="en-VN" dirty="0"/>
              <a:t>Giáo viên demo về tigh coupling và loosely-coupled </a:t>
            </a:r>
          </a:p>
        </p:txBody>
      </p:sp>
    </p:spTree>
    <p:extLst>
      <p:ext uri="{BB962C8B-B14F-4D97-AF65-F5344CB8AC3E}">
        <p14:creationId xmlns:p14="http://schemas.microsoft.com/office/powerpoint/2010/main" val="191402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740E-AE7D-1449-AC09-98C7AF2052C2}"/>
              </a:ext>
            </a:extLst>
          </p:cNvPr>
          <p:cNvSpPr>
            <a:spLocks noGrp="1"/>
          </p:cNvSpPr>
          <p:nvPr>
            <p:ph type="title"/>
          </p:nvPr>
        </p:nvSpPr>
        <p:spPr/>
        <p:txBody>
          <a:bodyPr/>
          <a:lstStyle/>
          <a:p>
            <a:r>
              <a:rPr lang="en-VN" dirty="0"/>
              <a:t>DI (Dependency Injection)</a:t>
            </a:r>
          </a:p>
        </p:txBody>
      </p:sp>
      <p:sp>
        <p:nvSpPr>
          <p:cNvPr id="3" name="Content Placeholder 2">
            <a:extLst>
              <a:ext uri="{FF2B5EF4-FFF2-40B4-BE49-F238E27FC236}">
                <a16:creationId xmlns:a16="http://schemas.microsoft.com/office/drawing/2014/main" id="{D02E7E7A-31F7-514D-92DB-9327BB2B8EC1}"/>
              </a:ext>
            </a:extLst>
          </p:cNvPr>
          <p:cNvSpPr>
            <a:spLocks noGrp="1"/>
          </p:cNvSpPr>
          <p:nvPr>
            <p:ph idx="1"/>
          </p:nvPr>
        </p:nvSpPr>
        <p:spPr/>
        <p:txBody>
          <a:bodyPr/>
          <a:lstStyle/>
          <a:p>
            <a:r>
              <a:rPr lang="en-VN" dirty="0"/>
              <a:t>DI là một design pattern trong đó các object sẽ phụ thuộc vào các abstract class và thể hiện chi tiết của nó sẽ được inject (tiêm) vào đối tượng lúc runtime</a:t>
            </a:r>
          </a:p>
          <a:p>
            <a:r>
              <a:rPr lang="en-VN" dirty="0"/>
              <a:t>DI giúp giảm phụ thuộc các class với nhau</a:t>
            </a:r>
          </a:p>
        </p:txBody>
      </p:sp>
    </p:spTree>
    <p:extLst>
      <p:ext uri="{BB962C8B-B14F-4D97-AF65-F5344CB8AC3E}">
        <p14:creationId xmlns:p14="http://schemas.microsoft.com/office/powerpoint/2010/main" val="251561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0652-26E4-A848-A454-17C77D30256A}"/>
              </a:ext>
            </a:extLst>
          </p:cNvPr>
          <p:cNvSpPr>
            <a:spLocks noGrp="1"/>
          </p:cNvSpPr>
          <p:nvPr>
            <p:ph type="title"/>
          </p:nvPr>
        </p:nvSpPr>
        <p:spPr/>
        <p:txBody>
          <a:bodyPr/>
          <a:lstStyle/>
          <a:p>
            <a:r>
              <a:rPr lang="en-VN" dirty="0"/>
              <a:t>IOC (Inversion of Control)</a:t>
            </a:r>
          </a:p>
        </p:txBody>
      </p:sp>
      <p:sp>
        <p:nvSpPr>
          <p:cNvPr id="3" name="Content Placeholder 2">
            <a:extLst>
              <a:ext uri="{FF2B5EF4-FFF2-40B4-BE49-F238E27FC236}">
                <a16:creationId xmlns:a16="http://schemas.microsoft.com/office/drawing/2014/main" id="{2D84236F-8F37-C749-B343-2DDCA0C9E959}"/>
              </a:ext>
            </a:extLst>
          </p:cNvPr>
          <p:cNvSpPr>
            <a:spLocks noGrp="1"/>
          </p:cNvSpPr>
          <p:nvPr>
            <p:ph idx="1"/>
          </p:nvPr>
        </p:nvSpPr>
        <p:spPr/>
        <p:txBody>
          <a:bodyPr/>
          <a:lstStyle/>
          <a:p>
            <a:r>
              <a:rPr lang="en-US" i="1" dirty="0"/>
              <a:t>“Inversion of Control is a programming principle. flow of control within the application is not controlled by the application itself, but rather by the underlying framework.”</a:t>
            </a:r>
            <a:endParaRPr lang="en-VN" dirty="0"/>
          </a:p>
        </p:txBody>
      </p:sp>
    </p:spTree>
    <p:extLst>
      <p:ext uri="{BB962C8B-B14F-4D97-AF65-F5344CB8AC3E}">
        <p14:creationId xmlns:p14="http://schemas.microsoft.com/office/powerpoint/2010/main" val="28672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823-9082-534A-8400-0EADDB30721B}"/>
              </a:ext>
            </a:extLst>
          </p:cNvPr>
          <p:cNvSpPr>
            <a:spLocks noGrp="1"/>
          </p:cNvSpPr>
          <p:nvPr>
            <p:ph type="title"/>
          </p:nvPr>
        </p:nvSpPr>
        <p:spPr/>
        <p:txBody>
          <a:bodyPr/>
          <a:lstStyle/>
          <a:p>
            <a:r>
              <a:rPr lang="en-VN" dirty="0"/>
              <a:t>IOC - Container</a:t>
            </a:r>
          </a:p>
        </p:txBody>
      </p:sp>
      <p:sp>
        <p:nvSpPr>
          <p:cNvPr id="3" name="Content Placeholder 2">
            <a:extLst>
              <a:ext uri="{FF2B5EF4-FFF2-40B4-BE49-F238E27FC236}">
                <a16:creationId xmlns:a16="http://schemas.microsoft.com/office/drawing/2014/main" id="{AEAD5ECC-4704-3B49-8235-816F4C7237FE}"/>
              </a:ext>
            </a:extLst>
          </p:cNvPr>
          <p:cNvSpPr>
            <a:spLocks noGrp="1"/>
          </p:cNvSpPr>
          <p:nvPr>
            <p:ph idx="1"/>
          </p:nvPr>
        </p:nvSpPr>
        <p:spPr/>
        <p:txBody>
          <a:bodyPr/>
          <a:lstStyle/>
          <a:p>
            <a:r>
              <a:rPr lang="en-VN" dirty="0"/>
              <a:t>Spring boot sẽ tạo ra một container và đặt toàn bộ các lớp của dự án vào container như một dependency, khi một lớp cần sử dụng đối tượng của lớp nào đó, Container sẽ tự động inject (tiêm) đối tượng này vào</a:t>
            </a:r>
          </a:p>
          <a:p>
            <a:r>
              <a:rPr lang="en-VN" dirty="0"/>
              <a:t> Các lớp trong Spring thường được đánh dấu bằng anotation để báo cho container biết và load vào.</a:t>
            </a:r>
          </a:p>
          <a:p>
            <a:endParaRPr lang="en-VN" dirty="0"/>
          </a:p>
          <a:p>
            <a:endParaRPr lang="en-VN" dirty="0"/>
          </a:p>
        </p:txBody>
      </p:sp>
    </p:spTree>
    <p:extLst>
      <p:ext uri="{BB962C8B-B14F-4D97-AF65-F5344CB8AC3E}">
        <p14:creationId xmlns:p14="http://schemas.microsoft.com/office/powerpoint/2010/main" val="310081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9830-6FD1-6542-AE20-1166D92FFC51}"/>
              </a:ext>
            </a:extLst>
          </p:cNvPr>
          <p:cNvSpPr>
            <a:spLocks noGrp="1"/>
          </p:cNvSpPr>
          <p:nvPr>
            <p:ph type="title"/>
          </p:nvPr>
        </p:nvSpPr>
        <p:spPr/>
        <p:txBody>
          <a:bodyPr/>
          <a:lstStyle/>
          <a:p>
            <a:r>
              <a:rPr lang="en-VN" dirty="0"/>
              <a:t>Khởi tạo, cấu hình và khởi chạy một dự án Spring Boot</a:t>
            </a:r>
          </a:p>
        </p:txBody>
      </p:sp>
      <p:sp>
        <p:nvSpPr>
          <p:cNvPr id="3" name="Content Placeholder 2">
            <a:extLst>
              <a:ext uri="{FF2B5EF4-FFF2-40B4-BE49-F238E27FC236}">
                <a16:creationId xmlns:a16="http://schemas.microsoft.com/office/drawing/2014/main" id="{37508790-B1DD-1E48-98DE-755878148D30}"/>
              </a:ext>
            </a:extLst>
          </p:cNvPr>
          <p:cNvSpPr>
            <a:spLocks noGrp="1"/>
          </p:cNvSpPr>
          <p:nvPr>
            <p:ph idx="1"/>
          </p:nvPr>
        </p:nvSpPr>
        <p:spPr/>
        <p:txBody>
          <a:bodyPr/>
          <a:lstStyle/>
          <a:p>
            <a:r>
              <a:rPr lang="en-VN" dirty="0"/>
              <a:t>Giáo viên demo </a:t>
            </a:r>
          </a:p>
          <a:p>
            <a:r>
              <a:rPr lang="en-VN" dirty="0"/>
              <a:t>Mỗi dự án Spring boot sẽ có một lớp chứa phương thức đầu vào, lớp này được đánh dấu bằng anotation </a:t>
            </a:r>
            <a:r>
              <a:rPr lang="en-US" dirty="0"/>
              <a:t>@</a:t>
            </a:r>
            <a:r>
              <a:rPr lang="en-US" dirty="0" err="1"/>
              <a:t>SpringBootApplication</a:t>
            </a:r>
            <a:endParaRPr lang="en-US" dirty="0"/>
          </a:p>
          <a:p>
            <a:r>
              <a:rPr lang="en-US" dirty="0" err="1"/>
              <a:t>Trong</a:t>
            </a:r>
            <a:r>
              <a:rPr lang="en-US" dirty="0"/>
              <a:t> </a:t>
            </a:r>
            <a:r>
              <a:rPr lang="en-US" dirty="0" err="1"/>
              <a:t>lớp</a:t>
            </a:r>
            <a:r>
              <a:rPr lang="en-US" dirty="0"/>
              <a:t> </a:t>
            </a:r>
            <a:r>
              <a:rPr lang="en-US" dirty="0" err="1"/>
              <a:t>có</a:t>
            </a:r>
            <a:r>
              <a:rPr lang="en-US" dirty="0"/>
              <a:t> </a:t>
            </a:r>
            <a:r>
              <a:rPr lang="en-US" dirty="0" err="1"/>
              <a:t>một</a:t>
            </a:r>
            <a:r>
              <a:rPr lang="en-US" dirty="0"/>
              <a:t> </a:t>
            </a:r>
            <a:r>
              <a:rPr lang="en-US" dirty="0" err="1"/>
              <a:t>phương</a:t>
            </a:r>
            <a:r>
              <a:rPr lang="en-US" dirty="0"/>
              <a:t> </a:t>
            </a:r>
            <a:r>
              <a:rPr lang="en-US" dirty="0" err="1"/>
              <a:t>thức</a:t>
            </a:r>
            <a:r>
              <a:rPr lang="en-US" dirty="0"/>
              <a:t> main </a:t>
            </a:r>
            <a:r>
              <a:rPr lang="en-US" dirty="0" err="1"/>
              <a:t>tựa</a:t>
            </a:r>
            <a:r>
              <a:rPr lang="en-US" dirty="0"/>
              <a:t> </a:t>
            </a:r>
            <a:r>
              <a:rPr lang="en-US" dirty="0" err="1"/>
              <a:t>như</a:t>
            </a:r>
            <a:r>
              <a:rPr lang="en-US" dirty="0"/>
              <a:t> </a:t>
            </a:r>
            <a:r>
              <a:rPr lang="en-US" dirty="0" err="1"/>
              <a:t>phương</a:t>
            </a:r>
            <a:r>
              <a:rPr lang="en-US" dirty="0"/>
              <a:t> </a:t>
            </a:r>
            <a:r>
              <a:rPr lang="en-US" dirty="0" err="1"/>
              <a:t>thức</a:t>
            </a:r>
            <a:r>
              <a:rPr lang="en-US" dirty="0"/>
              <a:t> main </a:t>
            </a:r>
            <a:r>
              <a:rPr lang="en-US" dirty="0" err="1"/>
              <a:t>của</a:t>
            </a:r>
            <a:r>
              <a:rPr lang="en-US" dirty="0"/>
              <a:t> java console, </a:t>
            </a:r>
            <a:r>
              <a:rPr lang="en-US" dirty="0" err="1"/>
              <a:t>trong</a:t>
            </a:r>
            <a:r>
              <a:rPr lang="en-US" dirty="0"/>
              <a:t> </a:t>
            </a:r>
            <a:r>
              <a:rPr lang="en-US" dirty="0" err="1"/>
              <a:t>phương</a:t>
            </a:r>
            <a:r>
              <a:rPr lang="en-US" dirty="0"/>
              <a:t> </a:t>
            </a:r>
            <a:r>
              <a:rPr lang="en-US" dirty="0" err="1"/>
              <a:t>thức</a:t>
            </a:r>
            <a:r>
              <a:rPr lang="en-US" dirty="0"/>
              <a:t> main </a:t>
            </a:r>
            <a:r>
              <a:rPr lang="en-US" dirty="0" err="1"/>
              <a:t>sẽ</a:t>
            </a:r>
            <a:r>
              <a:rPr lang="en-US" dirty="0"/>
              <a:t> </a:t>
            </a:r>
            <a:r>
              <a:rPr lang="en-US" dirty="0" err="1"/>
              <a:t>có</a:t>
            </a:r>
            <a:r>
              <a:rPr lang="en-US" dirty="0"/>
              <a:t> </a:t>
            </a:r>
            <a:r>
              <a:rPr lang="en-US" dirty="0" err="1"/>
              <a:t>lệnh</a:t>
            </a:r>
            <a:r>
              <a:rPr lang="en-US" dirty="0"/>
              <a:t> </a:t>
            </a:r>
            <a:r>
              <a:rPr lang="en-US" dirty="0" err="1"/>
              <a:t>khởi</a:t>
            </a:r>
            <a:r>
              <a:rPr lang="en-US" dirty="0"/>
              <a:t> </a:t>
            </a:r>
            <a:r>
              <a:rPr lang="en-US" dirty="0" err="1"/>
              <a:t>tạo</a:t>
            </a:r>
            <a:r>
              <a:rPr lang="en-US" dirty="0"/>
              <a:t> context </a:t>
            </a:r>
            <a:r>
              <a:rPr lang="en-US" dirty="0" err="1"/>
              <a:t>chính</a:t>
            </a:r>
            <a:r>
              <a:rPr lang="en-US" dirty="0"/>
              <a:t> </a:t>
            </a:r>
            <a:r>
              <a:rPr lang="en-US" dirty="0" err="1"/>
              <a:t>là</a:t>
            </a:r>
            <a:r>
              <a:rPr lang="en-US" dirty="0"/>
              <a:t> container </a:t>
            </a:r>
            <a:r>
              <a:rPr lang="en-US" dirty="0" err="1"/>
              <a:t>của</a:t>
            </a:r>
            <a:r>
              <a:rPr lang="en-US" dirty="0"/>
              <a:t> Spring boot</a:t>
            </a:r>
            <a:endParaRPr lang="en-VN" dirty="0"/>
          </a:p>
        </p:txBody>
      </p:sp>
    </p:spTree>
    <p:extLst>
      <p:ext uri="{BB962C8B-B14F-4D97-AF65-F5344CB8AC3E}">
        <p14:creationId xmlns:p14="http://schemas.microsoft.com/office/powerpoint/2010/main" val="772581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{00207640-E254-FA45-9986-97BB2C38C55B}tf10001122</Template>
  <TotalTime>111</TotalTime>
  <Words>958</Words>
  <Application>Microsoft Macintosh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Circuit</vt:lpstr>
      <vt:lpstr>Spring boot</vt:lpstr>
      <vt:lpstr>Tổng quan</vt:lpstr>
      <vt:lpstr>Giới thiệu Spring Boot</vt:lpstr>
      <vt:lpstr>Khái niỆM Tigh Coupling và Loosely-coupled</vt:lpstr>
      <vt:lpstr>Khái niệm Tigh Coupling và Loosely-coupled</vt:lpstr>
      <vt:lpstr>DI (Dependency Injection)</vt:lpstr>
      <vt:lpstr>IOC (Inversion of Control)</vt:lpstr>
      <vt:lpstr>IOC - Container</vt:lpstr>
      <vt:lpstr>Khởi tạo, cấu hình và khởi chạy một dự án Spring Boot</vt:lpstr>
      <vt:lpstr>Cấu trúc của một dự án Spring boot</vt:lpstr>
      <vt:lpstr>Mô hình làm việc của một dự án Spring boot</vt:lpstr>
      <vt:lpstr>Sử dụng view </vt:lpstr>
      <vt:lpstr>Sử dụng view</vt:lpstr>
      <vt:lpstr>Tìm hiểu về controller</vt:lpstr>
      <vt:lpstr>@GetMapping anotation</vt:lpstr>
      <vt:lpstr>@PostMapping anotation</vt:lpstr>
      <vt:lpstr>@RequestMapping anotation</vt:lpstr>
      <vt:lpstr>Tiếp nhận dữ liệu từ request</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Microsoft Office User</dc:creator>
  <cp:lastModifiedBy>Microsoft Office User</cp:lastModifiedBy>
  <cp:revision>51</cp:revision>
  <dcterms:created xsi:type="dcterms:W3CDTF">2021-01-07T03:52:02Z</dcterms:created>
  <dcterms:modified xsi:type="dcterms:W3CDTF">2021-01-07T10:56:32Z</dcterms:modified>
</cp:coreProperties>
</file>