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8"/>
  </p:notesMasterIdLst>
  <p:sldIdLst>
    <p:sldId id="256" r:id="rId2"/>
    <p:sldId id="257" r:id="rId3"/>
    <p:sldId id="258" r:id="rId4"/>
    <p:sldId id="259" r:id="rId5"/>
    <p:sldId id="260" r:id="rId6"/>
    <p:sldId id="275" r:id="rId7"/>
    <p:sldId id="261" r:id="rId8"/>
    <p:sldId id="262" r:id="rId9"/>
    <p:sldId id="263" r:id="rId10"/>
    <p:sldId id="264" r:id="rId11"/>
    <p:sldId id="265" r:id="rId12"/>
    <p:sldId id="266" r:id="rId13"/>
    <p:sldId id="274" r:id="rId14"/>
    <p:sldId id="276"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52"/>
    <p:restoredTop sz="94737"/>
  </p:normalViewPr>
  <p:slideViewPr>
    <p:cSldViewPr snapToGrid="0" snapToObjects="1">
      <p:cViewPr varScale="1">
        <p:scale>
          <a:sx n="105" d="100"/>
          <a:sy n="105" d="100"/>
        </p:scale>
        <p:origin x="11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CBEEF-4B3E-F647-89D7-96F4DA2DB5C6}" type="datetimeFigureOut">
              <a:rPr lang="en-VN" smtClean="0"/>
              <a:t>3/6/21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483F3-AF9D-624C-B5DA-9F9589694D30}" type="slidenum">
              <a:rPr lang="en-VN" smtClean="0"/>
              <a:t>‹#›</a:t>
            </a:fld>
            <a:endParaRPr lang="en-VN"/>
          </a:p>
        </p:txBody>
      </p:sp>
    </p:spTree>
    <p:extLst>
      <p:ext uri="{BB962C8B-B14F-4D97-AF65-F5344CB8AC3E}">
        <p14:creationId xmlns:p14="http://schemas.microsoft.com/office/powerpoint/2010/main" val="148594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3E483F3-AF9D-624C-B5DA-9F9589694D30}" type="slidenum">
              <a:rPr lang="en-VN" smtClean="0"/>
              <a:t>1</a:t>
            </a:fld>
            <a:endParaRPr lang="en-VN"/>
          </a:p>
        </p:txBody>
      </p:sp>
    </p:spTree>
    <p:extLst>
      <p:ext uri="{BB962C8B-B14F-4D97-AF65-F5344CB8AC3E}">
        <p14:creationId xmlns:p14="http://schemas.microsoft.com/office/powerpoint/2010/main" val="2752791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3E483F3-AF9D-624C-B5DA-9F9589694D30}" type="slidenum">
              <a:rPr lang="en-VN" smtClean="0"/>
              <a:t>13</a:t>
            </a:fld>
            <a:endParaRPr lang="en-VN"/>
          </a:p>
        </p:txBody>
      </p:sp>
    </p:spTree>
    <p:extLst>
      <p:ext uri="{BB962C8B-B14F-4D97-AF65-F5344CB8AC3E}">
        <p14:creationId xmlns:p14="http://schemas.microsoft.com/office/powerpoint/2010/main" val="3962216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A4CAC9-D73E-B44C-802A-F0614C1C88A7}" type="datetimeFigureOut">
              <a:rPr lang="en-VN" smtClean="0"/>
              <a:t>3/6/21</a:t>
            </a:fld>
            <a:endParaRPr lang="en-VN"/>
          </a:p>
        </p:txBody>
      </p:sp>
      <p:sp>
        <p:nvSpPr>
          <p:cNvPr id="5" name="Footer Placeholder 4"/>
          <p:cNvSpPr>
            <a:spLocks noGrp="1"/>
          </p:cNvSpPr>
          <p:nvPr>
            <p:ph type="ftr" sz="quarter" idx="11"/>
          </p:nvPr>
        </p:nvSpPr>
        <p:spPr>
          <a:xfrm>
            <a:off x="1876424" y="5410201"/>
            <a:ext cx="5124886" cy="365125"/>
          </a:xfrm>
        </p:spPr>
        <p:txBody>
          <a:bodyPr/>
          <a:lstStyle/>
          <a:p>
            <a:endParaRPr lang="en-VN"/>
          </a:p>
        </p:txBody>
      </p:sp>
      <p:sp>
        <p:nvSpPr>
          <p:cNvPr id="6" name="Slide Number Placeholder 5"/>
          <p:cNvSpPr>
            <a:spLocks noGrp="1"/>
          </p:cNvSpPr>
          <p:nvPr>
            <p:ph type="sldNum" sz="quarter" idx="12"/>
          </p:nvPr>
        </p:nvSpPr>
        <p:spPr>
          <a:xfrm>
            <a:off x="9896911" y="5410199"/>
            <a:ext cx="771089" cy="365125"/>
          </a:xfrm>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46883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3/6/21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4776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3/6/21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65770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3/6/21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1283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3/6/21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13298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3/6/21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762376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3/6/21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86558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3/6/21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983078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3/6/21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66025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3/6/21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45230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4CAC9-D73E-B44C-802A-F0614C1C88A7}" type="datetimeFigureOut">
              <a:rPr lang="en-VN" smtClean="0"/>
              <a:t>3/6/21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97567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4CAC9-D73E-B44C-802A-F0614C1C88A7}" type="datetimeFigureOut">
              <a:rPr lang="en-VN" smtClean="0"/>
              <a:t>3/6/21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90738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A4CAC9-D73E-B44C-802A-F0614C1C88A7}" type="datetimeFigureOut">
              <a:rPr lang="en-VN" smtClean="0"/>
              <a:t>3/6/21</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43589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4CAC9-D73E-B44C-802A-F0614C1C88A7}" type="datetimeFigureOut">
              <a:rPr lang="en-VN" smtClean="0"/>
              <a:t>3/6/21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03120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4CAC9-D73E-B44C-802A-F0614C1C88A7}" type="datetimeFigureOut">
              <a:rPr lang="en-VN" smtClean="0"/>
              <a:t>3/6/21</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66312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3/6/21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38584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3/6/21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66581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A4CAC9-D73E-B44C-802A-F0614C1C88A7}" type="datetimeFigureOut">
              <a:rPr lang="en-VN" smtClean="0"/>
              <a:t>3/6/21</a:t>
            </a:fld>
            <a:endParaRPr lang="en-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10324F-97CA-724B-B32A-BD52F7FB93A3}" type="slidenum">
              <a:rPr lang="en-VN" smtClean="0"/>
              <a:t>‹#›</a:t>
            </a:fld>
            <a:endParaRPr lang="en-VN"/>
          </a:p>
        </p:txBody>
      </p:sp>
    </p:spTree>
    <p:extLst>
      <p:ext uri="{BB962C8B-B14F-4D97-AF65-F5344CB8AC3E}">
        <p14:creationId xmlns:p14="http://schemas.microsoft.com/office/powerpoint/2010/main" val="18256632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A3D7-8797-7341-A5A3-E6AC3B4702F4}"/>
              </a:ext>
            </a:extLst>
          </p:cNvPr>
          <p:cNvSpPr>
            <a:spLocks noGrp="1"/>
          </p:cNvSpPr>
          <p:nvPr>
            <p:ph type="ctrTitle"/>
          </p:nvPr>
        </p:nvSpPr>
        <p:spPr/>
        <p:txBody>
          <a:bodyPr/>
          <a:lstStyle/>
          <a:p>
            <a:r>
              <a:rPr lang="en-VN" dirty="0"/>
              <a:t>Spring boot</a:t>
            </a:r>
          </a:p>
        </p:txBody>
      </p:sp>
      <p:sp>
        <p:nvSpPr>
          <p:cNvPr id="3" name="Subtitle 2">
            <a:extLst>
              <a:ext uri="{FF2B5EF4-FFF2-40B4-BE49-F238E27FC236}">
                <a16:creationId xmlns:a16="http://schemas.microsoft.com/office/drawing/2014/main" id="{9474DC70-594C-D545-BAAE-BDD5DBABC55F}"/>
              </a:ext>
            </a:extLst>
          </p:cNvPr>
          <p:cNvSpPr>
            <a:spLocks noGrp="1"/>
          </p:cNvSpPr>
          <p:nvPr>
            <p:ph type="subTitle" idx="1"/>
          </p:nvPr>
        </p:nvSpPr>
        <p:spPr/>
        <p:txBody>
          <a:bodyPr/>
          <a:lstStyle/>
          <a:p>
            <a:pPr marL="342900" indent="-342900">
              <a:buFontTx/>
              <a:buChar char="-"/>
            </a:pPr>
            <a:r>
              <a:rPr lang="en-US" dirty="0"/>
              <a:t>SPRING DATA</a:t>
            </a:r>
          </a:p>
          <a:p>
            <a:pPr marL="342900" indent="-342900">
              <a:buFontTx/>
              <a:buChar char="-"/>
            </a:pPr>
            <a:r>
              <a:rPr lang="en-US" dirty="0"/>
              <a:t>SPRING JPA</a:t>
            </a:r>
          </a:p>
        </p:txBody>
      </p:sp>
    </p:spTree>
    <p:extLst>
      <p:ext uri="{BB962C8B-B14F-4D97-AF65-F5344CB8AC3E}">
        <p14:creationId xmlns:p14="http://schemas.microsoft.com/office/powerpoint/2010/main" val="58115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9830-6FD1-6542-AE20-1166D92FFC51}"/>
              </a:ext>
            </a:extLst>
          </p:cNvPr>
          <p:cNvSpPr>
            <a:spLocks noGrp="1"/>
          </p:cNvSpPr>
          <p:nvPr>
            <p:ph type="title"/>
          </p:nvPr>
        </p:nvSpPr>
        <p:spPr/>
        <p:txBody>
          <a:bodyPr/>
          <a:lstStyle/>
          <a:p>
            <a:r>
              <a:rPr lang="en-VN" dirty="0"/>
              <a:t>Spring RESPOSITORY</a:t>
            </a:r>
          </a:p>
        </p:txBody>
      </p:sp>
      <p:sp>
        <p:nvSpPr>
          <p:cNvPr id="3" name="Content Placeholder 2">
            <a:extLst>
              <a:ext uri="{FF2B5EF4-FFF2-40B4-BE49-F238E27FC236}">
                <a16:creationId xmlns:a16="http://schemas.microsoft.com/office/drawing/2014/main" id="{37508790-B1DD-1E48-98DE-755878148D30}"/>
              </a:ext>
            </a:extLst>
          </p:cNvPr>
          <p:cNvSpPr>
            <a:spLocks noGrp="1"/>
          </p:cNvSpPr>
          <p:nvPr>
            <p:ph idx="1"/>
          </p:nvPr>
        </p:nvSpPr>
        <p:spPr>
          <a:xfrm>
            <a:off x="1141413" y="2249486"/>
            <a:ext cx="9905998" cy="4133025"/>
          </a:xfrm>
        </p:spPr>
        <p:txBody>
          <a:bodyPr>
            <a:normAutofit/>
          </a:bodyPr>
          <a:lstStyle/>
          <a:p>
            <a:r>
              <a:rPr lang="en-VN" dirty="0"/>
              <a:t>Spring Data Repository là thành phần DAL (Data Access Layer) trong Spring Data </a:t>
            </a:r>
          </a:p>
          <a:p>
            <a:r>
              <a:rPr lang="en-VN" dirty="0"/>
              <a:t>Spring Data Reposioty cung cấp các interface chứa các hàm thao tác với CSDL </a:t>
            </a:r>
          </a:p>
          <a:p>
            <a:r>
              <a:rPr lang="en-VN" dirty="0"/>
              <a:t>Có 3 loại Repository trong Spring Data: </a:t>
            </a:r>
            <a:r>
              <a:rPr lang="en-US" i="1" dirty="0" err="1"/>
              <a:t>CrudRepository</a:t>
            </a:r>
            <a:r>
              <a:rPr lang="en-VN" i="1" dirty="0"/>
              <a:t>, </a:t>
            </a:r>
            <a:r>
              <a:rPr lang="en-US" i="1" dirty="0" err="1"/>
              <a:t>PagingAndSortingRepository</a:t>
            </a:r>
            <a:r>
              <a:rPr lang="en-US" i="1" dirty="0"/>
              <a:t>, </a:t>
            </a:r>
            <a:r>
              <a:rPr lang="en-US" i="1" dirty="0" err="1"/>
              <a:t>JpaRepository</a:t>
            </a:r>
            <a:r>
              <a:rPr lang="en-US" i="1" dirty="0"/>
              <a:t>. </a:t>
            </a:r>
            <a:r>
              <a:rPr lang="en-US" i="1" dirty="0" err="1"/>
              <a:t>Cả</a:t>
            </a:r>
            <a:r>
              <a:rPr lang="en-US" i="1" dirty="0"/>
              <a:t> 3 interface </a:t>
            </a:r>
            <a:r>
              <a:rPr lang="en-US" i="1" dirty="0" err="1"/>
              <a:t>này</a:t>
            </a:r>
            <a:r>
              <a:rPr lang="en-US" i="1" dirty="0"/>
              <a:t> </a:t>
            </a:r>
            <a:r>
              <a:rPr lang="en-US" i="1" dirty="0" err="1"/>
              <a:t>đều</a:t>
            </a:r>
            <a:r>
              <a:rPr lang="en-US" i="1" dirty="0"/>
              <a:t> </a:t>
            </a:r>
            <a:r>
              <a:rPr lang="en-US" i="1" dirty="0" err="1"/>
              <a:t>sinh</a:t>
            </a:r>
            <a:r>
              <a:rPr lang="en-US" i="1" dirty="0"/>
              <a:t> ra </a:t>
            </a:r>
            <a:r>
              <a:rPr lang="en-US" i="1" dirty="0" err="1"/>
              <a:t>từ</a:t>
            </a:r>
            <a:r>
              <a:rPr lang="en-US" i="1" dirty="0"/>
              <a:t> </a:t>
            </a:r>
            <a:r>
              <a:rPr lang="en-US" i="1" dirty="0" err="1"/>
              <a:t>một</a:t>
            </a:r>
            <a:r>
              <a:rPr lang="en-US" i="1" dirty="0"/>
              <a:t> interface </a:t>
            </a:r>
            <a:r>
              <a:rPr lang="en-US" i="1" dirty="0" err="1"/>
              <a:t>chung</a:t>
            </a:r>
            <a:r>
              <a:rPr lang="en-US" i="1" dirty="0"/>
              <a:t> </a:t>
            </a:r>
            <a:r>
              <a:rPr lang="en-US" i="1" dirty="0" err="1"/>
              <a:t>là</a:t>
            </a:r>
            <a:r>
              <a:rPr lang="en-US" i="1" dirty="0"/>
              <a:t> </a:t>
            </a:r>
            <a:r>
              <a:rPr lang="en-US" i="1" dirty="0" err="1"/>
              <a:t>Jpa</a:t>
            </a:r>
            <a:r>
              <a:rPr lang="en-US" i="1" dirty="0"/>
              <a:t> </a:t>
            </a:r>
            <a:r>
              <a:rPr lang="en-US" i="1" dirty="0" err="1"/>
              <a:t>Respository</a:t>
            </a:r>
            <a:endParaRPr lang="en-US" dirty="0"/>
          </a:p>
          <a:p>
            <a:endParaRPr lang="en-US" dirty="0"/>
          </a:p>
        </p:txBody>
      </p:sp>
    </p:spTree>
    <p:extLst>
      <p:ext uri="{BB962C8B-B14F-4D97-AF65-F5344CB8AC3E}">
        <p14:creationId xmlns:p14="http://schemas.microsoft.com/office/powerpoint/2010/main" val="77258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47A9-3BFB-094B-BF7D-D59B658949DA}"/>
              </a:ext>
            </a:extLst>
          </p:cNvPr>
          <p:cNvSpPr>
            <a:spLocks noGrp="1"/>
          </p:cNvSpPr>
          <p:nvPr>
            <p:ph type="title"/>
          </p:nvPr>
        </p:nvSpPr>
        <p:spPr/>
        <p:txBody>
          <a:bodyPr/>
          <a:lstStyle/>
          <a:p>
            <a:r>
              <a:rPr lang="en-US" i="1" dirty="0" err="1"/>
              <a:t>CrudRepository</a:t>
            </a:r>
            <a:endParaRPr lang="en-VN" dirty="0"/>
          </a:p>
        </p:txBody>
      </p:sp>
      <p:sp>
        <p:nvSpPr>
          <p:cNvPr id="3" name="Content Placeholder 2">
            <a:extLst>
              <a:ext uri="{FF2B5EF4-FFF2-40B4-BE49-F238E27FC236}">
                <a16:creationId xmlns:a16="http://schemas.microsoft.com/office/drawing/2014/main" id="{29F34235-2F78-8F42-8AF5-C4C25E1AD9A2}"/>
              </a:ext>
            </a:extLst>
          </p:cNvPr>
          <p:cNvSpPr>
            <a:spLocks noGrp="1"/>
          </p:cNvSpPr>
          <p:nvPr>
            <p:ph idx="1"/>
          </p:nvPr>
        </p:nvSpPr>
        <p:spPr/>
        <p:txBody>
          <a:bodyPr>
            <a:normAutofit/>
          </a:bodyPr>
          <a:lstStyle/>
          <a:p>
            <a:r>
              <a:rPr lang="en-VN" dirty="0"/>
              <a:t>CrudRepository là interface cung cấp các hàm crud cơ bản như save(T object), findOne(id),findAll(),count(),delete(id)</a:t>
            </a:r>
          </a:p>
          <a:p>
            <a:r>
              <a:rPr lang="en-VN" dirty="0"/>
              <a:t>CrudRepository là interface con của Repository </a:t>
            </a:r>
          </a:p>
          <a:p>
            <a:endParaRPr lang="en-VN" dirty="0"/>
          </a:p>
        </p:txBody>
      </p:sp>
    </p:spTree>
    <p:extLst>
      <p:ext uri="{BB962C8B-B14F-4D97-AF65-F5344CB8AC3E}">
        <p14:creationId xmlns:p14="http://schemas.microsoft.com/office/powerpoint/2010/main" val="129234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46A9-2D5B-8747-948F-04901270AA5C}"/>
              </a:ext>
            </a:extLst>
          </p:cNvPr>
          <p:cNvSpPr>
            <a:spLocks noGrp="1"/>
          </p:cNvSpPr>
          <p:nvPr>
            <p:ph type="title"/>
          </p:nvPr>
        </p:nvSpPr>
        <p:spPr/>
        <p:txBody>
          <a:bodyPr/>
          <a:lstStyle/>
          <a:p>
            <a:r>
              <a:rPr lang="en-VN" dirty="0"/>
              <a:t>PAGINANDSORTINGREPOSITORY</a:t>
            </a:r>
          </a:p>
        </p:txBody>
      </p:sp>
      <p:sp>
        <p:nvSpPr>
          <p:cNvPr id="3" name="Content Placeholder 2">
            <a:extLst>
              <a:ext uri="{FF2B5EF4-FFF2-40B4-BE49-F238E27FC236}">
                <a16:creationId xmlns:a16="http://schemas.microsoft.com/office/drawing/2014/main" id="{DFACC1B5-CE17-D843-A01B-CCD808515A54}"/>
              </a:ext>
            </a:extLst>
          </p:cNvPr>
          <p:cNvSpPr>
            <a:spLocks noGrp="1"/>
          </p:cNvSpPr>
          <p:nvPr>
            <p:ph idx="1"/>
          </p:nvPr>
        </p:nvSpPr>
        <p:spPr/>
        <p:txBody>
          <a:bodyPr/>
          <a:lstStyle/>
          <a:p>
            <a:r>
              <a:rPr lang="en-US" i="1" dirty="0" err="1"/>
              <a:t>PagingAndSortingRepository</a:t>
            </a:r>
            <a:r>
              <a:rPr lang="en-US" i="1" dirty="0"/>
              <a:t> </a:t>
            </a:r>
            <a:r>
              <a:rPr lang="en-US" i="1" dirty="0" err="1"/>
              <a:t>là</a:t>
            </a:r>
            <a:r>
              <a:rPr lang="en-US" i="1" dirty="0"/>
              <a:t> interface </a:t>
            </a:r>
            <a:r>
              <a:rPr lang="en-US" i="1" dirty="0" err="1"/>
              <a:t>kế</a:t>
            </a:r>
            <a:r>
              <a:rPr lang="en-US" i="1" dirty="0"/>
              <a:t> </a:t>
            </a:r>
            <a:r>
              <a:rPr lang="en-US" i="1" dirty="0" err="1"/>
              <a:t>thừa</a:t>
            </a:r>
            <a:r>
              <a:rPr lang="en-US" i="1" dirty="0"/>
              <a:t> </a:t>
            </a:r>
            <a:r>
              <a:rPr lang="en-US" i="1" dirty="0" err="1"/>
              <a:t>từ</a:t>
            </a:r>
            <a:r>
              <a:rPr lang="en-US" i="1" dirty="0"/>
              <a:t> </a:t>
            </a:r>
            <a:r>
              <a:rPr lang="en-US" i="1" dirty="0" err="1"/>
              <a:t>CrudRepository</a:t>
            </a:r>
            <a:endParaRPr lang="en-US" i="1" dirty="0"/>
          </a:p>
          <a:p>
            <a:r>
              <a:rPr lang="en-US" i="1" dirty="0"/>
              <a:t>Interface </a:t>
            </a:r>
            <a:r>
              <a:rPr lang="en-US" i="1" dirty="0" err="1"/>
              <a:t>này</a:t>
            </a:r>
            <a:r>
              <a:rPr lang="en-US" i="1" dirty="0"/>
              <a:t> </a:t>
            </a:r>
            <a:r>
              <a:rPr lang="en-US" i="1" dirty="0" err="1"/>
              <a:t>ngoài</a:t>
            </a:r>
            <a:r>
              <a:rPr lang="en-US" i="1" dirty="0"/>
              <a:t> </a:t>
            </a:r>
            <a:r>
              <a:rPr lang="en-US" i="1" dirty="0" err="1"/>
              <a:t>các</a:t>
            </a:r>
            <a:r>
              <a:rPr lang="en-US" i="1" dirty="0"/>
              <a:t> </a:t>
            </a:r>
            <a:r>
              <a:rPr lang="en-US" i="1" dirty="0" err="1"/>
              <a:t>hàm</a:t>
            </a:r>
            <a:r>
              <a:rPr lang="en-US" i="1" dirty="0"/>
              <a:t> crud </a:t>
            </a:r>
            <a:r>
              <a:rPr lang="en-US" i="1" dirty="0" err="1"/>
              <a:t>cơ</a:t>
            </a:r>
            <a:r>
              <a:rPr lang="en-US" i="1" dirty="0"/>
              <a:t> </a:t>
            </a:r>
            <a:r>
              <a:rPr lang="en-US" i="1" dirty="0" err="1"/>
              <a:t>bản</a:t>
            </a:r>
            <a:r>
              <a:rPr lang="en-US" i="1" dirty="0"/>
              <a:t>, </a:t>
            </a:r>
            <a:r>
              <a:rPr lang="en-US" i="1" dirty="0" err="1"/>
              <a:t>còn</a:t>
            </a:r>
            <a:r>
              <a:rPr lang="en-US" i="1" dirty="0"/>
              <a:t> </a:t>
            </a:r>
            <a:r>
              <a:rPr lang="en-US" i="1" dirty="0" err="1"/>
              <a:t>có</a:t>
            </a:r>
            <a:r>
              <a:rPr lang="en-US" i="1" dirty="0"/>
              <a:t> </a:t>
            </a:r>
            <a:r>
              <a:rPr lang="en-US" i="1" dirty="0" err="1"/>
              <a:t>các</a:t>
            </a:r>
            <a:r>
              <a:rPr lang="en-US" i="1" dirty="0"/>
              <a:t> </a:t>
            </a:r>
            <a:r>
              <a:rPr lang="en-US" i="1" dirty="0" err="1"/>
              <a:t>phân</a:t>
            </a:r>
            <a:r>
              <a:rPr lang="en-US" i="1" dirty="0"/>
              <a:t> </a:t>
            </a:r>
            <a:r>
              <a:rPr lang="en-US" i="1" dirty="0" err="1"/>
              <a:t>trang</a:t>
            </a:r>
            <a:r>
              <a:rPr lang="en-US" i="1" dirty="0"/>
              <a:t> </a:t>
            </a:r>
            <a:r>
              <a:rPr lang="en-US" i="1" dirty="0" err="1"/>
              <a:t>và</a:t>
            </a:r>
            <a:r>
              <a:rPr lang="en-US" i="1" dirty="0"/>
              <a:t> </a:t>
            </a:r>
            <a:r>
              <a:rPr lang="en-US" i="1" dirty="0" err="1"/>
              <a:t>sắp</a:t>
            </a:r>
            <a:r>
              <a:rPr lang="en-US" i="1" dirty="0"/>
              <a:t> </a:t>
            </a:r>
            <a:r>
              <a:rPr lang="en-US" i="1" dirty="0" err="1"/>
              <a:t>xếp</a:t>
            </a:r>
            <a:r>
              <a:rPr lang="en-US" i="1" dirty="0"/>
              <a:t> </a:t>
            </a:r>
            <a:r>
              <a:rPr lang="en-US" i="1" dirty="0" err="1"/>
              <a:t>dữ</a:t>
            </a:r>
            <a:r>
              <a:rPr lang="en-US" i="1" dirty="0"/>
              <a:t> </a:t>
            </a:r>
            <a:r>
              <a:rPr lang="en-US" i="1" dirty="0" err="1"/>
              <a:t>liệu</a:t>
            </a:r>
            <a:r>
              <a:rPr lang="en-US" i="1" dirty="0"/>
              <a:t> </a:t>
            </a:r>
            <a:endParaRPr lang="en-VN" dirty="0"/>
          </a:p>
        </p:txBody>
      </p:sp>
    </p:spTree>
    <p:extLst>
      <p:ext uri="{BB962C8B-B14F-4D97-AF65-F5344CB8AC3E}">
        <p14:creationId xmlns:p14="http://schemas.microsoft.com/office/powerpoint/2010/main" val="3276280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E108-EAA4-9E4F-BA89-873225959DBE}"/>
              </a:ext>
            </a:extLst>
          </p:cNvPr>
          <p:cNvSpPr>
            <a:spLocks noGrp="1"/>
          </p:cNvSpPr>
          <p:nvPr>
            <p:ph type="title"/>
          </p:nvPr>
        </p:nvSpPr>
        <p:spPr/>
        <p:txBody>
          <a:bodyPr/>
          <a:lstStyle/>
          <a:p>
            <a:r>
              <a:rPr lang="en-VN" dirty="0"/>
              <a:t>JpaREPOSITORY</a:t>
            </a:r>
          </a:p>
        </p:txBody>
      </p:sp>
      <p:sp>
        <p:nvSpPr>
          <p:cNvPr id="3" name="Content Placeholder 2">
            <a:extLst>
              <a:ext uri="{FF2B5EF4-FFF2-40B4-BE49-F238E27FC236}">
                <a16:creationId xmlns:a16="http://schemas.microsoft.com/office/drawing/2014/main" id="{43C6A2BE-6F28-C042-A192-0A74A06E61B7}"/>
              </a:ext>
            </a:extLst>
          </p:cNvPr>
          <p:cNvSpPr>
            <a:spLocks noGrp="1"/>
          </p:cNvSpPr>
          <p:nvPr>
            <p:ph idx="1"/>
          </p:nvPr>
        </p:nvSpPr>
        <p:spPr/>
        <p:txBody>
          <a:bodyPr>
            <a:normAutofit/>
          </a:bodyPr>
          <a:lstStyle/>
          <a:p>
            <a:pPr marL="342900" indent="-342900">
              <a:buFontTx/>
              <a:buChar char="-"/>
            </a:pPr>
            <a:r>
              <a:rPr lang="en-US" dirty="0" err="1"/>
              <a:t>Đây</a:t>
            </a:r>
            <a:r>
              <a:rPr lang="en-US" dirty="0"/>
              <a:t> </a:t>
            </a:r>
            <a:r>
              <a:rPr lang="en-US" dirty="0" err="1"/>
              <a:t>là</a:t>
            </a:r>
            <a:r>
              <a:rPr lang="en-US" dirty="0"/>
              <a:t> interface con </a:t>
            </a:r>
            <a:r>
              <a:rPr lang="en-US" dirty="0" err="1"/>
              <a:t>của</a:t>
            </a:r>
            <a:r>
              <a:rPr lang="en-US" dirty="0"/>
              <a:t> </a:t>
            </a:r>
            <a:r>
              <a:rPr lang="en-US" dirty="0" err="1"/>
              <a:t>PaginAndSortingRepository</a:t>
            </a:r>
            <a:r>
              <a:rPr lang="en-US" dirty="0"/>
              <a:t> </a:t>
            </a:r>
          </a:p>
          <a:p>
            <a:pPr marL="342900" indent="-342900">
              <a:buFontTx/>
              <a:buChar char="-"/>
            </a:pPr>
            <a:r>
              <a:rPr lang="en-US" dirty="0"/>
              <a:t>Interface </a:t>
            </a:r>
            <a:r>
              <a:rPr lang="en-US" dirty="0" err="1"/>
              <a:t>này</a:t>
            </a:r>
            <a:r>
              <a:rPr lang="en-US" dirty="0"/>
              <a:t> </a:t>
            </a:r>
            <a:r>
              <a:rPr lang="en-US" dirty="0" err="1"/>
              <a:t>mở</a:t>
            </a:r>
            <a:r>
              <a:rPr lang="en-US" dirty="0"/>
              <a:t> </a:t>
            </a:r>
            <a:r>
              <a:rPr lang="en-US" dirty="0" err="1"/>
              <a:t>rộng</a:t>
            </a:r>
            <a:r>
              <a:rPr lang="en-US" dirty="0"/>
              <a:t> </a:t>
            </a:r>
            <a:r>
              <a:rPr lang="en-US" dirty="0" err="1"/>
              <a:t>thêm</a:t>
            </a:r>
            <a:r>
              <a:rPr lang="en-US" dirty="0"/>
              <a:t> </a:t>
            </a:r>
            <a:r>
              <a:rPr lang="en-US" dirty="0" err="1"/>
              <a:t>các</a:t>
            </a:r>
            <a:r>
              <a:rPr lang="en-US" dirty="0"/>
              <a:t> </a:t>
            </a:r>
            <a:r>
              <a:rPr lang="en-US" dirty="0" err="1"/>
              <a:t>hàm</a:t>
            </a:r>
            <a:r>
              <a:rPr lang="en-US" dirty="0"/>
              <a:t> batch transaction (</a:t>
            </a:r>
            <a:r>
              <a:rPr lang="en-US" dirty="0" err="1"/>
              <a:t>làm</a:t>
            </a:r>
            <a:r>
              <a:rPr lang="en-US" dirty="0"/>
              <a:t> </a:t>
            </a:r>
            <a:r>
              <a:rPr lang="en-US" dirty="0" err="1"/>
              <a:t>việc</a:t>
            </a:r>
            <a:r>
              <a:rPr lang="en-US" dirty="0"/>
              <a:t> </a:t>
            </a:r>
            <a:r>
              <a:rPr lang="en-US" dirty="0" err="1"/>
              <a:t>theo</a:t>
            </a:r>
            <a:r>
              <a:rPr lang="en-US" dirty="0"/>
              <a:t> </a:t>
            </a:r>
            <a:r>
              <a:rPr lang="en-US" dirty="0" err="1"/>
              <a:t>lô</a:t>
            </a:r>
            <a:r>
              <a:rPr lang="en-US" dirty="0"/>
              <a:t>)</a:t>
            </a:r>
          </a:p>
        </p:txBody>
      </p:sp>
    </p:spTree>
    <p:extLst>
      <p:ext uri="{BB962C8B-B14F-4D97-AF65-F5344CB8AC3E}">
        <p14:creationId xmlns:p14="http://schemas.microsoft.com/office/powerpoint/2010/main" val="122871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E6E0-46E8-C64A-87FA-994743FC5B81}"/>
              </a:ext>
            </a:extLst>
          </p:cNvPr>
          <p:cNvSpPr>
            <a:spLocks noGrp="1"/>
          </p:cNvSpPr>
          <p:nvPr>
            <p:ph type="title"/>
          </p:nvPr>
        </p:nvSpPr>
        <p:spPr/>
        <p:txBody>
          <a:bodyPr/>
          <a:lstStyle/>
          <a:p>
            <a:r>
              <a:rPr lang="en-VN" dirty="0"/>
              <a:t>CUSTOMIZE QUERY TRONG REPOSITORY</a:t>
            </a:r>
          </a:p>
        </p:txBody>
      </p:sp>
      <p:sp>
        <p:nvSpPr>
          <p:cNvPr id="3" name="Content Placeholder 2">
            <a:extLst>
              <a:ext uri="{FF2B5EF4-FFF2-40B4-BE49-F238E27FC236}">
                <a16:creationId xmlns:a16="http://schemas.microsoft.com/office/drawing/2014/main" id="{D99FB47F-24F0-124E-9261-721F268646D3}"/>
              </a:ext>
            </a:extLst>
          </p:cNvPr>
          <p:cNvSpPr>
            <a:spLocks noGrp="1"/>
          </p:cNvSpPr>
          <p:nvPr>
            <p:ph idx="1"/>
          </p:nvPr>
        </p:nvSpPr>
        <p:spPr/>
        <p:txBody>
          <a:bodyPr/>
          <a:lstStyle/>
          <a:p>
            <a:r>
              <a:rPr lang="en-VN" dirty="0"/>
              <a:t>Lập trình viên có customize query theo ý muốn bằng cách sử dụng @Query annotation, đặt trước tên hàm customize </a:t>
            </a:r>
          </a:p>
          <a:p>
            <a:r>
              <a:rPr lang="en-VN" dirty="0"/>
              <a:t>Ví dụ </a:t>
            </a:r>
          </a:p>
          <a:p>
            <a:pPr marL="0" indent="0">
              <a:buNone/>
            </a:pPr>
            <a:r>
              <a:rPr lang="en-US" dirty="0"/>
              <a:t>    @Query("SELECT u from Category u WHERE id != ?1")</a:t>
            </a:r>
            <a:br>
              <a:rPr lang="en-US" dirty="0"/>
            </a:br>
            <a:r>
              <a:rPr lang="en-US" dirty="0"/>
              <a:t>    List&lt;Category&gt; </a:t>
            </a:r>
            <a:r>
              <a:rPr lang="en-US" dirty="0" err="1"/>
              <a:t>findAll</a:t>
            </a:r>
            <a:r>
              <a:rPr lang="en-US" dirty="0"/>
              <a:t>(Long id);</a:t>
            </a:r>
            <a:endParaRPr lang="en-VN" dirty="0"/>
          </a:p>
        </p:txBody>
      </p:sp>
    </p:spTree>
    <p:extLst>
      <p:ext uri="{BB962C8B-B14F-4D97-AF65-F5344CB8AC3E}">
        <p14:creationId xmlns:p14="http://schemas.microsoft.com/office/powerpoint/2010/main" val="304273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4C86-DBF4-CE44-BF22-C1FF515A4AA7}"/>
              </a:ext>
            </a:extLst>
          </p:cNvPr>
          <p:cNvSpPr>
            <a:spLocks noGrp="1"/>
          </p:cNvSpPr>
          <p:nvPr>
            <p:ph type="title"/>
          </p:nvPr>
        </p:nvSpPr>
        <p:spPr/>
        <p:txBody>
          <a:bodyPr/>
          <a:lstStyle/>
          <a:p>
            <a:r>
              <a:rPr lang="en-VN" dirty="0"/>
              <a:t>CẤU HÌNH JPA </a:t>
            </a:r>
          </a:p>
        </p:txBody>
      </p:sp>
      <p:sp>
        <p:nvSpPr>
          <p:cNvPr id="3" name="Content Placeholder 2">
            <a:extLst>
              <a:ext uri="{FF2B5EF4-FFF2-40B4-BE49-F238E27FC236}">
                <a16:creationId xmlns:a16="http://schemas.microsoft.com/office/drawing/2014/main" id="{BC8660A2-56F2-FD4C-B9E9-507E12496DA1}"/>
              </a:ext>
            </a:extLst>
          </p:cNvPr>
          <p:cNvSpPr>
            <a:spLocks noGrp="1"/>
          </p:cNvSpPr>
          <p:nvPr>
            <p:ph idx="1"/>
          </p:nvPr>
        </p:nvSpPr>
        <p:spPr/>
        <p:txBody>
          <a:bodyPr/>
          <a:lstStyle/>
          <a:p>
            <a:r>
              <a:rPr lang="en-VN" dirty="0"/>
              <a:t>GIÁO VIÊN HƯỚNG DẪN CÁCH CẤU HÌNH KẾT NỐI DB QUA JPA</a:t>
            </a:r>
          </a:p>
        </p:txBody>
      </p:sp>
    </p:spTree>
    <p:extLst>
      <p:ext uri="{BB962C8B-B14F-4D97-AF65-F5344CB8AC3E}">
        <p14:creationId xmlns:p14="http://schemas.microsoft.com/office/powerpoint/2010/main" val="102401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5A96-D972-9B44-B96A-704172149EE6}"/>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0F2C04B1-92A7-B24A-A998-7CE98167D663}"/>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273952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20C0-3CB1-274A-AB78-B11371304CA5}"/>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4C4F1A72-B5F5-3B47-86FA-8F1BEEBBBB80}"/>
              </a:ext>
            </a:extLst>
          </p:cNvPr>
          <p:cNvSpPr>
            <a:spLocks noGrp="1"/>
          </p:cNvSpPr>
          <p:nvPr>
            <p:ph idx="1"/>
          </p:nvPr>
        </p:nvSpPr>
        <p:spPr>
          <a:xfrm>
            <a:off x="1141412" y="2249486"/>
            <a:ext cx="10086031" cy="3989995"/>
          </a:xfrm>
        </p:spPr>
        <p:txBody>
          <a:bodyPr>
            <a:normAutofit/>
          </a:bodyPr>
          <a:lstStyle/>
          <a:p>
            <a:r>
              <a:rPr lang="en-VN" dirty="0"/>
              <a:t>Tìm hiểu về Spring Data</a:t>
            </a:r>
          </a:p>
          <a:p>
            <a:r>
              <a:rPr lang="en-VN" dirty="0"/>
              <a:t>Đặc điểm của Spring Data</a:t>
            </a:r>
          </a:p>
          <a:p>
            <a:r>
              <a:rPr lang="en-VN" dirty="0"/>
              <a:t>Tìm hiểu về Spring Data JPA</a:t>
            </a:r>
          </a:p>
          <a:p>
            <a:r>
              <a:rPr lang="en-VN" dirty="0"/>
              <a:t>Kết nối đến MySql thông qua JPA</a:t>
            </a:r>
          </a:p>
        </p:txBody>
      </p:sp>
    </p:spTree>
    <p:extLst>
      <p:ext uri="{BB962C8B-B14F-4D97-AF65-F5344CB8AC3E}">
        <p14:creationId xmlns:p14="http://schemas.microsoft.com/office/powerpoint/2010/main" val="305632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1ABF-3EB2-F340-BEF1-89B165C36ED2}"/>
              </a:ext>
            </a:extLst>
          </p:cNvPr>
          <p:cNvSpPr>
            <a:spLocks noGrp="1"/>
          </p:cNvSpPr>
          <p:nvPr>
            <p:ph type="title"/>
          </p:nvPr>
        </p:nvSpPr>
        <p:spPr/>
        <p:txBody>
          <a:bodyPr/>
          <a:lstStyle/>
          <a:p>
            <a:r>
              <a:rPr lang="en-VN" dirty="0"/>
              <a:t>Spring DATA</a:t>
            </a:r>
          </a:p>
        </p:txBody>
      </p:sp>
      <p:sp>
        <p:nvSpPr>
          <p:cNvPr id="3" name="Content Placeholder 2">
            <a:extLst>
              <a:ext uri="{FF2B5EF4-FFF2-40B4-BE49-F238E27FC236}">
                <a16:creationId xmlns:a16="http://schemas.microsoft.com/office/drawing/2014/main" id="{85AEF30E-F616-9640-8443-7FF933814468}"/>
              </a:ext>
            </a:extLst>
          </p:cNvPr>
          <p:cNvSpPr>
            <a:spLocks noGrp="1"/>
          </p:cNvSpPr>
          <p:nvPr>
            <p:ph idx="1"/>
          </p:nvPr>
        </p:nvSpPr>
        <p:spPr/>
        <p:txBody>
          <a:bodyPr/>
          <a:lstStyle/>
          <a:p>
            <a:r>
              <a:rPr lang="en-VN" dirty="0"/>
              <a:t>Spring data là một thành phần trong Spring Boot </a:t>
            </a:r>
          </a:p>
          <a:p>
            <a:r>
              <a:rPr lang="en-VN" dirty="0"/>
              <a:t>Spring data hỗ trợ truy cập dữ liệu thông qua object class nhưng vẫn giữ được các đặc điểm của kho dữ liệu cơ bản </a:t>
            </a:r>
          </a:p>
          <a:p>
            <a:r>
              <a:rPr lang="en-VN" dirty="0"/>
              <a:t>Spring data giúp việc truy cập các hệ quản trị CSDL khác nhau trở nên đồng nhất.</a:t>
            </a:r>
          </a:p>
        </p:txBody>
      </p:sp>
    </p:spTree>
    <p:extLst>
      <p:ext uri="{BB962C8B-B14F-4D97-AF65-F5344CB8AC3E}">
        <p14:creationId xmlns:p14="http://schemas.microsoft.com/office/powerpoint/2010/main" val="14620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AB26-B8D2-2D42-802E-FD41E3C2786B}"/>
              </a:ext>
            </a:extLst>
          </p:cNvPr>
          <p:cNvSpPr>
            <a:spLocks noGrp="1"/>
          </p:cNvSpPr>
          <p:nvPr>
            <p:ph type="title"/>
          </p:nvPr>
        </p:nvSpPr>
        <p:spPr/>
        <p:txBody>
          <a:bodyPr/>
          <a:lstStyle/>
          <a:p>
            <a:r>
              <a:rPr lang="en-VN" dirty="0"/>
              <a:t>Đặc ĐIỂM CỦA SPRING DATA</a:t>
            </a:r>
          </a:p>
        </p:txBody>
      </p:sp>
      <p:sp>
        <p:nvSpPr>
          <p:cNvPr id="3" name="Content Placeholder 2">
            <a:extLst>
              <a:ext uri="{FF2B5EF4-FFF2-40B4-BE49-F238E27FC236}">
                <a16:creationId xmlns:a16="http://schemas.microsoft.com/office/drawing/2014/main" id="{1E74018E-0113-3B43-9A3E-A4E0D3B6F3B3}"/>
              </a:ext>
            </a:extLst>
          </p:cNvPr>
          <p:cNvSpPr>
            <a:spLocks noGrp="1"/>
          </p:cNvSpPr>
          <p:nvPr>
            <p:ph idx="1"/>
          </p:nvPr>
        </p:nvSpPr>
        <p:spPr>
          <a:xfrm>
            <a:off x="1141413" y="2097088"/>
            <a:ext cx="10006049" cy="4449264"/>
          </a:xfrm>
        </p:spPr>
        <p:txBody>
          <a:bodyPr>
            <a:normAutofit/>
          </a:bodyPr>
          <a:lstStyle/>
          <a:p>
            <a:r>
              <a:rPr lang="en-VN" dirty="0"/>
              <a:t>Cung cấp các repository và các đối tượng ánh xạ CSDL </a:t>
            </a:r>
          </a:p>
          <a:p>
            <a:r>
              <a:rPr lang="en-VN" dirty="0"/>
              <a:t>Hỗ trợ query DB </a:t>
            </a:r>
          </a:p>
          <a:p>
            <a:r>
              <a:rPr lang="en-VN" dirty="0"/>
              <a:t>Cho phép mở rộng repository code</a:t>
            </a:r>
          </a:p>
          <a:p>
            <a:r>
              <a:rPr lang="en-VN" dirty="0"/>
              <a:t>Dễ dàng cấu hình và cài đặt </a:t>
            </a:r>
          </a:p>
        </p:txBody>
      </p:sp>
    </p:spTree>
    <p:extLst>
      <p:ext uri="{BB962C8B-B14F-4D97-AF65-F5344CB8AC3E}">
        <p14:creationId xmlns:p14="http://schemas.microsoft.com/office/powerpoint/2010/main" val="239034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D3A0-2766-4847-A839-0AFC630BCCDE}"/>
              </a:ext>
            </a:extLst>
          </p:cNvPr>
          <p:cNvSpPr>
            <a:spLocks noGrp="1"/>
          </p:cNvSpPr>
          <p:nvPr>
            <p:ph type="title"/>
          </p:nvPr>
        </p:nvSpPr>
        <p:spPr/>
        <p:txBody>
          <a:bodyPr/>
          <a:lstStyle/>
          <a:p>
            <a:r>
              <a:rPr lang="en-VN" dirty="0"/>
              <a:t>CÁC MODULE CHÍNH CỦA SPRING DATA</a:t>
            </a:r>
          </a:p>
        </p:txBody>
      </p:sp>
      <p:sp>
        <p:nvSpPr>
          <p:cNvPr id="3" name="Content Placeholder 2">
            <a:extLst>
              <a:ext uri="{FF2B5EF4-FFF2-40B4-BE49-F238E27FC236}">
                <a16:creationId xmlns:a16="http://schemas.microsoft.com/office/drawing/2014/main" id="{4F58C81B-AAC7-064E-846F-20E544421FD4}"/>
              </a:ext>
            </a:extLst>
          </p:cNvPr>
          <p:cNvSpPr>
            <a:spLocks noGrp="1"/>
          </p:cNvSpPr>
          <p:nvPr>
            <p:ph idx="1"/>
          </p:nvPr>
        </p:nvSpPr>
        <p:spPr>
          <a:xfrm>
            <a:off x="1141412" y="2249487"/>
            <a:ext cx="10108790" cy="4099942"/>
          </a:xfrm>
        </p:spPr>
        <p:txBody>
          <a:bodyPr>
            <a:normAutofit fontScale="92500" lnSpcReduction="10000"/>
          </a:bodyPr>
          <a:lstStyle/>
          <a:p>
            <a:r>
              <a:rPr lang="en-VN" b="1" dirty="0"/>
              <a:t>Spring Data JDBC</a:t>
            </a:r>
          </a:p>
          <a:p>
            <a:r>
              <a:rPr lang="en-VN" b="1" dirty="0"/>
              <a:t>Spring Data JPA</a:t>
            </a:r>
          </a:p>
          <a:p>
            <a:r>
              <a:rPr lang="en-VN" b="1" dirty="0"/>
              <a:t>Spring Data LDAP</a:t>
            </a:r>
          </a:p>
          <a:p>
            <a:r>
              <a:rPr lang="en-VN" b="1" dirty="0"/>
              <a:t>Spring Data MongoDB</a:t>
            </a:r>
          </a:p>
          <a:p>
            <a:r>
              <a:rPr lang="en-VN" b="1" dirty="0"/>
              <a:t>Spring Data Redis</a:t>
            </a:r>
          </a:p>
          <a:p>
            <a:r>
              <a:rPr lang="en-VN" b="1" dirty="0"/>
              <a:t>Spring Data R2DBC</a:t>
            </a:r>
          </a:p>
          <a:p>
            <a:r>
              <a:rPr lang="en-VN" b="1" dirty="0"/>
              <a:t>Spring Data REST </a:t>
            </a:r>
          </a:p>
          <a:p>
            <a:r>
              <a:rPr lang="en-VN" b="1" dirty="0"/>
              <a:t>…………………..</a:t>
            </a:r>
          </a:p>
        </p:txBody>
      </p:sp>
    </p:spTree>
    <p:extLst>
      <p:ext uri="{BB962C8B-B14F-4D97-AF65-F5344CB8AC3E}">
        <p14:creationId xmlns:p14="http://schemas.microsoft.com/office/powerpoint/2010/main" val="191402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D3A0-2766-4847-A839-0AFC630BCCDE}"/>
              </a:ext>
            </a:extLst>
          </p:cNvPr>
          <p:cNvSpPr>
            <a:spLocks noGrp="1"/>
          </p:cNvSpPr>
          <p:nvPr>
            <p:ph type="title"/>
          </p:nvPr>
        </p:nvSpPr>
        <p:spPr/>
        <p:txBody>
          <a:bodyPr/>
          <a:lstStyle/>
          <a:p>
            <a:r>
              <a:rPr lang="en-VN" dirty="0"/>
              <a:t>SPRING DATA JPA</a:t>
            </a:r>
          </a:p>
        </p:txBody>
      </p:sp>
      <p:sp>
        <p:nvSpPr>
          <p:cNvPr id="3" name="Content Placeholder 2">
            <a:extLst>
              <a:ext uri="{FF2B5EF4-FFF2-40B4-BE49-F238E27FC236}">
                <a16:creationId xmlns:a16="http://schemas.microsoft.com/office/drawing/2014/main" id="{4F58C81B-AAC7-064E-846F-20E544421FD4}"/>
              </a:ext>
            </a:extLst>
          </p:cNvPr>
          <p:cNvSpPr>
            <a:spLocks noGrp="1"/>
          </p:cNvSpPr>
          <p:nvPr>
            <p:ph idx="1"/>
          </p:nvPr>
        </p:nvSpPr>
        <p:spPr>
          <a:xfrm>
            <a:off x="1141412" y="2249487"/>
            <a:ext cx="10108790" cy="4099942"/>
          </a:xfrm>
        </p:spPr>
        <p:txBody>
          <a:bodyPr/>
          <a:lstStyle/>
          <a:p>
            <a:r>
              <a:rPr lang="en-VN" dirty="0"/>
              <a:t>Spring JPA là một wrapper của các ORM Framework (</a:t>
            </a:r>
            <a:r>
              <a:rPr lang="en-US" dirty="0"/>
              <a:t>Hibernate, </a:t>
            </a:r>
            <a:r>
              <a:rPr lang="en-US" dirty="0" err="1"/>
              <a:t>OpenJPA</a:t>
            </a:r>
            <a:r>
              <a:rPr lang="en-US" dirty="0"/>
              <a:t> </a:t>
            </a:r>
            <a:r>
              <a:rPr lang="en-US" dirty="0" err="1"/>
              <a:t>và</a:t>
            </a:r>
            <a:r>
              <a:rPr lang="en-US" dirty="0"/>
              <a:t> </a:t>
            </a:r>
            <a:r>
              <a:rPr lang="en-US" dirty="0" err="1"/>
              <a:t>EclipseLink</a:t>
            </a:r>
            <a:r>
              <a:rPr lang="en-US" dirty="0"/>
              <a:t>)</a:t>
            </a:r>
            <a:endParaRPr lang="en-VN" dirty="0"/>
          </a:p>
          <a:p>
            <a:r>
              <a:rPr lang="en-VN" dirty="0"/>
              <a:t>JPA là viết tắt của Java Persistence API, là một đặc tả tiêu chuẩn của Java để làm việc với CSDL quan hệ</a:t>
            </a:r>
          </a:p>
          <a:p>
            <a:r>
              <a:rPr lang="en-VN" dirty="0"/>
              <a:t>JPA cung cấp một mô hình POJO persistence cho phép ánh xạ các table/mối quan hệ giữa các bảng sang mối quan hệ giữa object/class </a:t>
            </a:r>
          </a:p>
          <a:p>
            <a:endParaRPr lang="en-VN" dirty="0"/>
          </a:p>
        </p:txBody>
      </p:sp>
    </p:spTree>
    <p:extLst>
      <p:ext uri="{BB962C8B-B14F-4D97-AF65-F5344CB8AC3E}">
        <p14:creationId xmlns:p14="http://schemas.microsoft.com/office/powerpoint/2010/main" val="341712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740E-AE7D-1449-AC09-98C7AF2052C2}"/>
              </a:ext>
            </a:extLst>
          </p:cNvPr>
          <p:cNvSpPr>
            <a:spLocks noGrp="1"/>
          </p:cNvSpPr>
          <p:nvPr>
            <p:ph type="title"/>
          </p:nvPr>
        </p:nvSpPr>
        <p:spPr/>
        <p:txBody>
          <a:bodyPr/>
          <a:lstStyle/>
          <a:p>
            <a:r>
              <a:rPr lang="en-VN" dirty="0"/>
              <a:t>JPA ArtchiTECTURE</a:t>
            </a:r>
          </a:p>
        </p:txBody>
      </p:sp>
      <p:pic>
        <p:nvPicPr>
          <p:cNvPr id="5" name="Picture 4">
            <a:extLst>
              <a:ext uri="{FF2B5EF4-FFF2-40B4-BE49-F238E27FC236}">
                <a16:creationId xmlns:a16="http://schemas.microsoft.com/office/drawing/2014/main" id="{014FFE48-3101-3E46-86CB-45BFB94BE349}"/>
              </a:ext>
            </a:extLst>
          </p:cNvPr>
          <p:cNvPicPr>
            <a:picLocks noChangeAspect="1"/>
          </p:cNvPicPr>
          <p:nvPr/>
        </p:nvPicPr>
        <p:blipFill>
          <a:blip r:embed="rId2"/>
          <a:stretch>
            <a:fillRect/>
          </a:stretch>
        </p:blipFill>
        <p:spPr>
          <a:xfrm>
            <a:off x="2730624" y="1695348"/>
            <a:ext cx="6727575" cy="5034082"/>
          </a:xfrm>
          <a:prstGeom prst="rect">
            <a:avLst/>
          </a:prstGeom>
        </p:spPr>
      </p:pic>
    </p:spTree>
    <p:extLst>
      <p:ext uri="{BB962C8B-B14F-4D97-AF65-F5344CB8AC3E}">
        <p14:creationId xmlns:p14="http://schemas.microsoft.com/office/powerpoint/2010/main" val="251561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0652-26E4-A848-A454-17C77D30256A}"/>
              </a:ext>
            </a:extLst>
          </p:cNvPr>
          <p:cNvSpPr>
            <a:spLocks noGrp="1"/>
          </p:cNvSpPr>
          <p:nvPr>
            <p:ph type="title"/>
          </p:nvPr>
        </p:nvSpPr>
        <p:spPr/>
        <p:txBody>
          <a:bodyPr/>
          <a:lstStyle/>
          <a:p>
            <a:r>
              <a:rPr lang="en-VN" dirty="0"/>
              <a:t>HIBERNATE</a:t>
            </a:r>
          </a:p>
        </p:txBody>
      </p:sp>
      <p:sp>
        <p:nvSpPr>
          <p:cNvPr id="3" name="Content Placeholder 2">
            <a:extLst>
              <a:ext uri="{FF2B5EF4-FFF2-40B4-BE49-F238E27FC236}">
                <a16:creationId xmlns:a16="http://schemas.microsoft.com/office/drawing/2014/main" id="{2D84236F-8F37-C749-B343-2DDCA0C9E959}"/>
              </a:ext>
            </a:extLst>
          </p:cNvPr>
          <p:cNvSpPr>
            <a:spLocks noGrp="1"/>
          </p:cNvSpPr>
          <p:nvPr>
            <p:ph idx="1"/>
          </p:nvPr>
        </p:nvSpPr>
        <p:spPr/>
        <p:txBody>
          <a:bodyPr/>
          <a:lstStyle/>
          <a:p>
            <a:r>
              <a:rPr lang="en-VN" dirty="0"/>
              <a:t>Hibernate là một framework ORM implement đặc tả JPA, cho phép làm việc với CSDL dễ dàng hơn </a:t>
            </a:r>
          </a:p>
          <a:p>
            <a:r>
              <a:rPr lang="en-VN" dirty="0"/>
              <a:t>ORM (Object relational Mapping) là kỹ thuật lập trình giúp ánh xạ các record dữ liệu trong hệ quản trị CSDL sang dạng đối tượng đang định nghĩa trong các class.</a:t>
            </a:r>
          </a:p>
        </p:txBody>
      </p:sp>
    </p:spTree>
    <p:extLst>
      <p:ext uri="{BB962C8B-B14F-4D97-AF65-F5344CB8AC3E}">
        <p14:creationId xmlns:p14="http://schemas.microsoft.com/office/powerpoint/2010/main" val="28672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0823-9082-534A-8400-0EADDB30721B}"/>
              </a:ext>
            </a:extLst>
          </p:cNvPr>
          <p:cNvSpPr>
            <a:spLocks noGrp="1"/>
          </p:cNvSpPr>
          <p:nvPr>
            <p:ph type="title"/>
          </p:nvPr>
        </p:nvSpPr>
        <p:spPr/>
        <p:txBody>
          <a:bodyPr/>
          <a:lstStyle/>
          <a:p>
            <a:r>
              <a:rPr lang="en-VN" dirty="0"/>
              <a:t>CÁC TÍNH NĂNG CỦA SPRING JPA</a:t>
            </a:r>
          </a:p>
        </p:txBody>
      </p:sp>
      <p:sp>
        <p:nvSpPr>
          <p:cNvPr id="3" name="Content Placeholder 2">
            <a:extLst>
              <a:ext uri="{FF2B5EF4-FFF2-40B4-BE49-F238E27FC236}">
                <a16:creationId xmlns:a16="http://schemas.microsoft.com/office/drawing/2014/main" id="{AEAD5ECC-4704-3B49-8235-816F4C7237FE}"/>
              </a:ext>
            </a:extLst>
          </p:cNvPr>
          <p:cNvSpPr>
            <a:spLocks noGrp="1"/>
          </p:cNvSpPr>
          <p:nvPr>
            <p:ph idx="1"/>
          </p:nvPr>
        </p:nvSpPr>
        <p:spPr/>
        <p:txBody>
          <a:bodyPr>
            <a:normAutofit/>
          </a:bodyPr>
          <a:lstStyle/>
          <a:p>
            <a:pPr fontAlgn="base"/>
            <a:r>
              <a:rPr lang="en-US" dirty="0" err="1"/>
              <a:t>Hỗ</a:t>
            </a:r>
            <a:r>
              <a:rPr lang="en-US" dirty="0"/>
              <a:t> </a:t>
            </a:r>
            <a:r>
              <a:rPr lang="en-US" dirty="0" err="1"/>
              <a:t>trợ</a:t>
            </a:r>
            <a:r>
              <a:rPr lang="en-US" dirty="0"/>
              <a:t> </a:t>
            </a:r>
            <a:r>
              <a:rPr lang="en-US" dirty="0" err="1"/>
              <a:t>xây</a:t>
            </a:r>
            <a:r>
              <a:rPr lang="en-US" dirty="0"/>
              <a:t> </a:t>
            </a:r>
            <a:r>
              <a:rPr lang="en-US" dirty="0" err="1"/>
              <a:t>dựng</a:t>
            </a:r>
            <a:r>
              <a:rPr lang="en-US" dirty="0"/>
              <a:t> </a:t>
            </a:r>
            <a:r>
              <a:rPr lang="en-US" dirty="0" err="1"/>
              <a:t>respositories</a:t>
            </a:r>
            <a:r>
              <a:rPr lang="en-US" dirty="0"/>
              <a:t> </a:t>
            </a:r>
            <a:r>
              <a:rPr lang="en-US" dirty="0" err="1"/>
              <a:t>dựa</a:t>
            </a:r>
            <a:r>
              <a:rPr lang="en-US" dirty="0"/>
              <a:t> </a:t>
            </a:r>
            <a:r>
              <a:rPr lang="en-US" dirty="0" err="1"/>
              <a:t>trên</a:t>
            </a:r>
            <a:r>
              <a:rPr lang="en-US" dirty="0"/>
              <a:t> Spring </a:t>
            </a:r>
            <a:r>
              <a:rPr lang="en-US" dirty="0" err="1"/>
              <a:t>và</a:t>
            </a:r>
            <a:r>
              <a:rPr lang="en-US" dirty="0"/>
              <a:t> JPA.</a:t>
            </a:r>
          </a:p>
          <a:p>
            <a:pPr fontAlgn="base"/>
            <a:r>
              <a:rPr lang="en-US" dirty="0" err="1"/>
              <a:t>Hỗ</a:t>
            </a:r>
            <a:r>
              <a:rPr lang="en-US" dirty="0"/>
              <a:t> </a:t>
            </a:r>
            <a:r>
              <a:rPr lang="en-US" dirty="0" err="1"/>
              <a:t>trợ</a:t>
            </a:r>
            <a:r>
              <a:rPr lang="en-US" dirty="0"/>
              <a:t> </a:t>
            </a:r>
            <a:r>
              <a:rPr lang="en-US" dirty="0" err="1"/>
              <a:t>phân</a:t>
            </a:r>
            <a:r>
              <a:rPr lang="en-US" dirty="0"/>
              <a:t> </a:t>
            </a:r>
            <a:r>
              <a:rPr lang="en-US" dirty="0" err="1"/>
              <a:t>trang</a:t>
            </a:r>
            <a:r>
              <a:rPr lang="en-US" dirty="0"/>
              <a:t>, </a:t>
            </a:r>
            <a:r>
              <a:rPr lang="en-US" dirty="0" err="1"/>
              <a:t>thực</a:t>
            </a:r>
            <a:r>
              <a:rPr lang="en-US" dirty="0"/>
              <a:t> </a:t>
            </a:r>
            <a:r>
              <a:rPr lang="en-US" dirty="0" err="1"/>
              <a:t>hiện</a:t>
            </a:r>
            <a:r>
              <a:rPr lang="en-US" dirty="0"/>
              <a:t> query </a:t>
            </a:r>
            <a:r>
              <a:rPr lang="en-US" dirty="0" err="1"/>
              <a:t>động</a:t>
            </a:r>
            <a:r>
              <a:rPr lang="en-US" dirty="0"/>
              <a:t>..</a:t>
            </a:r>
          </a:p>
          <a:p>
            <a:pPr marL="0" indent="0" fontAlgn="base">
              <a:buNone/>
            </a:pPr>
            <a:endParaRPr lang="en-US" dirty="0"/>
          </a:p>
          <a:p>
            <a:pPr marL="0" indent="0">
              <a:buNone/>
            </a:pPr>
            <a:endParaRPr lang="en-VN" dirty="0"/>
          </a:p>
        </p:txBody>
      </p:sp>
    </p:spTree>
    <p:extLst>
      <p:ext uri="{BB962C8B-B14F-4D97-AF65-F5344CB8AC3E}">
        <p14:creationId xmlns:p14="http://schemas.microsoft.com/office/powerpoint/2010/main" val="3100817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{00207640-E254-FA45-9986-97BB2C38C55B}tf10001122</Template>
  <TotalTime>1364</TotalTime>
  <Words>517</Words>
  <Application>Microsoft Macintosh PowerPoint</Application>
  <PresentationFormat>Widescreen</PresentationFormat>
  <Paragraphs>59</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Circuit</vt:lpstr>
      <vt:lpstr>Spring boot</vt:lpstr>
      <vt:lpstr>Tổng quan</vt:lpstr>
      <vt:lpstr>Spring DATA</vt:lpstr>
      <vt:lpstr>Đặc ĐIỂM CỦA SPRING DATA</vt:lpstr>
      <vt:lpstr>CÁC MODULE CHÍNH CỦA SPRING DATA</vt:lpstr>
      <vt:lpstr>SPRING DATA JPA</vt:lpstr>
      <vt:lpstr>JPA ArtchiTECTURE</vt:lpstr>
      <vt:lpstr>HIBERNATE</vt:lpstr>
      <vt:lpstr>CÁC TÍNH NĂNG CỦA SPRING JPA</vt:lpstr>
      <vt:lpstr>Spring RESPOSITORY</vt:lpstr>
      <vt:lpstr>CrudRepository</vt:lpstr>
      <vt:lpstr>PAGINANDSORTINGREPOSITORY</vt:lpstr>
      <vt:lpstr>JpaREPOSITORY</vt:lpstr>
      <vt:lpstr>CUSTOMIZE QUERY TRONG REPOSITORY</vt:lpstr>
      <vt:lpstr>CẤU HÌNH JPA </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Microsoft Office User</dc:creator>
  <cp:lastModifiedBy>Microsoft Office User</cp:lastModifiedBy>
  <cp:revision>175</cp:revision>
  <dcterms:created xsi:type="dcterms:W3CDTF">2021-01-07T03:52:02Z</dcterms:created>
  <dcterms:modified xsi:type="dcterms:W3CDTF">2021-03-06T12:35:09Z</dcterms:modified>
</cp:coreProperties>
</file>