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256" r:id="rId2"/>
    <p:sldId id="257" r:id="rId3"/>
    <p:sldId id="258" r:id="rId4"/>
    <p:sldId id="259" r:id="rId5"/>
    <p:sldId id="260" r:id="rId6"/>
    <p:sldId id="275" r:id="rId7"/>
    <p:sldId id="261" r:id="rId8"/>
    <p:sldId id="263" r:id="rId9"/>
    <p:sldId id="264" r:id="rId10"/>
    <p:sldId id="276" r:id="rId11"/>
    <p:sldId id="265" r:id="rId12"/>
    <p:sldId id="277" r:id="rId13"/>
    <p:sldId id="278" r:id="rId14"/>
    <p:sldId id="266" r:id="rId15"/>
    <p:sldId id="280" r:id="rId16"/>
    <p:sldId id="274"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p:restoredTop sz="94684"/>
  </p:normalViewPr>
  <p:slideViewPr>
    <p:cSldViewPr snapToGrid="0" snapToObjects="1">
      <p:cViewPr varScale="1">
        <p:scale>
          <a:sx n="106" d="100"/>
          <a:sy n="106"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BEEF-4B3E-F647-89D7-96F4DA2DB5C6}" type="datetimeFigureOut">
              <a:rPr lang="en-VN" smtClean="0"/>
              <a:t>3/13/21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83F3-AF9D-624C-B5DA-9F9589694D30}" type="slidenum">
              <a:rPr lang="en-VN" smtClean="0"/>
              <a:t>‹#›</a:t>
            </a:fld>
            <a:endParaRPr lang="en-VN"/>
          </a:p>
        </p:txBody>
      </p:sp>
    </p:spTree>
    <p:extLst>
      <p:ext uri="{BB962C8B-B14F-4D97-AF65-F5344CB8AC3E}">
        <p14:creationId xmlns:p14="http://schemas.microsoft.com/office/powerpoint/2010/main" val="148594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a:t>
            </a:fld>
            <a:endParaRPr lang="en-VN"/>
          </a:p>
        </p:txBody>
      </p:sp>
    </p:spTree>
    <p:extLst>
      <p:ext uri="{BB962C8B-B14F-4D97-AF65-F5344CB8AC3E}">
        <p14:creationId xmlns:p14="http://schemas.microsoft.com/office/powerpoint/2010/main" val="275279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15</a:t>
            </a:fld>
            <a:endParaRPr lang="en-VN"/>
          </a:p>
        </p:txBody>
      </p:sp>
    </p:spTree>
    <p:extLst>
      <p:ext uri="{BB962C8B-B14F-4D97-AF65-F5344CB8AC3E}">
        <p14:creationId xmlns:p14="http://schemas.microsoft.com/office/powerpoint/2010/main" val="337812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16</a:t>
            </a:fld>
            <a:endParaRPr lang="en-VN"/>
          </a:p>
        </p:txBody>
      </p:sp>
    </p:spTree>
    <p:extLst>
      <p:ext uri="{BB962C8B-B14F-4D97-AF65-F5344CB8AC3E}">
        <p14:creationId xmlns:p14="http://schemas.microsoft.com/office/powerpoint/2010/main" val="3962216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3/13/21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4688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776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5770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2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329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3/13/21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7623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3/13/21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86558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3/13/21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8307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3/13/21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6025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3/13/21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5230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3/13/21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756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073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3/13/21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358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3/13/21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03120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3/13/21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6631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858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3/13/21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658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3/13/21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1825663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pPr marL="342900" indent="-342900">
              <a:buFontTx/>
              <a:buChar char="-"/>
            </a:pPr>
            <a:r>
              <a:rPr lang="en-US" dirty="0"/>
              <a:t>SPRING DATA</a:t>
            </a:r>
          </a:p>
          <a:p>
            <a:pPr marL="342900" indent="-342900">
              <a:buFontTx/>
              <a:buChar char="-"/>
            </a:pPr>
            <a:r>
              <a:rPr lang="en-US" dirty="0"/>
              <a:t>SPRING JPA </a:t>
            </a:r>
            <a:r>
              <a:rPr lang="en-US"/>
              <a:t>(Continue)</a:t>
            </a:r>
            <a:endParaRPr lang="en-US" dirty="0"/>
          </a:p>
        </p:txBody>
      </p:sp>
    </p:spTree>
    <p:extLst>
      <p:ext uri="{BB962C8B-B14F-4D97-AF65-F5344CB8AC3E}">
        <p14:creationId xmlns:p14="http://schemas.microsoft.com/office/powerpoint/2010/main" val="5811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a:xfrm>
            <a:off x="1141413" y="556873"/>
            <a:ext cx="9905998" cy="1478570"/>
          </a:xfrm>
        </p:spPr>
        <p:txBody>
          <a:bodyPr/>
          <a:lstStyle/>
          <a:p>
            <a:r>
              <a:rPr lang="en-VN" dirty="0"/>
              <a:t>Quan hỆ 1-1 (ONE TO ONE)</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a:xfrm>
            <a:off x="1141413" y="2249486"/>
            <a:ext cx="9905998" cy="4133025"/>
          </a:xfrm>
        </p:spPr>
        <p:txBody>
          <a:bodyPr>
            <a:normAutofit/>
          </a:bodyPr>
          <a:lstStyle/>
          <a:p>
            <a:r>
              <a:rPr lang="en-US" dirty="0" err="1"/>
              <a:t>Giáo</a:t>
            </a:r>
            <a:r>
              <a:rPr lang="en-US" dirty="0"/>
              <a:t> </a:t>
            </a:r>
            <a:r>
              <a:rPr lang="en-US" dirty="0" err="1"/>
              <a:t>viên</a:t>
            </a:r>
            <a:r>
              <a:rPr lang="en-US" dirty="0"/>
              <a:t> demo </a:t>
            </a:r>
            <a:r>
              <a:rPr lang="en-US" dirty="0" err="1"/>
              <a:t>về</a:t>
            </a:r>
            <a:r>
              <a:rPr lang="en-US" dirty="0"/>
              <a:t> </a:t>
            </a:r>
            <a:r>
              <a:rPr lang="en-US" dirty="0" err="1"/>
              <a:t>quan</a:t>
            </a:r>
            <a:r>
              <a:rPr lang="en-US" dirty="0"/>
              <a:t> </a:t>
            </a:r>
            <a:r>
              <a:rPr lang="en-US" dirty="0" err="1"/>
              <a:t>hệ</a:t>
            </a:r>
            <a:r>
              <a:rPr lang="en-US" dirty="0"/>
              <a:t> 1-1</a:t>
            </a:r>
            <a:endParaRPr lang="en-VN" dirty="0"/>
          </a:p>
        </p:txBody>
      </p:sp>
    </p:spTree>
    <p:extLst>
      <p:ext uri="{BB962C8B-B14F-4D97-AF65-F5344CB8AC3E}">
        <p14:creationId xmlns:p14="http://schemas.microsoft.com/office/powerpoint/2010/main" val="29295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VN" dirty="0"/>
              <a:t>Quan Hệ 1-n</a:t>
            </a:r>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a:xfrm>
            <a:off x="1141412" y="2249486"/>
            <a:ext cx="10396467" cy="4510909"/>
          </a:xfrm>
        </p:spPr>
        <p:txBody>
          <a:bodyPr>
            <a:normAutofit/>
          </a:bodyPr>
          <a:lstStyle/>
          <a:p>
            <a:r>
              <a:rPr lang="en-VN" dirty="0"/>
              <a:t>Quan hệ 1-n sử dụng 2 annotation </a:t>
            </a:r>
          </a:p>
          <a:p>
            <a:r>
              <a:rPr lang="en-VN" dirty="0"/>
              <a:t>@OneToMany ở chiều xuôi </a:t>
            </a:r>
          </a:p>
          <a:p>
            <a:r>
              <a:rPr lang="en-VN" dirty="0"/>
              <a:t>@ManyToOne ở chiều ngược </a:t>
            </a:r>
          </a:p>
        </p:txBody>
      </p:sp>
    </p:spTree>
    <p:extLst>
      <p:ext uri="{BB962C8B-B14F-4D97-AF65-F5344CB8AC3E}">
        <p14:creationId xmlns:p14="http://schemas.microsoft.com/office/powerpoint/2010/main" val="129234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VN" dirty="0"/>
              <a:t>Quan Hệ 1-n  - @ONETOMANY</a:t>
            </a:r>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a:xfrm>
            <a:off x="1141412" y="2249486"/>
            <a:ext cx="10396467" cy="4510909"/>
          </a:xfrm>
        </p:spPr>
        <p:txBody>
          <a:bodyPr>
            <a:normAutofit/>
          </a:bodyPr>
          <a:lstStyle/>
          <a:p>
            <a:r>
              <a:rPr lang="en-VN" dirty="0"/>
              <a:t>@OneToMany sẽ nhận tham số chỉ ra thuộc tính map ở bảng phụ. Ví dụ</a:t>
            </a:r>
          </a:p>
          <a:p>
            <a:pPr marL="0" indent="0">
              <a:buNone/>
            </a:pPr>
            <a:r>
              <a:rPr lang="en-US" dirty="0"/>
              <a:t>       @</a:t>
            </a:r>
            <a:r>
              <a:rPr lang="en-US" dirty="0" err="1"/>
              <a:t>OneToMany</a:t>
            </a:r>
            <a:r>
              <a:rPr lang="en-US" i="1" dirty="0"/>
              <a:t>(</a:t>
            </a:r>
            <a:r>
              <a:rPr lang="en-US" dirty="0" err="1"/>
              <a:t>mappedBy</a:t>
            </a:r>
            <a:r>
              <a:rPr lang="en-US" dirty="0"/>
              <a:t> = "user", fetch = </a:t>
            </a:r>
            <a:r>
              <a:rPr lang="en-US" dirty="0" err="1"/>
              <a:t>FetchType.</a:t>
            </a:r>
            <a:r>
              <a:rPr lang="en-US" i="1" dirty="0" err="1"/>
              <a:t>LAZY</a:t>
            </a:r>
            <a:r>
              <a:rPr lang="en-US" i="1" dirty="0"/>
              <a:t>)</a:t>
            </a:r>
          </a:p>
          <a:p>
            <a:r>
              <a:rPr lang="en-US" i="1" dirty="0" err="1"/>
              <a:t>Trong</a:t>
            </a:r>
            <a:r>
              <a:rPr lang="en-US" i="1" dirty="0"/>
              <a:t> </a:t>
            </a:r>
            <a:r>
              <a:rPr lang="en-US" i="1" dirty="0" err="1"/>
              <a:t>đó</a:t>
            </a:r>
            <a:r>
              <a:rPr lang="en-US" i="1" dirty="0"/>
              <a:t> ”user” </a:t>
            </a:r>
            <a:r>
              <a:rPr lang="en-US" i="1" dirty="0" err="1"/>
              <a:t>là</a:t>
            </a:r>
            <a:r>
              <a:rPr lang="en-US" i="1" dirty="0"/>
              <a:t> </a:t>
            </a:r>
            <a:r>
              <a:rPr lang="en-US" i="1" dirty="0" err="1"/>
              <a:t>thuộc</a:t>
            </a:r>
            <a:r>
              <a:rPr lang="en-US" i="1" dirty="0"/>
              <a:t> </a:t>
            </a:r>
            <a:r>
              <a:rPr lang="en-US" i="1" dirty="0" err="1"/>
              <a:t>tính</a:t>
            </a:r>
            <a:r>
              <a:rPr lang="en-US" i="1" dirty="0"/>
              <a:t> </a:t>
            </a:r>
            <a:r>
              <a:rPr lang="en-US" i="1" dirty="0" err="1"/>
              <a:t>để</a:t>
            </a:r>
            <a:r>
              <a:rPr lang="en-US" i="1" dirty="0"/>
              <a:t> </a:t>
            </a:r>
            <a:r>
              <a:rPr lang="en-US" i="1" dirty="0" err="1"/>
              <a:t>tạo</a:t>
            </a:r>
            <a:r>
              <a:rPr lang="en-US" i="1" dirty="0"/>
              <a:t> </a:t>
            </a:r>
            <a:r>
              <a:rPr lang="en-US" i="1" dirty="0" err="1"/>
              <a:t>liên</a:t>
            </a:r>
            <a:r>
              <a:rPr lang="en-US" i="1" dirty="0"/>
              <a:t> </a:t>
            </a:r>
            <a:r>
              <a:rPr lang="en-US" i="1" dirty="0" err="1"/>
              <a:t>kết</a:t>
            </a:r>
            <a:r>
              <a:rPr lang="en-US" i="1" dirty="0"/>
              <a:t> </a:t>
            </a:r>
            <a:r>
              <a:rPr lang="en-US" i="1" dirty="0" err="1"/>
              <a:t>ở</a:t>
            </a:r>
            <a:r>
              <a:rPr lang="en-US" i="1" dirty="0"/>
              <a:t> </a:t>
            </a:r>
            <a:r>
              <a:rPr lang="en-US" i="1" dirty="0" err="1"/>
              <a:t>bảng</a:t>
            </a:r>
            <a:r>
              <a:rPr lang="en-US" i="1" dirty="0"/>
              <a:t> </a:t>
            </a:r>
            <a:r>
              <a:rPr lang="en-US" i="1" dirty="0" err="1"/>
              <a:t>phụ</a:t>
            </a:r>
            <a:endParaRPr lang="en-US" i="1" dirty="0"/>
          </a:p>
          <a:p>
            <a:r>
              <a:rPr lang="en-US" i="1" dirty="0"/>
              <a:t>Fetch </a:t>
            </a:r>
            <a:r>
              <a:rPr lang="en-US" i="1" dirty="0" err="1"/>
              <a:t>chỉ</a:t>
            </a:r>
            <a:r>
              <a:rPr lang="en-US" i="1" dirty="0"/>
              <a:t> ra fetch type</a:t>
            </a:r>
          </a:p>
          <a:p>
            <a:r>
              <a:rPr lang="en-US" i="1" dirty="0" err="1"/>
              <a:t>Có</a:t>
            </a:r>
            <a:r>
              <a:rPr lang="en-US" i="1" dirty="0"/>
              <a:t> </a:t>
            </a:r>
            <a:r>
              <a:rPr lang="en-US" i="1" dirty="0" err="1"/>
              <a:t>hai</a:t>
            </a:r>
            <a:r>
              <a:rPr lang="en-US" i="1" dirty="0"/>
              <a:t> </a:t>
            </a:r>
            <a:r>
              <a:rPr lang="en-US" i="1" dirty="0" err="1"/>
              <a:t>loại</a:t>
            </a:r>
            <a:r>
              <a:rPr lang="en-US" i="1" dirty="0"/>
              <a:t> fetch type </a:t>
            </a:r>
            <a:r>
              <a:rPr lang="en-US" i="1" dirty="0" err="1"/>
              <a:t>là</a:t>
            </a:r>
            <a:r>
              <a:rPr lang="en-US" i="1" dirty="0"/>
              <a:t> LAZY </a:t>
            </a:r>
            <a:r>
              <a:rPr lang="en-US" i="1" dirty="0" err="1"/>
              <a:t>và</a:t>
            </a:r>
            <a:r>
              <a:rPr lang="en-US" i="1" dirty="0"/>
              <a:t> EAGER</a:t>
            </a:r>
          </a:p>
          <a:p>
            <a:r>
              <a:rPr lang="en-US" i="1" dirty="0" err="1"/>
              <a:t>Mặc</a:t>
            </a:r>
            <a:r>
              <a:rPr lang="en-US" i="1" dirty="0"/>
              <a:t> </a:t>
            </a:r>
            <a:r>
              <a:rPr lang="en-US" i="1" dirty="0" err="1"/>
              <a:t>định</a:t>
            </a:r>
            <a:r>
              <a:rPr lang="en-US" i="1" dirty="0"/>
              <a:t> </a:t>
            </a:r>
            <a:r>
              <a:rPr lang="en-US" i="1" dirty="0" err="1"/>
              <a:t>OneToMany</a:t>
            </a:r>
            <a:r>
              <a:rPr lang="en-US" i="1" dirty="0"/>
              <a:t> </a:t>
            </a:r>
            <a:r>
              <a:rPr lang="en-US" i="1" dirty="0" err="1"/>
              <a:t>sẽ</a:t>
            </a:r>
            <a:r>
              <a:rPr lang="en-US" i="1" dirty="0"/>
              <a:t> </a:t>
            </a:r>
            <a:r>
              <a:rPr lang="en-US" i="1" dirty="0" err="1"/>
              <a:t>sử</a:t>
            </a:r>
            <a:r>
              <a:rPr lang="en-US" i="1" dirty="0"/>
              <a:t> </a:t>
            </a:r>
            <a:r>
              <a:rPr lang="en-US" i="1" dirty="0" err="1"/>
              <a:t>dụng</a:t>
            </a:r>
            <a:r>
              <a:rPr lang="en-US" i="1" dirty="0"/>
              <a:t> </a:t>
            </a:r>
            <a:r>
              <a:rPr lang="en-US" i="1"/>
              <a:t>LAZY fetch </a:t>
            </a:r>
            <a:r>
              <a:rPr lang="en-US" i="1" dirty="0"/>
              <a:t>type</a:t>
            </a:r>
            <a:endParaRPr lang="en-VN" dirty="0"/>
          </a:p>
        </p:txBody>
      </p:sp>
    </p:spTree>
    <p:extLst>
      <p:ext uri="{BB962C8B-B14F-4D97-AF65-F5344CB8AC3E}">
        <p14:creationId xmlns:p14="http://schemas.microsoft.com/office/powerpoint/2010/main" val="248004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B70D-4DA5-664A-8D03-E040F40DD97E}"/>
              </a:ext>
            </a:extLst>
          </p:cNvPr>
          <p:cNvSpPr>
            <a:spLocks noGrp="1"/>
          </p:cNvSpPr>
          <p:nvPr>
            <p:ph type="title"/>
          </p:nvPr>
        </p:nvSpPr>
        <p:spPr/>
        <p:txBody>
          <a:bodyPr/>
          <a:lstStyle/>
          <a:p>
            <a:r>
              <a:rPr lang="en-VN" dirty="0"/>
              <a:t>QUAN HỆ n-1 - @MANYTOONE </a:t>
            </a:r>
          </a:p>
        </p:txBody>
      </p:sp>
      <p:sp>
        <p:nvSpPr>
          <p:cNvPr id="3" name="Content Placeholder 2">
            <a:extLst>
              <a:ext uri="{FF2B5EF4-FFF2-40B4-BE49-F238E27FC236}">
                <a16:creationId xmlns:a16="http://schemas.microsoft.com/office/drawing/2014/main" id="{5848CD36-A7E3-D446-971C-E40509134228}"/>
              </a:ext>
            </a:extLst>
          </p:cNvPr>
          <p:cNvSpPr>
            <a:spLocks noGrp="1"/>
          </p:cNvSpPr>
          <p:nvPr>
            <p:ph idx="1"/>
          </p:nvPr>
        </p:nvSpPr>
        <p:spPr/>
        <p:txBody>
          <a:bodyPr>
            <a:normAutofit fontScale="92500" lnSpcReduction="20000"/>
          </a:bodyPr>
          <a:lstStyle/>
          <a:p>
            <a:r>
              <a:rPr lang="en-VN" dirty="0"/>
              <a:t>@ManyToOne sẽ đi kèm một annotation khác là JoinColumn để chỉ định trường khoá ngoại. Ví dụ</a:t>
            </a:r>
          </a:p>
          <a:p>
            <a:pPr marL="0" indent="0">
              <a:buNone/>
            </a:pPr>
            <a:r>
              <a:rPr lang="en-US" dirty="0"/>
              <a:t>       	@</a:t>
            </a:r>
            <a:r>
              <a:rPr lang="en-US" dirty="0" err="1"/>
              <a:t>ManyToOne</a:t>
            </a:r>
            <a:br>
              <a:rPr lang="en-US" dirty="0"/>
            </a:br>
            <a:r>
              <a:rPr lang="en-US" dirty="0"/>
              <a:t>	@</a:t>
            </a:r>
            <a:r>
              <a:rPr lang="en-US" dirty="0" err="1"/>
              <a:t>JoinColumn</a:t>
            </a:r>
            <a:r>
              <a:rPr lang="en-US" i="1" dirty="0"/>
              <a:t>(</a:t>
            </a:r>
            <a:r>
              <a:rPr lang="en-US" dirty="0"/>
              <a:t>name = "</a:t>
            </a:r>
            <a:r>
              <a:rPr lang="en-US" dirty="0" err="1"/>
              <a:t>user_id</a:t>
            </a:r>
            <a:r>
              <a:rPr lang="en-US" dirty="0"/>
              <a:t>"</a:t>
            </a:r>
            <a:r>
              <a:rPr lang="en-US" i="1" dirty="0"/>
              <a:t>)</a:t>
            </a:r>
            <a:br>
              <a:rPr lang="en-US" i="1" dirty="0"/>
            </a:br>
            <a:r>
              <a:rPr lang="en-US" i="1" dirty="0"/>
              <a:t>	</a:t>
            </a:r>
            <a:r>
              <a:rPr lang="en-US" dirty="0"/>
              <a:t>User user</a:t>
            </a:r>
          </a:p>
          <a:p>
            <a:r>
              <a:rPr lang="en-US" i="1" dirty="0" err="1"/>
              <a:t>Trong</a:t>
            </a:r>
            <a:r>
              <a:rPr lang="en-US" i="1" dirty="0"/>
              <a:t> </a:t>
            </a:r>
            <a:r>
              <a:rPr lang="en-US" i="1" dirty="0" err="1"/>
              <a:t>đó</a:t>
            </a:r>
            <a:r>
              <a:rPr lang="en-US" i="1" dirty="0"/>
              <a:t> ”user” </a:t>
            </a:r>
            <a:r>
              <a:rPr lang="en-US" i="1" dirty="0" err="1"/>
              <a:t>là</a:t>
            </a:r>
            <a:r>
              <a:rPr lang="en-US" i="1" dirty="0"/>
              <a:t> </a:t>
            </a:r>
            <a:r>
              <a:rPr lang="en-US" i="1" dirty="0" err="1"/>
              <a:t>thuộc</a:t>
            </a:r>
            <a:r>
              <a:rPr lang="en-US" i="1" dirty="0"/>
              <a:t> </a:t>
            </a:r>
            <a:r>
              <a:rPr lang="en-US" i="1" dirty="0" err="1"/>
              <a:t>tính</a:t>
            </a:r>
            <a:r>
              <a:rPr lang="en-US" i="1" dirty="0"/>
              <a:t> </a:t>
            </a:r>
            <a:r>
              <a:rPr lang="en-US" i="1" dirty="0" err="1"/>
              <a:t>để</a:t>
            </a:r>
            <a:r>
              <a:rPr lang="en-US" i="1" dirty="0"/>
              <a:t> </a:t>
            </a:r>
            <a:r>
              <a:rPr lang="en-US" i="1" dirty="0" err="1"/>
              <a:t>tạo</a:t>
            </a:r>
            <a:r>
              <a:rPr lang="en-US" i="1" dirty="0"/>
              <a:t> </a:t>
            </a:r>
            <a:r>
              <a:rPr lang="en-US" i="1" dirty="0" err="1"/>
              <a:t>liên</a:t>
            </a:r>
            <a:r>
              <a:rPr lang="en-US" i="1" dirty="0"/>
              <a:t> </a:t>
            </a:r>
            <a:r>
              <a:rPr lang="en-US" i="1" dirty="0" err="1"/>
              <a:t>kết</a:t>
            </a:r>
            <a:r>
              <a:rPr lang="en-US" i="1" dirty="0"/>
              <a:t> </a:t>
            </a:r>
            <a:r>
              <a:rPr lang="en-US" i="1" dirty="0" err="1"/>
              <a:t>ở</a:t>
            </a:r>
            <a:r>
              <a:rPr lang="en-US" i="1" dirty="0"/>
              <a:t> </a:t>
            </a:r>
            <a:r>
              <a:rPr lang="en-US" i="1" dirty="0" err="1"/>
              <a:t>bảng</a:t>
            </a:r>
            <a:r>
              <a:rPr lang="en-US" i="1" dirty="0"/>
              <a:t> </a:t>
            </a:r>
            <a:r>
              <a:rPr lang="en-US" i="1" dirty="0" err="1"/>
              <a:t>phụ</a:t>
            </a:r>
            <a:endParaRPr lang="en-US" i="1" dirty="0"/>
          </a:p>
          <a:p>
            <a:r>
              <a:rPr lang="en-US" i="1" dirty="0"/>
              <a:t>Fetch </a:t>
            </a:r>
            <a:r>
              <a:rPr lang="en-US" i="1" dirty="0" err="1"/>
              <a:t>chỉ</a:t>
            </a:r>
            <a:r>
              <a:rPr lang="en-US" i="1" dirty="0"/>
              <a:t> ra fetch type</a:t>
            </a:r>
          </a:p>
          <a:p>
            <a:r>
              <a:rPr lang="en-US" i="1" dirty="0" err="1"/>
              <a:t>Mặc</a:t>
            </a:r>
            <a:r>
              <a:rPr lang="en-US" i="1" dirty="0"/>
              <a:t> </a:t>
            </a:r>
            <a:r>
              <a:rPr lang="en-US" i="1" dirty="0" err="1"/>
              <a:t>định</a:t>
            </a:r>
            <a:r>
              <a:rPr lang="en-US" i="1" dirty="0"/>
              <a:t> </a:t>
            </a:r>
            <a:r>
              <a:rPr lang="en-US" i="1" dirty="0" err="1"/>
              <a:t>ManyToOne</a:t>
            </a:r>
            <a:r>
              <a:rPr lang="en-US" i="1" dirty="0"/>
              <a:t> </a:t>
            </a:r>
            <a:r>
              <a:rPr lang="en-US" i="1" dirty="0" err="1"/>
              <a:t>sẽ</a:t>
            </a:r>
            <a:r>
              <a:rPr lang="en-US" i="1" dirty="0"/>
              <a:t> </a:t>
            </a:r>
            <a:r>
              <a:rPr lang="en-US" i="1" dirty="0" err="1"/>
              <a:t>sử</a:t>
            </a:r>
            <a:r>
              <a:rPr lang="en-US" i="1" dirty="0"/>
              <a:t> </a:t>
            </a:r>
            <a:r>
              <a:rPr lang="en-US" i="1" dirty="0" err="1"/>
              <a:t>dụng</a:t>
            </a:r>
            <a:r>
              <a:rPr lang="en-US" i="1" dirty="0"/>
              <a:t> EAGER </a:t>
            </a:r>
            <a:r>
              <a:rPr lang="en-US" i="1" dirty="0" err="1"/>
              <a:t>featch</a:t>
            </a:r>
            <a:r>
              <a:rPr lang="en-US" i="1" dirty="0"/>
              <a:t> type</a:t>
            </a:r>
            <a:endParaRPr lang="en-VN" dirty="0"/>
          </a:p>
          <a:p>
            <a:endParaRPr lang="en-VN" dirty="0"/>
          </a:p>
        </p:txBody>
      </p:sp>
    </p:spTree>
    <p:extLst>
      <p:ext uri="{BB962C8B-B14F-4D97-AF65-F5344CB8AC3E}">
        <p14:creationId xmlns:p14="http://schemas.microsoft.com/office/powerpoint/2010/main" val="16761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6A9-2D5B-8747-948F-04901270AA5C}"/>
              </a:ext>
            </a:extLst>
          </p:cNvPr>
          <p:cNvSpPr>
            <a:spLocks noGrp="1"/>
          </p:cNvSpPr>
          <p:nvPr>
            <p:ph type="title"/>
          </p:nvPr>
        </p:nvSpPr>
        <p:spPr/>
        <p:txBody>
          <a:bodyPr/>
          <a:lstStyle/>
          <a:p>
            <a:r>
              <a:rPr lang="en-VN" dirty="0"/>
              <a:t>QUAN HỆ N-N</a:t>
            </a:r>
          </a:p>
        </p:txBody>
      </p:sp>
      <p:sp>
        <p:nvSpPr>
          <p:cNvPr id="3" name="Content Placeholder 2">
            <a:extLst>
              <a:ext uri="{FF2B5EF4-FFF2-40B4-BE49-F238E27FC236}">
                <a16:creationId xmlns:a16="http://schemas.microsoft.com/office/drawing/2014/main" id="{DFACC1B5-CE17-D843-A01B-CCD808515A54}"/>
              </a:ext>
            </a:extLst>
          </p:cNvPr>
          <p:cNvSpPr>
            <a:spLocks noGrp="1"/>
          </p:cNvSpPr>
          <p:nvPr>
            <p:ph idx="1"/>
          </p:nvPr>
        </p:nvSpPr>
        <p:spPr/>
        <p:txBody>
          <a:bodyPr/>
          <a:lstStyle/>
          <a:p>
            <a:r>
              <a:rPr lang="en-VN" dirty="0"/>
              <a:t>Q</a:t>
            </a:r>
            <a:r>
              <a:rPr lang="en-US" dirty="0"/>
              <a:t>u</a:t>
            </a:r>
            <a:r>
              <a:rPr lang="en-VN" dirty="0"/>
              <a:t>an hệ nhiều nhiều luôn sinh ra một bảng phụ </a:t>
            </a:r>
          </a:p>
          <a:p>
            <a:r>
              <a:rPr lang="en-VN" dirty="0"/>
              <a:t>Để biểu diễn quan hệ n-n, sử dụng annotation </a:t>
            </a:r>
            <a:r>
              <a:rPr lang="en-US" dirty="0"/>
              <a:t>@</a:t>
            </a:r>
            <a:r>
              <a:rPr lang="en-US" dirty="0" err="1"/>
              <a:t>ManyToMany</a:t>
            </a:r>
            <a:endParaRPr lang="en-US" dirty="0"/>
          </a:p>
          <a:p>
            <a:r>
              <a:rPr lang="en-US" dirty="0"/>
              <a:t>@</a:t>
            </a:r>
            <a:r>
              <a:rPr lang="en-US" dirty="0" err="1"/>
              <a:t>ManyToMany</a:t>
            </a:r>
            <a:r>
              <a:rPr lang="en-US" dirty="0"/>
              <a:t> </a:t>
            </a:r>
            <a:r>
              <a:rPr lang="en-US" dirty="0" err="1"/>
              <a:t>cũng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ở</a:t>
            </a:r>
            <a:r>
              <a:rPr lang="en-US" dirty="0"/>
              <a:t> </a:t>
            </a:r>
            <a:r>
              <a:rPr lang="en-US" dirty="0" err="1"/>
              <a:t>cả</a:t>
            </a:r>
            <a:r>
              <a:rPr lang="en-US" dirty="0"/>
              <a:t> </a:t>
            </a:r>
            <a:r>
              <a:rPr lang="en-US" dirty="0" err="1"/>
              <a:t>chiều</a:t>
            </a:r>
            <a:r>
              <a:rPr lang="en-US" dirty="0"/>
              <a:t> </a:t>
            </a:r>
            <a:r>
              <a:rPr lang="en-US" dirty="0" err="1"/>
              <a:t>xuôi</a:t>
            </a:r>
            <a:r>
              <a:rPr lang="en-US" dirty="0"/>
              <a:t> </a:t>
            </a:r>
            <a:r>
              <a:rPr lang="en-US" dirty="0" err="1"/>
              <a:t>và</a:t>
            </a:r>
            <a:r>
              <a:rPr lang="en-US" dirty="0"/>
              <a:t> </a:t>
            </a:r>
            <a:r>
              <a:rPr lang="en-US" dirty="0" err="1"/>
              <a:t>chiều</a:t>
            </a:r>
            <a:r>
              <a:rPr lang="en-US" dirty="0"/>
              <a:t> </a:t>
            </a:r>
            <a:r>
              <a:rPr lang="en-US" dirty="0" err="1"/>
              <a:t>ngược</a:t>
            </a:r>
            <a:endParaRPr lang="en-US" dirty="0"/>
          </a:p>
          <a:p>
            <a:endParaRPr lang="en-VN" dirty="0"/>
          </a:p>
        </p:txBody>
      </p:sp>
    </p:spTree>
    <p:extLst>
      <p:ext uri="{BB962C8B-B14F-4D97-AF65-F5344CB8AC3E}">
        <p14:creationId xmlns:p14="http://schemas.microsoft.com/office/powerpoint/2010/main" val="327628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108-EAA4-9E4F-BA89-873225959DBE}"/>
              </a:ext>
            </a:extLst>
          </p:cNvPr>
          <p:cNvSpPr>
            <a:spLocks noGrp="1"/>
          </p:cNvSpPr>
          <p:nvPr>
            <p:ph type="title"/>
          </p:nvPr>
        </p:nvSpPr>
        <p:spPr/>
        <p:txBody>
          <a:bodyPr/>
          <a:lstStyle/>
          <a:p>
            <a:r>
              <a:rPr lang="en-VN" dirty="0"/>
              <a:t>@MANY TO MANY CHIỀU XUÔi</a:t>
            </a:r>
          </a:p>
        </p:txBody>
      </p:sp>
      <p:sp>
        <p:nvSpPr>
          <p:cNvPr id="3" name="Content Placeholder 2">
            <a:extLst>
              <a:ext uri="{FF2B5EF4-FFF2-40B4-BE49-F238E27FC236}">
                <a16:creationId xmlns:a16="http://schemas.microsoft.com/office/drawing/2014/main" id="{43C6A2BE-6F28-C042-A192-0A74A06E61B7}"/>
              </a:ext>
            </a:extLst>
          </p:cNvPr>
          <p:cNvSpPr>
            <a:spLocks noGrp="1"/>
          </p:cNvSpPr>
          <p:nvPr>
            <p:ph idx="1"/>
          </p:nvPr>
        </p:nvSpPr>
        <p:spPr>
          <a:xfrm>
            <a:off x="1141413" y="2249486"/>
            <a:ext cx="9905998" cy="4151313"/>
          </a:xfrm>
        </p:spPr>
        <p:txBody>
          <a:bodyPr>
            <a:normAutofit/>
          </a:bodyPr>
          <a:lstStyle/>
          <a:p>
            <a:pPr marL="342900" indent="-342900">
              <a:buFontTx/>
              <a:buChar char="-"/>
            </a:pPr>
            <a:r>
              <a:rPr lang="en-US" dirty="0"/>
              <a:t>@</a:t>
            </a:r>
            <a:r>
              <a:rPr lang="en-US" dirty="0" err="1"/>
              <a:t>ManyToMany</a:t>
            </a:r>
            <a:r>
              <a:rPr lang="en-US" dirty="0"/>
              <a:t>(</a:t>
            </a:r>
            <a:r>
              <a:rPr lang="en-US" dirty="0" err="1"/>
              <a:t>mappedBy</a:t>
            </a:r>
            <a:r>
              <a:rPr lang="en-US" dirty="0"/>
              <a:t> = “products”)</a:t>
            </a:r>
          </a:p>
          <a:p>
            <a:pPr marL="0" indent="0">
              <a:buNone/>
            </a:pPr>
            <a:r>
              <a:rPr lang="en-US" dirty="0"/>
              <a:t>    Collection&lt;Order&gt; orders;</a:t>
            </a:r>
          </a:p>
          <a:p>
            <a:pPr marL="342900" indent="-342900">
              <a:buFontTx/>
              <a:buChar char="-"/>
            </a:pPr>
            <a:r>
              <a:rPr lang="en-US" dirty="0" err="1"/>
              <a:t>Ở</a:t>
            </a:r>
            <a:r>
              <a:rPr lang="en-US" dirty="0"/>
              <a:t> </a:t>
            </a:r>
            <a:r>
              <a:rPr lang="en-US" dirty="0" err="1"/>
              <a:t>chiều</a:t>
            </a:r>
            <a:r>
              <a:rPr lang="en-US" dirty="0"/>
              <a:t> </a:t>
            </a:r>
            <a:r>
              <a:rPr lang="en-US" dirty="0" err="1"/>
              <a:t>xuôi</a:t>
            </a:r>
            <a:r>
              <a:rPr lang="en-US" dirty="0"/>
              <a:t>, </a:t>
            </a:r>
            <a:r>
              <a:rPr lang="en-US" dirty="0" err="1"/>
              <a:t>chỉ</a:t>
            </a:r>
            <a:r>
              <a:rPr lang="en-US" dirty="0"/>
              <a:t> </a:t>
            </a:r>
            <a:r>
              <a:rPr lang="en-US" dirty="0" err="1"/>
              <a:t>định</a:t>
            </a:r>
            <a:r>
              <a:rPr lang="en-US" dirty="0"/>
              <a:t> </a:t>
            </a:r>
            <a:r>
              <a:rPr lang="en-US" dirty="0" err="1"/>
              <a:t>cột</a:t>
            </a:r>
            <a:r>
              <a:rPr lang="en-US" dirty="0"/>
              <a:t> mapped </a:t>
            </a:r>
            <a:r>
              <a:rPr lang="en-US" dirty="0" err="1"/>
              <a:t>thông</a:t>
            </a:r>
            <a:r>
              <a:rPr lang="en-US" dirty="0"/>
              <a:t> qua </a:t>
            </a:r>
            <a:r>
              <a:rPr lang="en-US" dirty="0" err="1"/>
              <a:t>mappedBy</a:t>
            </a:r>
            <a:endParaRPr lang="en-US" dirty="0"/>
          </a:p>
        </p:txBody>
      </p:sp>
    </p:spTree>
    <p:extLst>
      <p:ext uri="{BB962C8B-B14F-4D97-AF65-F5344CB8AC3E}">
        <p14:creationId xmlns:p14="http://schemas.microsoft.com/office/powerpoint/2010/main" val="343506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108-EAA4-9E4F-BA89-873225959DBE}"/>
              </a:ext>
            </a:extLst>
          </p:cNvPr>
          <p:cNvSpPr>
            <a:spLocks noGrp="1"/>
          </p:cNvSpPr>
          <p:nvPr>
            <p:ph type="title"/>
          </p:nvPr>
        </p:nvSpPr>
        <p:spPr/>
        <p:txBody>
          <a:bodyPr/>
          <a:lstStyle/>
          <a:p>
            <a:r>
              <a:rPr lang="en-VN" dirty="0"/>
              <a:t>@MANY TO MANY CHIỀU NGƯỢC</a:t>
            </a:r>
          </a:p>
        </p:txBody>
      </p:sp>
      <p:sp>
        <p:nvSpPr>
          <p:cNvPr id="3" name="Content Placeholder 2">
            <a:extLst>
              <a:ext uri="{FF2B5EF4-FFF2-40B4-BE49-F238E27FC236}">
                <a16:creationId xmlns:a16="http://schemas.microsoft.com/office/drawing/2014/main" id="{43C6A2BE-6F28-C042-A192-0A74A06E61B7}"/>
              </a:ext>
            </a:extLst>
          </p:cNvPr>
          <p:cNvSpPr>
            <a:spLocks noGrp="1"/>
          </p:cNvSpPr>
          <p:nvPr>
            <p:ph idx="1"/>
          </p:nvPr>
        </p:nvSpPr>
        <p:spPr>
          <a:xfrm>
            <a:off x="1141413" y="2249486"/>
            <a:ext cx="9905998" cy="4151313"/>
          </a:xfrm>
        </p:spPr>
        <p:txBody>
          <a:bodyPr>
            <a:normAutofit lnSpcReduction="10000"/>
          </a:bodyPr>
          <a:lstStyle/>
          <a:p>
            <a:pPr marL="342900" indent="-342900">
              <a:buFontTx/>
              <a:buChar char="-"/>
            </a:pPr>
            <a:r>
              <a:rPr lang="en-US" dirty="0"/>
              <a:t>@</a:t>
            </a:r>
            <a:r>
              <a:rPr lang="en-US" dirty="0" err="1"/>
              <a:t>ManyToMany</a:t>
            </a:r>
            <a:r>
              <a:rPr lang="en-US" dirty="0"/>
              <a:t> </a:t>
            </a:r>
          </a:p>
          <a:p>
            <a:pPr marL="0" indent="0">
              <a:buNone/>
            </a:pPr>
            <a:r>
              <a:rPr lang="en-US" dirty="0"/>
              <a:t>    @</a:t>
            </a:r>
            <a:r>
              <a:rPr lang="en-US" dirty="0" err="1"/>
              <a:t>JoinTable</a:t>
            </a:r>
            <a:r>
              <a:rPr lang="en-US" dirty="0"/>
              <a:t>(name = ”</a:t>
            </a:r>
            <a:r>
              <a:rPr lang="en-US" dirty="0" err="1"/>
              <a:t>order_products</a:t>
            </a:r>
            <a:r>
              <a:rPr lang="en-US" dirty="0"/>
              <a:t>",</a:t>
            </a:r>
          </a:p>
          <a:p>
            <a:pPr marL="0" indent="0">
              <a:buNone/>
            </a:pPr>
            <a:r>
              <a:rPr lang="en-US" dirty="0"/>
              <a:t>     </a:t>
            </a:r>
            <a:r>
              <a:rPr lang="en-US" dirty="0" err="1"/>
              <a:t>joinColumns</a:t>
            </a:r>
            <a:r>
              <a:rPr lang="en-US" dirty="0"/>
              <a:t> = @</a:t>
            </a:r>
            <a:r>
              <a:rPr lang="en-US" dirty="0" err="1"/>
              <a:t>JoinColumn</a:t>
            </a:r>
            <a:r>
              <a:rPr lang="en-US" dirty="0"/>
              <a:t>(name = ”</a:t>
            </a:r>
            <a:r>
              <a:rPr lang="en-US" dirty="0" err="1"/>
              <a:t>order_id</a:t>
            </a:r>
            <a:r>
              <a:rPr lang="en-US" dirty="0"/>
              <a:t>"), </a:t>
            </a:r>
          </a:p>
          <a:p>
            <a:pPr marL="0" indent="0">
              <a:buNone/>
            </a:pPr>
            <a:r>
              <a:rPr lang="en-US" dirty="0"/>
              <a:t>     </a:t>
            </a:r>
            <a:r>
              <a:rPr lang="en-US" dirty="0" err="1"/>
              <a:t>inverseJoinColumns</a:t>
            </a:r>
            <a:r>
              <a:rPr lang="en-US" dirty="0"/>
              <a:t> = @</a:t>
            </a:r>
            <a:r>
              <a:rPr lang="en-US" dirty="0" err="1"/>
              <a:t>JoinColumn</a:t>
            </a:r>
            <a:r>
              <a:rPr lang="en-US" dirty="0"/>
              <a:t>(name = ”</a:t>
            </a:r>
            <a:r>
              <a:rPr lang="en-US" dirty="0" err="1"/>
              <a:t>product_id</a:t>
            </a:r>
            <a:r>
              <a:rPr lang="en-US" dirty="0"/>
              <a:t>")) </a:t>
            </a:r>
          </a:p>
          <a:p>
            <a:pPr marL="0" indent="0">
              <a:buNone/>
            </a:pPr>
            <a:r>
              <a:rPr lang="en-US" dirty="0"/>
              <a:t>     private Collection&lt;&gt; products;</a:t>
            </a:r>
          </a:p>
          <a:p>
            <a:pPr marL="0" indent="0">
              <a:buNone/>
            </a:pPr>
            <a:r>
              <a:rPr lang="en-US" dirty="0" err="1"/>
              <a:t>Ở</a:t>
            </a:r>
            <a:r>
              <a:rPr lang="en-US" dirty="0"/>
              <a:t> </a:t>
            </a:r>
            <a:r>
              <a:rPr lang="en-US" dirty="0" err="1"/>
              <a:t>chiều</a:t>
            </a:r>
            <a:r>
              <a:rPr lang="en-US" dirty="0"/>
              <a:t> </a:t>
            </a:r>
            <a:r>
              <a:rPr lang="en-US" dirty="0" err="1"/>
              <a:t>ngược</a:t>
            </a:r>
            <a:r>
              <a:rPr lang="en-US" dirty="0"/>
              <a:t>, @</a:t>
            </a:r>
            <a:r>
              <a:rPr lang="en-US" dirty="0" err="1"/>
              <a:t>ManyToMany</a:t>
            </a:r>
            <a:r>
              <a:rPr lang="en-US" dirty="0"/>
              <a:t> </a:t>
            </a:r>
            <a:r>
              <a:rPr lang="en-US" dirty="0" err="1"/>
              <a:t>sử</a:t>
            </a:r>
            <a:r>
              <a:rPr lang="en-US" dirty="0"/>
              <a:t> </a:t>
            </a:r>
            <a:r>
              <a:rPr lang="en-US" dirty="0" err="1"/>
              <a:t>dụng</a:t>
            </a:r>
            <a:r>
              <a:rPr lang="en-US" dirty="0"/>
              <a:t> </a:t>
            </a:r>
            <a:r>
              <a:rPr lang="en-US" dirty="0" err="1"/>
              <a:t>kèm</a:t>
            </a:r>
            <a:r>
              <a:rPr lang="en-US" dirty="0"/>
              <a:t> </a:t>
            </a:r>
            <a:r>
              <a:rPr lang="en-US" dirty="0" err="1"/>
              <a:t>một</a:t>
            </a:r>
            <a:r>
              <a:rPr lang="en-US" dirty="0"/>
              <a:t> annotation </a:t>
            </a:r>
            <a:r>
              <a:rPr lang="en-US" dirty="0" err="1"/>
              <a:t>là</a:t>
            </a:r>
            <a:r>
              <a:rPr lang="en-US" dirty="0"/>
              <a:t> @</a:t>
            </a:r>
            <a:r>
              <a:rPr lang="en-US" dirty="0" err="1"/>
              <a:t>JoinTable</a:t>
            </a:r>
            <a:r>
              <a:rPr lang="en-US" dirty="0"/>
              <a:t> </a:t>
            </a:r>
            <a:r>
              <a:rPr lang="en-US" dirty="0" err="1"/>
              <a:t>để</a:t>
            </a:r>
            <a:r>
              <a:rPr lang="en-US" dirty="0"/>
              <a:t> </a:t>
            </a:r>
            <a:r>
              <a:rPr lang="en-US" dirty="0" err="1"/>
              <a:t>chỉ</a:t>
            </a:r>
            <a:r>
              <a:rPr lang="en-US" dirty="0"/>
              <a:t> </a:t>
            </a:r>
            <a:r>
              <a:rPr lang="en-US" dirty="0" err="1"/>
              <a:t>định</a:t>
            </a:r>
            <a:r>
              <a:rPr lang="en-US" dirty="0"/>
              <a:t> ra </a:t>
            </a:r>
            <a:r>
              <a:rPr lang="en-US" dirty="0" err="1"/>
              <a:t>bảng</a:t>
            </a:r>
            <a:r>
              <a:rPr lang="en-US" dirty="0"/>
              <a:t> </a:t>
            </a:r>
            <a:r>
              <a:rPr lang="en-US" dirty="0" err="1"/>
              <a:t>phụ</a:t>
            </a:r>
            <a:r>
              <a:rPr lang="en-US" dirty="0"/>
              <a:t>, @</a:t>
            </a:r>
            <a:r>
              <a:rPr lang="en-US" dirty="0" err="1"/>
              <a:t>JoinTable</a:t>
            </a:r>
            <a:r>
              <a:rPr lang="en-US" dirty="0"/>
              <a:t> </a:t>
            </a:r>
            <a:r>
              <a:rPr lang="en-US" dirty="0" err="1"/>
              <a:t>nhận</a:t>
            </a:r>
            <a:r>
              <a:rPr lang="en-US" dirty="0"/>
              <a:t> </a:t>
            </a:r>
            <a:r>
              <a:rPr lang="en-US" dirty="0" err="1"/>
              <a:t>vào</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trường</a:t>
            </a:r>
            <a:r>
              <a:rPr lang="en-US" dirty="0"/>
              <a:t> </a:t>
            </a:r>
            <a:r>
              <a:rPr lang="en-US" dirty="0" err="1"/>
              <a:t>khoá</a:t>
            </a:r>
            <a:r>
              <a:rPr lang="en-US" dirty="0"/>
              <a:t> </a:t>
            </a:r>
            <a:r>
              <a:rPr lang="en-US" dirty="0" err="1"/>
              <a:t>ngoại</a:t>
            </a:r>
            <a:r>
              <a:rPr lang="en-US" dirty="0"/>
              <a:t> </a:t>
            </a:r>
            <a:r>
              <a:rPr lang="en-US" dirty="0" err="1"/>
              <a:t>xuôi</a:t>
            </a:r>
            <a:r>
              <a:rPr lang="en-US" dirty="0"/>
              <a:t> </a:t>
            </a:r>
            <a:r>
              <a:rPr lang="en-US" dirty="0" err="1"/>
              <a:t>và</a:t>
            </a:r>
            <a:r>
              <a:rPr lang="en-US" dirty="0"/>
              <a:t> </a:t>
            </a:r>
            <a:r>
              <a:rPr lang="en-US" dirty="0" err="1"/>
              <a:t>trường</a:t>
            </a:r>
            <a:r>
              <a:rPr lang="en-US" dirty="0"/>
              <a:t> </a:t>
            </a:r>
            <a:r>
              <a:rPr lang="en-US" dirty="0" err="1"/>
              <a:t>khoá</a:t>
            </a:r>
            <a:r>
              <a:rPr lang="en-US" dirty="0"/>
              <a:t> </a:t>
            </a:r>
            <a:r>
              <a:rPr lang="en-US" dirty="0" err="1"/>
              <a:t>ngoại</a:t>
            </a:r>
            <a:r>
              <a:rPr lang="en-US" dirty="0"/>
              <a:t> </a:t>
            </a:r>
            <a:r>
              <a:rPr lang="en-US" dirty="0" err="1"/>
              <a:t>ngược</a:t>
            </a:r>
            <a:r>
              <a:rPr lang="en-US" dirty="0"/>
              <a:t> </a:t>
            </a:r>
          </a:p>
        </p:txBody>
      </p:sp>
    </p:spTree>
    <p:extLst>
      <p:ext uri="{BB962C8B-B14F-4D97-AF65-F5344CB8AC3E}">
        <p14:creationId xmlns:p14="http://schemas.microsoft.com/office/powerpoint/2010/main" val="122871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9B38-765F-E844-B11D-2C6402236581}"/>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C2CE9A96-F1DE-C241-B0BF-10F8A92C8D45}"/>
              </a:ext>
            </a:extLst>
          </p:cNvPr>
          <p:cNvSpPr>
            <a:spLocks noGrp="1"/>
          </p:cNvSpPr>
          <p:nvPr>
            <p:ph idx="1"/>
          </p:nvPr>
        </p:nvSpPr>
        <p:spPr/>
        <p:txBody>
          <a:bodyPr/>
          <a:lstStyle/>
          <a:p>
            <a:endParaRPr lang="en-VN" dirty="0"/>
          </a:p>
        </p:txBody>
      </p:sp>
    </p:spTree>
    <p:extLst>
      <p:ext uri="{BB962C8B-B14F-4D97-AF65-F5344CB8AC3E}">
        <p14:creationId xmlns:p14="http://schemas.microsoft.com/office/powerpoint/2010/main" val="53518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a:xfrm>
            <a:off x="1141412" y="2249486"/>
            <a:ext cx="10086031" cy="3989995"/>
          </a:xfrm>
        </p:spPr>
        <p:txBody>
          <a:bodyPr>
            <a:normAutofit/>
          </a:bodyPr>
          <a:lstStyle/>
          <a:p>
            <a:r>
              <a:rPr lang="en-VN" dirty="0"/>
              <a:t>Phân trang sử dụng PagingAndOrderRespository</a:t>
            </a:r>
          </a:p>
          <a:p>
            <a:r>
              <a:rPr lang="en-VN" dirty="0"/>
              <a:t>Quan hệ 1-1 trong JPA</a:t>
            </a:r>
          </a:p>
          <a:p>
            <a:r>
              <a:rPr lang="en-VN" dirty="0"/>
              <a:t>Quan hệ 1-n </a:t>
            </a:r>
          </a:p>
          <a:p>
            <a:r>
              <a:rPr lang="en-VN" dirty="0"/>
              <a:t>Quan hệ n-n </a:t>
            </a:r>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PagingAndOrder Respository</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PagingAndOrderRespository là Respository cho phép lấy giới hạn số bản ghi lấy về mỗi lần query </a:t>
            </a:r>
          </a:p>
          <a:p>
            <a:r>
              <a:rPr lang="en-VN" dirty="0"/>
              <a:t>PagingAndOrderRespository rất thích hợp để làm nghiệp vụ phân trang trong website</a:t>
            </a:r>
          </a:p>
          <a:p>
            <a:r>
              <a:rPr lang="en-VN" dirty="0"/>
              <a:t>Phân trang là nghiệp vụ không thể thiếu trong bất kỳ website nào</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Thuật toán phân trang dựa theo MYSQL</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a:xfrm>
            <a:off x="1141413" y="2097088"/>
            <a:ext cx="10006049" cy="4449264"/>
          </a:xfrm>
        </p:spPr>
        <p:txBody>
          <a:bodyPr>
            <a:normAutofit/>
          </a:bodyPr>
          <a:lstStyle/>
          <a:p>
            <a:r>
              <a:rPr lang="en-VN" dirty="0"/>
              <a:t>Để phân trang trong mysql, chúng ta sử dụng toán tử LIMIT</a:t>
            </a:r>
          </a:p>
          <a:p>
            <a:r>
              <a:rPr lang="en-VN" dirty="0"/>
              <a:t>LiMIT offset, size</a:t>
            </a:r>
          </a:p>
          <a:p>
            <a:r>
              <a:rPr lang="en-US" dirty="0"/>
              <a:t>T</a:t>
            </a:r>
            <a:r>
              <a:rPr lang="en-VN" dirty="0"/>
              <a:t>oán tử limit cho phép lấy về số bản ghi giới hạn từ một khoảng nào đó trong tập bản ghi trả về dựa vào hai tham số là offset (vị trí lấy) và size(số phần tử muốn lấy về)</a:t>
            </a:r>
          </a:p>
          <a:p>
            <a:r>
              <a:rPr lang="en-VN" dirty="0"/>
              <a:t>Để tính được offset, chúng ta sử dụng phép tính</a:t>
            </a:r>
          </a:p>
          <a:p>
            <a:pPr marL="0" indent="0">
              <a:buNone/>
            </a:pPr>
            <a:r>
              <a:rPr lang="en-VN" dirty="0"/>
              <a:t>                            offset = (page-1)*size</a:t>
            </a:r>
          </a:p>
          <a:p>
            <a:endParaRPr lang="en-VN" dirty="0"/>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THUẬT TOÁN PHÂN TRANG DỰA THEO MYSQL </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normAutofit/>
          </a:bodyPr>
          <a:lstStyle/>
          <a:p>
            <a:r>
              <a:rPr lang="en-VN" dirty="0"/>
              <a:t>Để tính ra được tổng số trang, dùng phép tính </a:t>
            </a:r>
          </a:p>
          <a:p>
            <a:r>
              <a:rPr lang="en-US" dirty="0"/>
              <a:t>t</a:t>
            </a:r>
            <a:r>
              <a:rPr lang="en-VN" dirty="0"/>
              <a:t>otal_page = total_record/size</a:t>
            </a:r>
          </a:p>
          <a:p>
            <a:endParaRPr lang="en-VN" dirty="0"/>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PHÂN TRANG TRONG JPA</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lstStyle/>
          <a:p>
            <a:r>
              <a:rPr lang="en-VN" dirty="0"/>
              <a:t>Để phân trang trong JPA, chúng ta sử dụng đối tượng PageRequest</a:t>
            </a:r>
          </a:p>
          <a:p>
            <a:r>
              <a:rPr lang="en-VN" dirty="0"/>
              <a:t>PageRequest sẽ sinh ra một đối tượng Pageable dựa theo lệnh PageRequest.of(page,size)</a:t>
            </a:r>
          </a:p>
          <a:p>
            <a:r>
              <a:rPr lang="en-VN" dirty="0"/>
              <a:t>Đối tượng pageable đuợc sử dụng làm tham số cho lệnh findAll() của PagingAndOrderRespository, từ đó lấy về được số bản ghi dựa theo số tr ang đưa vào</a:t>
            </a:r>
          </a:p>
          <a:p>
            <a:r>
              <a:rPr lang="en-VN" dirty="0"/>
              <a:t>Lưu ý: tham số page của Pagerequest nhận vào tính từ 0.</a:t>
            </a:r>
          </a:p>
          <a:p>
            <a:endParaRPr lang="en-VN" dirty="0"/>
          </a:p>
          <a:p>
            <a:endParaRPr lang="en-VN" dirty="0"/>
          </a:p>
        </p:txBody>
      </p:sp>
    </p:spTree>
    <p:extLst>
      <p:ext uri="{BB962C8B-B14F-4D97-AF65-F5344CB8AC3E}">
        <p14:creationId xmlns:p14="http://schemas.microsoft.com/office/powerpoint/2010/main" val="341712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DEMO PHÂN T</a:t>
            </a:r>
            <a:r>
              <a:rPr lang="en-US" dirty="0"/>
              <a:t>r</a:t>
            </a:r>
            <a:r>
              <a:rPr lang="en-VN" dirty="0"/>
              <a:t>ang Bằng PAGINGANDORDERREspository</a:t>
            </a:r>
          </a:p>
        </p:txBody>
      </p:sp>
      <p:sp>
        <p:nvSpPr>
          <p:cNvPr id="3" name="Content Placeholder 2">
            <a:extLst>
              <a:ext uri="{FF2B5EF4-FFF2-40B4-BE49-F238E27FC236}">
                <a16:creationId xmlns:a16="http://schemas.microsoft.com/office/drawing/2014/main" id="{D02E7E7A-31F7-514D-92DB-9327BB2B8EC1}"/>
              </a:ext>
            </a:extLst>
          </p:cNvPr>
          <p:cNvSpPr>
            <a:spLocks noGrp="1"/>
          </p:cNvSpPr>
          <p:nvPr>
            <p:ph idx="1"/>
          </p:nvPr>
        </p:nvSpPr>
        <p:spPr/>
        <p:txBody>
          <a:bodyPr/>
          <a:lstStyle/>
          <a:p>
            <a:r>
              <a:rPr lang="en-US" dirty="0" err="1"/>
              <a:t>Giáo</a:t>
            </a:r>
            <a:r>
              <a:rPr lang="en-US" dirty="0"/>
              <a:t> </a:t>
            </a:r>
            <a:r>
              <a:rPr lang="en-US" dirty="0" err="1"/>
              <a:t>viên</a:t>
            </a:r>
            <a:r>
              <a:rPr lang="en-US" dirty="0"/>
              <a:t> demo</a:t>
            </a:r>
          </a:p>
        </p:txBody>
      </p:sp>
    </p:spTree>
    <p:extLst>
      <p:ext uri="{BB962C8B-B14F-4D97-AF65-F5344CB8AC3E}">
        <p14:creationId xmlns:p14="http://schemas.microsoft.com/office/powerpoint/2010/main" val="251561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823-9082-534A-8400-0EADDB30721B}"/>
              </a:ext>
            </a:extLst>
          </p:cNvPr>
          <p:cNvSpPr>
            <a:spLocks noGrp="1"/>
          </p:cNvSpPr>
          <p:nvPr>
            <p:ph type="title"/>
          </p:nvPr>
        </p:nvSpPr>
        <p:spPr/>
        <p:txBody>
          <a:bodyPr/>
          <a:lstStyle/>
          <a:p>
            <a:r>
              <a:rPr lang="en-VN" dirty="0"/>
              <a:t>MÔ TẢ RElaTIONSHIP TRONG JPA</a:t>
            </a:r>
          </a:p>
        </p:txBody>
      </p:sp>
      <p:sp>
        <p:nvSpPr>
          <p:cNvPr id="3" name="Content Placeholder 2">
            <a:extLst>
              <a:ext uri="{FF2B5EF4-FFF2-40B4-BE49-F238E27FC236}">
                <a16:creationId xmlns:a16="http://schemas.microsoft.com/office/drawing/2014/main" id="{AEAD5ECC-4704-3B49-8235-816F4C7237FE}"/>
              </a:ext>
            </a:extLst>
          </p:cNvPr>
          <p:cNvSpPr>
            <a:spLocks noGrp="1"/>
          </p:cNvSpPr>
          <p:nvPr>
            <p:ph idx="1"/>
          </p:nvPr>
        </p:nvSpPr>
        <p:spPr/>
        <p:txBody>
          <a:bodyPr>
            <a:normAutofit/>
          </a:bodyPr>
          <a:lstStyle/>
          <a:p>
            <a:r>
              <a:rPr lang="en-VN" dirty="0"/>
              <a:t>JPA cung cấp cơ chế cho phép lập trình viên mô hình hoá các quan hệ trong CSDL bao gồm </a:t>
            </a:r>
          </a:p>
          <a:p>
            <a:r>
              <a:rPr lang="en-VN" dirty="0"/>
              <a:t>1-1</a:t>
            </a:r>
          </a:p>
          <a:p>
            <a:r>
              <a:rPr lang="en-VN" dirty="0"/>
              <a:t>1-n</a:t>
            </a:r>
          </a:p>
          <a:p>
            <a:r>
              <a:rPr lang="en-US" dirty="0"/>
              <a:t>n-n</a:t>
            </a:r>
            <a:endParaRPr lang="en-VN" dirty="0"/>
          </a:p>
        </p:txBody>
      </p:sp>
    </p:spTree>
    <p:extLst>
      <p:ext uri="{BB962C8B-B14F-4D97-AF65-F5344CB8AC3E}">
        <p14:creationId xmlns:p14="http://schemas.microsoft.com/office/powerpoint/2010/main" val="31008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a:xfrm>
            <a:off x="1141413" y="556873"/>
            <a:ext cx="9905998" cy="1478570"/>
          </a:xfrm>
        </p:spPr>
        <p:txBody>
          <a:bodyPr/>
          <a:lstStyle/>
          <a:p>
            <a:r>
              <a:rPr lang="en-VN" dirty="0"/>
              <a:t>Quan hỆ 1-1 (ONE TO ONE)</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a:xfrm>
            <a:off x="1141413" y="2249486"/>
            <a:ext cx="9905998" cy="4133025"/>
          </a:xfrm>
        </p:spPr>
        <p:txBody>
          <a:bodyPr>
            <a:normAutofit/>
          </a:bodyPr>
          <a:lstStyle/>
          <a:p>
            <a:r>
              <a:rPr lang="en-VN" dirty="0"/>
              <a:t>Để tạo quan hệ 1-1, tại entity sử dụng annotation @OneToOne() đặt ở các thuộc tính ràng buộc giữa các bảng</a:t>
            </a:r>
          </a:p>
          <a:p>
            <a:r>
              <a:rPr lang="en-US" dirty="0" err="1"/>
              <a:t>Mối</a:t>
            </a:r>
            <a:r>
              <a:rPr lang="en-US" dirty="0"/>
              <a:t> </a:t>
            </a:r>
            <a:r>
              <a:rPr lang="en-US" dirty="0" err="1"/>
              <a:t>quan</a:t>
            </a:r>
            <a:r>
              <a:rPr lang="en-US" dirty="0"/>
              <a:t> </a:t>
            </a:r>
            <a:r>
              <a:rPr lang="en-US" dirty="0" err="1"/>
              <a:t>hệ</a:t>
            </a:r>
            <a:r>
              <a:rPr lang="en-US" dirty="0"/>
              <a:t> 1-1 </a:t>
            </a:r>
            <a:r>
              <a:rPr lang="en-US" dirty="0" err="1"/>
              <a:t>sẽ</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theo</a:t>
            </a:r>
            <a:r>
              <a:rPr lang="en-US" dirty="0"/>
              <a:t> </a:t>
            </a:r>
            <a:r>
              <a:rPr lang="en-US" dirty="0" err="1"/>
              <a:t>chiều</a:t>
            </a:r>
            <a:r>
              <a:rPr lang="en-US" dirty="0"/>
              <a:t> </a:t>
            </a:r>
            <a:r>
              <a:rPr lang="en-US" dirty="0" err="1"/>
              <a:t>xuôi</a:t>
            </a:r>
            <a:r>
              <a:rPr lang="en-US" dirty="0"/>
              <a:t> </a:t>
            </a:r>
            <a:r>
              <a:rPr lang="en-US" dirty="0" err="1"/>
              <a:t>và</a:t>
            </a:r>
            <a:r>
              <a:rPr lang="en-US" dirty="0"/>
              <a:t> </a:t>
            </a:r>
            <a:r>
              <a:rPr lang="en-US" dirty="0" err="1"/>
              <a:t>chiều</a:t>
            </a:r>
            <a:r>
              <a:rPr lang="en-US" dirty="0"/>
              <a:t> </a:t>
            </a:r>
            <a:r>
              <a:rPr lang="en-US" dirty="0" err="1"/>
              <a:t>ngược</a:t>
            </a:r>
            <a:r>
              <a:rPr lang="en-US" dirty="0"/>
              <a:t> </a:t>
            </a:r>
          </a:p>
          <a:p>
            <a:r>
              <a:rPr lang="en-US" dirty="0" err="1"/>
              <a:t>Ở</a:t>
            </a:r>
            <a:r>
              <a:rPr lang="en-US" dirty="0"/>
              <a:t> </a:t>
            </a:r>
            <a:r>
              <a:rPr lang="en-US" dirty="0" err="1"/>
              <a:t>chiều</a:t>
            </a:r>
            <a:r>
              <a:rPr lang="en-US" dirty="0"/>
              <a:t> </a:t>
            </a:r>
            <a:r>
              <a:rPr lang="en-US" dirty="0" err="1"/>
              <a:t>xuôi</a:t>
            </a:r>
            <a:r>
              <a:rPr lang="en-US" dirty="0"/>
              <a:t> @</a:t>
            </a:r>
            <a:r>
              <a:rPr lang="en-US" dirty="0" err="1"/>
              <a:t>OneToOne</a:t>
            </a:r>
            <a:r>
              <a:rPr lang="en-US" dirty="0"/>
              <a:t>() </a:t>
            </a:r>
            <a:r>
              <a:rPr lang="en-US" dirty="0" err="1"/>
              <a:t>sẽ</a:t>
            </a:r>
            <a:r>
              <a:rPr lang="en-US" dirty="0"/>
              <a:t> </a:t>
            </a:r>
            <a:r>
              <a:rPr lang="en-US" dirty="0" err="1"/>
              <a:t>nhận</a:t>
            </a:r>
            <a:r>
              <a:rPr lang="en-US" dirty="0"/>
              <a:t> </a:t>
            </a:r>
            <a:r>
              <a:rPr lang="en-US" dirty="0" err="1"/>
              <a:t>tham</a:t>
            </a:r>
            <a:r>
              <a:rPr lang="en-US" dirty="0"/>
              <a:t> </a:t>
            </a:r>
            <a:r>
              <a:rPr lang="en-US" dirty="0" err="1"/>
              <a:t>số</a:t>
            </a:r>
            <a:r>
              <a:rPr lang="en-US" dirty="0"/>
              <a:t> </a:t>
            </a:r>
            <a:r>
              <a:rPr lang="en-US" dirty="0" err="1"/>
              <a:t>mappedBy</a:t>
            </a:r>
            <a:r>
              <a:rPr lang="en-US" dirty="0"/>
              <a:t> </a:t>
            </a:r>
            <a:r>
              <a:rPr lang="en-US" dirty="0" err="1"/>
              <a:t>chỉ</a:t>
            </a:r>
            <a:r>
              <a:rPr lang="en-US" dirty="0"/>
              <a:t> </a:t>
            </a:r>
            <a:r>
              <a:rPr lang="en-US" dirty="0" err="1"/>
              <a:t>định</a:t>
            </a:r>
            <a:r>
              <a:rPr lang="en-US" dirty="0"/>
              <a:t> </a:t>
            </a:r>
            <a:r>
              <a:rPr lang="en-US" dirty="0" err="1"/>
              <a:t>tên</a:t>
            </a:r>
            <a:r>
              <a:rPr lang="en-US" dirty="0"/>
              <a:t> </a:t>
            </a:r>
            <a:r>
              <a:rPr lang="en-US" dirty="0" err="1"/>
              <a:t>trường</a:t>
            </a:r>
            <a:r>
              <a:rPr lang="en-US" dirty="0"/>
              <a:t> </a:t>
            </a:r>
            <a:r>
              <a:rPr lang="en-US" dirty="0" err="1"/>
              <a:t>muốn</a:t>
            </a:r>
            <a:r>
              <a:rPr lang="en-US" dirty="0"/>
              <a:t> map </a:t>
            </a:r>
          </a:p>
          <a:p>
            <a:r>
              <a:rPr lang="en-US" dirty="0" err="1"/>
              <a:t>Ở</a:t>
            </a:r>
            <a:r>
              <a:rPr lang="en-US" dirty="0"/>
              <a:t> </a:t>
            </a:r>
            <a:r>
              <a:rPr lang="en-US" dirty="0" err="1"/>
              <a:t>chiều</a:t>
            </a:r>
            <a:r>
              <a:rPr lang="en-US" dirty="0"/>
              <a:t> </a:t>
            </a:r>
            <a:r>
              <a:rPr lang="en-US" dirty="0" err="1"/>
              <a:t>ngược</a:t>
            </a:r>
            <a:r>
              <a:rPr lang="en-US" dirty="0"/>
              <a:t> @</a:t>
            </a:r>
            <a:r>
              <a:rPr lang="en-US" dirty="0" err="1"/>
              <a:t>OneToOne</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kèm</a:t>
            </a:r>
            <a:r>
              <a:rPr lang="en-US" dirty="0"/>
              <a:t> </a:t>
            </a:r>
            <a:r>
              <a:rPr lang="en-US" dirty="0" err="1"/>
              <a:t>theo</a:t>
            </a:r>
            <a:r>
              <a:rPr lang="en-US" dirty="0"/>
              <a:t> @</a:t>
            </a:r>
            <a:r>
              <a:rPr lang="en-US" dirty="0" err="1"/>
              <a:t>JoinColumn</a:t>
            </a:r>
            <a:r>
              <a:rPr lang="en-US" dirty="0"/>
              <a:t> </a:t>
            </a:r>
            <a:r>
              <a:rPr lang="en-US" dirty="0" err="1"/>
              <a:t>để</a:t>
            </a:r>
            <a:r>
              <a:rPr lang="en-US" dirty="0"/>
              <a:t> </a:t>
            </a:r>
            <a:r>
              <a:rPr lang="en-US" dirty="0" err="1"/>
              <a:t>chỉ</a:t>
            </a:r>
            <a:r>
              <a:rPr lang="en-US" dirty="0"/>
              <a:t> ra </a:t>
            </a:r>
            <a:r>
              <a:rPr lang="en-US" dirty="0" err="1"/>
              <a:t>khoá</a:t>
            </a:r>
            <a:r>
              <a:rPr lang="en-US" dirty="0"/>
              <a:t> </a:t>
            </a:r>
            <a:r>
              <a:rPr lang="en-US" dirty="0" err="1"/>
              <a:t>ngoại</a:t>
            </a:r>
            <a:r>
              <a:rPr lang="en-US" dirty="0"/>
              <a:t> </a:t>
            </a:r>
            <a:endParaRPr lang="en-VN" dirty="0"/>
          </a:p>
        </p:txBody>
      </p:sp>
    </p:spTree>
    <p:extLst>
      <p:ext uri="{BB962C8B-B14F-4D97-AF65-F5344CB8AC3E}">
        <p14:creationId xmlns:p14="http://schemas.microsoft.com/office/powerpoint/2010/main" val="772581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1285</TotalTime>
  <Words>737</Words>
  <Application>Microsoft Macintosh PowerPoint</Application>
  <PresentationFormat>Widescreen</PresentationFormat>
  <Paragraphs>76</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Spring boot</vt:lpstr>
      <vt:lpstr>Tổng quan</vt:lpstr>
      <vt:lpstr>PagingAndOrder Respository</vt:lpstr>
      <vt:lpstr>Thuật toán phân trang dựa theo MYSQL</vt:lpstr>
      <vt:lpstr>THUẬT TOÁN PHÂN TRANG DỰA THEO MYSQL </vt:lpstr>
      <vt:lpstr>PHÂN TRANG TRONG JPA</vt:lpstr>
      <vt:lpstr>DEMO PHÂN Trang Bằng PAGINGANDORDERREspository</vt:lpstr>
      <vt:lpstr>MÔ TẢ RElaTIONSHIP TRONG JPA</vt:lpstr>
      <vt:lpstr>Quan hỆ 1-1 (ONE TO ONE)</vt:lpstr>
      <vt:lpstr>Quan hỆ 1-1 (ONE TO ONE)</vt:lpstr>
      <vt:lpstr>Quan Hệ 1-n</vt:lpstr>
      <vt:lpstr>Quan Hệ 1-n  - @ONETOMANY</vt:lpstr>
      <vt:lpstr>QUAN HỆ n-1 - @MANYTOONE </vt:lpstr>
      <vt:lpstr>QUAN HỆ N-N</vt:lpstr>
      <vt:lpstr>@MANY TO MANY CHIỀU XUÔi</vt:lpstr>
      <vt:lpstr>@MANY TO MANY CHIỀU NGƯỢC</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208</cp:revision>
  <dcterms:created xsi:type="dcterms:W3CDTF">2021-01-07T03:52:02Z</dcterms:created>
  <dcterms:modified xsi:type="dcterms:W3CDTF">2021-03-13T12:59:25Z</dcterms:modified>
</cp:coreProperties>
</file>