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16" roundtripDataSignature="AMtx7miow047RVYkNXTnnD4/AxpricUr9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5" name="Google Shape;8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9" name="Google Shape;19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3" name="Google Shape;9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1" name="Google Shape;10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9" name="Google Shape;13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7" name="Google Shape;14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5" name="Google Shape;15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6" name="Google Shape;16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5" name="Google Shape;175;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8" name="Google Shape;18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1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1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2"/>
          <p:cNvSpPr txBox="1"/>
          <p:nvPr>
            <p:ph idx="10" type="dt"/>
          </p:nvPr>
        </p:nvSpPr>
        <p:spPr>
          <a:xfrm>
            <a:off x="457200" y="6569075"/>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12"/>
          <p:cNvSpPr txBox="1"/>
          <p:nvPr>
            <p:ph idx="12" type="sldNum"/>
          </p:nvPr>
        </p:nvSpPr>
        <p:spPr>
          <a:xfrm>
            <a:off x="7010400" y="6569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1" name="Shape 71"/>
        <p:cNvGrpSpPr/>
        <p:nvPr/>
      </p:nvGrpSpPr>
      <p:grpSpPr>
        <a:xfrm>
          <a:off x="0" y="0"/>
          <a:ext cx="0" cy="0"/>
          <a:chOff x="0" y="0"/>
          <a:chExt cx="0" cy="0"/>
        </a:xfrm>
      </p:grpSpPr>
      <p:sp>
        <p:nvSpPr>
          <p:cNvPr id="72" name="Google Shape;72;p21"/>
          <p:cNvSpPr txBox="1"/>
          <p:nvPr>
            <p:ph type="title"/>
          </p:nvPr>
        </p:nvSpPr>
        <p:spPr>
          <a:xfrm>
            <a:off x="0" y="33338"/>
            <a:ext cx="9144000" cy="990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3" name="Google Shape;73;p21"/>
          <p:cNvSpPr txBox="1"/>
          <p:nvPr>
            <p:ph idx="1" type="body"/>
          </p:nvPr>
        </p:nvSpPr>
        <p:spPr>
          <a:xfrm rot="5400000">
            <a:off x="2057400" y="-685800"/>
            <a:ext cx="5029200" cy="8839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4" name="Google Shape;74;p21"/>
          <p:cNvSpPr txBox="1"/>
          <p:nvPr>
            <p:ph idx="10" type="dt"/>
          </p:nvPr>
        </p:nvSpPr>
        <p:spPr>
          <a:xfrm>
            <a:off x="457200" y="6569075"/>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5" name="Google Shape;75;p21"/>
          <p:cNvSpPr txBox="1"/>
          <p:nvPr>
            <p:ph idx="11" type="ftr"/>
          </p:nvPr>
        </p:nvSpPr>
        <p:spPr>
          <a:xfrm>
            <a:off x="3124200" y="655320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Google Shape;76;p21"/>
          <p:cNvSpPr txBox="1"/>
          <p:nvPr>
            <p:ph idx="12" type="sldNum"/>
          </p:nvPr>
        </p:nvSpPr>
        <p:spPr>
          <a:xfrm>
            <a:off x="7010400" y="6569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7" name="Shape 77"/>
        <p:cNvGrpSpPr/>
        <p:nvPr/>
      </p:nvGrpSpPr>
      <p:grpSpPr>
        <a:xfrm>
          <a:off x="0" y="0"/>
          <a:ext cx="0" cy="0"/>
          <a:chOff x="0" y="0"/>
          <a:chExt cx="0" cy="0"/>
        </a:xfrm>
      </p:grpSpPr>
      <p:sp>
        <p:nvSpPr>
          <p:cNvPr id="78" name="Google Shape;78;p2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9" name="Google Shape;79;p2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0" name="Google Shape;80;p22"/>
          <p:cNvSpPr txBox="1"/>
          <p:nvPr>
            <p:ph idx="10" type="dt"/>
          </p:nvPr>
        </p:nvSpPr>
        <p:spPr>
          <a:xfrm>
            <a:off x="457200" y="6569075"/>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1" name="Google Shape;81;p22"/>
          <p:cNvSpPr txBox="1"/>
          <p:nvPr>
            <p:ph idx="11" type="ftr"/>
          </p:nvPr>
        </p:nvSpPr>
        <p:spPr>
          <a:xfrm>
            <a:off x="3124200" y="655320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Google Shape;82;p22"/>
          <p:cNvSpPr txBox="1"/>
          <p:nvPr>
            <p:ph idx="12" type="sldNum"/>
          </p:nvPr>
        </p:nvSpPr>
        <p:spPr>
          <a:xfrm>
            <a:off x="7010400" y="6569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0" name="Shape 20"/>
        <p:cNvGrpSpPr/>
        <p:nvPr/>
      </p:nvGrpSpPr>
      <p:grpSpPr>
        <a:xfrm>
          <a:off x="0" y="0"/>
          <a:ext cx="0" cy="0"/>
          <a:chOff x="0" y="0"/>
          <a:chExt cx="0" cy="0"/>
        </a:xfrm>
      </p:grpSpPr>
      <p:sp>
        <p:nvSpPr>
          <p:cNvPr id="21" name="Google Shape;21;p13"/>
          <p:cNvSpPr txBox="1"/>
          <p:nvPr>
            <p:ph type="title"/>
          </p:nvPr>
        </p:nvSpPr>
        <p:spPr>
          <a:xfrm>
            <a:off x="0" y="76200"/>
            <a:ext cx="8991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2" name="Google Shape;22;p13"/>
          <p:cNvSpPr txBox="1"/>
          <p:nvPr>
            <p:ph idx="1" type="body"/>
          </p:nvPr>
        </p:nvSpPr>
        <p:spPr>
          <a:xfrm>
            <a:off x="228600" y="1447800"/>
            <a:ext cx="8686800" cy="46783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3" name="Google Shape;23;p13"/>
          <p:cNvSpPr txBox="1"/>
          <p:nvPr>
            <p:ph idx="10" type="dt"/>
          </p:nvPr>
        </p:nvSpPr>
        <p:spPr>
          <a:xfrm>
            <a:off x="457200" y="6569075"/>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Google Shape;24;p13"/>
          <p:cNvSpPr txBox="1"/>
          <p:nvPr>
            <p:ph idx="11" type="ftr"/>
          </p:nvPr>
        </p:nvSpPr>
        <p:spPr>
          <a:xfrm>
            <a:off x="3124200" y="655320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 name="Google Shape;25;p13"/>
          <p:cNvSpPr txBox="1"/>
          <p:nvPr>
            <p:ph idx="12" type="sldNum"/>
          </p:nvPr>
        </p:nvSpPr>
        <p:spPr>
          <a:xfrm>
            <a:off x="7010400" y="6569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6" name="Shape 26"/>
        <p:cNvGrpSpPr/>
        <p:nvPr/>
      </p:nvGrpSpPr>
      <p:grpSpPr>
        <a:xfrm>
          <a:off x="0" y="0"/>
          <a:ext cx="0" cy="0"/>
          <a:chOff x="0" y="0"/>
          <a:chExt cx="0" cy="0"/>
        </a:xfrm>
      </p:grpSpPr>
      <p:sp>
        <p:nvSpPr>
          <p:cNvPr id="27" name="Google Shape;27;p1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8" name="Google Shape;28;p1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9" name="Google Shape;29;p14"/>
          <p:cNvSpPr txBox="1"/>
          <p:nvPr>
            <p:ph idx="10" type="dt"/>
          </p:nvPr>
        </p:nvSpPr>
        <p:spPr>
          <a:xfrm>
            <a:off x="457200" y="6569075"/>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0" name="Google Shape;30;p14"/>
          <p:cNvSpPr txBox="1"/>
          <p:nvPr>
            <p:ph idx="11" type="ftr"/>
          </p:nvPr>
        </p:nvSpPr>
        <p:spPr>
          <a:xfrm>
            <a:off x="3124200" y="655320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 name="Google Shape;31;p14"/>
          <p:cNvSpPr txBox="1"/>
          <p:nvPr>
            <p:ph idx="12" type="sldNum"/>
          </p:nvPr>
        </p:nvSpPr>
        <p:spPr>
          <a:xfrm>
            <a:off x="7010400" y="6569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2" name="Shape 32"/>
        <p:cNvGrpSpPr/>
        <p:nvPr/>
      </p:nvGrpSpPr>
      <p:grpSpPr>
        <a:xfrm>
          <a:off x="0" y="0"/>
          <a:ext cx="0" cy="0"/>
          <a:chOff x="0" y="0"/>
          <a:chExt cx="0" cy="0"/>
        </a:xfrm>
      </p:grpSpPr>
      <p:sp>
        <p:nvSpPr>
          <p:cNvPr id="33" name="Google Shape;33;p15"/>
          <p:cNvSpPr txBox="1"/>
          <p:nvPr>
            <p:ph type="title"/>
          </p:nvPr>
        </p:nvSpPr>
        <p:spPr>
          <a:xfrm>
            <a:off x="0" y="33338"/>
            <a:ext cx="9144000" cy="990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4" name="Google Shape;34;p1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5" name="Google Shape;35;p1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5"/>
          <p:cNvSpPr txBox="1"/>
          <p:nvPr>
            <p:ph idx="10" type="dt"/>
          </p:nvPr>
        </p:nvSpPr>
        <p:spPr>
          <a:xfrm>
            <a:off x="457200" y="6569075"/>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7" name="Google Shape;37;p15"/>
          <p:cNvSpPr txBox="1"/>
          <p:nvPr>
            <p:ph idx="11" type="ftr"/>
          </p:nvPr>
        </p:nvSpPr>
        <p:spPr>
          <a:xfrm>
            <a:off x="3124200" y="655320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8" name="Google Shape;38;p15"/>
          <p:cNvSpPr txBox="1"/>
          <p:nvPr>
            <p:ph idx="12" type="sldNum"/>
          </p:nvPr>
        </p:nvSpPr>
        <p:spPr>
          <a:xfrm>
            <a:off x="7010400" y="6569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9" name="Shape 39"/>
        <p:cNvGrpSpPr/>
        <p:nvPr/>
      </p:nvGrpSpPr>
      <p:grpSpPr>
        <a:xfrm>
          <a:off x="0" y="0"/>
          <a:ext cx="0" cy="0"/>
          <a:chOff x="0" y="0"/>
          <a:chExt cx="0" cy="0"/>
        </a:xfrm>
      </p:grpSpPr>
      <p:sp>
        <p:nvSpPr>
          <p:cNvPr id="40" name="Google Shape;40;p16"/>
          <p:cNvSpPr txBox="1"/>
          <p:nvPr>
            <p:ph type="title"/>
          </p:nvPr>
        </p:nvSpPr>
        <p:spPr>
          <a:xfrm>
            <a:off x="0" y="33338"/>
            <a:ext cx="9144000" cy="990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1" name="Google Shape;41;p1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2" name="Google Shape;42;p1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3" name="Google Shape;43;p1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4" name="Google Shape;44;p1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5" name="Google Shape;45;p16"/>
          <p:cNvSpPr txBox="1"/>
          <p:nvPr>
            <p:ph idx="10" type="dt"/>
          </p:nvPr>
        </p:nvSpPr>
        <p:spPr>
          <a:xfrm>
            <a:off x="457200" y="6569075"/>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6" name="Google Shape;46;p16"/>
          <p:cNvSpPr txBox="1"/>
          <p:nvPr>
            <p:ph idx="11" type="ftr"/>
          </p:nvPr>
        </p:nvSpPr>
        <p:spPr>
          <a:xfrm>
            <a:off x="3124200" y="655320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 name="Google Shape;47;p16"/>
          <p:cNvSpPr txBox="1"/>
          <p:nvPr>
            <p:ph idx="12" type="sldNum"/>
          </p:nvPr>
        </p:nvSpPr>
        <p:spPr>
          <a:xfrm>
            <a:off x="7010400" y="6569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8" name="Shape 48"/>
        <p:cNvGrpSpPr/>
        <p:nvPr/>
      </p:nvGrpSpPr>
      <p:grpSpPr>
        <a:xfrm>
          <a:off x="0" y="0"/>
          <a:ext cx="0" cy="0"/>
          <a:chOff x="0" y="0"/>
          <a:chExt cx="0" cy="0"/>
        </a:xfrm>
      </p:grpSpPr>
      <p:sp>
        <p:nvSpPr>
          <p:cNvPr id="49" name="Google Shape;49;p17"/>
          <p:cNvSpPr txBox="1"/>
          <p:nvPr>
            <p:ph type="title"/>
          </p:nvPr>
        </p:nvSpPr>
        <p:spPr>
          <a:xfrm>
            <a:off x="0" y="33338"/>
            <a:ext cx="9144000" cy="990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0" name="Google Shape;50;p17"/>
          <p:cNvSpPr txBox="1"/>
          <p:nvPr>
            <p:ph idx="10" type="dt"/>
          </p:nvPr>
        </p:nvSpPr>
        <p:spPr>
          <a:xfrm>
            <a:off x="457200" y="6569075"/>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1" name="Google Shape;51;p17"/>
          <p:cNvSpPr txBox="1"/>
          <p:nvPr>
            <p:ph idx="11" type="ftr"/>
          </p:nvPr>
        </p:nvSpPr>
        <p:spPr>
          <a:xfrm>
            <a:off x="3124200" y="655320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17"/>
          <p:cNvSpPr txBox="1"/>
          <p:nvPr>
            <p:ph idx="12" type="sldNum"/>
          </p:nvPr>
        </p:nvSpPr>
        <p:spPr>
          <a:xfrm>
            <a:off x="7010400" y="6569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8"/>
          <p:cNvSpPr txBox="1"/>
          <p:nvPr>
            <p:ph idx="10" type="dt"/>
          </p:nvPr>
        </p:nvSpPr>
        <p:spPr>
          <a:xfrm>
            <a:off x="457200" y="6569075"/>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5" name="Google Shape;55;p18"/>
          <p:cNvSpPr txBox="1"/>
          <p:nvPr>
            <p:ph idx="11" type="ftr"/>
          </p:nvPr>
        </p:nvSpPr>
        <p:spPr>
          <a:xfrm>
            <a:off x="3124200" y="655320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Google Shape;56;p18"/>
          <p:cNvSpPr txBox="1"/>
          <p:nvPr>
            <p:ph idx="12" type="sldNum"/>
          </p:nvPr>
        </p:nvSpPr>
        <p:spPr>
          <a:xfrm>
            <a:off x="7010400" y="6569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7" name="Shape 57"/>
        <p:cNvGrpSpPr/>
        <p:nvPr/>
      </p:nvGrpSpPr>
      <p:grpSpPr>
        <a:xfrm>
          <a:off x="0" y="0"/>
          <a:ext cx="0" cy="0"/>
          <a:chOff x="0" y="0"/>
          <a:chExt cx="0" cy="0"/>
        </a:xfrm>
      </p:grpSpPr>
      <p:sp>
        <p:nvSpPr>
          <p:cNvPr id="58" name="Google Shape;58;p1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9" name="Google Shape;59;p1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0" name="Google Shape;60;p1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1" name="Google Shape;61;p19"/>
          <p:cNvSpPr txBox="1"/>
          <p:nvPr>
            <p:ph idx="10" type="dt"/>
          </p:nvPr>
        </p:nvSpPr>
        <p:spPr>
          <a:xfrm>
            <a:off x="457200" y="6569075"/>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2" name="Google Shape;62;p19"/>
          <p:cNvSpPr txBox="1"/>
          <p:nvPr>
            <p:ph idx="11" type="ftr"/>
          </p:nvPr>
        </p:nvSpPr>
        <p:spPr>
          <a:xfrm>
            <a:off x="3124200" y="655320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3" name="Google Shape;63;p19"/>
          <p:cNvSpPr txBox="1"/>
          <p:nvPr>
            <p:ph idx="12" type="sldNum"/>
          </p:nvPr>
        </p:nvSpPr>
        <p:spPr>
          <a:xfrm>
            <a:off x="7010400" y="6569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4" name="Shape 64"/>
        <p:cNvGrpSpPr/>
        <p:nvPr/>
      </p:nvGrpSpPr>
      <p:grpSpPr>
        <a:xfrm>
          <a:off x="0" y="0"/>
          <a:ext cx="0" cy="0"/>
          <a:chOff x="0" y="0"/>
          <a:chExt cx="0" cy="0"/>
        </a:xfrm>
      </p:grpSpPr>
      <p:sp>
        <p:nvSpPr>
          <p:cNvPr id="65" name="Google Shape;65;p2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6" name="Google Shape;66;p2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7" name="Google Shape;67;p2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8" name="Google Shape;68;p20"/>
          <p:cNvSpPr txBox="1"/>
          <p:nvPr>
            <p:ph idx="10" type="dt"/>
          </p:nvPr>
        </p:nvSpPr>
        <p:spPr>
          <a:xfrm>
            <a:off x="457200" y="6569075"/>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9" name="Google Shape;69;p20"/>
          <p:cNvSpPr txBox="1"/>
          <p:nvPr>
            <p:ph idx="11" type="ftr"/>
          </p:nvPr>
        </p:nvSpPr>
        <p:spPr>
          <a:xfrm>
            <a:off x="3124200" y="655320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0" name="Google Shape;70;p20"/>
          <p:cNvSpPr txBox="1"/>
          <p:nvPr>
            <p:ph idx="12" type="sldNum"/>
          </p:nvPr>
        </p:nvSpPr>
        <p:spPr>
          <a:xfrm>
            <a:off x="7010400" y="6569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1"/>
          <p:cNvSpPr txBox="1"/>
          <p:nvPr>
            <p:ph type="title"/>
          </p:nvPr>
        </p:nvSpPr>
        <p:spPr>
          <a:xfrm>
            <a:off x="0" y="33338"/>
            <a:ext cx="9144000" cy="9906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11"/>
          <p:cNvSpPr txBox="1"/>
          <p:nvPr>
            <p:ph idx="1" type="body"/>
          </p:nvPr>
        </p:nvSpPr>
        <p:spPr>
          <a:xfrm>
            <a:off x="152400" y="1219200"/>
            <a:ext cx="8839200" cy="50292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1"/>
          <p:cNvSpPr txBox="1"/>
          <p:nvPr>
            <p:ph idx="12" type="sldNum"/>
          </p:nvPr>
        </p:nvSpPr>
        <p:spPr>
          <a:xfrm>
            <a:off x="7010400" y="6569075"/>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3" name="Google Shape;13;p11"/>
          <p:cNvSpPr txBox="1"/>
          <p:nvPr/>
        </p:nvSpPr>
        <p:spPr>
          <a:xfrm>
            <a:off x="3810000" y="6624638"/>
            <a:ext cx="2238375" cy="2603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100" u="none" cap="none" strike="noStrike">
                <a:solidFill>
                  <a:schemeClr val="dk1"/>
                </a:solidFill>
                <a:latin typeface="Calibri"/>
                <a:ea typeface="Calibri"/>
                <a:cs typeface="Calibri"/>
                <a:sym typeface="Calibri"/>
              </a:rPr>
              <a:t>CS410 Course Project Presentation</a:t>
            </a:r>
            <a:endParaRPr/>
          </a:p>
        </p:txBody>
      </p:sp>
      <p:pic>
        <p:nvPicPr>
          <p:cNvPr id="14" name="Google Shape;14;p11"/>
          <p:cNvPicPr preferRelativeResize="0"/>
          <p:nvPr/>
        </p:nvPicPr>
        <p:blipFill rotWithShape="1">
          <a:blip r:embed="rId1">
            <a:alphaModFix/>
          </a:blip>
          <a:srcRect b="0" l="0" r="0" t="0"/>
          <a:stretch/>
        </p:blipFill>
        <p:spPr>
          <a:xfrm>
            <a:off x="152400" y="6472238"/>
            <a:ext cx="2362200" cy="3683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2.png"/><Relationship Id="rId5" Type="http://schemas.openxmlformats.org/officeDocument/2006/relationships/image" Target="../media/image11.png"/><Relationship Id="rId6"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7.png"/><Relationship Id="rId6"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C00000"/>
                </a:solidFill>
              </a:rPr>
              <a:t>Twitter Sentiment Analysis &amp; Search</a:t>
            </a:r>
            <a:endParaRPr/>
          </a:p>
        </p:txBody>
      </p:sp>
      <p:sp>
        <p:nvSpPr>
          <p:cNvPr id="88" name="Google Shape;88;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3200"/>
              <a:buNone/>
            </a:pPr>
            <a:r>
              <a:rPr lang="en-US">
                <a:solidFill>
                  <a:schemeClr val="dk1"/>
                </a:solidFill>
              </a:rPr>
              <a:t>Kieyn Park (kieynp2), Lavanya Rao (lrao3)</a:t>
            </a:r>
            <a:endParaRPr/>
          </a:p>
          <a:p>
            <a:pPr indent="0" lvl="0" marL="0" rtl="0" algn="ctr">
              <a:spcBef>
                <a:spcPts val="640"/>
              </a:spcBef>
              <a:spcAft>
                <a:spcPts val="0"/>
              </a:spcAft>
              <a:buClr>
                <a:schemeClr val="dk1"/>
              </a:buClr>
              <a:buSzPts val="3200"/>
              <a:buNone/>
            </a:pPr>
            <a:r>
              <a:rPr lang="en-US">
                <a:solidFill>
                  <a:schemeClr val="dk1"/>
                </a:solidFill>
              </a:rPr>
              <a:t>Sarang Deotale(deotale2)</a:t>
            </a:r>
            <a:endParaRPr>
              <a:solidFill>
                <a:schemeClr val="dk1"/>
              </a:solidFill>
            </a:endParaRPr>
          </a:p>
        </p:txBody>
      </p:sp>
      <p:sp>
        <p:nvSpPr>
          <p:cNvPr id="89" name="Google Shape;89;p1"/>
          <p:cNvSpPr txBox="1"/>
          <p:nvPr>
            <p:ph idx="12" type="sldNum"/>
          </p:nvPr>
        </p:nvSpPr>
        <p:spPr>
          <a:xfrm>
            <a:off x="7010400" y="6569075"/>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90" name="Google Shape;90;p1"/>
          <p:cNvPicPr preferRelativeResize="0"/>
          <p:nvPr/>
        </p:nvPicPr>
        <p:blipFill rotWithShape="1">
          <a:blip r:embed="rId3">
            <a:alphaModFix/>
          </a:blip>
          <a:srcRect b="0" l="0" r="0" t="0"/>
          <a:stretch/>
        </p:blipFill>
        <p:spPr>
          <a:xfrm>
            <a:off x="8382000" y="6096000"/>
            <a:ext cx="609600" cy="609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10"/>
          <p:cNvSpPr txBox="1"/>
          <p:nvPr>
            <p:ph type="title"/>
          </p:nvPr>
        </p:nvSpPr>
        <p:spPr>
          <a:xfrm>
            <a:off x="0" y="76200"/>
            <a:ext cx="8991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solidFill>
                  <a:srgbClr val="FF0000"/>
                </a:solidFill>
              </a:rPr>
              <a:t>Results</a:t>
            </a:r>
            <a:endParaRPr>
              <a:solidFill>
                <a:srgbClr val="FF0000"/>
              </a:solidFill>
            </a:endParaRPr>
          </a:p>
        </p:txBody>
      </p:sp>
      <p:sp>
        <p:nvSpPr>
          <p:cNvPr id="202" name="Google Shape;202;p10"/>
          <p:cNvSpPr txBox="1"/>
          <p:nvPr>
            <p:ph idx="1" type="body"/>
          </p:nvPr>
        </p:nvSpPr>
        <p:spPr>
          <a:xfrm>
            <a:off x="152400" y="1143001"/>
            <a:ext cx="8686800" cy="533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70C0"/>
              </a:buClr>
              <a:buSzPts val="3200"/>
              <a:buNone/>
            </a:pPr>
            <a:r>
              <a:rPr lang="en-US">
                <a:solidFill>
                  <a:srgbClr val="0070C0"/>
                </a:solidFill>
              </a:rPr>
              <a:t>4. Sentiment Analysis</a:t>
            </a:r>
            <a:endParaRPr/>
          </a:p>
        </p:txBody>
      </p:sp>
      <p:sp>
        <p:nvSpPr>
          <p:cNvPr id="203" name="Google Shape;203;p10"/>
          <p:cNvSpPr txBox="1"/>
          <p:nvPr>
            <p:ph idx="12" type="sldNum"/>
          </p:nvPr>
        </p:nvSpPr>
        <p:spPr>
          <a:xfrm>
            <a:off x="7010400" y="6569075"/>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04" name="Google Shape;204;p10"/>
          <p:cNvPicPr preferRelativeResize="0"/>
          <p:nvPr/>
        </p:nvPicPr>
        <p:blipFill rotWithShape="1">
          <a:blip r:embed="rId3">
            <a:alphaModFix/>
          </a:blip>
          <a:srcRect b="0" l="0" r="0" t="0"/>
          <a:stretch/>
        </p:blipFill>
        <p:spPr>
          <a:xfrm>
            <a:off x="609599" y="1828800"/>
            <a:ext cx="1343025" cy="1181100"/>
          </a:xfrm>
          <a:prstGeom prst="rect">
            <a:avLst/>
          </a:prstGeom>
          <a:noFill/>
          <a:ln>
            <a:noFill/>
          </a:ln>
        </p:spPr>
      </p:pic>
      <p:sp>
        <p:nvSpPr>
          <p:cNvPr id="205" name="Google Shape;205;p10"/>
          <p:cNvSpPr/>
          <p:nvPr/>
        </p:nvSpPr>
        <p:spPr>
          <a:xfrm>
            <a:off x="1084227" y="3382509"/>
            <a:ext cx="609600" cy="541283"/>
          </a:xfrm>
          <a:prstGeom prst="down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06" name="Google Shape;206;p10"/>
          <p:cNvPicPr preferRelativeResize="0"/>
          <p:nvPr/>
        </p:nvPicPr>
        <p:blipFill rotWithShape="1">
          <a:blip r:embed="rId4">
            <a:alphaModFix/>
          </a:blip>
          <a:srcRect b="0" l="0" r="0" t="0"/>
          <a:stretch/>
        </p:blipFill>
        <p:spPr>
          <a:xfrm>
            <a:off x="228600" y="4020207"/>
            <a:ext cx="3667125" cy="2009775"/>
          </a:xfrm>
          <a:prstGeom prst="rect">
            <a:avLst/>
          </a:prstGeom>
          <a:noFill/>
          <a:ln>
            <a:noFill/>
          </a:ln>
        </p:spPr>
      </p:pic>
      <p:pic>
        <p:nvPicPr>
          <p:cNvPr id="207" name="Google Shape;207;p10"/>
          <p:cNvPicPr preferRelativeResize="0"/>
          <p:nvPr/>
        </p:nvPicPr>
        <p:blipFill rotWithShape="1">
          <a:blip r:embed="rId5">
            <a:alphaModFix/>
          </a:blip>
          <a:srcRect b="0" l="0" r="0" t="0"/>
          <a:stretch/>
        </p:blipFill>
        <p:spPr>
          <a:xfrm>
            <a:off x="5029200" y="3947440"/>
            <a:ext cx="3590925" cy="1866900"/>
          </a:xfrm>
          <a:prstGeom prst="rect">
            <a:avLst/>
          </a:prstGeom>
          <a:noFill/>
          <a:ln>
            <a:noFill/>
          </a:ln>
        </p:spPr>
      </p:pic>
      <p:sp>
        <p:nvSpPr>
          <p:cNvPr id="208" name="Google Shape;208;p10"/>
          <p:cNvSpPr/>
          <p:nvPr/>
        </p:nvSpPr>
        <p:spPr>
          <a:xfrm>
            <a:off x="4267200" y="4724400"/>
            <a:ext cx="533400" cy="609600"/>
          </a:xfrm>
          <a:prstGeom prst="right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09" name="Google Shape;209;p10"/>
          <p:cNvPicPr preferRelativeResize="0"/>
          <p:nvPr/>
        </p:nvPicPr>
        <p:blipFill rotWithShape="1">
          <a:blip r:embed="rId6">
            <a:alphaModFix/>
          </a:blip>
          <a:srcRect b="0" l="0" r="0" t="0"/>
          <a:stretch/>
        </p:blipFill>
        <p:spPr>
          <a:xfrm>
            <a:off x="8382000" y="6096000"/>
            <a:ext cx="609600" cy="609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2"/>
          <p:cNvSpPr txBox="1"/>
          <p:nvPr>
            <p:ph type="title"/>
          </p:nvPr>
        </p:nvSpPr>
        <p:spPr>
          <a:xfrm>
            <a:off x="0" y="76200"/>
            <a:ext cx="8991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solidFill>
                  <a:srgbClr val="FF0000"/>
                </a:solidFill>
              </a:rPr>
              <a:t>Project Overview</a:t>
            </a:r>
            <a:endParaRPr/>
          </a:p>
        </p:txBody>
      </p:sp>
      <p:sp>
        <p:nvSpPr>
          <p:cNvPr id="96" name="Google Shape;96;p2"/>
          <p:cNvSpPr txBox="1"/>
          <p:nvPr>
            <p:ph idx="1" type="body"/>
          </p:nvPr>
        </p:nvSpPr>
        <p:spPr>
          <a:xfrm>
            <a:off x="228600" y="1447800"/>
            <a:ext cx="8839200" cy="46783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rgbClr val="0070C0"/>
              </a:buClr>
              <a:buSzPts val="2800"/>
              <a:buChar char="•"/>
            </a:pPr>
            <a:r>
              <a:rPr lang="en-US" sz="2800">
                <a:solidFill>
                  <a:srgbClr val="0070C0"/>
                </a:solidFill>
              </a:rPr>
              <a:t>Problem definition </a:t>
            </a:r>
            <a:r>
              <a:rPr lang="en-US" sz="2800"/>
              <a:t>– Twitter is very popular microblogging and social networking service across the masses, it can create various sentiments among masses, this project is to search tweets on topic and ID, also to identify what sentiment categories of tweets.</a:t>
            </a:r>
            <a:endParaRPr/>
          </a:p>
          <a:p>
            <a:pPr indent="0" lvl="0" marL="0" rtl="0" algn="just">
              <a:spcBef>
                <a:spcPts val="560"/>
              </a:spcBef>
              <a:spcAft>
                <a:spcPts val="0"/>
              </a:spcAft>
              <a:buClr>
                <a:schemeClr val="dk1"/>
              </a:buClr>
              <a:buSzPts val="2800"/>
              <a:buNone/>
            </a:pPr>
            <a:r>
              <a:t/>
            </a:r>
            <a:endParaRPr sz="2800"/>
          </a:p>
          <a:p>
            <a:pPr indent="0" lvl="0" marL="0" rtl="0" algn="l">
              <a:spcBef>
                <a:spcPts val="640"/>
              </a:spcBef>
              <a:spcAft>
                <a:spcPts val="0"/>
              </a:spcAft>
              <a:buClr>
                <a:schemeClr val="dk1"/>
              </a:buClr>
              <a:buSzPts val="3200"/>
              <a:buNone/>
            </a:pPr>
            <a:r>
              <a:t/>
            </a:r>
            <a:endParaRPr/>
          </a:p>
        </p:txBody>
      </p:sp>
      <p:sp>
        <p:nvSpPr>
          <p:cNvPr id="97" name="Google Shape;97;p2"/>
          <p:cNvSpPr txBox="1"/>
          <p:nvPr>
            <p:ph idx="12" type="sldNum"/>
          </p:nvPr>
        </p:nvSpPr>
        <p:spPr>
          <a:xfrm>
            <a:off x="7010400" y="6569075"/>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98" name="Google Shape;98;p2"/>
          <p:cNvPicPr preferRelativeResize="0"/>
          <p:nvPr/>
        </p:nvPicPr>
        <p:blipFill rotWithShape="1">
          <a:blip r:embed="rId3">
            <a:alphaModFix/>
          </a:blip>
          <a:srcRect b="0" l="0" r="0" t="0"/>
          <a:stretch/>
        </p:blipFill>
        <p:spPr>
          <a:xfrm>
            <a:off x="8382000" y="6096000"/>
            <a:ext cx="609600" cy="609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3"/>
          <p:cNvSpPr txBox="1"/>
          <p:nvPr>
            <p:ph type="title"/>
          </p:nvPr>
        </p:nvSpPr>
        <p:spPr>
          <a:xfrm>
            <a:off x="0" y="0"/>
            <a:ext cx="8991600" cy="990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solidFill>
                  <a:srgbClr val="FF0000"/>
                </a:solidFill>
              </a:rPr>
              <a:t>High level Design</a:t>
            </a:r>
            <a:endParaRPr/>
          </a:p>
        </p:txBody>
      </p:sp>
      <p:sp>
        <p:nvSpPr>
          <p:cNvPr id="104" name="Google Shape;104;p3"/>
          <p:cNvSpPr txBox="1"/>
          <p:nvPr>
            <p:ph idx="1" type="body"/>
          </p:nvPr>
        </p:nvSpPr>
        <p:spPr>
          <a:xfrm>
            <a:off x="89338" y="877788"/>
            <a:ext cx="8686800" cy="838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70C0"/>
              </a:buClr>
              <a:buSzPts val="3200"/>
              <a:buChar char="•"/>
            </a:pPr>
            <a:r>
              <a:rPr lang="en-US">
                <a:solidFill>
                  <a:srgbClr val="0070C0"/>
                </a:solidFill>
              </a:rPr>
              <a:t>General approach</a:t>
            </a:r>
            <a:endParaRPr/>
          </a:p>
        </p:txBody>
      </p:sp>
      <p:sp>
        <p:nvSpPr>
          <p:cNvPr id="105" name="Google Shape;105;p3"/>
          <p:cNvSpPr txBox="1"/>
          <p:nvPr>
            <p:ph idx="12" type="sldNum"/>
          </p:nvPr>
        </p:nvSpPr>
        <p:spPr>
          <a:xfrm>
            <a:off x="7010400" y="6569075"/>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6" name="Google Shape;106;p3"/>
          <p:cNvSpPr txBox="1"/>
          <p:nvPr/>
        </p:nvSpPr>
        <p:spPr>
          <a:xfrm>
            <a:off x="1447800" y="2711669"/>
            <a:ext cx="1371600" cy="646331"/>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Tweet Scrapper</a:t>
            </a:r>
            <a:endParaRPr b="0" i="0" sz="1800" u="none" cap="none" strike="noStrike">
              <a:solidFill>
                <a:schemeClr val="dk1"/>
              </a:solidFill>
              <a:latin typeface="Calibri"/>
              <a:ea typeface="Calibri"/>
              <a:cs typeface="Calibri"/>
              <a:sym typeface="Calibri"/>
            </a:endParaRPr>
          </a:p>
        </p:txBody>
      </p:sp>
      <p:sp>
        <p:nvSpPr>
          <p:cNvPr id="107" name="Google Shape;107;p3"/>
          <p:cNvSpPr/>
          <p:nvPr/>
        </p:nvSpPr>
        <p:spPr>
          <a:xfrm>
            <a:off x="76200" y="2411968"/>
            <a:ext cx="914400" cy="1143000"/>
          </a:xfrm>
          <a:prstGeom prst="flowChartMagneticDisk">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Tweet </a:t>
            </a:r>
            <a:endParaRPr/>
          </a:p>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Servers</a:t>
            </a:r>
            <a:endParaRPr b="0" i="0" sz="1800" u="none" cap="none" strike="noStrike">
              <a:solidFill>
                <a:schemeClr val="lt1"/>
              </a:solidFill>
              <a:latin typeface="Calibri"/>
              <a:ea typeface="Calibri"/>
              <a:cs typeface="Calibri"/>
              <a:sym typeface="Calibri"/>
            </a:endParaRPr>
          </a:p>
        </p:txBody>
      </p:sp>
      <p:cxnSp>
        <p:nvCxnSpPr>
          <p:cNvPr id="108" name="Google Shape;108;p3"/>
          <p:cNvCxnSpPr>
            <a:stCxn id="107" idx="4"/>
          </p:cNvCxnSpPr>
          <p:nvPr/>
        </p:nvCxnSpPr>
        <p:spPr>
          <a:xfrm>
            <a:off x="990600" y="2983468"/>
            <a:ext cx="457200" cy="0"/>
          </a:xfrm>
          <a:prstGeom prst="straightConnector1">
            <a:avLst/>
          </a:prstGeom>
          <a:noFill/>
          <a:ln cap="flat" cmpd="sng" w="9525">
            <a:solidFill>
              <a:srgbClr val="4A7DBA"/>
            </a:solidFill>
            <a:prstDash val="solid"/>
            <a:round/>
            <a:headEnd len="sm" w="sm" type="none"/>
            <a:tailEnd len="med" w="med" type="stealth"/>
          </a:ln>
        </p:spPr>
      </p:cxnSp>
      <p:sp>
        <p:nvSpPr>
          <p:cNvPr id="109" name="Google Shape;109;p3"/>
          <p:cNvSpPr/>
          <p:nvPr/>
        </p:nvSpPr>
        <p:spPr>
          <a:xfrm>
            <a:off x="2971800" y="2027339"/>
            <a:ext cx="762000" cy="697468"/>
          </a:xfrm>
          <a:prstGeom prst="flowChartMultidocument">
            <a:avLst/>
          </a:prstGeom>
          <a:solidFill>
            <a:schemeClr val="accent2"/>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0" name="Google Shape;110;p3"/>
          <p:cNvSpPr/>
          <p:nvPr/>
        </p:nvSpPr>
        <p:spPr>
          <a:xfrm>
            <a:off x="3171497" y="2845520"/>
            <a:ext cx="762000" cy="697468"/>
          </a:xfrm>
          <a:prstGeom prst="flowChartMultidocument">
            <a:avLst/>
          </a:prstGeom>
          <a:solidFill>
            <a:srgbClr val="FABF8E"/>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1" name="Google Shape;111;p3"/>
          <p:cNvSpPr/>
          <p:nvPr/>
        </p:nvSpPr>
        <p:spPr>
          <a:xfrm>
            <a:off x="2790497" y="3733800"/>
            <a:ext cx="762000" cy="697468"/>
          </a:xfrm>
          <a:prstGeom prst="flowChartMultidocument">
            <a:avLst/>
          </a:prstGeom>
          <a:solidFill>
            <a:srgbClr val="92D050"/>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112" name="Google Shape;112;p3"/>
          <p:cNvCxnSpPr>
            <a:stCxn id="106" idx="0"/>
          </p:cNvCxnSpPr>
          <p:nvPr/>
        </p:nvCxnSpPr>
        <p:spPr>
          <a:xfrm flipH="1" rot="10800000">
            <a:off x="2133600" y="2438669"/>
            <a:ext cx="838200" cy="273000"/>
          </a:xfrm>
          <a:prstGeom prst="straightConnector1">
            <a:avLst/>
          </a:prstGeom>
          <a:noFill/>
          <a:ln cap="flat" cmpd="sng" w="9525">
            <a:solidFill>
              <a:srgbClr val="4A7DBA"/>
            </a:solidFill>
            <a:prstDash val="solid"/>
            <a:round/>
            <a:headEnd len="sm" w="sm" type="none"/>
            <a:tailEnd len="med" w="med" type="stealth"/>
          </a:ln>
        </p:spPr>
      </p:cxnSp>
      <p:cxnSp>
        <p:nvCxnSpPr>
          <p:cNvPr id="113" name="Google Shape;113;p3"/>
          <p:cNvCxnSpPr>
            <a:endCxn id="111" idx="1"/>
          </p:cNvCxnSpPr>
          <p:nvPr/>
        </p:nvCxnSpPr>
        <p:spPr>
          <a:xfrm>
            <a:off x="2333297" y="3358034"/>
            <a:ext cx="457200" cy="724500"/>
          </a:xfrm>
          <a:prstGeom prst="straightConnector1">
            <a:avLst/>
          </a:prstGeom>
          <a:noFill/>
          <a:ln cap="flat" cmpd="sng" w="9525">
            <a:solidFill>
              <a:srgbClr val="4A7DBA"/>
            </a:solidFill>
            <a:prstDash val="solid"/>
            <a:round/>
            <a:headEnd len="sm" w="sm" type="none"/>
            <a:tailEnd len="med" w="med" type="stealth"/>
          </a:ln>
        </p:spPr>
      </p:cxnSp>
      <p:cxnSp>
        <p:nvCxnSpPr>
          <p:cNvPr id="114" name="Google Shape;114;p3"/>
          <p:cNvCxnSpPr>
            <a:endCxn id="110" idx="1"/>
          </p:cNvCxnSpPr>
          <p:nvPr/>
        </p:nvCxnSpPr>
        <p:spPr>
          <a:xfrm>
            <a:off x="2803697" y="2972854"/>
            <a:ext cx="367800" cy="221400"/>
          </a:xfrm>
          <a:prstGeom prst="straightConnector1">
            <a:avLst/>
          </a:prstGeom>
          <a:noFill/>
          <a:ln cap="flat" cmpd="sng" w="9525">
            <a:solidFill>
              <a:srgbClr val="4A7DBA"/>
            </a:solidFill>
            <a:prstDash val="solid"/>
            <a:round/>
            <a:headEnd len="sm" w="sm" type="none"/>
            <a:tailEnd len="med" w="med" type="stealth"/>
          </a:ln>
        </p:spPr>
      </p:cxnSp>
      <p:sp>
        <p:nvSpPr>
          <p:cNvPr id="115" name="Google Shape;115;p3"/>
          <p:cNvSpPr txBox="1"/>
          <p:nvPr/>
        </p:nvSpPr>
        <p:spPr>
          <a:xfrm>
            <a:off x="2552700" y="4456754"/>
            <a:ext cx="1529255"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400" u="none" cap="none" strike="noStrike">
                <a:solidFill>
                  <a:schemeClr val="dk1"/>
                </a:solidFill>
                <a:latin typeface="Calibri"/>
                <a:ea typeface="Calibri"/>
                <a:cs typeface="Calibri"/>
                <a:sym typeface="Calibri"/>
              </a:rPr>
              <a:t>Tweet Data Files</a:t>
            </a:r>
            <a:endParaRPr b="0" i="0" sz="1400" u="none" cap="none" strike="noStrike">
              <a:solidFill>
                <a:schemeClr val="dk1"/>
              </a:solidFill>
              <a:latin typeface="Calibri"/>
              <a:ea typeface="Calibri"/>
              <a:cs typeface="Calibri"/>
              <a:sym typeface="Calibri"/>
            </a:endParaRPr>
          </a:p>
        </p:txBody>
      </p:sp>
      <p:sp>
        <p:nvSpPr>
          <p:cNvPr id="116" name="Google Shape;116;p3"/>
          <p:cNvSpPr txBox="1"/>
          <p:nvPr/>
        </p:nvSpPr>
        <p:spPr>
          <a:xfrm>
            <a:off x="2705099" y="1735695"/>
            <a:ext cx="1529255"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400" u="none" cap="none" strike="noStrike">
                <a:solidFill>
                  <a:schemeClr val="dk1"/>
                </a:solidFill>
                <a:latin typeface="Calibri"/>
                <a:ea typeface="Calibri"/>
                <a:cs typeface="Calibri"/>
                <a:sym typeface="Calibri"/>
              </a:rPr>
              <a:t>Tweet Data Files</a:t>
            </a:r>
            <a:endParaRPr b="0" i="0" sz="1400" u="none" cap="none" strike="noStrike">
              <a:solidFill>
                <a:schemeClr val="dk1"/>
              </a:solidFill>
              <a:latin typeface="Calibri"/>
              <a:ea typeface="Calibri"/>
              <a:cs typeface="Calibri"/>
              <a:sym typeface="Calibri"/>
            </a:endParaRPr>
          </a:p>
        </p:txBody>
      </p:sp>
      <p:sp>
        <p:nvSpPr>
          <p:cNvPr id="117" name="Google Shape;117;p3"/>
          <p:cNvSpPr txBox="1"/>
          <p:nvPr/>
        </p:nvSpPr>
        <p:spPr>
          <a:xfrm>
            <a:off x="4252747" y="2760440"/>
            <a:ext cx="1005053" cy="646331"/>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Ranker &amp; Index </a:t>
            </a:r>
            <a:endParaRPr b="0" i="0" sz="1800" u="none" cap="none" strike="noStrike">
              <a:solidFill>
                <a:schemeClr val="dk1"/>
              </a:solidFill>
              <a:latin typeface="Calibri"/>
              <a:ea typeface="Calibri"/>
              <a:cs typeface="Calibri"/>
              <a:sym typeface="Calibri"/>
            </a:endParaRPr>
          </a:p>
        </p:txBody>
      </p:sp>
      <p:cxnSp>
        <p:nvCxnSpPr>
          <p:cNvPr id="118" name="Google Shape;118;p3"/>
          <p:cNvCxnSpPr>
            <a:endCxn id="117" idx="1"/>
          </p:cNvCxnSpPr>
          <p:nvPr/>
        </p:nvCxnSpPr>
        <p:spPr>
          <a:xfrm>
            <a:off x="3733747" y="2376206"/>
            <a:ext cx="519000" cy="707400"/>
          </a:xfrm>
          <a:prstGeom prst="straightConnector1">
            <a:avLst/>
          </a:prstGeom>
          <a:noFill/>
          <a:ln cap="flat" cmpd="sng" w="9525">
            <a:solidFill>
              <a:srgbClr val="4A7DBA"/>
            </a:solidFill>
            <a:prstDash val="solid"/>
            <a:round/>
            <a:headEnd len="sm" w="sm" type="none"/>
            <a:tailEnd len="med" w="med" type="stealth"/>
          </a:ln>
        </p:spPr>
      </p:cxnSp>
      <p:cxnSp>
        <p:nvCxnSpPr>
          <p:cNvPr id="119" name="Google Shape;119;p3"/>
          <p:cNvCxnSpPr>
            <a:endCxn id="117" idx="1"/>
          </p:cNvCxnSpPr>
          <p:nvPr/>
        </p:nvCxnSpPr>
        <p:spPr>
          <a:xfrm flipH="1" rot="10800000">
            <a:off x="3550447" y="3083606"/>
            <a:ext cx="702300" cy="999000"/>
          </a:xfrm>
          <a:prstGeom prst="straightConnector1">
            <a:avLst/>
          </a:prstGeom>
          <a:noFill/>
          <a:ln cap="flat" cmpd="sng" w="9525">
            <a:solidFill>
              <a:srgbClr val="4A7DBA"/>
            </a:solidFill>
            <a:prstDash val="solid"/>
            <a:round/>
            <a:headEnd len="sm" w="sm" type="none"/>
            <a:tailEnd len="med" w="med" type="stealth"/>
          </a:ln>
        </p:spPr>
      </p:cxnSp>
      <p:cxnSp>
        <p:nvCxnSpPr>
          <p:cNvPr id="120" name="Google Shape;120;p3"/>
          <p:cNvCxnSpPr>
            <a:endCxn id="117" idx="1"/>
          </p:cNvCxnSpPr>
          <p:nvPr/>
        </p:nvCxnSpPr>
        <p:spPr>
          <a:xfrm>
            <a:off x="3866347" y="3072206"/>
            <a:ext cx="386400" cy="11400"/>
          </a:xfrm>
          <a:prstGeom prst="straightConnector1">
            <a:avLst/>
          </a:prstGeom>
          <a:noFill/>
          <a:ln cap="flat" cmpd="sng" w="9525">
            <a:solidFill>
              <a:srgbClr val="4A7DBA"/>
            </a:solidFill>
            <a:prstDash val="solid"/>
            <a:round/>
            <a:headEnd len="sm" w="sm" type="none"/>
            <a:tailEnd len="med" w="med" type="stealth"/>
          </a:ln>
        </p:spPr>
      </p:cxnSp>
      <p:sp>
        <p:nvSpPr>
          <p:cNvPr id="121" name="Google Shape;121;p3"/>
          <p:cNvSpPr/>
          <p:nvPr/>
        </p:nvSpPr>
        <p:spPr>
          <a:xfrm>
            <a:off x="5181600" y="3810000"/>
            <a:ext cx="685800" cy="646754"/>
          </a:xfrm>
          <a:prstGeom prst="flowChartMultidocument">
            <a:avLst/>
          </a:prstGeom>
          <a:solidFill>
            <a:srgbClr val="D8D8D8"/>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122" name="Google Shape;122;p3"/>
          <p:cNvCxnSpPr>
            <a:stCxn id="117" idx="2"/>
            <a:endCxn id="121" idx="0"/>
          </p:cNvCxnSpPr>
          <p:nvPr/>
        </p:nvCxnSpPr>
        <p:spPr>
          <a:xfrm>
            <a:off x="4755273" y="3406771"/>
            <a:ext cx="816300" cy="403200"/>
          </a:xfrm>
          <a:prstGeom prst="straightConnector1">
            <a:avLst/>
          </a:prstGeom>
          <a:noFill/>
          <a:ln cap="flat" cmpd="sng" w="9525">
            <a:solidFill>
              <a:srgbClr val="4A7DBA"/>
            </a:solidFill>
            <a:prstDash val="solid"/>
            <a:round/>
            <a:headEnd len="sm" w="sm" type="none"/>
            <a:tailEnd len="med" w="med" type="stealth"/>
          </a:ln>
        </p:spPr>
      </p:cxnSp>
      <p:sp>
        <p:nvSpPr>
          <p:cNvPr id="123" name="Google Shape;123;p3"/>
          <p:cNvSpPr/>
          <p:nvPr/>
        </p:nvSpPr>
        <p:spPr>
          <a:xfrm>
            <a:off x="5791200" y="1524931"/>
            <a:ext cx="2209800" cy="1236440"/>
          </a:xfrm>
          <a:prstGeom prst="rect">
            <a:avLst/>
          </a:prstGeom>
          <a:solidFill>
            <a:srgbClr val="C5D8F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4" name="Google Shape;124;p3"/>
          <p:cNvSpPr txBox="1"/>
          <p:nvPr/>
        </p:nvSpPr>
        <p:spPr>
          <a:xfrm>
            <a:off x="5943600" y="1882815"/>
            <a:ext cx="990600" cy="36933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 name="Google Shape;125;p3"/>
          <p:cNvSpPr/>
          <p:nvPr/>
        </p:nvSpPr>
        <p:spPr>
          <a:xfrm>
            <a:off x="7086600" y="1890514"/>
            <a:ext cx="762000" cy="361633"/>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Search</a:t>
            </a:r>
            <a:endParaRPr sz="1800">
              <a:solidFill>
                <a:schemeClr val="lt1"/>
              </a:solidFill>
              <a:latin typeface="Calibri"/>
              <a:ea typeface="Calibri"/>
              <a:cs typeface="Calibri"/>
              <a:sym typeface="Calibri"/>
            </a:endParaRPr>
          </a:p>
        </p:txBody>
      </p:sp>
      <p:cxnSp>
        <p:nvCxnSpPr>
          <p:cNvPr id="126" name="Google Shape;126;p3"/>
          <p:cNvCxnSpPr>
            <a:endCxn id="121" idx="0"/>
          </p:cNvCxnSpPr>
          <p:nvPr/>
        </p:nvCxnSpPr>
        <p:spPr>
          <a:xfrm flipH="1">
            <a:off x="5571680" y="2788800"/>
            <a:ext cx="1396200" cy="1021200"/>
          </a:xfrm>
          <a:prstGeom prst="straightConnector1">
            <a:avLst/>
          </a:prstGeom>
          <a:noFill/>
          <a:ln cap="flat" cmpd="sng" w="9525">
            <a:solidFill>
              <a:srgbClr val="4A7DBA"/>
            </a:solidFill>
            <a:prstDash val="solid"/>
            <a:round/>
            <a:headEnd len="sm" w="sm" type="none"/>
            <a:tailEnd len="med" w="med" type="stealth"/>
          </a:ln>
        </p:spPr>
      </p:cxnSp>
      <p:cxnSp>
        <p:nvCxnSpPr>
          <p:cNvPr id="127" name="Google Shape;127;p3"/>
          <p:cNvCxnSpPr/>
          <p:nvPr/>
        </p:nvCxnSpPr>
        <p:spPr>
          <a:xfrm>
            <a:off x="7594140" y="2762373"/>
            <a:ext cx="0" cy="510564"/>
          </a:xfrm>
          <a:prstGeom prst="straightConnector1">
            <a:avLst/>
          </a:prstGeom>
          <a:noFill/>
          <a:ln cap="flat" cmpd="sng" w="9525">
            <a:solidFill>
              <a:srgbClr val="4A7DBA"/>
            </a:solidFill>
            <a:prstDash val="solid"/>
            <a:round/>
            <a:headEnd len="sm" w="sm" type="none"/>
            <a:tailEnd len="med" w="med" type="stealth"/>
          </a:ln>
        </p:spPr>
      </p:cxnSp>
      <p:sp>
        <p:nvSpPr>
          <p:cNvPr id="128" name="Google Shape;128;p3"/>
          <p:cNvSpPr/>
          <p:nvPr/>
        </p:nvSpPr>
        <p:spPr>
          <a:xfrm>
            <a:off x="6629400" y="3299435"/>
            <a:ext cx="2209800" cy="1236440"/>
          </a:xfrm>
          <a:prstGeom prst="rect">
            <a:avLst/>
          </a:prstGeom>
          <a:solidFill>
            <a:srgbClr val="C5D8F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9" name="Google Shape;129;p3"/>
          <p:cNvSpPr txBox="1"/>
          <p:nvPr/>
        </p:nvSpPr>
        <p:spPr>
          <a:xfrm>
            <a:off x="6914493" y="3507938"/>
            <a:ext cx="1447800" cy="923330"/>
          </a:xfrm>
          <a:prstGeom prst="rect">
            <a:avLst/>
          </a:prstGeom>
          <a:solidFill>
            <a:srgbClr val="D8D8D8"/>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130" name="Google Shape;130;p3"/>
          <p:cNvSpPr txBox="1"/>
          <p:nvPr/>
        </p:nvSpPr>
        <p:spPr>
          <a:xfrm>
            <a:off x="5806966" y="1235547"/>
            <a:ext cx="2057400"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Search User Interface</a:t>
            </a:r>
            <a:endParaRPr sz="1400">
              <a:solidFill>
                <a:schemeClr val="dk1"/>
              </a:solidFill>
              <a:latin typeface="Calibri"/>
              <a:ea typeface="Calibri"/>
              <a:cs typeface="Calibri"/>
              <a:sym typeface="Calibri"/>
            </a:endParaRPr>
          </a:p>
        </p:txBody>
      </p:sp>
      <p:sp>
        <p:nvSpPr>
          <p:cNvPr id="131" name="Google Shape;131;p3"/>
          <p:cNvSpPr txBox="1"/>
          <p:nvPr/>
        </p:nvSpPr>
        <p:spPr>
          <a:xfrm>
            <a:off x="6629400" y="6172200"/>
            <a:ext cx="2057400"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Sentiment Analysis</a:t>
            </a:r>
            <a:endParaRPr sz="1400">
              <a:solidFill>
                <a:schemeClr val="dk1"/>
              </a:solidFill>
              <a:latin typeface="Calibri"/>
              <a:ea typeface="Calibri"/>
              <a:cs typeface="Calibri"/>
              <a:sym typeface="Calibri"/>
            </a:endParaRPr>
          </a:p>
        </p:txBody>
      </p:sp>
      <p:sp>
        <p:nvSpPr>
          <p:cNvPr id="132" name="Google Shape;132;p3"/>
          <p:cNvSpPr/>
          <p:nvPr/>
        </p:nvSpPr>
        <p:spPr>
          <a:xfrm>
            <a:off x="6629400" y="4876800"/>
            <a:ext cx="2209800" cy="1236440"/>
          </a:xfrm>
          <a:prstGeom prst="rect">
            <a:avLst/>
          </a:prstGeom>
          <a:solidFill>
            <a:srgbClr val="C5D8F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3" name="Google Shape;133;p3"/>
          <p:cNvSpPr txBox="1"/>
          <p:nvPr/>
        </p:nvSpPr>
        <p:spPr>
          <a:xfrm>
            <a:off x="6914493" y="5085303"/>
            <a:ext cx="1447800" cy="923330"/>
          </a:xfrm>
          <a:prstGeom prst="rect">
            <a:avLst/>
          </a:prstGeom>
          <a:solidFill>
            <a:srgbClr val="D8D8D8"/>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cxnSp>
        <p:nvCxnSpPr>
          <p:cNvPr id="134" name="Google Shape;134;p3"/>
          <p:cNvCxnSpPr/>
          <p:nvPr/>
        </p:nvCxnSpPr>
        <p:spPr>
          <a:xfrm>
            <a:off x="7638393" y="4509249"/>
            <a:ext cx="0" cy="367551"/>
          </a:xfrm>
          <a:prstGeom prst="straightConnector1">
            <a:avLst/>
          </a:prstGeom>
          <a:noFill/>
          <a:ln cap="flat" cmpd="sng" w="9525">
            <a:solidFill>
              <a:srgbClr val="4A7DBA"/>
            </a:solidFill>
            <a:prstDash val="solid"/>
            <a:round/>
            <a:headEnd len="sm" w="sm" type="none"/>
            <a:tailEnd len="med" w="med" type="stealth"/>
          </a:ln>
        </p:spPr>
      </p:cxnSp>
      <p:sp>
        <p:nvSpPr>
          <p:cNvPr id="135" name="Google Shape;135;p3"/>
          <p:cNvSpPr txBox="1"/>
          <p:nvPr/>
        </p:nvSpPr>
        <p:spPr>
          <a:xfrm>
            <a:off x="6773917" y="3017655"/>
            <a:ext cx="2057400"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Ranked search result</a:t>
            </a:r>
            <a:endParaRPr sz="1400">
              <a:solidFill>
                <a:schemeClr val="dk1"/>
              </a:solidFill>
              <a:latin typeface="Calibri"/>
              <a:ea typeface="Calibri"/>
              <a:cs typeface="Calibri"/>
              <a:sym typeface="Calibri"/>
            </a:endParaRPr>
          </a:p>
        </p:txBody>
      </p:sp>
      <p:pic>
        <p:nvPicPr>
          <p:cNvPr id="136" name="Google Shape;136;p3"/>
          <p:cNvPicPr preferRelativeResize="0"/>
          <p:nvPr/>
        </p:nvPicPr>
        <p:blipFill rotWithShape="1">
          <a:blip r:embed="rId3">
            <a:alphaModFix/>
          </a:blip>
          <a:srcRect b="0" l="0" r="0" t="0"/>
          <a:stretch/>
        </p:blipFill>
        <p:spPr>
          <a:xfrm>
            <a:off x="8382000" y="6096000"/>
            <a:ext cx="609600" cy="609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4"/>
          <p:cNvSpPr txBox="1"/>
          <p:nvPr>
            <p:ph type="title"/>
          </p:nvPr>
        </p:nvSpPr>
        <p:spPr>
          <a:xfrm>
            <a:off x="0" y="76200"/>
            <a:ext cx="8991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solidFill>
                  <a:srgbClr val="FF0000"/>
                </a:solidFill>
              </a:rPr>
              <a:t>Installation Guide</a:t>
            </a:r>
            <a:endParaRPr/>
          </a:p>
        </p:txBody>
      </p:sp>
      <p:sp>
        <p:nvSpPr>
          <p:cNvPr id="142" name="Google Shape;142;p4"/>
          <p:cNvSpPr txBox="1"/>
          <p:nvPr>
            <p:ph idx="1" type="body"/>
          </p:nvPr>
        </p:nvSpPr>
        <p:spPr>
          <a:xfrm>
            <a:off x="152400" y="1143000"/>
            <a:ext cx="8991600" cy="5257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70C0"/>
              </a:buClr>
              <a:buSzPts val="2800"/>
              <a:buChar char="•"/>
            </a:pPr>
            <a:r>
              <a:rPr lang="en-US" sz="2800">
                <a:solidFill>
                  <a:srgbClr val="0070C0"/>
                </a:solidFill>
              </a:rPr>
              <a:t>Unzip the Final Project.zip</a:t>
            </a:r>
            <a:endParaRPr sz="2800">
              <a:solidFill>
                <a:srgbClr val="0070C0"/>
              </a:solidFill>
            </a:endParaRPr>
          </a:p>
          <a:p>
            <a:pPr indent="-285750" lvl="1" marL="742950" rtl="0" algn="l">
              <a:spcBef>
                <a:spcPts val="320"/>
              </a:spcBef>
              <a:spcAft>
                <a:spcPts val="0"/>
              </a:spcAft>
              <a:buClr>
                <a:schemeClr val="dk1"/>
              </a:buClr>
              <a:buSzPts val="1600"/>
              <a:buChar char="–"/>
            </a:pPr>
            <a:r>
              <a:rPr i="1" lang="en-US" sz="1600"/>
              <a:t>Example on Linux – unzip Final Project.zip</a:t>
            </a:r>
            <a:endParaRPr i="1" sz="1600"/>
          </a:p>
          <a:p>
            <a:pPr indent="-342900" lvl="0" marL="342900" rtl="0" algn="l">
              <a:spcBef>
                <a:spcPts val="560"/>
              </a:spcBef>
              <a:spcAft>
                <a:spcPts val="0"/>
              </a:spcAft>
              <a:buClr>
                <a:srgbClr val="0070C0"/>
              </a:buClr>
              <a:buSzPts val="2800"/>
              <a:buChar char="•"/>
            </a:pPr>
            <a:r>
              <a:rPr lang="en-US" sz="2800">
                <a:solidFill>
                  <a:srgbClr val="0070C0"/>
                </a:solidFill>
              </a:rPr>
              <a:t>It will create folder structure for program file, data files, and index files</a:t>
            </a:r>
            <a:endParaRPr/>
          </a:p>
          <a:p>
            <a:pPr indent="-342900" lvl="0" marL="342900" rtl="0" algn="l">
              <a:spcBef>
                <a:spcPts val="560"/>
              </a:spcBef>
              <a:spcAft>
                <a:spcPts val="0"/>
              </a:spcAft>
              <a:buClr>
                <a:srgbClr val="0070C0"/>
              </a:buClr>
              <a:buSzPts val="2800"/>
              <a:buChar char="•"/>
            </a:pPr>
            <a:r>
              <a:rPr lang="en-US" sz="2800">
                <a:solidFill>
                  <a:srgbClr val="0070C0"/>
                </a:solidFill>
              </a:rPr>
              <a:t>Install metapy, tweepy, textblob</a:t>
            </a:r>
            <a:endParaRPr sz="2800">
              <a:solidFill>
                <a:srgbClr val="0070C0"/>
              </a:solidFill>
            </a:endParaRPr>
          </a:p>
          <a:p>
            <a:pPr indent="-285750" lvl="1" marL="742950" rtl="0" algn="l">
              <a:spcBef>
                <a:spcPts val="320"/>
              </a:spcBef>
              <a:spcAft>
                <a:spcPts val="0"/>
              </a:spcAft>
              <a:buClr>
                <a:schemeClr val="dk1"/>
              </a:buClr>
              <a:buSzPts val="1600"/>
              <a:buChar char="–"/>
            </a:pPr>
            <a:r>
              <a:rPr i="1" lang="en-US" sz="1600"/>
              <a:t>Run below commands</a:t>
            </a:r>
            <a:endParaRPr/>
          </a:p>
          <a:p>
            <a:pPr indent="-285750" lvl="1" marL="742950" rtl="0" algn="l">
              <a:spcBef>
                <a:spcPts val="320"/>
              </a:spcBef>
              <a:spcAft>
                <a:spcPts val="0"/>
              </a:spcAft>
              <a:buClr>
                <a:schemeClr val="dk1"/>
              </a:buClr>
              <a:buSzPts val="1600"/>
              <a:buChar char="–"/>
            </a:pPr>
            <a:r>
              <a:rPr i="1" lang="en-US" sz="1600"/>
              <a:t>$ module load python3</a:t>
            </a:r>
            <a:endParaRPr/>
          </a:p>
          <a:p>
            <a:pPr indent="-285750" lvl="1" marL="742950" rtl="0" algn="l">
              <a:spcBef>
                <a:spcPts val="320"/>
              </a:spcBef>
              <a:spcAft>
                <a:spcPts val="0"/>
              </a:spcAft>
              <a:buClr>
                <a:schemeClr val="dk1"/>
              </a:buClr>
              <a:buSzPts val="1600"/>
              <a:buChar char="–"/>
            </a:pPr>
            <a:r>
              <a:rPr i="1" lang="en-US" sz="1600"/>
              <a:t>$pip install metapy pytoml –user</a:t>
            </a:r>
            <a:endParaRPr/>
          </a:p>
          <a:p>
            <a:pPr indent="-285750" lvl="1" marL="742950" rtl="0" algn="l">
              <a:spcBef>
                <a:spcPts val="320"/>
              </a:spcBef>
              <a:spcAft>
                <a:spcPts val="0"/>
              </a:spcAft>
              <a:buClr>
                <a:schemeClr val="dk1"/>
              </a:buClr>
              <a:buSzPts val="1600"/>
              <a:buChar char="–"/>
            </a:pPr>
            <a:r>
              <a:rPr i="1" lang="en-US" sz="1600"/>
              <a:t>$pip install textblob –user</a:t>
            </a:r>
            <a:endParaRPr/>
          </a:p>
          <a:p>
            <a:pPr indent="-285750" lvl="1" marL="742950" rtl="0" algn="l">
              <a:spcBef>
                <a:spcPts val="320"/>
              </a:spcBef>
              <a:spcAft>
                <a:spcPts val="0"/>
              </a:spcAft>
              <a:buClr>
                <a:schemeClr val="dk1"/>
              </a:buClr>
              <a:buSzPts val="1600"/>
              <a:buChar char="–"/>
            </a:pPr>
            <a:r>
              <a:rPr i="1" lang="en-US" sz="1600"/>
              <a:t>$pip install tweepy –user </a:t>
            </a:r>
            <a:endParaRPr i="1" sz="1600"/>
          </a:p>
          <a:p>
            <a:pPr indent="-342900" lvl="0" marL="342900" rtl="0" algn="l">
              <a:spcBef>
                <a:spcPts val="560"/>
              </a:spcBef>
              <a:spcAft>
                <a:spcPts val="0"/>
              </a:spcAft>
              <a:buClr>
                <a:srgbClr val="0070C0"/>
              </a:buClr>
              <a:buSzPts val="2800"/>
              <a:buChar char="•"/>
            </a:pPr>
            <a:r>
              <a:rPr lang="en-US" sz="2800">
                <a:solidFill>
                  <a:srgbClr val="0070C0"/>
                </a:solidFill>
              </a:rPr>
              <a:t>Create Twitter developer account, application and authentication credential</a:t>
            </a:r>
            <a:endParaRPr/>
          </a:p>
          <a:p>
            <a:pPr indent="0" lvl="0" marL="0" rtl="0" algn="l">
              <a:spcBef>
                <a:spcPts val="400"/>
              </a:spcBef>
              <a:spcAft>
                <a:spcPts val="0"/>
              </a:spcAft>
              <a:buClr>
                <a:schemeClr val="dk1"/>
              </a:buClr>
              <a:buSzPts val="2000"/>
              <a:buNone/>
            </a:pPr>
            <a:r>
              <a:rPr lang="en-US" sz="2000"/>
              <a:t>* Python 3 assumed to be installed to run this project</a:t>
            </a:r>
            <a:endParaRPr/>
          </a:p>
        </p:txBody>
      </p:sp>
      <p:sp>
        <p:nvSpPr>
          <p:cNvPr id="143" name="Google Shape;143;p4"/>
          <p:cNvSpPr txBox="1"/>
          <p:nvPr>
            <p:ph idx="12" type="sldNum"/>
          </p:nvPr>
        </p:nvSpPr>
        <p:spPr>
          <a:xfrm>
            <a:off x="7010400" y="6569075"/>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44" name="Google Shape;144;p4"/>
          <p:cNvPicPr preferRelativeResize="0"/>
          <p:nvPr/>
        </p:nvPicPr>
        <p:blipFill rotWithShape="1">
          <a:blip r:embed="rId3">
            <a:alphaModFix/>
          </a:blip>
          <a:srcRect b="0" l="0" r="0" t="0"/>
          <a:stretch/>
        </p:blipFill>
        <p:spPr>
          <a:xfrm>
            <a:off x="8382000" y="6096000"/>
            <a:ext cx="609600" cy="609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5"/>
          <p:cNvSpPr txBox="1"/>
          <p:nvPr>
            <p:ph type="title"/>
          </p:nvPr>
        </p:nvSpPr>
        <p:spPr>
          <a:xfrm>
            <a:off x="0" y="76200"/>
            <a:ext cx="8991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solidFill>
                  <a:srgbClr val="FF0000"/>
                </a:solidFill>
              </a:rPr>
              <a:t>User Guide</a:t>
            </a:r>
            <a:endParaRPr/>
          </a:p>
        </p:txBody>
      </p:sp>
      <p:sp>
        <p:nvSpPr>
          <p:cNvPr id="150" name="Google Shape;150;p5"/>
          <p:cNvSpPr txBox="1"/>
          <p:nvPr>
            <p:ph idx="1" type="body"/>
          </p:nvPr>
        </p:nvSpPr>
        <p:spPr>
          <a:xfrm>
            <a:off x="152400" y="1143000"/>
            <a:ext cx="8991600" cy="5105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70C0"/>
              </a:buClr>
              <a:buSzPts val="3200"/>
              <a:buChar char="•"/>
            </a:pPr>
            <a:r>
              <a:rPr lang="en-US">
                <a:solidFill>
                  <a:srgbClr val="0070C0"/>
                </a:solidFill>
              </a:rPr>
              <a:t>Collect the tweet data (Optional Step)</a:t>
            </a:r>
            <a:endParaRPr/>
          </a:p>
          <a:p>
            <a:pPr indent="-285750" lvl="1" marL="742950" rtl="0" algn="l">
              <a:spcBef>
                <a:spcPts val="360"/>
              </a:spcBef>
              <a:spcAft>
                <a:spcPts val="0"/>
              </a:spcAft>
              <a:buClr>
                <a:schemeClr val="dk1"/>
              </a:buClr>
              <a:buSzPts val="1800"/>
              <a:buChar char="–"/>
            </a:pPr>
            <a:r>
              <a:rPr i="1" lang="en-US" sz="1800"/>
              <a:t>Run TwitterScrapText.py (this is optional steps, the folder has previously scrapped data)  </a:t>
            </a:r>
            <a:endParaRPr/>
          </a:p>
          <a:p>
            <a:pPr indent="-285750" lvl="1" marL="742950" rtl="0" algn="l">
              <a:spcBef>
                <a:spcPts val="360"/>
              </a:spcBef>
              <a:spcAft>
                <a:spcPts val="0"/>
              </a:spcAft>
              <a:buClr>
                <a:schemeClr val="dk1"/>
              </a:buClr>
              <a:buSzPts val="1800"/>
              <a:buChar char="–"/>
            </a:pPr>
            <a:r>
              <a:rPr i="1" lang="en-US" sz="1800"/>
              <a:t>It will create text files having scrapped tweets with Health, Beauty, Sports, News and Technology topic, two options can be used, continuous collection of tweets, or batch  of tweets (Note – for this project 10,000 tweets from each category is collected</a:t>
            </a:r>
            <a:endParaRPr/>
          </a:p>
          <a:p>
            <a:pPr indent="0" lvl="1" marL="457200" rtl="0" algn="l">
              <a:spcBef>
                <a:spcPts val="360"/>
              </a:spcBef>
              <a:spcAft>
                <a:spcPts val="0"/>
              </a:spcAft>
              <a:buClr>
                <a:schemeClr val="dk1"/>
              </a:buClr>
              <a:buSzPts val="1800"/>
              <a:buNone/>
            </a:pPr>
            <a:r>
              <a:rPr i="1" lang="en-US" sz="1800"/>
              <a:t>* Note – Twitter security handler needs special setup, developer account and application creation and authentication creation. Follow instruction on tweet developer website</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rgbClr val="0070C0"/>
              </a:buClr>
              <a:buSzPts val="3200"/>
              <a:buChar char="•"/>
            </a:pPr>
            <a:r>
              <a:rPr lang="en-US">
                <a:solidFill>
                  <a:srgbClr val="0070C0"/>
                </a:solidFill>
              </a:rPr>
              <a:t>UI for Search and Sentiment analysis</a:t>
            </a:r>
            <a:endParaRPr/>
          </a:p>
          <a:p>
            <a:pPr indent="-285750" lvl="1" marL="742950" rtl="0" algn="l">
              <a:spcBef>
                <a:spcPts val="360"/>
              </a:spcBef>
              <a:spcAft>
                <a:spcPts val="0"/>
              </a:spcAft>
              <a:buClr>
                <a:schemeClr val="dk1"/>
              </a:buClr>
              <a:buSzPts val="1800"/>
              <a:buChar char="–"/>
            </a:pPr>
            <a:r>
              <a:rPr i="1" lang="en-US" sz="1800"/>
              <a:t>Run searchgui.py</a:t>
            </a:r>
            <a:endParaRPr/>
          </a:p>
          <a:p>
            <a:pPr indent="-285750" lvl="1" marL="742950" rtl="0" algn="l">
              <a:spcBef>
                <a:spcPts val="360"/>
              </a:spcBef>
              <a:spcAft>
                <a:spcPts val="0"/>
              </a:spcAft>
              <a:buClr>
                <a:schemeClr val="dk1"/>
              </a:buClr>
              <a:buSzPts val="1800"/>
              <a:buChar char="–"/>
            </a:pPr>
            <a:r>
              <a:rPr i="1" lang="en-US" sz="1800"/>
              <a:t>It will create inverse index on the collected tweets, this will be done only first time</a:t>
            </a:r>
            <a:endParaRPr i="1" sz="1800"/>
          </a:p>
          <a:p>
            <a:pPr indent="-285750" lvl="1" marL="742950" rtl="0" algn="l">
              <a:spcBef>
                <a:spcPts val="360"/>
              </a:spcBef>
              <a:spcAft>
                <a:spcPts val="0"/>
              </a:spcAft>
              <a:buClr>
                <a:schemeClr val="dk1"/>
              </a:buClr>
              <a:buSzPts val="1800"/>
              <a:buChar char="–"/>
            </a:pPr>
            <a:r>
              <a:rPr i="1" lang="en-US" sz="1800"/>
              <a:t>Perform search with ID, Topic, sentiment analysis.</a:t>
            </a:r>
            <a:endParaRPr/>
          </a:p>
          <a:p>
            <a:pPr indent="0" lvl="1" marL="457200" rtl="0" algn="l">
              <a:spcBef>
                <a:spcPts val="360"/>
              </a:spcBef>
              <a:spcAft>
                <a:spcPts val="0"/>
              </a:spcAft>
              <a:buClr>
                <a:schemeClr val="dk1"/>
              </a:buClr>
              <a:buSzPts val="1800"/>
              <a:buNone/>
            </a:pPr>
            <a:r>
              <a:t/>
            </a:r>
            <a:endParaRPr i="1" sz="1800"/>
          </a:p>
        </p:txBody>
      </p:sp>
      <p:sp>
        <p:nvSpPr>
          <p:cNvPr id="151" name="Google Shape;151;p5"/>
          <p:cNvSpPr txBox="1"/>
          <p:nvPr>
            <p:ph idx="12" type="sldNum"/>
          </p:nvPr>
        </p:nvSpPr>
        <p:spPr>
          <a:xfrm>
            <a:off x="7010400" y="6569075"/>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52" name="Google Shape;152;p5"/>
          <p:cNvPicPr preferRelativeResize="0"/>
          <p:nvPr/>
        </p:nvPicPr>
        <p:blipFill rotWithShape="1">
          <a:blip r:embed="rId3">
            <a:alphaModFix/>
          </a:blip>
          <a:srcRect b="0" l="0" r="0" t="0"/>
          <a:stretch/>
        </p:blipFill>
        <p:spPr>
          <a:xfrm>
            <a:off x="8382000" y="6096000"/>
            <a:ext cx="609600" cy="609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6"/>
          <p:cNvSpPr txBox="1"/>
          <p:nvPr>
            <p:ph type="title"/>
          </p:nvPr>
        </p:nvSpPr>
        <p:spPr>
          <a:xfrm>
            <a:off x="0" y="76200"/>
            <a:ext cx="8991600" cy="990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FF0000"/>
                </a:solidFill>
              </a:rPr>
              <a:t>Search retrieval function</a:t>
            </a:r>
            <a:endParaRPr>
              <a:solidFill>
                <a:srgbClr val="FF0000"/>
              </a:solidFill>
            </a:endParaRPr>
          </a:p>
        </p:txBody>
      </p:sp>
      <p:sp>
        <p:nvSpPr>
          <p:cNvPr id="158" name="Google Shape;158;p6"/>
          <p:cNvSpPr txBox="1"/>
          <p:nvPr>
            <p:ph idx="12" type="sldNum"/>
          </p:nvPr>
        </p:nvSpPr>
        <p:spPr>
          <a:xfrm>
            <a:off x="7010400" y="6569075"/>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ttps://lh4.googleusercontent.com/ktnPHNbcsoZcN2ehk4euTW2wGnjmkAWc9jfYX6uMrofdoYHYBnlj1khLVyO3FU_MsBeFyEpoFjyCGsvyaCBgLIWqOKN6YKsas_QlT3W9Gnb3R8QYxvskLVeE8vbQF82NMnfR9Ms" id="159" name="Google Shape;159;p6"/>
          <p:cNvPicPr preferRelativeResize="0"/>
          <p:nvPr/>
        </p:nvPicPr>
        <p:blipFill rotWithShape="1">
          <a:blip r:embed="rId3">
            <a:alphaModFix/>
          </a:blip>
          <a:srcRect b="0" l="0" r="0" t="0"/>
          <a:stretch/>
        </p:blipFill>
        <p:spPr>
          <a:xfrm>
            <a:off x="1725907" y="3657600"/>
            <a:ext cx="4362450" cy="1590676"/>
          </a:xfrm>
          <a:prstGeom prst="rect">
            <a:avLst/>
          </a:prstGeom>
          <a:noFill/>
          <a:ln>
            <a:noFill/>
          </a:ln>
        </p:spPr>
      </p:pic>
      <p:pic>
        <p:nvPicPr>
          <p:cNvPr descr="https://lh5.googleusercontent.com/BqTurkD5HQgLUtqVNn1WhtRWJ13YP4EmC09pxYi5DPDaWz2vZN2ZkwpOdkQQHafCpbHAXcoAB1Xqho_N2OidOv9OX6NrNWUySfa0UKXOxhjoSdJWPLVq6iRdOTcnMT9NMjqHDJI" id="160" name="Google Shape;160;p6"/>
          <p:cNvPicPr preferRelativeResize="0"/>
          <p:nvPr/>
        </p:nvPicPr>
        <p:blipFill rotWithShape="1">
          <a:blip r:embed="rId4">
            <a:alphaModFix/>
          </a:blip>
          <a:srcRect b="0" l="0" r="0" t="0"/>
          <a:stretch/>
        </p:blipFill>
        <p:spPr>
          <a:xfrm>
            <a:off x="1725907" y="2011573"/>
            <a:ext cx="4857750" cy="485776"/>
          </a:xfrm>
          <a:prstGeom prst="rect">
            <a:avLst/>
          </a:prstGeom>
          <a:noFill/>
          <a:ln>
            <a:noFill/>
          </a:ln>
        </p:spPr>
      </p:pic>
      <p:pic>
        <p:nvPicPr>
          <p:cNvPr descr="https://lh5.googleusercontent.com/h799cMBf8dQkRsubLsqtGedPTRA6d_lwiEQr9MflWxH7_zGYqkLj_CafTWCXILpqP4qq02ZlOBfL9spqqcCQbg71Q0xMofcZXm75agf5f8HdRzOwIiHnlmm5jzvr9iXXHq8Ea3Y" id="161" name="Google Shape;161;p6"/>
          <p:cNvPicPr preferRelativeResize="0"/>
          <p:nvPr/>
        </p:nvPicPr>
        <p:blipFill rotWithShape="1">
          <a:blip r:embed="rId5">
            <a:alphaModFix/>
          </a:blip>
          <a:srcRect b="0" l="0" r="0" t="0"/>
          <a:stretch/>
        </p:blipFill>
        <p:spPr>
          <a:xfrm>
            <a:off x="1725907" y="2590800"/>
            <a:ext cx="3371850" cy="523875"/>
          </a:xfrm>
          <a:prstGeom prst="rect">
            <a:avLst/>
          </a:prstGeom>
          <a:noFill/>
          <a:ln>
            <a:noFill/>
          </a:ln>
        </p:spPr>
      </p:pic>
      <p:sp>
        <p:nvSpPr>
          <p:cNvPr id="162" name="Google Shape;162;p6"/>
          <p:cNvSpPr/>
          <p:nvPr/>
        </p:nvSpPr>
        <p:spPr>
          <a:xfrm>
            <a:off x="23523" y="1138535"/>
            <a:ext cx="413125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070C0"/>
                </a:solidFill>
                <a:latin typeface="Arial"/>
                <a:ea typeface="Arial"/>
                <a:cs typeface="Arial"/>
                <a:sym typeface="Arial"/>
              </a:rPr>
              <a:t>The retrieval function: InL2</a:t>
            </a:r>
            <a:endParaRPr sz="1000">
              <a:solidFill>
                <a:srgbClr val="0070C0"/>
              </a:solidFill>
              <a:latin typeface="Arial"/>
              <a:ea typeface="Arial"/>
              <a:cs typeface="Arial"/>
              <a:sym typeface="Arial"/>
            </a:endParaRPr>
          </a:p>
        </p:txBody>
      </p:sp>
      <p:pic>
        <p:nvPicPr>
          <p:cNvPr id="163" name="Google Shape;163;p6"/>
          <p:cNvPicPr preferRelativeResize="0"/>
          <p:nvPr/>
        </p:nvPicPr>
        <p:blipFill rotWithShape="1">
          <a:blip r:embed="rId6">
            <a:alphaModFix/>
          </a:blip>
          <a:srcRect b="0" l="0" r="0" t="0"/>
          <a:stretch/>
        </p:blipFill>
        <p:spPr>
          <a:xfrm>
            <a:off x="8382000" y="6096000"/>
            <a:ext cx="609600" cy="609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7"/>
          <p:cNvSpPr txBox="1"/>
          <p:nvPr>
            <p:ph type="title"/>
          </p:nvPr>
        </p:nvSpPr>
        <p:spPr>
          <a:xfrm>
            <a:off x="0" y="76200"/>
            <a:ext cx="8991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solidFill>
                  <a:srgbClr val="FF0000"/>
                </a:solidFill>
              </a:rPr>
              <a:t>Results</a:t>
            </a:r>
            <a:endParaRPr>
              <a:solidFill>
                <a:srgbClr val="FF0000"/>
              </a:solidFill>
            </a:endParaRPr>
          </a:p>
        </p:txBody>
      </p:sp>
      <p:sp>
        <p:nvSpPr>
          <p:cNvPr id="169" name="Google Shape;169;p7"/>
          <p:cNvSpPr txBox="1"/>
          <p:nvPr>
            <p:ph idx="1" type="body"/>
          </p:nvPr>
        </p:nvSpPr>
        <p:spPr>
          <a:xfrm>
            <a:off x="152400" y="1143001"/>
            <a:ext cx="8686800" cy="533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70C0"/>
              </a:buClr>
              <a:buSzPts val="3200"/>
              <a:buNone/>
            </a:pPr>
            <a:r>
              <a:rPr lang="en-US">
                <a:solidFill>
                  <a:srgbClr val="0070C0"/>
                </a:solidFill>
              </a:rPr>
              <a:t>1. Collect the Tweets</a:t>
            </a:r>
            <a:endParaRPr/>
          </a:p>
        </p:txBody>
      </p:sp>
      <p:sp>
        <p:nvSpPr>
          <p:cNvPr id="170" name="Google Shape;170;p7"/>
          <p:cNvSpPr txBox="1"/>
          <p:nvPr>
            <p:ph idx="12" type="sldNum"/>
          </p:nvPr>
        </p:nvSpPr>
        <p:spPr>
          <a:xfrm>
            <a:off x="7010400" y="6569075"/>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71" name="Google Shape;171;p7"/>
          <p:cNvPicPr preferRelativeResize="0"/>
          <p:nvPr/>
        </p:nvPicPr>
        <p:blipFill rotWithShape="1">
          <a:blip r:embed="rId3">
            <a:alphaModFix/>
          </a:blip>
          <a:srcRect b="0" l="0" r="0" t="0"/>
          <a:stretch/>
        </p:blipFill>
        <p:spPr>
          <a:xfrm>
            <a:off x="268014" y="1850807"/>
            <a:ext cx="8113986" cy="1273394"/>
          </a:xfrm>
          <a:prstGeom prst="rect">
            <a:avLst/>
          </a:prstGeom>
          <a:noFill/>
          <a:ln>
            <a:noFill/>
          </a:ln>
        </p:spPr>
      </p:pic>
      <p:pic>
        <p:nvPicPr>
          <p:cNvPr id="172" name="Google Shape;172;p7"/>
          <p:cNvPicPr preferRelativeResize="0"/>
          <p:nvPr/>
        </p:nvPicPr>
        <p:blipFill rotWithShape="1">
          <a:blip r:embed="rId4">
            <a:alphaModFix/>
          </a:blip>
          <a:srcRect b="0" l="0" r="0" t="0"/>
          <a:stretch/>
        </p:blipFill>
        <p:spPr>
          <a:xfrm>
            <a:off x="8382000" y="6096000"/>
            <a:ext cx="609600" cy="609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8"/>
          <p:cNvSpPr txBox="1"/>
          <p:nvPr>
            <p:ph type="title"/>
          </p:nvPr>
        </p:nvSpPr>
        <p:spPr>
          <a:xfrm>
            <a:off x="0" y="76200"/>
            <a:ext cx="8991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solidFill>
                  <a:srgbClr val="FF0000"/>
                </a:solidFill>
              </a:rPr>
              <a:t>Results</a:t>
            </a:r>
            <a:endParaRPr>
              <a:solidFill>
                <a:srgbClr val="FF0000"/>
              </a:solidFill>
            </a:endParaRPr>
          </a:p>
        </p:txBody>
      </p:sp>
      <p:sp>
        <p:nvSpPr>
          <p:cNvPr id="178" name="Google Shape;178;p8"/>
          <p:cNvSpPr txBox="1"/>
          <p:nvPr>
            <p:ph idx="1" type="body"/>
          </p:nvPr>
        </p:nvSpPr>
        <p:spPr>
          <a:xfrm>
            <a:off x="152400" y="1143001"/>
            <a:ext cx="8686800" cy="533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70C0"/>
              </a:buClr>
              <a:buSzPts val="3200"/>
              <a:buNone/>
            </a:pPr>
            <a:r>
              <a:rPr lang="en-US">
                <a:solidFill>
                  <a:srgbClr val="0070C0"/>
                </a:solidFill>
              </a:rPr>
              <a:t>2. Search the tweets by ID</a:t>
            </a:r>
            <a:endParaRPr/>
          </a:p>
        </p:txBody>
      </p:sp>
      <p:sp>
        <p:nvSpPr>
          <p:cNvPr id="179" name="Google Shape;179;p8"/>
          <p:cNvSpPr txBox="1"/>
          <p:nvPr>
            <p:ph idx="12" type="sldNum"/>
          </p:nvPr>
        </p:nvSpPr>
        <p:spPr>
          <a:xfrm>
            <a:off x="7010400" y="6569075"/>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80" name="Google Shape;180;p8"/>
          <p:cNvPicPr preferRelativeResize="0"/>
          <p:nvPr/>
        </p:nvPicPr>
        <p:blipFill rotWithShape="1">
          <a:blip r:embed="rId3">
            <a:alphaModFix/>
          </a:blip>
          <a:srcRect b="0" l="0" r="0" t="0"/>
          <a:stretch/>
        </p:blipFill>
        <p:spPr>
          <a:xfrm>
            <a:off x="609599" y="1828800"/>
            <a:ext cx="1343025" cy="1181100"/>
          </a:xfrm>
          <a:prstGeom prst="rect">
            <a:avLst/>
          </a:prstGeom>
          <a:noFill/>
          <a:ln>
            <a:noFill/>
          </a:ln>
        </p:spPr>
      </p:pic>
      <p:pic>
        <p:nvPicPr>
          <p:cNvPr id="181" name="Google Shape;181;p8"/>
          <p:cNvPicPr preferRelativeResize="0"/>
          <p:nvPr/>
        </p:nvPicPr>
        <p:blipFill rotWithShape="1">
          <a:blip r:embed="rId4">
            <a:alphaModFix/>
          </a:blip>
          <a:srcRect b="0" l="0" r="0" t="0"/>
          <a:stretch/>
        </p:blipFill>
        <p:spPr>
          <a:xfrm>
            <a:off x="268014" y="3894083"/>
            <a:ext cx="4048125" cy="2400300"/>
          </a:xfrm>
          <a:prstGeom prst="rect">
            <a:avLst/>
          </a:prstGeom>
          <a:noFill/>
          <a:ln>
            <a:noFill/>
          </a:ln>
        </p:spPr>
      </p:pic>
      <p:pic>
        <p:nvPicPr>
          <p:cNvPr id="182" name="Google Shape;182;p8"/>
          <p:cNvPicPr preferRelativeResize="0"/>
          <p:nvPr/>
        </p:nvPicPr>
        <p:blipFill rotWithShape="1">
          <a:blip r:embed="rId5">
            <a:alphaModFix/>
          </a:blip>
          <a:srcRect b="0" l="0" r="0" t="0"/>
          <a:stretch/>
        </p:blipFill>
        <p:spPr>
          <a:xfrm>
            <a:off x="5410200" y="4572000"/>
            <a:ext cx="3581400" cy="1419225"/>
          </a:xfrm>
          <a:prstGeom prst="rect">
            <a:avLst/>
          </a:prstGeom>
          <a:noFill/>
          <a:ln>
            <a:noFill/>
          </a:ln>
        </p:spPr>
      </p:pic>
      <p:sp>
        <p:nvSpPr>
          <p:cNvPr id="183" name="Google Shape;183;p8"/>
          <p:cNvSpPr/>
          <p:nvPr/>
        </p:nvSpPr>
        <p:spPr>
          <a:xfrm>
            <a:off x="4495800" y="4827533"/>
            <a:ext cx="762000" cy="533400"/>
          </a:xfrm>
          <a:prstGeom prst="right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4" name="Google Shape;184;p8"/>
          <p:cNvSpPr/>
          <p:nvPr/>
        </p:nvSpPr>
        <p:spPr>
          <a:xfrm>
            <a:off x="976311" y="3308131"/>
            <a:ext cx="609600" cy="541283"/>
          </a:xfrm>
          <a:prstGeom prst="down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85" name="Google Shape;185;p8"/>
          <p:cNvPicPr preferRelativeResize="0"/>
          <p:nvPr/>
        </p:nvPicPr>
        <p:blipFill rotWithShape="1">
          <a:blip r:embed="rId6">
            <a:alphaModFix/>
          </a:blip>
          <a:srcRect b="0" l="0" r="0" t="0"/>
          <a:stretch/>
        </p:blipFill>
        <p:spPr>
          <a:xfrm>
            <a:off x="8382000" y="6096000"/>
            <a:ext cx="609600" cy="609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9"/>
          <p:cNvSpPr txBox="1"/>
          <p:nvPr>
            <p:ph type="title"/>
          </p:nvPr>
        </p:nvSpPr>
        <p:spPr>
          <a:xfrm>
            <a:off x="0" y="76200"/>
            <a:ext cx="8991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Results</a:t>
            </a:r>
            <a:endParaRPr/>
          </a:p>
        </p:txBody>
      </p:sp>
      <p:sp>
        <p:nvSpPr>
          <p:cNvPr id="191" name="Google Shape;191;p9"/>
          <p:cNvSpPr txBox="1"/>
          <p:nvPr>
            <p:ph idx="1" type="body"/>
          </p:nvPr>
        </p:nvSpPr>
        <p:spPr>
          <a:xfrm>
            <a:off x="152400" y="1143001"/>
            <a:ext cx="8686800" cy="533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70C0"/>
              </a:buClr>
              <a:buSzPts val="3200"/>
              <a:buNone/>
            </a:pPr>
            <a:r>
              <a:rPr lang="en-US">
                <a:solidFill>
                  <a:srgbClr val="0070C0"/>
                </a:solidFill>
              </a:rPr>
              <a:t>3. Search the tweets by Topic</a:t>
            </a:r>
            <a:endParaRPr/>
          </a:p>
        </p:txBody>
      </p:sp>
      <p:sp>
        <p:nvSpPr>
          <p:cNvPr id="192" name="Google Shape;192;p9"/>
          <p:cNvSpPr txBox="1"/>
          <p:nvPr>
            <p:ph idx="12" type="sldNum"/>
          </p:nvPr>
        </p:nvSpPr>
        <p:spPr>
          <a:xfrm>
            <a:off x="7010400" y="6569075"/>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93" name="Google Shape;193;p9"/>
          <p:cNvPicPr preferRelativeResize="0"/>
          <p:nvPr/>
        </p:nvPicPr>
        <p:blipFill rotWithShape="1">
          <a:blip r:embed="rId3">
            <a:alphaModFix/>
          </a:blip>
          <a:srcRect b="0" l="0" r="0" t="0"/>
          <a:stretch/>
        </p:blipFill>
        <p:spPr>
          <a:xfrm>
            <a:off x="609599" y="1828800"/>
            <a:ext cx="1343025" cy="1181100"/>
          </a:xfrm>
          <a:prstGeom prst="rect">
            <a:avLst/>
          </a:prstGeom>
          <a:noFill/>
          <a:ln>
            <a:noFill/>
          </a:ln>
        </p:spPr>
      </p:pic>
      <p:sp>
        <p:nvSpPr>
          <p:cNvPr id="194" name="Google Shape;194;p9"/>
          <p:cNvSpPr/>
          <p:nvPr/>
        </p:nvSpPr>
        <p:spPr>
          <a:xfrm rot="-1764917">
            <a:off x="2286000" y="2766848"/>
            <a:ext cx="609600" cy="541283"/>
          </a:xfrm>
          <a:prstGeom prst="down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95" name="Google Shape;195;p9"/>
          <p:cNvPicPr preferRelativeResize="0"/>
          <p:nvPr/>
        </p:nvPicPr>
        <p:blipFill rotWithShape="1">
          <a:blip r:embed="rId4">
            <a:alphaModFix/>
          </a:blip>
          <a:srcRect b="0" l="0" r="0" t="0"/>
          <a:stretch/>
        </p:blipFill>
        <p:spPr>
          <a:xfrm>
            <a:off x="2133600" y="3573517"/>
            <a:ext cx="4352925" cy="2505075"/>
          </a:xfrm>
          <a:prstGeom prst="rect">
            <a:avLst/>
          </a:prstGeom>
          <a:noFill/>
          <a:ln>
            <a:noFill/>
          </a:ln>
        </p:spPr>
      </p:pic>
      <p:pic>
        <p:nvPicPr>
          <p:cNvPr id="196" name="Google Shape;196;p9"/>
          <p:cNvPicPr preferRelativeResize="0"/>
          <p:nvPr/>
        </p:nvPicPr>
        <p:blipFill rotWithShape="1">
          <a:blip r:embed="rId5">
            <a:alphaModFix/>
          </a:blip>
          <a:srcRect b="0" l="0" r="0" t="0"/>
          <a:stretch/>
        </p:blipFill>
        <p:spPr>
          <a:xfrm>
            <a:off x="8382000" y="6096000"/>
            <a:ext cx="609600" cy="609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2012-04-28T13:38:56Z</dcterms:created>
  <dc:creator>zhai</dc:creator>
</cp:coreProperties>
</file>