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30" d="100"/>
          <a:sy n="130" d="100"/>
        </p:scale>
        <p:origin x="730" y="-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28E57-81E6-425B-861A-CCA07811B74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2032-8E0D-47B9-A9B3-7484224C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4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7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BEE5-284D-4DD2-8620-AB02FABA0AB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5255-E781-400A-8DAF-892B2F67E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F92-FB5F-4ADD-8363-71E4F09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18" y="119264"/>
            <a:ext cx="6703695" cy="774665"/>
          </a:xfrm>
        </p:spPr>
        <p:txBody>
          <a:bodyPr/>
          <a:lstStyle/>
          <a:p>
            <a:r>
              <a:rPr lang="en-US" dirty="0"/>
              <a:t>HW6 P1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860CA-9E8E-4FFB-AD20-0DEC7F14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9" y="3406705"/>
            <a:ext cx="6999213" cy="870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B79A6-3B90-4F0B-AFD0-C537019F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6" y="649003"/>
            <a:ext cx="5751486" cy="1729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DE4A5-DDF9-4837-9B09-5D804D65A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8" y="4605108"/>
            <a:ext cx="6454346" cy="1657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6CD85-53B2-4248-9C9E-DE2782161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10" y="7780302"/>
            <a:ext cx="5616054" cy="1723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2C2D5C-9339-4276-881D-752A82AA9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78" y="7076029"/>
            <a:ext cx="7545121" cy="704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0B3285-A75D-4FF9-A5BE-B22BF8FD7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056" y="3061960"/>
            <a:ext cx="2437171" cy="3175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E8BAA5-81F6-4CF7-BC7D-050F6AEB9D12}"/>
              </a:ext>
            </a:extLst>
          </p:cNvPr>
          <p:cNvSpPr txBox="1"/>
          <p:nvPr/>
        </p:nvSpPr>
        <p:spPr>
          <a:xfrm>
            <a:off x="227278" y="2600241"/>
            <a:ext cx="618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equations are implemented in HW6_Q1.py : </a:t>
            </a:r>
          </a:p>
        </p:txBody>
      </p:sp>
    </p:spTree>
    <p:extLst>
      <p:ext uri="{BB962C8B-B14F-4D97-AF65-F5344CB8AC3E}">
        <p14:creationId xmlns:p14="http://schemas.microsoft.com/office/powerpoint/2010/main" val="115819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D2000D-3A26-41EF-A3B4-842A83459BC7}"/>
                  </a:ext>
                </a:extLst>
              </p:cNvPr>
              <p:cNvSpPr txBox="1"/>
              <p:nvPr/>
            </p:nvSpPr>
            <p:spPr>
              <a:xfrm>
                <a:off x="376516" y="387274"/>
                <a:ext cx="3334887" cy="129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𝐶𝐷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𝐶𝐷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𝐶𝐷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𝐷𝑃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𝐷𝑃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D2000D-3A26-41EF-A3B4-842A83459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6" y="387274"/>
                <a:ext cx="3334887" cy="1299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B00F5-CACB-4008-AD85-EC8EC1B6E1F9}"/>
                  </a:ext>
                </a:extLst>
              </p:cNvPr>
              <p:cNvSpPr txBox="1"/>
              <p:nvPr/>
            </p:nvSpPr>
            <p:spPr>
              <a:xfrm>
                <a:off x="376516" y="1957599"/>
                <a:ext cx="2140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B00F5-CACB-4008-AD85-EC8EC1B6E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6" y="1957599"/>
                <a:ext cx="2140201" cy="276999"/>
              </a:xfrm>
              <a:prstGeom prst="rect">
                <a:avLst/>
              </a:prstGeom>
              <a:blipFill>
                <a:blip r:embed="rId3"/>
                <a:stretch>
                  <a:fillRect l="-2279" t="-4348" r="-199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C4AFF8-F425-47DD-81BC-24E44CFA7914}"/>
                  </a:ext>
                </a:extLst>
              </p:cNvPr>
              <p:cNvSpPr txBox="1"/>
              <p:nvPr/>
            </p:nvSpPr>
            <p:spPr>
              <a:xfrm>
                <a:off x="376516" y="2548817"/>
                <a:ext cx="2470997" cy="655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C4AFF8-F425-47DD-81BC-24E44CFA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6" y="2548817"/>
                <a:ext cx="2470997" cy="655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4FB59-1014-450A-B30E-5CB778E7C164}"/>
                  </a:ext>
                </a:extLst>
              </p:cNvPr>
              <p:cNvSpPr txBox="1"/>
              <p:nvPr/>
            </p:nvSpPr>
            <p:spPr>
              <a:xfrm>
                <a:off x="220530" y="4604058"/>
                <a:ext cx="7008393" cy="2757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𝐶𝐷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𝐶𝐷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𝐶𝐷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𝐷𝑃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l-GR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Φ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𝐷𝑃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sSubSup>
                                                                <m:sSubSupPr>
                                                                  <m:ctrl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SupP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sty m:val="p"/>
                                                                    </m:rPr>
                                                                    <a:rPr lang="el-GR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Φ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b="0" i="1" smtClean="0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𝑑𝑟𝑖𝑣𝑒𝑟</m:t>
                                                                  </m:r>
                                                                </m:sub>
                                                                <m:sup>
                                                                  <m:r>
                                                                    <a:rPr lang="en-US" b="0" i="1" smtClean="0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𝐷𝑃</m:t>
                                                                  </m:r>
                                                                  <m:r>
                                                                    <a:rPr lang="en-US" b="0" i="1" smtClean="0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sup>
                                                              </m:sSubSup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en-US" b="0" i="1" smtClean="0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sty m:val="p"/>
                                                                          </m:rPr>
                                                                          <a:rPr lang="el-GR" i="1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  <m:t>Φ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en-US" b="0" i="1" smtClean="0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  <m:t>𝑗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  <a:ea typeface="Cambria Math" panose="02040503050406030204" pitchFamily="18" charset="0"/>
                                                                          </a:rPr>
                                                                          <m:t>𝑃</m:t>
                                                                        </m:r>
                                                                      </m:sup>
                                                                    </m:sSubSup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𝐣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Sup>
                                              <m:sSubSup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sSubSup>
                                                                <m:sSubSupPr>
                                                                  <m:ctrl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SupPr>
                                                                <m:e>
                                                                  <m:acc>
                                                                    <m:accPr>
                                                                      <m:chr m:val="̅"/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accPr>
                                                                    <m:e>
                                                                      <m:r>
                                                                        <a:rPr lang="en-US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𝑑</m:t>
                                                                      </m:r>
                                                                    </m:e>
                                                                  </m:acc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𝑖</m:t>
                                                                  </m:r>
                                                                </m:sub>
                                                                <m:sup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sup>
                                                              </m:sSubSup>
                                                              <m:sSubSup>
                                                                <m:sSubSupPr>
                                                                  <m:ctrl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SupP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𝐴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𝑖</m:t>
                                                                  </m:r>
                                                                </m:sub>
                                                                <m:sup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𝑇</m:t>
                                                                  </m:r>
                                                                </m:sup>
                                                              </m:sSubSup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𝐴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𝑗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acc>
                                                                    <m:accPr>
                                                                      <m:chr m:val="̅"/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accPr>
                                                                    <m:e>
                                                                      <m:r>
                                                                        <a:rPr lang="en-US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𝑒</m:t>
                                                                      </m:r>
                                                                    </m:e>
                                                                  </m:acc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𝑗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func>
                                                                <m:funcPr>
                                                                  <m:ctrlPr>
                                                                    <a:rPr lang="en-US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uncPr>
                                                                <m:fName>
                                                                  <m:r>
                                                                    <m:rPr>
                                                                      <m:sty m:val="p"/>
                                                                    </m:rPr>
                                                                    <a:rPr lang="en-US" b="0" i="0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cos</m:t>
                                                                  </m:r>
                                                                </m:fName>
                                                                <m:e>
                                                                  <m:d>
                                                                    <m:dPr>
                                                                      <m:ctrlPr>
                                                                        <a:rPr lang="en-US" b="0" i="1" smtClean="0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dPr>
                                                                    <m:e>
                                                                      <m:box>
                                                                        <m:boxPr>
                                                                          <m:ctrlPr>
                                                                            <a:rPr lang="en-US" b="0" i="1" smtClean="0">
                                                                              <a:latin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boxPr>
                                                                        <m:e>
                                                                          <m:argPr>
                                                                            <m:argSz m:val="-1"/>
                                                                          </m:argPr>
                                                                          <m:f>
                                                                            <m:fPr>
                                                                              <m:ctrlPr>
                                                                                <a:rPr lang="en-US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fPr>
                                                                            <m:num>
                                                                              <m:r>
                                                                                <a:rPr lang="en-US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  <a:ea typeface="Cambria Math" panose="02040503050406030204" pitchFamily="18" charset="0"/>
                                                                                </a:rPr>
                                                                                <m:t>𝜋</m:t>
                                                                              </m:r>
                                                                            </m:num>
                                                                            <m:den>
                                                                              <m:r>
                                                                                <a:rPr lang="en-US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</a:rPr>
                                                                                <m:t>4</m:t>
                                                                              </m:r>
                                                                            </m:den>
                                                                          </m:f>
                                                                        </m:e>
                                                                      </m:box>
                                                                      <m:func>
                                                                        <m:funcPr>
                                                                          <m:ctrlPr>
                                                                            <a:rPr lang="en-US" i="1" smtClean="0">
                                                                              <a:latin typeface="Cambria Math" panose="02040503050406030204" pitchFamily="18" charset="0"/>
                                                                              <a:ea typeface="Cambria Math" panose="02040503050406030204" pitchFamily="18" charset="0"/>
                                                                            </a:rPr>
                                                                          </m:ctrlPr>
                                                                        </m:funcPr>
                                                                        <m:fName>
                                                                          <m:r>
                                                                            <m:rPr>
                                                                              <m:sty m:val="p"/>
                                                                            </m:rPr>
                                                                            <a:rPr lang="en-US" i="0" smtClean="0">
                                                                              <a:latin typeface="Cambria Math" panose="02040503050406030204" pitchFamily="18" charset="0"/>
                                                                              <a:ea typeface="Cambria Math" panose="02040503050406030204" pitchFamily="18" charset="0"/>
                                                                            </a:rPr>
                                                                            <m:t>cos</m:t>
                                                                          </m:r>
                                                                        </m:fName>
                                                                        <m:e>
                                                                          <m:d>
                                                                            <m:dPr>
                                                                              <m:ctrlPr>
                                                                                <a:rPr lang="en-US" i="1" smtClean="0">
                                                                                  <a:latin typeface="Cambria Math" panose="02040503050406030204" pitchFamily="18" charset="0"/>
                                                                                  <a:ea typeface="Cambria Math" panose="02040503050406030204" pitchFamily="18" charset="0"/>
                                                                                </a:rPr>
                                                                              </m:ctrlPr>
                                                                            </m:dPr>
                                                                            <m:e>
                                                                              <m:r>
                                                                                <a:rPr lang="en-US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  <a:ea typeface="Cambria Math" panose="02040503050406030204" pitchFamily="18" charset="0"/>
                                                                                </a:rPr>
                                                                                <m:t>2</m:t>
                                                                              </m:r>
                                                                              <m:r>
                                                                                <a:rPr lang="en-US" b="0" i="1" smtClean="0">
                                                                                  <a:latin typeface="Cambria Math" panose="02040503050406030204" pitchFamily="18" charset="0"/>
                                                                                  <a:ea typeface="Cambria Math" panose="02040503050406030204" pitchFamily="18" charset="0"/>
                                                                                </a:rPr>
                                                                                <m:t>𝑡</m:t>
                                                                              </m:r>
                                                                            </m:e>
                                                                          </m:d>
                                                                        </m:e>
                                                                      </m:func>
                                                                    </m:e>
                                                                  </m:d>
                                                                </m:e>
                                                              </m:func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en-US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</m:t>
                                                                        </m:r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𝑝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𝑗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𝑇</m:t>
                                                                        </m:r>
                                                                      </m:sup>
                                                                    </m:sSubSup>
                                                                    <m:sSub>
                                                                      <m:sSubPr>
                                                                        <m:ctrlP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Pr>
                                                                      <m:e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𝑝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𝑗</m:t>
                                                                        </m:r>
                                                                      </m:sub>
                                                                    </m:sSub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−</m:t>
                                                                    </m:r>
                                                                    <m:r>
                                                                      <a:rPr 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4FB59-1014-450A-B30E-5CB778E7C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0" y="4604058"/>
                <a:ext cx="7008393" cy="2757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4614DE-4156-42D7-9A51-D681F3294E4C}"/>
                  </a:ext>
                </a:extLst>
              </p:cNvPr>
              <p:cNvSpPr txBox="1"/>
              <p:nvPr/>
            </p:nvSpPr>
            <p:spPr>
              <a:xfrm>
                <a:off x="220530" y="8263805"/>
                <a:ext cx="1244700" cy="227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4614DE-4156-42D7-9A51-D681F329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0" y="8263805"/>
                <a:ext cx="1244700" cy="227178"/>
              </a:xfrm>
              <a:prstGeom prst="rect">
                <a:avLst/>
              </a:prstGeom>
              <a:blipFill>
                <a:blip r:embed="rId6"/>
                <a:stretch>
                  <a:fillRect l="-147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B44AD-9766-4BF3-95BC-BE090F9F1A5B}"/>
                  </a:ext>
                </a:extLst>
              </p:cNvPr>
              <p:cNvSpPr txBox="1"/>
              <p:nvPr/>
            </p:nvSpPr>
            <p:spPr>
              <a:xfrm>
                <a:off x="220530" y="8624485"/>
                <a:ext cx="1386212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B44AD-9766-4BF3-95BC-BE090F9F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0" y="8624485"/>
                <a:ext cx="1386212" cy="282129"/>
              </a:xfrm>
              <a:prstGeom prst="rect">
                <a:avLst/>
              </a:prstGeom>
              <a:blipFill>
                <a:blip r:embed="rId7"/>
                <a:stretch>
                  <a:fillRect l="-1316" t="-217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7B7DC-AEF2-4619-A058-0EC982B1794A}"/>
                  </a:ext>
                </a:extLst>
              </p:cNvPr>
              <p:cNvSpPr txBox="1"/>
              <p:nvPr/>
            </p:nvSpPr>
            <p:spPr>
              <a:xfrm>
                <a:off x="220530" y="9040116"/>
                <a:ext cx="11167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7B7DC-AEF2-4619-A058-0EC982B1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0" y="9040116"/>
                <a:ext cx="1116716" cy="215444"/>
              </a:xfrm>
              <a:prstGeom prst="rect">
                <a:avLst/>
              </a:prstGeom>
              <a:blipFill>
                <a:blip r:embed="rId8"/>
                <a:stretch>
                  <a:fillRect l="-327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933D9-BF0F-4C72-855D-A27FAFE79DB6}"/>
                  </a:ext>
                </a:extLst>
              </p:cNvPr>
              <p:cNvSpPr txBox="1"/>
              <p:nvPr/>
            </p:nvSpPr>
            <p:spPr>
              <a:xfrm>
                <a:off x="220530" y="9389062"/>
                <a:ext cx="11135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0933D9-BF0F-4C72-855D-A27FAFE7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0" y="9389062"/>
                <a:ext cx="1113510" cy="215444"/>
              </a:xfrm>
              <a:prstGeom prst="rect">
                <a:avLst/>
              </a:prstGeom>
              <a:blipFill>
                <a:blip r:embed="rId9"/>
                <a:stretch>
                  <a:fillRect l="-491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0BCB8F-C1BD-41E9-AAFB-D35EDA0BBC38}"/>
                  </a:ext>
                </a:extLst>
              </p:cNvPr>
              <p:cNvSpPr txBox="1"/>
              <p:nvPr/>
            </p:nvSpPr>
            <p:spPr>
              <a:xfrm>
                <a:off x="261406" y="9738008"/>
                <a:ext cx="10540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400" b="1" dirty="0"/>
                  <a:t>k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0BCB8F-C1BD-41E9-AAFB-D35EDA0B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06" y="9738008"/>
                <a:ext cx="1054006" cy="215444"/>
              </a:xfrm>
              <a:prstGeom prst="rect">
                <a:avLst/>
              </a:prstGeom>
              <a:blipFill>
                <a:blip r:embed="rId10"/>
                <a:stretch>
                  <a:fillRect l="-10405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636D9-099F-4E3F-B333-2CAA11334EB1}"/>
                  </a:ext>
                </a:extLst>
              </p:cNvPr>
              <p:cNvSpPr txBox="1"/>
              <p:nvPr/>
            </p:nvSpPr>
            <p:spPr>
              <a:xfrm>
                <a:off x="2734559" y="8263805"/>
                <a:ext cx="1213666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636D9-099F-4E3F-B333-2CAA1133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559" y="8263805"/>
                <a:ext cx="1213666" cy="232756"/>
              </a:xfrm>
              <a:prstGeom prst="rect">
                <a:avLst/>
              </a:prstGeom>
              <a:blipFill>
                <a:blip r:embed="rId11"/>
                <a:stretch>
                  <a:fillRect l="-2010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9AEE5F-B202-4553-92A2-7904CBB02DFC}"/>
                  </a:ext>
                </a:extLst>
              </p:cNvPr>
              <p:cNvSpPr txBox="1"/>
              <p:nvPr/>
            </p:nvSpPr>
            <p:spPr>
              <a:xfrm>
                <a:off x="2734559" y="8608514"/>
                <a:ext cx="12152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9AEE5F-B202-4553-92A2-7904CBB0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559" y="8608514"/>
                <a:ext cx="1215204" cy="215444"/>
              </a:xfrm>
              <a:prstGeom prst="rect">
                <a:avLst/>
              </a:prstGeom>
              <a:blipFill>
                <a:blip r:embed="rId12"/>
                <a:stretch>
                  <a:fillRect l="-201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F8F3B4-04FA-4E01-9C5B-5900926859E3}"/>
                  </a:ext>
                </a:extLst>
              </p:cNvPr>
              <p:cNvSpPr txBox="1"/>
              <p:nvPr/>
            </p:nvSpPr>
            <p:spPr>
              <a:xfrm>
                <a:off x="2733278" y="8930909"/>
                <a:ext cx="1206291" cy="2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F8F3B4-04FA-4E01-9C5B-590092685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8" y="8930909"/>
                <a:ext cx="1206291" cy="220188"/>
              </a:xfrm>
              <a:prstGeom prst="rect">
                <a:avLst/>
              </a:prstGeom>
              <a:blipFill>
                <a:blip r:embed="rId13"/>
                <a:stretch>
                  <a:fillRect l="-30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622BF4-726D-48B0-8409-81D471242D8C}"/>
                  </a:ext>
                </a:extLst>
              </p:cNvPr>
              <p:cNvSpPr txBox="1"/>
              <p:nvPr/>
            </p:nvSpPr>
            <p:spPr>
              <a:xfrm>
                <a:off x="5076043" y="8280493"/>
                <a:ext cx="1354665" cy="2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622BF4-726D-48B0-8409-81D47124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43" y="8280493"/>
                <a:ext cx="1354665" cy="220188"/>
              </a:xfrm>
              <a:prstGeom prst="rect">
                <a:avLst/>
              </a:prstGeom>
              <a:blipFill>
                <a:blip r:embed="rId14"/>
                <a:stretch>
                  <a:fillRect l="-315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E32F3F-FF8C-43FE-A480-2EF2F593DEDF}"/>
                  </a:ext>
                </a:extLst>
              </p:cNvPr>
              <p:cNvSpPr txBox="1"/>
              <p:nvPr/>
            </p:nvSpPr>
            <p:spPr>
              <a:xfrm>
                <a:off x="5076042" y="8591202"/>
                <a:ext cx="1198790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E32F3F-FF8C-43FE-A480-2EF2F59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42" y="8591202"/>
                <a:ext cx="1198790" cy="232756"/>
              </a:xfrm>
              <a:prstGeom prst="rect">
                <a:avLst/>
              </a:prstGeom>
              <a:blipFill>
                <a:blip r:embed="rId15"/>
                <a:stretch>
                  <a:fillRect l="-2041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F89474B-542A-442F-83B3-231C4D8E06BC}"/>
              </a:ext>
            </a:extLst>
          </p:cNvPr>
          <p:cNvSpPr txBox="1"/>
          <p:nvPr/>
        </p:nvSpPr>
        <p:spPr>
          <a:xfrm>
            <a:off x="0" y="7910178"/>
            <a:ext cx="30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 for CD constraints: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CC654-323B-46C4-BC18-472D14F3682C}"/>
              </a:ext>
            </a:extLst>
          </p:cNvPr>
          <p:cNvSpPr txBox="1"/>
          <p:nvPr/>
        </p:nvSpPr>
        <p:spPr>
          <a:xfrm>
            <a:off x="2361287" y="7910178"/>
            <a:ext cx="30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 for DP1 constraints: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BF6930-FF0D-4D27-94A1-961F86547EA1}"/>
              </a:ext>
            </a:extLst>
          </p:cNvPr>
          <p:cNvSpPr txBox="1"/>
          <p:nvPr/>
        </p:nvSpPr>
        <p:spPr>
          <a:xfrm>
            <a:off x="4998703" y="7910178"/>
            <a:ext cx="30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Inputs for DP1 driver constraint: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2E94CA-0F25-4D3C-8BFE-D4E540475B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4889" y="102539"/>
            <a:ext cx="2253610" cy="31290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B52416-D893-4C44-8C70-11C568E3E212}"/>
              </a:ext>
            </a:extLst>
          </p:cNvPr>
          <p:cNvSpPr txBox="1"/>
          <p:nvPr/>
        </p:nvSpPr>
        <p:spPr>
          <a:xfrm>
            <a:off x="3711403" y="3501686"/>
            <a:ext cx="30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nb</a:t>
            </a:r>
            <a:r>
              <a:rPr lang="en-US" sz="1400" dirty="0"/>
              <a:t> = 1 (</a:t>
            </a:r>
            <a:r>
              <a:rPr lang="en-US" sz="1400" dirty="0" err="1"/>
              <a:t>i</a:t>
            </a:r>
            <a:r>
              <a:rPr lang="en-US" sz="1400" dirty="0"/>
              <a:t>=ground, j=bar)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D7E26E-3D7D-4724-9ED7-74C8EF50D2F6}"/>
              </a:ext>
            </a:extLst>
          </p:cNvPr>
          <p:cNvSpPr txBox="1"/>
          <p:nvPr/>
        </p:nvSpPr>
        <p:spPr>
          <a:xfrm>
            <a:off x="3711403" y="3746095"/>
            <a:ext cx="30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nc</a:t>
            </a:r>
            <a:r>
              <a:rPr lang="en-US" sz="1400" dirty="0"/>
              <a:t> = 7 * </a:t>
            </a:r>
            <a:r>
              <a:rPr lang="en-US" sz="1400" dirty="0" err="1"/>
              <a:t>nb</a:t>
            </a:r>
            <a:r>
              <a:rPr lang="en-US" sz="1400" dirty="0"/>
              <a:t> = 7 ( </a:t>
            </a:r>
            <a:r>
              <a:rPr lang="en-US" sz="1400" dirty="0" err="1"/>
              <a:t>qj</a:t>
            </a:r>
            <a:r>
              <a:rPr lang="en-US" sz="1400" dirty="0"/>
              <a:t>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327287-D60A-4746-BFA6-CB94B914B4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50643" y="3090236"/>
            <a:ext cx="1608829" cy="13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D21E-2163-4AF3-8706-A7372C51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03695" cy="690853"/>
          </a:xfrm>
        </p:spPr>
        <p:txBody>
          <a:bodyPr/>
          <a:lstStyle/>
          <a:p>
            <a:r>
              <a:rPr lang="en-US" dirty="0"/>
              <a:t>Jacobian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D4368A-DB5F-490C-AD32-A7ABFF1FFD50}"/>
                  </a:ext>
                </a:extLst>
              </p:cNvPr>
              <p:cNvSpPr txBox="1"/>
              <p:nvPr/>
            </p:nvSpPr>
            <p:spPr>
              <a:xfrm>
                <a:off x="225910" y="1753497"/>
                <a:ext cx="493981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D4368A-DB5F-490C-AD32-A7ABFF1F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0" y="1753497"/>
                <a:ext cx="4939814" cy="414537"/>
              </a:xfrm>
              <a:prstGeom prst="rect">
                <a:avLst/>
              </a:prstGeom>
              <a:blipFill>
                <a:blip r:embed="rId2"/>
                <a:stretch>
                  <a:fillRect l="-617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B9FE42-BF1A-4C16-864B-05AB7EDEC709}"/>
                  </a:ext>
                </a:extLst>
              </p:cNvPr>
              <p:cNvSpPr txBox="1"/>
              <p:nvPr/>
            </p:nvSpPr>
            <p:spPr>
              <a:xfrm>
                <a:off x="225910" y="2499158"/>
                <a:ext cx="4936608" cy="361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B9FE42-BF1A-4C16-864B-05AB7EDE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0" y="2499158"/>
                <a:ext cx="4936608" cy="361189"/>
              </a:xfrm>
              <a:prstGeom prst="rect">
                <a:avLst/>
              </a:prstGeom>
              <a:blipFill>
                <a:blip r:embed="rId3"/>
                <a:stretch>
                  <a:fillRect l="-617" r="-741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F54DB1-3B24-400C-949E-870C65A3B3FD}"/>
              </a:ext>
            </a:extLst>
          </p:cNvPr>
          <p:cNvCxnSpPr/>
          <p:nvPr/>
        </p:nvCxnSpPr>
        <p:spPr>
          <a:xfrm>
            <a:off x="1247887" y="1151068"/>
            <a:ext cx="215153" cy="6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83F0D-440D-4066-B47E-F4E60C92D6FF}"/>
                  </a:ext>
                </a:extLst>
              </p:cNvPr>
              <p:cNvSpPr txBox="1"/>
              <p:nvPr/>
            </p:nvSpPr>
            <p:spPr>
              <a:xfrm>
                <a:off x="225910" y="883477"/>
                <a:ext cx="14953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83F0D-440D-4066-B47E-F4E60C92D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0" y="883477"/>
                <a:ext cx="1495313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A4DA5-0CD2-43E4-B770-7521F649AE45}"/>
                  </a:ext>
                </a:extLst>
              </p:cNvPr>
              <p:cNvSpPr txBox="1"/>
              <p:nvPr/>
            </p:nvSpPr>
            <p:spPr>
              <a:xfrm>
                <a:off x="2984966" y="883477"/>
                <a:ext cx="149531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A4DA5-0CD2-43E4-B770-7521F649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66" y="883477"/>
                <a:ext cx="1495313" cy="291875"/>
              </a:xfrm>
              <a:prstGeom prst="rect">
                <a:avLst/>
              </a:prstGeom>
              <a:blipFill>
                <a:blip r:embed="rId5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C44CDA-99B6-4A54-8FD4-8E94E18208BA}"/>
              </a:ext>
            </a:extLst>
          </p:cNvPr>
          <p:cNvCxnSpPr>
            <a:cxnSpLocks/>
          </p:cNvCxnSpPr>
          <p:nvPr/>
        </p:nvCxnSpPr>
        <p:spPr>
          <a:xfrm flipH="1">
            <a:off x="3481125" y="1116387"/>
            <a:ext cx="182880" cy="69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732A56-4D4E-44A5-AD5C-B90270780B5C}"/>
                  </a:ext>
                </a:extLst>
              </p:cNvPr>
              <p:cNvSpPr txBox="1"/>
              <p:nvPr/>
            </p:nvSpPr>
            <p:spPr>
              <a:xfrm>
                <a:off x="1567505" y="672096"/>
                <a:ext cx="14953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732A56-4D4E-44A5-AD5C-B9027078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05" y="672096"/>
                <a:ext cx="1495313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1439E7-1FC9-4A50-A0C7-AB63A4038BF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15162" y="949095"/>
            <a:ext cx="164129" cy="8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C749EA-52E9-4555-A1C3-1BFE4989EEEA}"/>
                  </a:ext>
                </a:extLst>
              </p:cNvPr>
              <p:cNvSpPr txBox="1"/>
              <p:nvPr/>
            </p:nvSpPr>
            <p:spPr>
              <a:xfrm>
                <a:off x="4291665" y="601809"/>
                <a:ext cx="149531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C749EA-52E9-4555-A1C3-1BFE4989E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65" y="601809"/>
                <a:ext cx="1495313" cy="291875"/>
              </a:xfrm>
              <a:prstGeom prst="rect">
                <a:avLst/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70E796-0865-43C0-BF4C-EF70EF5BA74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596066" y="893684"/>
            <a:ext cx="443256" cy="9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21AF8C-D98E-4515-9D2D-FA386F026FBD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5162518" y="2494135"/>
            <a:ext cx="624460" cy="18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90CB7B-3421-4F8B-88F5-3B1D2E8E19C6}"/>
              </a:ext>
            </a:extLst>
          </p:cNvPr>
          <p:cNvSpPr txBox="1"/>
          <p:nvPr/>
        </p:nvSpPr>
        <p:spPr>
          <a:xfrm>
            <a:off x="5786978" y="2355635"/>
            <a:ext cx="1495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200" dirty="0"/>
              <a:t>1x14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1D4BC-9593-4ADF-8C3A-684CC994E3AC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100920" y="1993741"/>
            <a:ext cx="686058" cy="50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8A3C31-04AC-4E7D-8B03-37D810D66DF1}"/>
                  </a:ext>
                </a:extLst>
              </p:cNvPr>
              <p:cNvSpPr txBox="1"/>
              <p:nvPr/>
            </p:nvSpPr>
            <p:spPr>
              <a:xfrm>
                <a:off x="-756147" y="3558862"/>
                <a:ext cx="7637930" cy="794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3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US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sz="16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US" sz="16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2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en-US" sz="160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lang="en-US" sz="16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  <m:e>
                                                                    <m:r>
                                                                      <a:rPr lang="en-US" sz="16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8A3C31-04AC-4E7D-8B03-37D810D66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6147" y="3558862"/>
                <a:ext cx="7637930" cy="7944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F41C72-BE50-46CB-8F2E-16D8913785C9}"/>
                  </a:ext>
                </a:extLst>
              </p:cNvPr>
              <p:cNvSpPr txBox="1"/>
              <p:nvPr/>
            </p:nvSpPr>
            <p:spPr>
              <a:xfrm>
                <a:off x="3350835" y="4178604"/>
                <a:ext cx="149531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F41C72-BE50-46CB-8F2E-16D89137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35" y="4178604"/>
                <a:ext cx="1495313" cy="291875"/>
              </a:xfrm>
              <a:prstGeom prst="rect">
                <a:avLst/>
              </a:prstGeom>
              <a:blipFill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E4C8049D-AAF8-469F-8908-A8C30AC598F8}"/>
              </a:ext>
            </a:extLst>
          </p:cNvPr>
          <p:cNvSpPr/>
          <p:nvPr/>
        </p:nvSpPr>
        <p:spPr>
          <a:xfrm rot="5400000">
            <a:off x="4054362" y="3612626"/>
            <a:ext cx="148759" cy="1053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6E364B-85D2-43CA-BF9C-512BD5E6B274}"/>
                  </a:ext>
                </a:extLst>
              </p:cNvPr>
              <p:cNvSpPr txBox="1"/>
              <p:nvPr/>
            </p:nvSpPr>
            <p:spPr>
              <a:xfrm>
                <a:off x="2315162" y="3417395"/>
                <a:ext cx="1243605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6E364B-85D2-43CA-BF9C-512BD5E6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62" y="3417395"/>
                <a:ext cx="1243605" cy="291875"/>
              </a:xfrm>
              <a:prstGeom prst="rect">
                <a:avLst/>
              </a:prstGeom>
              <a:blipFill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ight Brace 60">
            <a:extLst>
              <a:ext uri="{FF2B5EF4-FFF2-40B4-BE49-F238E27FC236}">
                <a16:creationId xmlns:a16="http://schemas.microsoft.com/office/drawing/2014/main" id="{9F8355EE-B51B-4066-9463-DE552DBA0571}"/>
              </a:ext>
            </a:extLst>
          </p:cNvPr>
          <p:cNvSpPr/>
          <p:nvPr/>
        </p:nvSpPr>
        <p:spPr>
          <a:xfrm rot="16200000">
            <a:off x="2953523" y="3365855"/>
            <a:ext cx="141072" cy="7614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38B4E8-4BE0-4558-99E9-4180DF226770}"/>
              </a:ext>
            </a:extLst>
          </p:cNvPr>
          <p:cNvSpPr txBox="1"/>
          <p:nvPr/>
        </p:nvSpPr>
        <p:spPr>
          <a:xfrm>
            <a:off x="5132937" y="3832816"/>
            <a:ext cx="1495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Row of Jacobian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E2D692-F6EA-45EE-9974-069C109503D3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4785435" y="3954228"/>
            <a:ext cx="347502" cy="1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8F8E582-A145-4815-8767-3A45F8D1603F}"/>
              </a:ext>
            </a:extLst>
          </p:cNvPr>
          <p:cNvSpPr txBox="1"/>
          <p:nvPr/>
        </p:nvSpPr>
        <p:spPr>
          <a:xfrm>
            <a:off x="114974" y="3144325"/>
            <a:ext cx="149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Dropping </a:t>
            </a:r>
            <a:r>
              <a:rPr lang="en-US" sz="1200" dirty="0" err="1"/>
              <a:t>i</a:t>
            </a:r>
            <a:r>
              <a:rPr lang="en-US" sz="1200" dirty="0"/>
              <a:t> values because </a:t>
            </a:r>
            <a:r>
              <a:rPr lang="en-US" sz="1200" dirty="0" err="1"/>
              <a:t>i</a:t>
            </a:r>
            <a:r>
              <a:rPr lang="en-US" sz="1200" dirty="0"/>
              <a:t> is ground</a:t>
            </a:r>
          </a:p>
        </p:txBody>
      </p:sp>
    </p:spTree>
    <p:extLst>
      <p:ext uri="{BB962C8B-B14F-4D97-AF65-F5344CB8AC3E}">
        <p14:creationId xmlns:p14="http://schemas.microsoft.com/office/powerpoint/2010/main" val="107804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DBF-2869-4EB4-8B3A-BFDCB65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5" y="71495"/>
            <a:ext cx="6703695" cy="815609"/>
          </a:xfrm>
        </p:spPr>
        <p:txBody>
          <a:bodyPr/>
          <a:lstStyle/>
          <a:p>
            <a:r>
              <a:rPr lang="en-US" dirty="0"/>
              <a:t>HW6 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AB6E-FCB2-4D99-871E-550E8522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142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HW6 P1</vt:lpstr>
      <vt:lpstr>PowerPoint Presentation</vt:lpstr>
      <vt:lpstr>Jacobian</vt:lpstr>
      <vt:lpstr>HW6 P3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Rapp</dc:creator>
  <cp:lastModifiedBy>Logan Rapp</cp:lastModifiedBy>
  <cp:revision>22</cp:revision>
  <dcterms:created xsi:type="dcterms:W3CDTF">2020-10-15T14:49:18Z</dcterms:created>
  <dcterms:modified xsi:type="dcterms:W3CDTF">2020-10-15T20:53:00Z</dcterms:modified>
</cp:coreProperties>
</file>