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9" r:id="rId4"/>
    <p:sldId id="267" r:id="rId5"/>
    <p:sldId id="261" r:id="rId6"/>
    <p:sldId id="268" r:id="rId7"/>
    <p:sldId id="258" r:id="rId8"/>
    <p:sldId id="264" r:id="rId9"/>
    <p:sldId id="270" r:id="rId10"/>
    <p:sldId id="271" r:id="rId11"/>
    <p:sldId id="272" r:id="rId12"/>
    <p:sldId id="265" r:id="rId13"/>
    <p:sldId id="266" r:id="rId14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62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D94FE-51DD-7CA0-31A8-0B7053E5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2CF5B-3AD2-EFC7-5402-3EE7BE33A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B9A2FD-BA18-BD58-58C1-BA767A87E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487D1-C72D-EC2E-C66F-AEE27AD0A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72D63-B948-F027-5E1A-269A7943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38E07A-36F7-8D4E-345C-4F7DC420C2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BA34D4-ED2B-18A8-A361-28D1A37C5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7BECB-CBA7-7A71-CB87-BDAB539F43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4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E58A7-8191-13B2-4A30-D03FF0BDA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C9C1EF-E58A-DFDC-501E-06E0DA254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289ABD-0D1D-AA14-196A-3F32F9D9D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9D24A-69A4-E3C0-EC0E-1D2640C43D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08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C1ACC-7602-1977-7F85-7B08F8376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7E3EB-5D09-6D44-CA92-C9CD16877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48DCFD-719C-D85B-2514-70F5136D0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3606E-8D61-5C19-86F0-B5C21572E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2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554C8-FB6B-6628-4757-8F44D601B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DFDD58-7D74-01AE-D6A2-EA23894148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FB357D-A748-D3C8-DCCB-BC432BAA9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BC00F-ACE8-BDBC-B0C6-D5471F02B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19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3296E-FF3D-F933-D2B1-4A6F63E7C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7FD67-064C-77CA-D693-DE874E015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AC0B3C-E9BD-F231-DA52-5A643DE06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6ED6F-A7B6-B3F2-E084-C849FE2B1E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2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03328-FE98-F904-E4F4-4E4C51357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114CA6-F117-8FAB-6273-F00AC8235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E82DC8-C174-4788-BD02-61B5B5BC4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0F7B1-83CA-470E-5A00-003194B9B7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10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5F6CD-28A8-EB5D-E89F-C07BAAF86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B72227-1B5C-97C9-7B73-E25C7E945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CF7A7-071D-C129-2EFF-81FA37F99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8C30C-B5A3-DB76-A96E-2B914F5E8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80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6221E-3E99-B049-81EB-1FED3166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1BD26C-5D14-91C0-4C8A-B0B8250E3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9756E5-B2C4-07AD-F49E-B67A1F3DE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3F3B6-90C5-5252-A23B-7CB444E7E7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4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"/>
          <p:cNvSpPr/>
          <p:nvPr/>
        </p:nvSpPr>
        <p:spPr>
          <a:xfrm>
            <a:off x="793790" y="543020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2A4FD362-E53A-0667-24BB-16BFF01830CD}"/>
              </a:ext>
            </a:extLst>
          </p:cNvPr>
          <p:cNvSpPr/>
          <p:nvPr/>
        </p:nvSpPr>
        <p:spPr>
          <a:xfrm>
            <a:off x="3348688" y="1423297"/>
            <a:ext cx="7481292" cy="73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altLang="ko-KR" sz="400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AI 모의면접 앱 개발 프로젝트</a:t>
            </a:r>
            <a:endParaRPr lang="en-US" altLang="ko-KR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97D86-7E85-9148-034F-8AC794C36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A22EFFC-53FD-612B-2E37-FD4363EF60C0}"/>
              </a:ext>
            </a:extLst>
          </p:cNvPr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ko-KR" altLang="en-US" sz="3200"/>
              <a:t>구현 기능</a:t>
            </a:r>
            <a:endParaRPr lang="en-US" sz="320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19FD8A9B-C4A2-3862-6FC2-79A5017A6875}"/>
              </a:ext>
            </a:extLst>
          </p:cNvPr>
          <p:cNvSpPr/>
          <p:nvPr/>
        </p:nvSpPr>
        <p:spPr>
          <a:xfrm>
            <a:off x="569357" y="250935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altLang="ko-KR" sz="2800">
                <a:solidFill>
                  <a:srgbClr val="3C3939"/>
                </a:solidFill>
                <a:latin typeface="+mn-ea"/>
              </a:rPr>
              <a:t>- </a:t>
            </a:r>
            <a:r>
              <a:rPr lang="ko-KR" altLang="en-US" sz="2800">
                <a:solidFill>
                  <a:srgbClr val="3C3939"/>
                </a:solidFill>
                <a:latin typeface="+mn-ea"/>
              </a:rPr>
              <a:t>메인 화면</a:t>
            </a:r>
            <a:endParaRPr lang="en-US" altLang="ko-KR" sz="2800">
              <a:solidFill>
                <a:srgbClr val="3C3939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1F4C2-6132-BA98-1432-A5091F7EB189}"/>
              </a:ext>
            </a:extLst>
          </p:cNvPr>
          <p:cNvSpPr txBox="1"/>
          <p:nvPr/>
        </p:nvSpPr>
        <p:spPr>
          <a:xfrm>
            <a:off x="569357" y="3542116"/>
            <a:ext cx="51555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/>
              <a:t>Drawer</a:t>
            </a:r>
            <a:r>
              <a:rPr lang="en-US" altLang="ko-KR" sz="2000"/>
              <a:t> </a:t>
            </a:r>
            <a:r>
              <a:rPr lang="ko-KR" altLang="en-US" sz="2000"/>
              <a:t>위젯</a:t>
            </a:r>
            <a:r>
              <a:rPr lang="en-US" altLang="ko-KR" sz="2000"/>
              <a:t>: </a:t>
            </a:r>
            <a:r>
              <a:rPr lang="ko-KR" altLang="en-US" sz="2000"/>
              <a:t>사이드바로서 동작하며 진행중이거나 완료된 면접 채팅방을 각각 표시하고 해당 채팅방으로의 이동과 삭제를 위해 활용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6D30A-C4BB-931D-4A2E-CD6623C0BB09}"/>
              </a:ext>
            </a:extLst>
          </p:cNvPr>
          <p:cNvSpPr txBox="1"/>
          <p:nvPr/>
        </p:nvSpPr>
        <p:spPr>
          <a:xfrm>
            <a:off x="6957391" y="1430149"/>
            <a:ext cx="51555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2000"/>
              <a:t>채팅방 생성</a:t>
            </a:r>
            <a:r>
              <a:rPr lang="en-US" altLang="ko-KR" sz="2000"/>
              <a:t>: </a:t>
            </a:r>
            <a:r>
              <a:rPr lang="ko-KR" altLang="en-US" sz="2000"/>
              <a:t>카드 자식 위젯에서 생성 가능 메인 화면 부모 위젯과의 양방향 통신을 위해 자식 위젯의 생성자 파라미터로 부모 상태를 자식 위젯의 </a:t>
            </a:r>
            <a:r>
              <a:rPr lang="en-US" altLang="ko-KR" sz="2000"/>
              <a:t>UI</a:t>
            </a:r>
            <a:r>
              <a:rPr lang="ko-KR" altLang="en-US" sz="2000"/>
              <a:t>에 반영 </a:t>
            </a:r>
            <a:endParaRPr lang="en-US" altLang="ko-KR" sz="2000"/>
          </a:p>
          <a:p>
            <a:pPr fontAlgn="base" latinLnBrk="0"/>
            <a:r>
              <a:rPr lang="ko-KR" altLang="en-US" sz="2000"/>
              <a:t>자식 위젯의 버튼 클릭 이벤트를 부모에게 알리기 위해 </a:t>
            </a:r>
            <a:r>
              <a:rPr lang="en-US" altLang="ko-KR" sz="2000"/>
              <a:t>VoidCallback </a:t>
            </a:r>
            <a:r>
              <a:rPr lang="ko-KR" altLang="en-US" sz="2000"/>
              <a:t>타입의 함수를 활용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89C87C-9772-F443-89D0-1554C27ED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43" y="3818697"/>
            <a:ext cx="43243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8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037B-50B7-4523-7C05-01F322EF6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B7860CF-FF6B-5683-5D6C-F78331B4A9F3}"/>
              </a:ext>
            </a:extLst>
          </p:cNvPr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ko-KR" altLang="en-US" sz="3200"/>
              <a:t>구현 기능</a:t>
            </a:r>
            <a:endParaRPr lang="en-US" sz="320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8BF3D341-63FC-B639-86D7-E335E4ECB77F}"/>
              </a:ext>
            </a:extLst>
          </p:cNvPr>
          <p:cNvSpPr/>
          <p:nvPr/>
        </p:nvSpPr>
        <p:spPr>
          <a:xfrm>
            <a:off x="569357" y="250935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altLang="ko-KR" sz="2800">
                <a:solidFill>
                  <a:srgbClr val="3C3939"/>
                </a:solidFill>
                <a:latin typeface="+mn-ea"/>
              </a:rPr>
              <a:t>- </a:t>
            </a:r>
            <a:r>
              <a:rPr lang="ko-KR" altLang="en-US" sz="2800">
                <a:solidFill>
                  <a:srgbClr val="3C3939"/>
                </a:solidFill>
                <a:latin typeface="+mn-ea"/>
              </a:rPr>
              <a:t>채팅방 화면</a:t>
            </a:r>
            <a:endParaRPr lang="en-US" altLang="ko-KR" sz="2800">
              <a:solidFill>
                <a:srgbClr val="3C3939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56575-39F5-7FF4-48B9-8FF6DB44E5C0}"/>
              </a:ext>
            </a:extLst>
          </p:cNvPr>
          <p:cNvSpPr txBox="1"/>
          <p:nvPr/>
        </p:nvSpPr>
        <p:spPr>
          <a:xfrm>
            <a:off x="472471" y="2969592"/>
            <a:ext cx="51555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2000"/>
              <a:t>복잡한 비동기 통신이 얽혀 있기에 여러 상태를 정의하여  </a:t>
            </a:r>
            <a:r>
              <a:rPr lang="en-US" altLang="ko-KR" sz="2000"/>
              <a:t>setState</a:t>
            </a:r>
            <a:r>
              <a:rPr lang="ko-KR" altLang="en-US" sz="2000"/>
              <a:t>를 통해 현재 상태를 변경하면 </a:t>
            </a:r>
            <a:r>
              <a:rPr lang="en-US" altLang="ko-KR" sz="2000"/>
              <a:t>UI</a:t>
            </a:r>
            <a:r>
              <a:rPr lang="ko-KR" altLang="en-US" sz="2000"/>
              <a:t>는 해당 상태에 맞는 위젯</a:t>
            </a:r>
            <a:r>
              <a:rPr lang="en-US" altLang="ko-KR" sz="2000"/>
              <a:t>(</a:t>
            </a:r>
            <a:r>
              <a:rPr lang="ko-KR" altLang="en-US" sz="2000"/>
              <a:t>로딩 인게이터</a:t>
            </a:r>
            <a:r>
              <a:rPr lang="en-US" altLang="ko-KR" sz="2000"/>
              <a:t>, </a:t>
            </a:r>
            <a:r>
              <a:rPr lang="ko-KR" altLang="en-US" sz="2000"/>
              <a:t>입력창 활성</a:t>
            </a:r>
            <a:r>
              <a:rPr lang="en-US" altLang="ko-KR" sz="2000"/>
              <a:t>, </a:t>
            </a:r>
            <a:r>
              <a:rPr lang="ko-KR" altLang="en-US" sz="2000"/>
              <a:t>비활성화 등</a:t>
            </a:r>
            <a:r>
              <a:rPr lang="en-US" altLang="ko-KR" sz="2000"/>
              <a:t>)</a:t>
            </a:r>
            <a:r>
              <a:rPr lang="ko-KR" altLang="en-US" sz="2000"/>
              <a:t>을 표시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B7CA9-38A2-7DFE-6964-7657788C0F07}"/>
              </a:ext>
            </a:extLst>
          </p:cNvPr>
          <p:cNvSpPr txBox="1"/>
          <p:nvPr/>
        </p:nvSpPr>
        <p:spPr>
          <a:xfrm>
            <a:off x="7638583" y="2784590"/>
            <a:ext cx="51555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 b="1"/>
              <a:t>ListView.builder</a:t>
            </a:r>
            <a:r>
              <a:rPr lang="en-US" altLang="ko-KR" sz="2000"/>
              <a:t> </a:t>
            </a:r>
            <a:r>
              <a:rPr lang="ko-KR" altLang="en-US" sz="2000"/>
              <a:t>위젯</a:t>
            </a:r>
            <a:r>
              <a:rPr lang="en-US" altLang="ko-KR" sz="2000"/>
              <a:t>: </a:t>
            </a:r>
            <a:r>
              <a:rPr lang="ko-KR" altLang="en-US" sz="2000"/>
              <a:t>현재 화면에 보이는 영역의 메시지만 동적으로 생성하고 렌더링 하는 동작성을 가지며 메시지가 많아져도 스크롤 성능이 저하되지 않고 메모리를 효율적으로 사용하기 위해 활용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1631D1-3C0A-83CC-FF08-8C4D792B2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74" y="4750884"/>
            <a:ext cx="2656888" cy="1400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8E8256-8B8E-FE1E-5064-A43953CB7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57" y="6381988"/>
            <a:ext cx="58674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1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37B60-AF54-211C-3FD9-61D5D1FF7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09B1EA1-08DA-7011-2D48-36F7EC24B3F4}"/>
              </a:ext>
            </a:extLst>
          </p:cNvPr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ko-KR" altLang="en-US" sz="3200">
                <a:solidFill>
                  <a:srgbClr val="373B48"/>
                </a:solidFill>
                <a:latin typeface="Mona Sans Semi Bold" pitchFamily="34" charset="0"/>
              </a:rPr>
              <a:t>동영상 시연</a:t>
            </a:r>
            <a:endParaRPr lang="en-US" sz="3200" dirty="0"/>
          </a:p>
        </p:txBody>
      </p:sp>
      <p:pic>
        <p:nvPicPr>
          <p:cNvPr id="4" name="localhost_57194 - Chrome 2025-06-23 02-59-28">
            <a:hlinkClick r:id="" action="ppaction://media"/>
            <a:extLst>
              <a:ext uri="{FF2B5EF4-FFF2-40B4-BE49-F238E27FC236}">
                <a16:creationId xmlns:a16="http://schemas.microsoft.com/office/drawing/2014/main" id="{964875FA-9162-068F-12DC-A730CB301F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6651" y="1488895"/>
            <a:ext cx="12197949" cy="60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4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3A702-31AC-FD59-CF62-14B3A8DED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723EA64-58E4-8E1B-975A-3F25E8D18AE5}"/>
              </a:ext>
            </a:extLst>
          </p:cNvPr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ko-KR" altLang="en-US" sz="3200">
                <a:solidFill>
                  <a:srgbClr val="373B48"/>
                </a:solidFill>
                <a:latin typeface="Mona Sans Semi Bold" pitchFamily="34" charset="0"/>
              </a:rPr>
              <a:t>시행 착오 및 극복</a:t>
            </a:r>
            <a:endParaRPr lang="en-US" sz="3200" dirty="0"/>
          </a:p>
        </p:txBody>
      </p:sp>
      <p:sp>
        <p:nvSpPr>
          <p:cNvPr id="14" name="Shape 5">
            <a:extLst>
              <a:ext uri="{FF2B5EF4-FFF2-40B4-BE49-F238E27FC236}">
                <a16:creationId xmlns:a16="http://schemas.microsoft.com/office/drawing/2014/main" id="{27C52403-02B6-73E1-3DB2-DCE33BCD5FEC}"/>
              </a:ext>
            </a:extLst>
          </p:cNvPr>
          <p:cNvSpPr/>
          <p:nvPr/>
        </p:nvSpPr>
        <p:spPr>
          <a:xfrm>
            <a:off x="992386" y="1808606"/>
            <a:ext cx="198358" cy="1778556"/>
          </a:xfrm>
          <a:prstGeom prst="roundRect">
            <a:avLst>
              <a:gd name="adj" fmla="val 4202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BC05CAFD-700F-85FE-05E8-E2E65D73D22B}"/>
              </a:ext>
            </a:extLst>
          </p:cNvPr>
          <p:cNvSpPr/>
          <p:nvPr/>
        </p:nvSpPr>
        <p:spPr>
          <a:xfrm>
            <a:off x="1389102" y="193055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altLang="ko-KR" sz="195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시행착오</a:t>
            </a:r>
            <a:endParaRPr lang="en-US" altLang="ko-KR" sz="1950" dirty="0"/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233FBBB2-A8C6-6B37-B173-3B0167F7EA30}"/>
              </a:ext>
            </a:extLst>
          </p:cNvPr>
          <p:cNvSpPr/>
          <p:nvPr/>
        </p:nvSpPr>
        <p:spPr>
          <a:xfrm>
            <a:off x="1389102" y="2349521"/>
            <a:ext cx="6862048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ko-KR" altLang="en-US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프로젝트 초기</a:t>
            </a:r>
            <a:r>
              <a:rPr lang="en-US" altLang="ko-KR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ko-KR" altLang="en-US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단순히 </a:t>
            </a:r>
            <a:r>
              <a:rPr lang="en-US" altLang="ko-KR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</a:t>
            </a:r>
            <a:r>
              <a:rPr lang="ko-KR" altLang="en-US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면접관으로서 질문을 해줘</a:t>
            </a:r>
            <a:r>
              <a:rPr lang="en-US" altLang="ko-KR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 </a:t>
            </a:r>
            <a:r>
              <a:rPr lang="ko-KR" altLang="en-US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와 같이 간단한 프롬프트만 전달했습니다</a:t>
            </a:r>
            <a:r>
              <a:rPr lang="en-US" altLang="ko-KR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ko-KR" altLang="en-US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그 결과</a:t>
            </a:r>
            <a:r>
              <a:rPr lang="en-US" altLang="ko-KR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AI</a:t>
            </a:r>
            <a:r>
              <a:rPr lang="ko-KR" altLang="en-US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는 너무 일반적이거나</a:t>
            </a:r>
            <a:r>
              <a:rPr lang="en-US" altLang="ko-KR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ko-KR" altLang="en-US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이미 했던 질문을 반복하거나</a:t>
            </a:r>
            <a:r>
              <a:rPr lang="en-US" altLang="ko-KR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ko-KR" altLang="en-US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면접의 맥락과 상관없는 동문서답식 질문을 하는 경우가 잦았습니다</a:t>
            </a:r>
            <a:r>
              <a:rPr lang="en-US" altLang="ko-KR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altLang="ko-KR" sz="1550" dirty="0"/>
          </a:p>
        </p:txBody>
      </p:sp>
      <p:sp>
        <p:nvSpPr>
          <p:cNvPr id="17" name="Shape 8">
            <a:extLst>
              <a:ext uri="{FF2B5EF4-FFF2-40B4-BE49-F238E27FC236}">
                <a16:creationId xmlns:a16="http://schemas.microsoft.com/office/drawing/2014/main" id="{6B9A285E-B02D-469D-D7E3-9DB8C60F7D7B}"/>
              </a:ext>
            </a:extLst>
          </p:cNvPr>
          <p:cNvSpPr/>
          <p:nvPr/>
        </p:nvSpPr>
        <p:spPr>
          <a:xfrm>
            <a:off x="1290042" y="3735990"/>
            <a:ext cx="198358" cy="1461016"/>
          </a:xfrm>
          <a:prstGeom prst="roundRect">
            <a:avLst>
              <a:gd name="adj" fmla="val 4202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26A212BF-F917-A798-F06C-4AB74B28B961}"/>
              </a:ext>
            </a:extLst>
          </p:cNvPr>
          <p:cNvSpPr/>
          <p:nvPr/>
        </p:nvSpPr>
        <p:spPr>
          <a:xfrm>
            <a:off x="1686758" y="393434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ko-KR" altLang="en-US" sz="1950">
                <a:solidFill>
                  <a:srgbClr val="3C3939"/>
                </a:solidFill>
                <a:latin typeface="Raleway" pitchFamily="34" charset="0"/>
              </a:rPr>
              <a:t>극복</a:t>
            </a:r>
            <a:endParaRPr lang="en-US" altLang="ko-KR" sz="1950" dirty="0"/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7FCC884-F5E1-2AB4-BF91-CD5CE493AA6D}"/>
              </a:ext>
            </a:extLst>
          </p:cNvPr>
          <p:cNvSpPr/>
          <p:nvPr/>
        </p:nvSpPr>
        <p:spPr>
          <a:xfrm>
            <a:off x="1686758" y="4363568"/>
            <a:ext cx="6564392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ko-KR" altLang="en-US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프롬프트 엔지니어링의 중요성을 깨닫고</a:t>
            </a:r>
            <a:r>
              <a:rPr lang="en-US" altLang="ko-KR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ko-KR" altLang="en-US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응답 규칙을 세우고 시스템 프롬프트를 체계적으로 개선했습니다</a:t>
            </a:r>
            <a:r>
              <a:rPr lang="en-US" altLang="ko-KR" sz="15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altLang="ko-KR" sz="1550" dirty="0"/>
          </a:p>
        </p:txBody>
      </p:sp>
    </p:spTree>
    <p:extLst>
      <p:ext uri="{BB962C8B-B14F-4D97-AF65-F5344CB8AC3E}">
        <p14:creationId xmlns:p14="http://schemas.microsoft.com/office/powerpoint/2010/main" val="250849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5433B-EBD3-5296-B7D2-0E3BD7375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4DF9E49-ACA5-8D94-C61D-231B564BD958}"/>
              </a:ext>
            </a:extLst>
          </p:cNvPr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ko-KR" altLang="en-US" sz="3200"/>
              <a:t>프로젝트 개요</a:t>
            </a:r>
            <a:endParaRPr lang="en-US" sz="3200" dirty="0"/>
          </a:p>
        </p:txBody>
      </p:sp>
      <p:sp>
        <p:nvSpPr>
          <p:cNvPr id="3" name="Shape 2">
            <a:extLst>
              <a:ext uri="{FF2B5EF4-FFF2-40B4-BE49-F238E27FC236}">
                <a16:creationId xmlns:a16="http://schemas.microsoft.com/office/drawing/2014/main" id="{1E16F8A1-954D-E918-7C1B-DBB3698C1C06}"/>
              </a:ext>
            </a:extLst>
          </p:cNvPr>
          <p:cNvSpPr/>
          <p:nvPr/>
        </p:nvSpPr>
        <p:spPr>
          <a:xfrm>
            <a:off x="2736502" y="3133153"/>
            <a:ext cx="3211799" cy="542746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B1EF21A7-F3EB-E548-9645-C7ECD80C6B24}"/>
              </a:ext>
            </a:extLst>
          </p:cNvPr>
          <p:cNvSpPr/>
          <p:nvPr/>
        </p:nvSpPr>
        <p:spPr>
          <a:xfrm>
            <a:off x="2587674" y="3286015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endParaRPr lang="en-US" sz="2800" dirty="0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55C2F211-266C-C2B9-C586-85B0B02BBE14}"/>
              </a:ext>
            </a:extLst>
          </p:cNvPr>
          <p:cNvSpPr/>
          <p:nvPr/>
        </p:nvSpPr>
        <p:spPr>
          <a:xfrm>
            <a:off x="3101948" y="333534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ko-KR" altLang="en-US" sz="2800">
                <a:solidFill>
                  <a:srgbClr val="3C3939"/>
                </a:solidFill>
                <a:latin typeface="Raleway" pitchFamily="34" charset="0"/>
              </a:rPr>
              <a:t>프로젝트 주제</a:t>
            </a:r>
            <a:endParaRPr lang="en-US" sz="2800" dirty="0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AF937C94-5BC1-9F8E-5391-6EBC027385A0}"/>
              </a:ext>
            </a:extLst>
          </p:cNvPr>
          <p:cNvSpPr/>
          <p:nvPr/>
        </p:nvSpPr>
        <p:spPr>
          <a:xfrm>
            <a:off x="2736502" y="4258133"/>
            <a:ext cx="353734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altLang="ko-KR" sz="2400"/>
              <a:t>AI </a:t>
            </a:r>
            <a:r>
              <a:rPr lang="ko-KR" altLang="en-US" sz="2400"/>
              <a:t>기반 맞춤형 모의 면접 플랫폼</a:t>
            </a:r>
            <a:endParaRPr lang="en-US" sz="2400" dirty="0"/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D667B3BF-4E7F-EECE-ACFA-C0AF7CB792DD}"/>
              </a:ext>
            </a:extLst>
          </p:cNvPr>
          <p:cNvSpPr/>
          <p:nvPr/>
        </p:nvSpPr>
        <p:spPr>
          <a:xfrm>
            <a:off x="7464354" y="4063790"/>
            <a:ext cx="353746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indent="0" algn="l" fontAlgn="base" latinLnBrk="0">
              <a:lnSpc>
                <a:spcPct val="115000"/>
              </a:lnSpc>
            </a:pP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생성형 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AI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기술이 보편화됨에 따라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특정 역할에 최적화된 서비스를 제공하는 챗봇들을 직접 접하게 되면서 흥미를 느끼게 되어 프로젝트를 선정하였습니다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05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1" name="Shape 2">
            <a:extLst>
              <a:ext uri="{FF2B5EF4-FFF2-40B4-BE49-F238E27FC236}">
                <a16:creationId xmlns:a16="http://schemas.microsoft.com/office/drawing/2014/main" id="{74740796-6054-A598-0345-B51971600152}"/>
              </a:ext>
            </a:extLst>
          </p:cNvPr>
          <p:cNvSpPr/>
          <p:nvPr/>
        </p:nvSpPr>
        <p:spPr>
          <a:xfrm>
            <a:off x="7441648" y="3084442"/>
            <a:ext cx="2480906" cy="542746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FB961E05-29E8-DDF8-E5D1-B2F3D8B19B9A}"/>
              </a:ext>
            </a:extLst>
          </p:cNvPr>
          <p:cNvSpPr/>
          <p:nvPr/>
        </p:nvSpPr>
        <p:spPr>
          <a:xfrm>
            <a:off x="7034144" y="3628618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endParaRPr lang="en-US" sz="2800" dirty="0"/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E74C01C1-EE01-3EE9-0618-0E80F7827063}"/>
              </a:ext>
            </a:extLst>
          </p:cNvPr>
          <p:cNvSpPr/>
          <p:nvPr/>
        </p:nvSpPr>
        <p:spPr>
          <a:xfrm>
            <a:off x="7464354" y="3276412"/>
            <a:ext cx="2480906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ko-KR" altLang="en-US" sz="2800">
                <a:solidFill>
                  <a:srgbClr val="3C3939"/>
                </a:solidFill>
                <a:latin typeface="Raleway" pitchFamily="34" charset="0"/>
              </a:rPr>
              <a:t>선정 이유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46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ko-KR" altLang="en-US" sz="3200" dirty="0">
                <a:solidFill>
                  <a:srgbClr val="373B48"/>
                </a:solidFill>
                <a:latin typeface="Mona Sans Semi Bold" pitchFamily="34" charset="0"/>
              </a:rPr>
              <a:t>요구사항 정의서</a:t>
            </a:r>
            <a:endParaRPr lang="en-US" sz="3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DB32B7-1FF0-C58B-35F5-D2A2EA3B1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13" y="1909814"/>
            <a:ext cx="11956773" cy="513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2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C9F7C-09D7-384D-E90A-AF50905E4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94F5670-72B6-F2FA-79BF-7691907B4412}"/>
              </a:ext>
            </a:extLst>
          </p:cNvPr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ko-KR" altLang="en-US" sz="3200">
                <a:solidFill>
                  <a:srgbClr val="373B48"/>
                </a:solidFill>
                <a:latin typeface="Mona Sans Semi Bold" pitchFamily="34" charset="0"/>
              </a:rPr>
              <a:t>기능 구현 계획</a:t>
            </a:r>
            <a:endParaRPr lang="en-US" sz="3200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B213426C-394A-745F-1631-B7DCCFF893F0}"/>
              </a:ext>
            </a:extLst>
          </p:cNvPr>
          <p:cNvSpPr/>
          <p:nvPr/>
        </p:nvSpPr>
        <p:spPr>
          <a:xfrm>
            <a:off x="569356" y="1742836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ko-KR" altLang="en-US" sz="2800">
                <a:solidFill>
                  <a:srgbClr val="373B48"/>
                </a:solidFill>
                <a:latin typeface="Mona Sans Semi Bold" pitchFamily="34" charset="0"/>
              </a:rPr>
              <a:t>요구사항 정의서에 정의된 핵심 기능 구현 </a:t>
            </a:r>
            <a:endParaRPr lang="en-US" sz="28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975CB464-14DA-B060-81A7-80B95BE27BE6}"/>
              </a:ext>
            </a:extLst>
          </p:cNvPr>
          <p:cNvSpPr/>
          <p:nvPr/>
        </p:nvSpPr>
        <p:spPr>
          <a:xfrm>
            <a:off x="569357" y="2885294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ko-KR" altLang="en-US" sz="2400"/>
              <a:t>회원가입 및 로그인</a:t>
            </a:r>
            <a:endParaRPr lang="en-US" sz="2400" dirty="0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6DABE3CB-9B7E-036A-7F92-81BD656E7F80}"/>
              </a:ext>
            </a:extLst>
          </p:cNvPr>
          <p:cNvSpPr/>
          <p:nvPr/>
        </p:nvSpPr>
        <p:spPr>
          <a:xfrm>
            <a:off x="569356" y="3933348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/>
              <a:t>AI</a:t>
            </a:r>
            <a:r>
              <a:rPr lang="ko-KR" altLang="en-US" sz="2400"/>
              <a:t>면접 기능</a:t>
            </a:r>
            <a:endParaRPr lang="en-US" sz="24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0B38DD52-01C1-1C4A-3F1A-B9A0FB901292}"/>
              </a:ext>
            </a:extLst>
          </p:cNvPr>
          <p:cNvSpPr/>
          <p:nvPr/>
        </p:nvSpPr>
        <p:spPr>
          <a:xfrm>
            <a:off x="569357" y="4799950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ko-KR" altLang="en-US" sz="2400"/>
              <a:t>면접 피드백 제공</a:t>
            </a:r>
            <a:endParaRPr lang="en-US" sz="24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3152E634-211D-6695-ADED-982A30DE3451}"/>
              </a:ext>
            </a:extLst>
          </p:cNvPr>
          <p:cNvSpPr/>
          <p:nvPr/>
        </p:nvSpPr>
        <p:spPr>
          <a:xfrm>
            <a:off x="569355" y="5796914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/>
              <a:t>Flutter Hive </a:t>
            </a:r>
            <a:r>
              <a:rPr lang="ko-KR" altLang="en-US" sz="2400"/>
              <a:t>로컬 </a:t>
            </a:r>
            <a:r>
              <a:rPr lang="en-US" altLang="ko-KR" sz="2400"/>
              <a:t>DB</a:t>
            </a:r>
            <a:r>
              <a:rPr lang="ko-KR" altLang="en-US" sz="2400"/>
              <a:t> 연동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316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ko-KR" altLang="en-US" sz="320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개발 일정</a:t>
            </a:r>
            <a:endParaRPr 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67CAE8-54BF-FF5B-3BAA-989AD372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774" y="2017468"/>
            <a:ext cx="12132851" cy="52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5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3DD2A-48F1-16D9-BBE4-BE19FFF90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E9834B5-947C-4C3D-A589-A0F904CCA4C4}"/>
              </a:ext>
            </a:extLst>
          </p:cNvPr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ko-KR" altLang="en-US" sz="320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개발 진척률</a:t>
            </a:r>
            <a:endParaRPr 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B7EE2F-86D5-9425-8E5E-9AB7F4ABF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566" y="2037522"/>
            <a:ext cx="11004067" cy="38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0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0">
            <a:extLst>
              <a:ext uri="{FF2B5EF4-FFF2-40B4-BE49-F238E27FC236}">
                <a16:creationId xmlns:a16="http://schemas.microsoft.com/office/drawing/2014/main" id="{C11CEB3A-6E3C-5C41-B28F-BF4A5473F9D7}"/>
              </a:ext>
            </a:extLst>
          </p:cNvPr>
          <p:cNvSpPr/>
          <p:nvPr/>
        </p:nvSpPr>
        <p:spPr>
          <a:xfrm>
            <a:off x="969585" y="1037868"/>
            <a:ext cx="62322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리소스 및 리스크 관리 전략</a:t>
            </a:r>
            <a:endParaRPr lang="en-US" sz="4450" dirty="0"/>
          </a:p>
        </p:txBody>
      </p:sp>
      <p:sp>
        <p:nvSpPr>
          <p:cNvPr id="44" name="Shape 1">
            <a:extLst>
              <a:ext uri="{FF2B5EF4-FFF2-40B4-BE49-F238E27FC236}">
                <a16:creationId xmlns:a16="http://schemas.microsoft.com/office/drawing/2014/main" id="{3DEF0E1C-3987-D653-9C5F-4962CEC9ECA8}"/>
              </a:ext>
            </a:extLst>
          </p:cNvPr>
          <p:cNvSpPr/>
          <p:nvPr/>
        </p:nvSpPr>
        <p:spPr>
          <a:xfrm>
            <a:off x="969585" y="2631043"/>
            <a:ext cx="3664863" cy="2569488"/>
          </a:xfrm>
          <a:prstGeom prst="roundRect">
            <a:avLst>
              <a:gd name="adj" fmla="val 370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Text 2">
            <a:extLst>
              <a:ext uri="{FF2B5EF4-FFF2-40B4-BE49-F238E27FC236}">
                <a16:creationId xmlns:a16="http://schemas.microsoft.com/office/drawing/2014/main" id="{4E22C94B-EB3E-37BF-3520-37F4927803B3}"/>
              </a:ext>
            </a:extLst>
          </p:cNvPr>
          <p:cNvSpPr/>
          <p:nvPr/>
        </p:nvSpPr>
        <p:spPr>
          <a:xfrm>
            <a:off x="1204019" y="28654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개발환경</a:t>
            </a:r>
            <a:endParaRPr lang="en-US" sz="2200" dirty="0"/>
          </a:p>
        </p:txBody>
      </p:sp>
      <p:sp>
        <p:nvSpPr>
          <p:cNvPr id="46" name="Text 3">
            <a:extLst>
              <a:ext uri="{FF2B5EF4-FFF2-40B4-BE49-F238E27FC236}">
                <a16:creationId xmlns:a16="http://schemas.microsoft.com/office/drawing/2014/main" id="{1E5D607A-2317-4832-5E86-76B8CC68E7B3}"/>
              </a:ext>
            </a:extLst>
          </p:cNvPr>
          <p:cNvSpPr/>
          <p:nvPr/>
        </p:nvSpPr>
        <p:spPr>
          <a:xfrm>
            <a:off x="1204019" y="3355896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ANDROID STUDIO (Flutter)</a:t>
            </a:r>
            <a:endParaRPr lang="en-US" sz="1750" dirty="0"/>
          </a:p>
        </p:txBody>
      </p:sp>
      <p:sp>
        <p:nvSpPr>
          <p:cNvPr id="48" name="Text 5">
            <a:extLst>
              <a:ext uri="{FF2B5EF4-FFF2-40B4-BE49-F238E27FC236}">
                <a16:creationId xmlns:a16="http://schemas.microsoft.com/office/drawing/2014/main" id="{95297871-4752-C91F-10F8-83A9EA0A7E5A}"/>
              </a:ext>
            </a:extLst>
          </p:cNvPr>
          <p:cNvSpPr/>
          <p:nvPr/>
        </p:nvSpPr>
        <p:spPr>
          <a:xfrm>
            <a:off x="1204019" y="4278213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GITHUB (버전 관리)</a:t>
            </a:r>
            <a:endParaRPr lang="en-US" sz="1750" dirty="0"/>
          </a:p>
        </p:txBody>
      </p:sp>
      <p:sp>
        <p:nvSpPr>
          <p:cNvPr id="49" name="Shape 6">
            <a:extLst>
              <a:ext uri="{FF2B5EF4-FFF2-40B4-BE49-F238E27FC236}">
                <a16:creationId xmlns:a16="http://schemas.microsoft.com/office/drawing/2014/main" id="{256D2A3D-53B8-5EDB-EC16-BA59F9C4356D}"/>
              </a:ext>
            </a:extLst>
          </p:cNvPr>
          <p:cNvSpPr/>
          <p:nvPr/>
        </p:nvSpPr>
        <p:spPr>
          <a:xfrm>
            <a:off x="4861262" y="2631043"/>
            <a:ext cx="3664863" cy="2569488"/>
          </a:xfrm>
          <a:prstGeom prst="roundRect">
            <a:avLst>
              <a:gd name="adj" fmla="val 370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" name="Text 7">
            <a:extLst>
              <a:ext uri="{FF2B5EF4-FFF2-40B4-BE49-F238E27FC236}">
                <a16:creationId xmlns:a16="http://schemas.microsoft.com/office/drawing/2014/main" id="{4957E3E8-4289-AFC0-D3CB-3A0213307AD7}"/>
              </a:ext>
            </a:extLst>
          </p:cNvPr>
          <p:cNvSpPr/>
          <p:nvPr/>
        </p:nvSpPr>
        <p:spPr>
          <a:xfrm>
            <a:off x="5095696" y="28654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AI 도구</a:t>
            </a:r>
            <a:endParaRPr lang="en-US" sz="2200" dirty="0"/>
          </a:p>
        </p:txBody>
      </p:sp>
      <p:sp>
        <p:nvSpPr>
          <p:cNvPr id="51" name="Text 8">
            <a:extLst>
              <a:ext uri="{FF2B5EF4-FFF2-40B4-BE49-F238E27FC236}">
                <a16:creationId xmlns:a16="http://schemas.microsoft.com/office/drawing/2014/main" id="{55BABEF7-8274-7295-66C0-D6C792492656}"/>
              </a:ext>
            </a:extLst>
          </p:cNvPr>
          <p:cNvSpPr/>
          <p:nvPr/>
        </p:nvSpPr>
        <p:spPr>
          <a:xfrm>
            <a:off x="5095696" y="335589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GROQ API </a:t>
            </a:r>
            <a:r>
              <a:rPr lang="ko-KR" altLang="en-US" sz="175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활용</a:t>
            </a:r>
            <a:endParaRPr lang="en-US" sz="1750" dirty="0"/>
          </a:p>
        </p:txBody>
      </p:sp>
      <p:sp>
        <p:nvSpPr>
          <p:cNvPr id="52" name="Shape 9">
            <a:extLst>
              <a:ext uri="{FF2B5EF4-FFF2-40B4-BE49-F238E27FC236}">
                <a16:creationId xmlns:a16="http://schemas.microsoft.com/office/drawing/2014/main" id="{DCF78BA1-A4DE-5EDC-0A61-987FFD0270B0}"/>
              </a:ext>
            </a:extLst>
          </p:cNvPr>
          <p:cNvSpPr/>
          <p:nvPr/>
        </p:nvSpPr>
        <p:spPr>
          <a:xfrm>
            <a:off x="969585" y="5427345"/>
            <a:ext cx="7556421" cy="1764387"/>
          </a:xfrm>
          <a:prstGeom prst="roundRect">
            <a:avLst>
              <a:gd name="adj" fmla="val 539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" name="Text 10">
            <a:extLst>
              <a:ext uri="{FF2B5EF4-FFF2-40B4-BE49-F238E27FC236}">
                <a16:creationId xmlns:a16="http://schemas.microsoft.com/office/drawing/2014/main" id="{BBB9695B-FCA0-256C-FD2B-2FCD0EF312A7}"/>
              </a:ext>
            </a:extLst>
          </p:cNvPr>
          <p:cNvSpPr/>
          <p:nvPr/>
        </p:nvSpPr>
        <p:spPr>
          <a:xfrm>
            <a:off x="1204019" y="56617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리스크 및 대응</a:t>
            </a:r>
            <a:endParaRPr lang="en-US" sz="2200" dirty="0"/>
          </a:p>
        </p:txBody>
      </p:sp>
      <p:sp>
        <p:nvSpPr>
          <p:cNvPr id="54" name="Text 11">
            <a:extLst>
              <a:ext uri="{FF2B5EF4-FFF2-40B4-BE49-F238E27FC236}">
                <a16:creationId xmlns:a16="http://schemas.microsoft.com/office/drawing/2014/main" id="{49B9B031-8839-EFDC-A737-3F5C37D2B45D}"/>
              </a:ext>
            </a:extLst>
          </p:cNvPr>
          <p:cNvSpPr/>
          <p:nvPr/>
        </p:nvSpPr>
        <p:spPr>
          <a:xfrm>
            <a:off x="1204019" y="615219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AI 응답 부정확성 - 지속적 데이터 튜닝</a:t>
            </a:r>
            <a:endParaRPr lang="en-US" sz="1750" dirty="0"/>
          </a:p>
        </p:txBody>
      </p:sp>
      <p:sp>
        <p:nvSpPr>
          <p:cNvPr id="55" name="Text 12">
            <a:extLst>
              <a:ext uri="{FF2B5EF4-FFF2-40B4-BE49-F238E27FC236}">
                <a16:creationId xmlns:a16="http://schemas.microsoft.com/office/drawing/2014/main" id="{A9A6F05F-9C35-E3B8-5D1C-F1AE02DB41B7}"/>
              </a:ext>
            </a:extLst>
          </p:cNvPr>
          <p:cNvSpPr/>
          <p:nvPr/>
        </p:nvSpPr>
        <p:spPr>
          <a:xfrm>
            <a:off x="1204019" y="6594396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일정 지연 - 주간 점검 및 우선순위 조정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ECA25-25F1-684B-5F8D-97B11E7AA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8A9A2FF-D400-ADD9-D00F-C3D7DC267739}"/>
              </a:ext>
            </a:extLst>
          </p:cNvPr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ko-KR" altLang="en-US" sz="3200"/>
              <a:t>구현 기능</a:t>
            </a:r>
            <a:endParaRPr lang="en-US" sz="3200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BB427AD4-B56F-A643-1894-F606172DA31F}"/>
              </a:ext>
            </a:extLst>
          </p:cNvPr>
          <p:cNvSpPr/>
          <p:nvPr/>
        </p:nvSpPr>
        <p:spPr>
          <a:xfrm>
            <a:off x="569357" y="210185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altLang="ko-KR" sz="2800">
                <a:solidFill>
                  <a:srgbClr val="3C3939"/>
                </a:solidFill>
                <a:latin typeface="+mn-ea"/>
              </a:rPr>
              <a:t>- </a:t>
            </a:r>
            <a:r>
              <a:rPr lang="ko-KR" altLang="en-US" sz="2800">
                <a:solidFill>
                  <a:srgbClr val="3C3939"/>
                </a:solidFill>
                <a:latin typeface="+mn-ea"/>
              </a:rPr>
              <a:t>로컬 데이터 저장</a:t>
            </a:r>
            <a:endParaRPr lang="en-US" sz="28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7826B-1741-C222-A4C4-857F87F4E8F5}"/>
              </a:ext>
            </a:extLst>
          </p:cNvPr>
          <p:cNvSpPr txBox="1"/>
          <p:nvPr/>
        </p:nvSpPr>
        <p:spPr>
          <a:xfrm>
            <a:off x="460027" y="2816640"/>
            <a:ext cx="731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/>
              <a:t>Flutter Hive</a:t>
            </a:r>
            <a:r>
              <a:rPr lang="ko-KR" altLang="en-US" sz="2000"/>
              <a:t>를 사용해 로컬 </a:t>
            </a:r>
            <a:r>
              <a:rPr lang="en-US" altLang="ko-KR" sz="2000"/>
              <a:t>DB</a:t>
            </a:r>
            <a:r>
              <a:rPr lang="ko-KR" altLang="en-US" sz="2000"/>
              <a:t>에 사용자 정보와 채팅방 정보</a:t>
            </a:r>
            <a:r>
              <a:rPr lang="en-US" altLang="ko-KR" sz="2000"/>
              <a:t>, </a:t>
            </a:r>
            <a:r>
              <a:rPr lang="ko-KR" altLang="en-US" sz="2000"/>
              <a:t>채팅메세지 </a:t>
            </a:r>
            <a:r>
              <a:rPr lang="en-US" altLang="ko-KR" sz="2000"/>
              <a:t>CRUD  </a:t>
            </a:r>
            <a:r>
              <a:rPr lang="ko-KR" altLang="en-US" sz="2000"/>
              <a:t>기능을 구현</a:t>
            </a: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6A1A7E5F-751E-73F8-364B-2C978AAA9A17}"/>
              </a:ext>
            </a:extLst>
          </p:cNvPr>
          <p:cNvSpPr/>
          <p:nvPr/>
        </p:nvSpPr>
        <p:spPr>
          <a:xfrm>
            <a:off x="7901122" y="207133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altLang="ko-KR" sz="2800">
                <a:solidFill>
                  <a:srgbClr val="3C3939"/>
                </a:solidFill>
                <a:latin typeface="+mn-ea"/>
              </a:rPr>
              <a:t>- </a:t>
            </a:r>
            <a:r>
              <a:rPr lang="ko-KR" altLang="en-US" sz="2800">
                <a:solidFill>
                  <a:srgbClr val="3C3939"/>
                </a:solidFill>
                <a:latin typeface="+mn-ea"/>
              </a:rPr>
              <a:t>로그인 </a:t>
            </a:r>
            <a:r>
              <a:rPr lang="en-US" altLang="ko-KR" sz="2800">
                <a:solidFill>
                  <a:srgbClr val="3C3939"/>
                </a:solidFill>
                <a:latin typeface="+mn-ea"/>
              </a:rPr>
              <a:t>/ </a:t>
            </a:r>
            <a:r>
              <a:rPr lang="ko-KR" altLang="en-US" sz="2800">
                <a:solidFill>
                  <a:srgbClr val="3C3939"/>
                </a:solidFill>
                <a:latin typeface="+mn-ea"/>
              </a:rPr>
              <a:t>회원가입</a:t>
            </a:r>
            <a:endParaRPr lang="en-US" sz="28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3608DE-D25A-3086-6DC9-453BA58022FB}"/>
              </a:ext>
            </a:extLst>
          </p:cNvPr>
          <p:cNvSpPr txBox="1"/>
          <p:nvPr/>
        </p:nvSpPr>
        <p:spPr>
          <a:xfrm>
            <a:off x="7775227" y="2786119"/>
            <a:ext cx="73152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2000"/>
              <a:t>사용자 입력을 받아 회원가입</a:t>
            </a:r>
            <a:r>
              <a:rPr lang="en-US" altLang="ko-KR" sz="2000"/>
              <a:t>/</a:t>
            </a:r>
            <a:r>
              <a:rPr lang="ko-KR" altLang="en-US" sz="2000"/>
              <a:t>로그인을 </a:t>
            </a:r>
            <a:endParaRPr lang="en-US" altLang="ko-KR" sz="2000"/>
          </a:p>
          <a:p>
            <a:pPr fontAlgn="base" latinLnBrk="0"/>
            <a:r>
              <a:rPr lang="ko-KR" altLang="en-US" sz="2000"/>
              <a:t>처리하고</a:t>
            </a:r>
            <a:r>
              <a:rPr lang="en-US" altLang="ko-KR" sz="2000"/>
              <a:t> </a:t>
            </a:r>
          </a:p>
          <a:p>
            <a:pPr fontAlgn="base" latinLnBrk="0"/>
            <a:r>
              <a:rPr lang="en-US" altLang="ko-KR" sz="2000"/>
              <a:t>SharedPreferences</a:t>
            </a:r>
            <a:r>
              <a:rPr lang="ko-KR" altLang="en-US" sz="2000"/>
              <a:t>를 통해 </a:t>
            </a:r>
            <a:endParaRPr lang="en-US" altLang="ko-KR" sz="2000"/>
          </a:p>
          <a:p>
            <a:pPr fontAlgn="base" latinLnBrk="0"/>
            <a:r>
              <a:rPr lang="ko-KR" altLang="en-US" sz="2000"/>
              <a:t>현재 로그인된 사용자의 </a:t>
            </a:r>
            <a:r>
              <a:rPr lang="en-US" altLang="ko-KR" sz="2000"/>
              <a:t>ID</a:t>
            </a:r>
            <a:r>
              <a:rPr lang="ko-KR" altLang="en-US" sz="2000"/>
              <a:t>를 기기에 저장하여 </a:t>
            </a:r>
            <a:endParaRPr lang="en-US" altLang="ko-KR" sz="2000"/>
          </a:p>
          <a:p>
            <a:pPr fontAlgn="base" latinLnBrk="0"/>
            <a:r>
              <a:rPr lang="ko-KR" altLang="en-US" sz="2000"/>
              <a:t>로그인 상태를 유지</a:t>
            </a:r>
          </a:p>
        </p:txBody>
      </p:sp>
    </p:spTree>
    <p:extLst>
      <p:ext uri="{BB962C8B-B14F-4D97-AF65-F5344CB8AC3E}">
        <p14:creationId xmlns:p14="http://schemas.microsoft.com/office/powerpoint/2010/main" val="3190026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A6EBC-7677-5D55-1B57-7FB420B73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A8EE988-F818-B3D7-5E26-64CCB0AEDF7C}"/>
              </a:ext>
            </a:extLst>
          </p:cNvPr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ko-KR" altLang="en-US" sz="3200"/>
              <a:t>구현 기능</a:t>
            </a:r>
            <a:endParaRPr lang="en-US" sz="320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7D9B7E61-20D0-2AC7-F2F6-220FF80093C5}"/>
              </a:ext>
            </a:extLst>
          </p:cNvPr>
          <p:cNvSpPr/>
          <p:nvPr/>
        </p:nvSpPr>
        <p:spPr>
          <a:xfrm>
            <a:off x="569357" y="244972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altLang="ko-KR" sz="2800">
                <a:solidFill>
                  <a:srgbClr val="3C3939"/>
                </a:solidFill>
                <a:latin typeface="+mn-ea"/>
              </a:rPr>
              <a:t>- AI </a:t>
            </a:r>
            <a:r>
              <a:rPr lang="ko-KR" altLang="en-US" sz="2800">
                <a:solidFill>
                  <a:srgbClr val="3C3939"/>
                </a:solidFill>
                <a:latin typeface="+mn-ea"/>
              </a:rPr>
              <a:t>질문</a:t>
            </a:r>
            <a:r>
              <a:rPr lang="en-US" altLang="ko-KR" sz="2800">
                <a:solidFill>
                  <a:srgbClr val="3C3939"/>
                </a:solidFill>
                <a:latin typeface="+mn-ea"/>
              </a:rPr>
              <a:t>/</a:t>
            </a:r>
            <a:r>
              <a:rPr lang="ko-KR" altLang="en-US" sz="2800">
                <a:solidFill>
                  <a:srgbClr val="3C3939"/>
                </a:solidFill>
                <a:latin typeface="+mn-ea"/>
              </a:rPr>
              <a:t>피드백 생성 </a:t>
            </a:r>
            <a:endParaRPr lang="en-US" sz="28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CB008-08C7-2853-C961-6F5987ABF4F4}"/>
              </a:ext>
            </a:extLst>
          </p:cNvPr>
          <p:cNvSpPr txBox="1"/>
          <p:nvPr/>
        </p:nvSpPr>
        <p:spPr>
          <a:xfrm>
            <a:off x="350696" y="3136968"/>
            <a:ext cx="6517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2000"/>
              <a:t>AI API </a:t>
            </a:r>
            <a:r>
              <a:rPr lang="ko-KR" altLang="en-US" sz="2000"/>
              <a:t>키와 </a:t>
            </a:r>
            <a:r>
              <a:rPr lang="en-US" altLang="ko-KR" sz="2000"/>
              <a:t>dart</a:t>
            </a:r>
            <a:r>
              <a:rPr lang="ko-KR" altLang="en-US" sz="2000"/>
              <a:t>의 </a:t>
            </a:r>
            <a:r>
              <a:rPr lang="en-US" altLang="ko-KR" sz="2000"/>
              <a:t>http.post</a:t>
            </a:r>
            <a:r>
              <a:rPr lang="ko-KR" altLang="en-US" sz="2000"/>
              <a:t>를 통해  외부 </a:t>
            </a:r>
            <a:r>
              <a:rPr lang="en-US" altLang="ko-KR" sz="2000"/>
              <a:t>AI API </a:t>
            </a:r>
            <a:r>
              <a:rPr lang="ko-KR" altLang="en-US" sz="2000"/>
              <a:t>요청</a:t>
            </a:r>
            <a:endParaRPr lang="en-US" altLang="ko-KR" sz="2000"/>
          </a:p>
          <a:p>
            <a:pPr fontAlgn="base" latinLnBrk="0"/>
            <a:r>
              <a:rPr lang="en-US" altLang="ko-KR" sz="2000"/>
              <a:t>AI</a:t>
            </a:r>
            <a:r>
              <a:rPr lang="ko-KR" altLang="en-US" sz="2000"/>
              <a:t>가 답변을 생성하는 과정을 비동기 처리를 위해 </a:t>
            </a:r>
            <a:r>
              <a:rPr lang="en-US" altLang="ko-KR" sz="2000"/>
              <a:t>Future</a:t>
            </a:r>
            <a:r>
              <a:rPr lang="ko-KR" altLang="en-US" sz="2000"/>
              <a:t>와 </a:t>
            </a:r>
            <a:r>
              <a:rPr lang="en-US" altLang="ko-KR" sz="2000"/>
              <a:t>async, await </a:t>
            </a:r>
            <a:r>
              <a:rPr lang="ko-KR" altLang="en-US" sz="2000"/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A3D009-6E6E-2123-9AD0-A4532E197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359" y="1111228"/>
            <a:ext cx="5829300" cy="6000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D566B7-CA5B-82CA-A0B5-1F514EDFE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57" y="4584800"/>
            <a:ext cx="5267947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7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383</Words>
  <Application>Microsoft Office PowerPoint</Application>
  <PresentationFormat>사용자 지정</PresentationFormat>
  <Paragraphs>65</Paragraphs>
  <Slides>13</Slides>
  <Notes>13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Funnel Sans</vt:lpstr>
      <vt:lpstr>Mona Sans Semi Bold</vt:lpstr>
      <vt:lpstr>함초롬바탕</vt:lpstr>
      <vt:lpstr>Arial</vt:lpstr>
      <vt:lpstr>Raleway</vt:lpstr>
      <vt:lpstr>Roboto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일런 레</cp:lastModifiedBy>
  <cp:revision>79</cp:revision>
  <dcterms:created xsi:type="dcterms:W3CDTF">2025-05-12T06:46:12Z</dcterms:created>
  <dcterms:modified xsi:type="dcterms:W3CDTF">2025-06-22T19:23:38Z</dcterms:modified>
</cp:coreProperties>
</file>