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30"/>
  </p:notesMasterIdLst>
  <p:sldIdLst>
    <p:sldId id="256" r:id="rId2"/>
    <p:sldId id="316" r:id="rId3"/>
    <p:sldId id="286" r:id="rId4"/>
    <p:sldId id="289" r:id="rId5"/>
    <p:sldId id="287" r:id="rId6"/>
    <p:sldId id="288" r:id="rId7"/>
    <p:sldId id="290" r:id="rId8"/>
    <p:sldId id="291" r:id="rId9"/>
    <p:sldId id="292" r:id="rId10"/>
    <p:sldId id="297" r:id="rId11"/>
    <p:sldId id="296" r:id="rId12"/>
    <p:sldId id="298" r:id="rId13"/>
    <p:sldId id="299" r:id="rId14"/>
    <p:sldId id="301" r:id="rId15"/>
    <p:sldId id="310" r:id="rId16"/>
    <p:sldId id="314" r:id="rId17"/>
    <p:sldId id="309" r:id="rId18"/>
    <p:sldId id="302" r:id="rId19"/>
    <p:sldId id="304" r:id="rId20"/>
    <p:sldId id="305" r:id="rId21"/>
    <p:sldId id="306" r:id="rId22"/>
    <p:sldId id="307" r:id="rId23"/>
    <p:sldId id="295" r:id="rId24"/>
    <p:sldId id="293" r:id="rId25"/>
    <p:sldId id="294" r:id="rId26"/>
    <p:sldId id="303" r:id="rId27"/>
    <p:sldId id="308" r:id="rId28"/>
    <p:sldId id="315"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F69050-ACD8-A229-276D-4C0C8D834420}" name="Antonio Ionta" initials="AI" userId="Antonio Ionta"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2185C5"/>
    <a:srgbClr val="677480"/>
    <a:srgbClr val="E3E3E3"/>
    <a:srgbClr val="FF9715"/>
    <a:srgbClr val="F20253"/>
    <a:srgbClr val="7ECE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8C6F97-D8F7-4AD6-AA5B-E3B754FE5631}">
  <a:tblStyle styleId="{7C8C6F97-D8F7-4AD6-AA5B-E3B754FE563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68" autoAdjust="0"/>
  </p:normalViewPr>
  <p:slideViewPr>
    <p:cSldViewPr snapToGrid="0">
      <p:cViewPr varScale="1">
        <p:scale>
          <a:sx n="51" d="100"/>
          <a:sy n="51" d="100"/>
        </p:scale>
        <p:origin x="17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noProof="0" dirty="0"/>
              <a:t>Davide</a:t>
            </a:r>
          </a:p>
          <a:p>
            <a:pPr marL="0" lvl="0" indent="0">
              <a:spcBef>
                <a:spcPts val="0"/>
              </a:spcBef>
              <a:spcAft>
                <a:spcPts val="0"/>
              </a:spcAft>
              <a:buNone/>
            </a:pPr>
            <a:endParaRPr lang="en-US" b="1" noProof="0" dirty="0"/>
          </a:p>
          <a:p>
            <a:pPr marL="0" lvl="0" indent="0">
              <a:spcBef>
                <a:spcPts val="0"/>
              </a:spcBef>
              <a:spcAft>
                <a:spcPts val="0"/>
              </a:spcAft>
              <a:buNone/>
            </a:pPr>
            <a:r>
              <a:rPr lang="en-US" b="0" noProof="0" dirty="0" err="1"/>
              <a:t>Goodmorning</a:t>
            </a:r>
            <a:r>
              <a:rPr lang="en-US" b="0" noProof="0" dirty="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a:t>Pietro</a:t>
            </a:r>
            <a:endParaRPr b="1" dirty="0"/>
          </a:p>
        </p:txBody>
      </p:sp>
    </p:spTree>
    <p:extLst>
      <p:ext uri="{BB962C8B-B14F-4D97-AF65-F5344CB8AC3E}">
        <p14:creationId xmlns:p14="http://schemas.microsoft.com/office/powerpoint/2010/main" val="334418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a:t>Pietro</a:t>
            </a:r>
            <a:endParaRPr b="1" dirty="0"/>
          </a:p>
        </p:txBody>
      </p:sp>
    </p:spTree>
    <p:extLst>
      <p:ext uri="{BB962C8B-B14F-4D97-AF65-F5344CB8AC3E}">
        <p14:creationId xmlns:p14="http://schemas.microsoft.com/office/powerpoint/2010/main" val="433768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a:t>Leonardo</a:t>
            </a:r>
            <a:endParaRPr b="1" dirty="0"/>
          </a:p>
        </p:txBody>
      </p:sp>
    </p:spTree>
    <p:extLst>
      <p:ext uri="{BB962C8B-B14F-4D97-AF65-F5344CB8AC3E}">
        <p14:creationId xmlns:p14="http://schemas.microsoft.com/office/powerpoint/2010/main" val="904109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b="1" dirty="0"/>
              <a:t>Leonardo</a:t>
            </a:r>
          </a:p>
        </p:txBody>
      </p:sp>
    </p:spTree>
    <p:extLst>
      <p:ext uri="{BB962C8B-B14F-4D97-AF65-F5344CB8AC3E}">
        <p14:creationId xmlns:p14="http://schemas.microsoft.com/office/powerpoint/2010/main" val="331237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Leonardo</a:t>
            </a:r>
            <a:endParaRPr b="1" dirty="0"/>
          </a:p>
        </p:txBody>
      </p:sp>
    </p:spTree>
    <p:extLst>
      <p:ext uri="{BB962C8B-B14F-4D97-AF65-F5344CB8AC3E}">
        <p14:creationId xmlns:p14="http://schemas.microsoft.com/office/powerpoint/2010/main" val="4080096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Leonardo</a:t>
            </a:r>
            <a:endParaRPr b="1" dirty="0"/>
          </a:p>
        </p:txBody>
      </p:sp>
    </p:spTree>
    <p:extLst>
      <p:ext uri="{BB962C8B-B14F-4D97-AF65-F5344CB8AC3E}">
        <p14:creationId xmlns:p14="http://schemas.microsoft.com/office/powerpoint/2010/main" val="3410966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Leonardo</a:t>
            </a:r>
            <a:endParaRPr b="1" dirty="0"/>
          </a:p>
        </p:txBody>
      </p:sp>
    </p:spTree>
    <p:extLst>
      <p:ext uri="{BB962C8B-B14F-4D97-AF65-F5344CB8AC3E}">
        <p14:creationId xmlns:p14="http://schemas.microsoft.com/office/powerpoint/2010/main" val="1270281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Leonardo</a:t>
            </a:r>
            <a:endParaRPr b="1" dirty="0"/>
          </a:p>
        </p:txBody>
      </p:sp>
    </p:spTree>
    <p:extLst>
      <p:ext uri="{BB962C8B-B14F-4D97-AF65-F5344CB8AC3E}">
        <p14:creationId xmlns:p14="http://schemas.microsoft.com/office/powerpoint/2010/main" val="3302743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a:t>Pietro</a:t>
            </a:r>
            <a:endParaRPr b="1" dirty="0"/>
          </a:p>
        </p:txBody>
      </p:sp>
    </p:spTree>
    <p:extLst>
      <p:ext uri="{BB962C8B-B14F-4D97-AF65-F5344CB8AC3E}">
        <p14:creationId xmlns:p14="http://schemas.microsoft.com/office/powerpoint/2010/main" val="2975688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Pietro</a:t>
            </a:r>
            <a:endParaRPr b="1" dirty="0"/>
          </a:p>
        </p:txBody>
      </p:sp>
    </p:spTree>
    <p:extLst>
      <p:ext uri="{BB962C8B-B14F-4D97-AF65-F5344CB8AC3E}">
        <p14:creationId xmlns:p14="http://schemas.microsoft.com/office/powerpoint/2010/main" val="151506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b="1" dirty="0"/>
              <a:t>Davide</a:t>
            </a:r>
          </a:p>
          <a:p>
            <a:pPr marL="0" lvl="0" indent="0" algn="l" rtl="0">
              <a:lnSpc>
                <a:spcPct val="100000"/>
              </a:lnSpc>
              <a:spcBef>
                <a:spcPts val="0"/>
              </a:spcBef>
              <a:spcAft>
                <a:spcPts val="0"/>
              </a:spcAft>
              <a:buSzPts val="1400"/>
              <a:buNone/>
            </a:pPr>
            <a:endParaRPr lang="en" dirty="0"/>
          </a:p>
          <a:p>
            <a:pPr marL="0" lvl="0" indent="0" algn="l" rtl="0">
              <a:lnSpc>
                <a:spcPct val="100000"/>
              </a:lnSpc>
              <a:spcBef>
                <a:spcPts val="0"/>
              </a:spcBef>
              <a:spcAft>
                <a:spcPts val="0"/>
              </a:spcAft>
              <a:buSzPts val="1400"/>
              <a:buNone/>
            </a:pPr>
            <a:r>
              <a:rPr lang="en-US" dirty="0"/>
              <a:t>My team group is composed of </a:t>
            </a:r>
            <a:r>
              <a:rPr lang="en-US" dirty="0" err="1"/>
              <a:t>antonio</a:t>
            </a:r>
            <a:r>
              <a:rPr lang="en-US" dirty="0"/>
              <a:t> </a:t>
            </a:r>
            <a:r>
              <a:rPr lang="en-US" dirty="0" err="1"/>
              <a:t>ionta</a:t>
            </a:r>
            <a:r>
              <a:rPr lang="en-US" dirty="0"/>
              <a:t>, </a:t>
            </a:r>
            <a:r>
              <a:rPr lang="en-US" dirty="0" err="1"/>
              <a:t>leonardo</a:t>
            </a:r>
            <a:r>
              <a:rPr lang="en-US" dirty="0"/>
              <a:t> </a:t>
            </a:r>
            <a:r>
              <a:rPr lang="en-US" dirty="0" err="1"/>
              <a:t>razovic</a:t>
            </a:r>
            <a:r>
              <a:rPr lang="en-US" dirty="0"/>
              <a:t>, </a:t>
            </a:r>
            <a:r>
              <a:rPr lang="en-US" dirty="0" err="1"/>
              <a:t>nurken</a:t>
            </a:r>
            <a:r>
              <a:rPr lang="en-US" dirty="0"/>
              <a:t>, </a:t>
            </a:r>
            <a:r>
              <a:rPr lang="en-US" dirty="0" err="1"/>
              <a:t>pietro</a:t>
            </a:r>
            <a:r>
              <a:rPr lang="en-US" dirty="0"/>
              <a:t> </a:t>
            </a:r>
            <a:r>
              <a:rPr lang="en-US" dirty="0" err="1"/>
              <a:t>lamanna</a:t>
            </a:r>
            <a:r>
              <a:rPr lang="en-US" dirty="0"/>
              <a:t> and me.</a:t>
            </a:r>
            <a:endParaRPr dirty="0"/>
          </a:p>
        </p:txBody>
      </p:sp>
    </p:spTree>
    <p:extLst>
      <p:ext uri="{BB962C8B-B14F-4D97-AF65-F5344CB8AC3E}">
        <p14:creationId xmlns:p14="http://schemas.microsoft.com/office/powerpoint/2010/main" val="19214997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b="1" noProof="0" dirty="0"/>
              <a:t>Antonio</a:t>
            </a:r>
          </a:p>
          <a:p>
            <a:pPr marL="0" lvl="0" indent="0" algn="l" rtl="0">
              <a:lnSpc>
                <a:spcPct val="100000"/>
              </a:lnSpc>
              <a:spcBef>
                <a:spcPts val="0"/>
              </a:spcBef>
              <a:spcAft>
                <a:spcPts val="0"/>
              </a:spcAft>
              <a:buSzPts val="1400"/>
              <a:buNone/>
            </a:pPr>
            <a:endParaRPr lang="en-US" b="1" noProof="0" dirty="0"/>
          </a:p>
          <a:p>
            <a:pPr marL="0" lvl="0" indent="0" algn="l" rtl="0">
              <a:lnSpc>
                <a:spcPct val="100000"/>
              </a:lnSpc>
              <a:spcBef>
                <a:spcPts val="0"/>
              </a:spcBef>
              <a:spcAft>
                <a:spcPts val="0"/>
              </a:spcAft>
              <a:buSzPts val="1400"/>
              <a:buNone/>
            </a:pPr>
            <a:r>
              <a:rPr lang="en-US" b="0" noProof="0" dirty="0"/>
              <a:t>1. Architectural choice of exploiting a gateway </a:t>
            </a:r>
            <a:r>
              <a:rPr lang="en-US" b="0" noProof="0" dirty="0">
                <a:sym typeface="Wingdings" panose="05000000000000000000" pitchFamily="2" charset="2"/>
              </a:rPr>
              <a:t>&lt;-&gt; security pattern.</a:t>
            </a:r>
            <a:endParaRPr lang="en-US" b="0" noProof="0" dirty="0"/>
          </a:p>
          <a:p>
            <a:pPr marL="0" lvl="0" indent="0" algn="l" rtl="0">
              <a:lnSpc>
                <a:spcPct val="100000"/>
              </a:lnSpc>
              <a:spcBef>
                <a:spcPts val="0"/>
              </a:spcBef>
              <a:spcAft>
                <a:spcPts val="0"/>
              </a:spcAft>
              <a:buSzPts val="1400"/>
              <a:buNone/>
            </a:pPr>
            <a:endParaRPr lang="en-US" b="0" noProof="0" dirty="0"/>
          </a:p>
          <a:p>
            <a:pPr marL="0" lvl="0" indent="0" algn="l" rtl="0">
              <a:lnSpc>
                <a:spcPct val="100000"/>
              </a:lnSpc>
              <a:spcBef>
                <a:spcPts val="0"/>
              </a:spcBef>
              <a:spcAft>
                <a:spcPts val="0"/>
              </a:spcAft>
              <a:buSzPts val="1400"/>
              <a:buNone/>
            </a:pPr>
            <a:r>
              <a:rPr lang="en-US" b="0" noProof="0" dirty="0"/>
              <a:t>2. Why </a:t>
            </a:r>
            <a:r>
              <a:rPr lang="en-US" b="0" noProof="0" dirty="0" err="1"/>
              <a:t>FastAPI</a:t>
            </a:r>
            <a:r>
              <a:rPr lang="en-US" b="0" noProof="0" dirty="0"/>
              <a:t>? &lt;-&gt; </a:t>
            </a:r>
            <a:r>
              <a:rPr lang="en-US" b="0" noProof="0" dirty="0" err="1"/>
              <a:t>OpenAPI</a:t>
            </a:r>
            <a:r>
              <a:rPr lang="en-US" b="0" noProof="0" dirty="0"/>
              <a:t> Specification.</a:t>
            </a:r>
          </a:p>
          <a:p>
            <a:pPr marL="0" lvl="0" indent="0" algn="l" rtl="0">
              <a:lnSpc>
                <a:spcPct val="100000"/>
              </a:lnSpc>
              <a:spcBef>
                <a:spcPts val="0"/>
              </a:spcBef>
              <a:spcAft>
                <a:spcPts val="0"/>
              </a:spcAft>
              <a:buSzPts val="1400"/>
              <a:buNone/>
            </a:pPr>
            <a:endParaRPr lang="en-US" b="0" noProof="0" dirty="0"/>
          </a:p>
          <a:p>
            <a:pPr marL="0" lvl="0" indent="0" algn="l" rtl="0">
              <a:lnSpc>
                <a:spcPct val="100000"/>
              </a:lnSpc>
              <a:spcBef>
                <a:spcPts val="0"/>
              </a:spcBef>
              <a:spcAft>
                <a:spcPts val="0"/>
              </a:spcAft>
              <a:buSzPts val="1400"/>
              <a:buNone/>
            </a:pPr>
            <a:r>
              <a:rPr lang="en-US" b="0" noProof="0" dirty="0"/>
              <a:t>3. Overview of the entire APIs through Swagger/</a:t>
            </a:r>
            <a:r>
              <a:rPr lang="en-US" b="0" noProof="0" dirty="0" err="1"/>
              <a:t>OpenAPI</a:t>
            </a:r>
            <a:r>
              <a:rPr lang="en-US" b="0" noProof="0" dirty="0"/>
              <a:t> Editor</a:t>
            </a:r>
            <a:r>
              <a:rPr lang="en-US" b="0" noProof="0"/>
              <a:t>: &lt;https://editor.swagger.io&gt;.</a:t>
            </a:r>
            <a:endParaRPr lang="en-US" b="0" noProof="0" dirty="0"/>
          </a:p>
          <a:p>
            <a:pPr marL="0" lvl="0" indent="0" algn="l" rtl="0">
              <a:lnSpc>
                <a:spcPct val="100000"/>
              </a:lnSpc>
              <a:spcBef>
                <a:spcPts val="0"/>
              </a:spcBef>
              <a:spcAft>
                <a:spcPts val="0"/>
              </a:spcAft>
              <a:buSzPts val="1400"/>
              <a:buNone/>
            </a:pPr>
            <a:endParaRPr lang="en-US" b="0" noProof="0" dirty="0"/>
          </a:p>
          <a:p>
            <a:pPr marL="0" lvl="0" indent="0" algn="l" rtl="0">
              <a:lnSpc>
                <a:spcPct val="100000"/>
              </a:lnSpc>
              <a:spcBef>
                <a:spcPts val="0"/>
              </a:spcBef>
              <a:spcAft>
                <a:spcPts val="0"/>
              </a:spcAft>
              <a:buSzPts val="1400"/>
              <a:buNone/>
            </a:pPr>
            <a:r>
              <a:rPr lang="en-US" b="0" noProof="0" dirty="0"/>
              <a:t>4. Connection with next slide: communication with logic microservices through JSON RPC.</a:t>
            </a:r>
          </a:p>
          <a:p>
            <a:pPr marL="0" lvl="0" indent="0" algn="l" rtl="0">
              <a:lnSpc>
                <a:spcPct val="100000"/>
              </a:lnSpc>
              <a:spcBef>
                <a:spcPts val="0"/>
              </a:spcBef>
              <a:spcAft>
                <a:spcPts val="0"/>
              </a:spcAft>
              <a:buSzPts val="1400"/>
              <a:buNone/>
            </a:pPr>
            <a:endParaRPr lang="en-US" b="1" noProof="0" dirty="0"/>
          </a:p>
          <a:p>
            <a:pPr marL="0" lvl="0" indent="0" algn="l" rtl="0">
              <a:lnSpc>
                <a:spcPct val="100000"/>
              </a:lnSpc>
              <a:spcBef>
                <a:spcPts val="0"/>
              </a:spcBef>
              <a:spcAft>
                <a:spcPts val="0"/>
              </a:spcAft>
              <a:buSzPts val="1400"/>
              <a:buNone/>
            </a:pPr>
            <a:endParaRPr lang="en-US" b="0" noProof="0" dirty="0"/>
          </a:p>
        </p:txBody>
      </p:sp>
    </p:spTree>
    <p:extLst>
      <p:ext uri="{BB962C8B-B14F-4D97-AF65-F5344CB8AC3E}">
        <p14:creationId xmlns:p14="http://schemas.microsoft.com/office/powerpoint/2010/main" val="174484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b="1" noProof="0" dirty="0"/>
              <a:t>Antonio</a:t>
            </a:r>
          </a:p>
          <a:p>
            <a:pPr marL="0" lvl="0" indent="0" algn="l" rtl="0">
              <a:lnSpc>
                <a:spcPct val="100000"/>
              </a:lnSpc>
              <a:spcBef>
                <a:spcPts val="0"/>
              </a:spcBef>
              <a:spcAft>
                <a:spcPts val="0"/>
              </a:spcAft>
              <a:buSzPts val="1400"/>
              <a:buNone/>
            </a:pPr>
            <a:endParaRPr lang="en-US" b="1" noProof="0" dirty="0"/>
          </a:p>
          <a:p>
            <a:pPr marL="0" lvl="0" indent="0" algn="l" rtl="0">
              <a:lnSpc>
                <a:spcPct val="100000"/>
              </a:lnSpc>
              <a:spcBef>
                <a:spcPts val="0"/>
              </a:spcBef>
              <a:spcAft>
                <a:spcPts val="0"/>
              </a:spcAft>
              <a:buSzPts val="1400"/>
              <a:buNone/>
            </a:pPr>
            <a:r>
              <a:rPr lang="en-US" b="0" noProof="0" dirty="0"/>
              <a:t>1. Brief discussion of the utilization of an ORM approach.</a:t>
            </a:r>
          </a:p>
          <a:p>
            <a:pPr marL="0" lvl="0" indent="0" algn="l" rtl="0">
              <a:lnSpc>
                <a:spcPct val="100000"/>
              </a:lnSpc>
              <a:spcBef>
                <a:spcPts val="0"/>
              </a:spcBef>
              <a:spcAft>
                <a:spcPts val="0"/>
              </a:spcAft>
              <a:buSzPts val="1400"/>
              <a:buNone/>
            </a:pPr>
            <a:endParaRPr lang="en-US" b="0" noProof="0" dirty="0"/>
          </a:p>
          <a:p>
            <a:pPr marL="0" lvl="0" indent="0" algn="l" rtl="0">
              <a:lnSpc>
                <a:spcPct val="100000"/>
              </a:lnSpc>
              <a:spcBef>
                <a:spcPts val="0"/>
              </a:spcBef>
              <a:spcAft>
                <a:spcPts val="0"/>
              </a:spcAft>
              <a:buSzPts val="1400"/>
              <a:buNone/>
            </a:pPr>
            <a:r>
              <a:rPr lang="en-US" b="0" noProof="0" dirty="0"/>
              <a:t>2. </a:t>
            </a:r>
            <a:r>
              <a:rPr lang="en-US" b="0" noProof="0" dirty="0" err="1"/>
              <a:t>feedparser</a:t>
            </a:r>
            <a:r>
              <a:rPr lang="en-US" b="0" noProof="0" dirty="0"/>
              <a:t> for extracting basic pieces of information from news RSS feeds.</a:t>
            </a:r>
          </a:p>
          <a:p>
            <a:pPr marL="0" lvl="0" indent="0" algn="l" rtl="0">
              <a:lnSpc>
                <a:spcPct val="100000"/>
              </a:lnSpc>
              <a:spcBef>
                <a:spcPts val="0"/>
              </a:spcBef>
              <a:spcAft>
                <a:spcPts val="0"/>
              </a:spcAft>
              <a:buSzPts val="1400"/>
              <a:buNone/>
            </a:pPr>
            <a:endParaRPr lang="en-US" b="0" noProof="0" dirty="0"/>
          </a:p>
          <a:p>
            <a:pPr marL="0" lvl="0" indent="0" algn="l" rtl="0">
              <a:lnSpc>
                <a:spcPct val="100000"/>
              </a:lnSpc>
              <a:spcBef>
                <a:spcPts val="0"/>
              </a:spcBef>
              <a:spcAft>
                <a:spcPts val="0"/>
              </a:spcAft>
              <a:buSzPts val="1400"/>
              <a:buNone/>
            </a:pPr>
            <a:r>
              <a:rPr lang="en-US" b="0" noProof="0" dirty="0"/>
              <a:t>3. </a:t>
            </a:r>
            <a:r>
              <a:rPr lang="en-US" b="0" noProof="0" dirty="0" err="1"/>
              <a:t>neewspaper</a:t>
            </a:r>
            <a:r>
              <a:rPr lang="en-US" b="0" noProof="0" dirty="0"/>
              <a:t> for elaborating an article starting from its URL: retrieving the full text, if freely available.</a:t>
            </a:r>
          </a:p>
          <a:p>
            <a:pPr marL="0" lvl="0" indent="0" algn="l" rtl="0">
              <a:lnSpc>
                <a:spcPct val="100000"/>
              </a:lnSpc>
              <a:spcBef>
                <a:spcPts val="0"/>
              </a:spcBef>
              <a:spcAft>
                <a:spcPts val="0"/>
              </a:spcAft>
              <a:buSzPts val="1400"/>
              <a:buNone/>
            </a:pPr>
            <a:endParaRPr lang="en-US" b="0" noProof="0" dirty="0"/>
          </a:p>
          <a:p>
            <a:pPr marL="0" lvl="0" indent="0" algn="l" rtl="0">
              <a:lnSpc>
                <a:spcPct val="100000"/>
              </a:lnSpc>
              <a:spcBef>
                <a:spcPts val="0"/>
              </a:spcBef>
              <a:spcAft>
                <a:spcPts val="0"/>
              </a:spcAft>
              <a:buSzPts val="1400"/>
              <a:buNone/>
            </a:pPr>
            <a:r>
              <a:rPr lang="en-US" b="0" noProof="0" dirty="0"/>
              <a:t>4. </a:t>
            </a:r>
            <a:r>
              <a:rPr lang="en-US" b="0" noProof="0" dirty="0" err="1"/>
              <a:t>nltk</a:t>
            </a:r>
            <a:r>
              <a:rPr lang="en-US" b="0" noProof="0" dirty="0"/>
              <a:t> for ML task: natural language processing for extracting a full-sense textual summary starting from a textual content of a specific article.</a:t>
            </a:r>
          </a:p>
        </p:txBody>
      </p:sp>
    </p:spTree>
    <p:extLst>
      <p:ext uri="{BB962C8B-B14F-4D97-AF65-F5344CB8AC3E}">
        <p14:creationId xmlns:p14="http://schemas.microsoft.com/office/powerpoint/2010/main" val="1294509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b="1" noProof="0" dirty="0"/>
              <a:t>Antonio</a:t>
            </a:r>
          </a:p>
          <a:p>
            <a:pPr marL="0" lvl="0" indent="0" algn="l" rtl="0">
              <a:lnSpc>
                <a:spcPct val="100000"/>
              </a:lnSpc>
              <a:spcBef>
                <a:spcPts val="0"/>
              </a:spcBef>
              <a:spcAft>
                <a:spcPts val="0"/>
              </a:spcAft>
              <a:buSzPts val="1400"/>
              <a:buNone/>
            </a:pPr>
            <a:endParaRPr lang="en-US" b="1" noProof="0" dirty="0"/>
          </a:p>
          <a:p>
            <a:pPr marL="0" lvl="0" indent="0" algn="l" rtl="0">
              <a:lnSpc>
                <a:spcPct val="100000"/>
              </a:lnSpc>
              <a:spcBef>
                <a:spcPts val="0"/>
              </a:spcBef>
              <a:spcAft>
                <a:spcPts val="0"/>
              </a:spcAft>
              <a:buSzPts val="1400"/>
              <a:buNone/>
            </a:pPr>
            <a:r>
              <a:rPr lang="en-US" b="0" noProof="0" dirty="0"/>
              <a:t>1. Very simple model for implementing basic user-customization functionalities about RSS Feed.</a:t>
            </a:r>
          </a:p>
          <a:p>
            <a:pPr marL="0" lvl="0" indent="0" algn="l" rtl="0">
              <a:lnSpc>
                <a:spcPct val="100000"/>
              </a:lnSpc>
              <a:spcBef>
                <a:spcPts val="0"/>
              </a:spcBef>
              <a:spcAft>
                <a:spcPts val="0"/>
              </a:spcAft>
              <a:buSzPts val="1400"/>
              <a:buNone/>
            </a:pPr>
            <a:endParaRPr lang="en-US" b="0" noProof="0" dirty="0"/>
          </a:p>
          <a:p>
            <a:pPr marL="0" lvl="0" indent="0" algn="l" rtl="0">
              <a:lnSpc>
                <a:spcPct val="100000"/>
              </a:lnSpc>
              <a:spcBef>
                <a:spcPts val="0"/>
              </a:spcBef>
              <a:spcAft>
                <a:spcPts val="0"/>
              </a:spcAft>
              <a:buSzPts val="1400"/>
              <a:buNone/>
            </a:pPr>
            <a:r>
              <a:rPr lang="en-US" b="0" noProof="0" dirty="0"/>
              <a:t>2. Use of integer id exploiting </a:t>
            </a:r>
            <a:r>
              <a:rPr lang="en-US" b="0" noProof="0" dirty="0" err="1"/>
              <a:t>Postgre</a:t>
            </a:r>
            <a:r>
              <a:rPr lang="en-US" b="0" noProof="0" dirty="0"/>
              <a:t> sequences.</a:t>
            </a:r>
          </a:p>
          <a:p>
            <a:pPr marL="0" lvl="0" indent="0" algn="l" rtl="0">
              <a:lnSpc>
                <a:spcPct val="100000"/>
              </a:lnSpc>
              <a:spcBef>
                <a:spcPts val="0"/>
              </a:spcBef>
              <a:spcAft>
                <a:spcPts val="0"/>
              </a:spcAft>
              <a:buSzPts val="1400"/>
              <a:buNone/>
            </a:pPr>
            <a:endParaRPr lang="en-US" b="0" noProof="0" dirty="0"/>
          </a:p>
          <a:p>
            <a:pPr marL="0" lvl="0" indent="0" algn="l" rtl="0">
              <a:lnSpc>
                <a:spcPct val="100000"/>
              </a:lnSpc>
              <a:spcBef>
                <a:spcPts val="0"/>
              </a:spcBef>
              <a:spcAft>
                <a:spcPts val="0"/>
              </a:spcAft>
              <a:buSzPts val="1400"/>
              <a:buNone/>
            </a:pPr>
            <a:r>
              <a:rPr lang="en-US" b="0" noProof="0" dirty="0"/>
              <a:t>3. One-to-may relation with eager fetching and cascade and orphan delete.</a:t>
            </a:r>
          </a:p>
        </p:txBody>
      </p:sp>
    </p:spTree>
    <p:extLst>
      <p:ext uri="{BB962C8B-B14F-4D97-AF65-F5344CB8AC3E}">
        <p14:creationId xmlns:p14="http://schemas.microsoft.com/office/powerpoint/2010/main" val="2655528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err="1"/>
              <a:t>Nurken</a:t>
            </a:r>
            <a:endParaRPr b="1" dirty="0"/>
          </a:p>
        </p:txBody>
      </p:sp>
    </p:spTree>
    <p:extLst>
      <p:ext uri="{BB962C8B-B14F-4D97-AF65-F5344CB8AC3E}">
        <p14:creationId xmlns:p14="http://schemas.microsoft.com/office/powerpoint/2010/main" val="2510942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err="1"/>
              <a:t>Nurken</a:t>
            </a:r>
            <a:endParaRPr b="1" dirty="0"/>
          </a:p>
        </p:txBody>
      </p:sp>
    </p:spTree>
    <p:extLst>
      <p:ext uri="{BB962C8B-B14F-4D97-AF65-F5344CB8AC3E}">
        <p14:creationId xmlns:p14="http://schemas.microsoft.com/office/powerpoint/2010/main" val="38818587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err="1"/>
              <a:t>Nurken</a:t>
            </a:r>
            <a:endParaRPr b="1" dirty="0"/>
          </a:p>
        </p:txBody>
      </p:sp>
    </p:spTree>
    <p:extLst>
      <p:ext uri="{BB962C8B-B14F-4D97-AF65-F5344CB8AC3E}">
        <p14:creationId xmlns:p14="http://schemas.microsoft.com/office/powerpoint/2010/main" val="4148768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a:t>Davide</a:t>
            </a:r>
            <a:endParaRPr b="1" dirty="0"/>
          </a:p>
        </p:txBody>
      </p:sp>
    </p:spTree>
    <p:extLst>
      <p:ext uri="{BB962C8B-B14F-4D97-AF65-F5344CB8AC3E}">
        <p14:creationId xmlns:p14="http://schemas.microsoft.com/office/powerpoint/2010/main" val="1700190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Davide</a:t>
            </a:r>
          </a:p>
          <a:p>
            <a:pPr marL="0" lvl="0" indent="0" algn="l" rtl="0">
              <a:lnSpc>
                <a:spcPct val="100000"/>
              </a:lnSpc>
              <a:spcBef>
                <a:spcPts val="0"/>
              </a:spcBef>
              <a:spcAft>
                <a:spcPts val="0"/>
              </a:spcAft>
              <a:buSzPts val="1400"/>
              <a:buNone/>
            </a:pPr>
            <a:endParaRPr lang="it-IT" dirty="0"/>
          </a:p>
          <a:p>
            <a:pPr marL="0" lvl="0" indent="0" algn="l" rtl="0">
              <a:lnSpc>
                <a:spcPct val="100000"/>
              </a:lnSpc>
              <a:spcBef>
                <a:spcPts val="0"/>
              </a:spcBef>
              <a:spcAft>
                <a:spcPts val="0"/>
              </a:spcAft>
              <a:buSzPts val="1400"/>
              <a:buNone/>
            </a:pPr>
            <a:r>
              <a:rPr lang="en-US" dirty="0"/>
              <a:t>This is the burndown chart, in which the blue line is the plan, the orange one represents the estimated hours, and the yellow one represents the hours of our actual work.</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As can be seen, we were not able to respect the hours estimated, going over 36 hours.</a:t>
            </a:r>
            <a:endParaRPr dirty="0"/>
          </a:p>
        </p:txBody>
      </p:sp>
    </p:spTree>
    <p:extLst>
      <p:ext uri="{BB962C8B-B14F-4D97-AF65-F5344CB8AC3E}">
        <p14:creationId xmlns:p14="http://schemas.microsoft.com/office/powerpoint/2010/main" val="63272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Davide</a:t>
            </a:r>
            <a:endParaRPr b="1"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Davide</a:t>
            </a:r>
          </a:p>
          <a:p>
            <a:pPr marL="0" lvl="0" indent="0" algn="l" rtl="0">
              <a:lnSpc>
                <a:spcPct val="100000"/>
              </a:lnSpc>
              <a:spcBef>
                <a:spcPts val="0"/>
              </a:spcBef>
              <a:spcAft>
                <a:spcPts val="0"/>
              </a:spcAft>
              <a:buSzPts val="1400"/>
              <a:buNone/>
            </a:pPr>
            <a:endParaRPr lang="it-IT" dirty="0"/>
          </a:p>
          <a:p>
            <a:pPr marL="0" lvl="0" indent="0" algn="l" rtl="0">
              <a:lnSpc>
                <a:spcPct val="100000"/>
              </a:lnSpc>
              <a:spcBef>
                <a:spcPts val="0"/>
              </a:spcBef>
              <a:spcAft>
                <a:spcPts val="0"/>
              </a:spcAft>
              <a:buSzPts val="1400"/>
              <a:buNone/>
            </a:pPr>
            <a:r>
              <a:rPr lang="en-US" dirty="0"/>
              <a:t>Our work’s objectives were to develop a distributed software application, that exploits the containerization paradigm.</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the development of our project we followed carefully agile principles and scrum methodology, in order to manage our workflow at best, minimizing the time between ideation and launch.</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(A container is a software unit, which packages one or more software applications, along with their configurations and dependencies, such that these applications can run quickly and reliably in a suitable container execution environment)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a:t>Davide</a:t>
            </a:r>
          </a:p>
          <a:p>
            <a:pPr marL="0" lvl="0" indent="0">
              <a:spcBef>
                <a:spcPts val="0"/>
              </a:spcBef>
              <a:spcAft>
                <a:spcPts val="0"/>
              </a:spcAft>
              <a:buNone/>
            </a:pPr>
            <a:endParaRPr lang="it-IT" dirty="0"/>
          </a:p>
          <a:p>
            <a:pPr marL="0" lvl="0" indent="0">
              <a:spcBef>
                <a:spcPts val="0"/>
              </a:spcBef>
              <a:spcAft>
                <a:spcPts val="0"/>
              </a:spcAft>
              <a:buNone/>
            </a:pPr>
            <a:r>
              <a:rPr lang="en-US" dirty="0"/>
              <a:t>The app developed by us is called NEWS FEED</a:t>
            </a:r>
            <a:r>
              <a:rPr lang="it-IT" dirty="0"/>
              <a:t>.</a:t>
            </a:r>
            <a:endParaRPr dirty="0"/>
          </a:p>
        </p:txBody>
      </p:sp>
    </p:spTree>
    <p:extLst>
      <p:ext uri="{BB962C8B-B14F-4D97-AF65-F5344CB8AC3E}">
        <p14:creationId xmlns:p14="http://schemas.microsoft.com/office/powerpoint/2010/main" val="1479265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Davide</a:t>
            </a:r>
          </a:p>
          <a:p>
            <a:pPr marL="0" lvl="0" indent="0" algn="l" rtl="0">
              <a:lnSpc>
                <a:spcPct val="100000"/>
              </a:lnSpc>
              <a:spcBef>
                <a:spcPts val="0"/>
              </a:spcBef>
              <a:spcAft>
                <a:spcPts val="0"/>
              </a:spcAft>
              <a:buSzPts val="1400"/>
              <a:buNone/>
            </a:pPr>
            <a:endParaRPr lang="it-IT" dirty="0"/>
          </a:p>
          <a:p>
            <a:pPr marL="0" lvl="0" indent="0" algn="l" rtl="0">
              <a:lnSpc>
                <a:spcPct val="100000"/>
              </a:lnSpc>
              <a:spcBef>
                <a:spcPts val="0"/>
              </a:spcBef>
              <a:spcAft>
                <a:spcPts val="0"/>
              </a:spcAft>
              <a:buSzPts val="1400"/>
              <a:buNone/>
            </a:pPr>
            <a:r>
              <a:rPr lang="en-US" dirty="0"/>
              <a:t>As can be seen from the name, the base idea was to realize a dashboard that collects news articles from different sources.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In this interactive dashboard the articles are shown either in full text, due to an external service, and in a summarized text, through a natural language processing.</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Furthermore, there is a dedicated user area, where the users may customize their feed page as they wish.</a:t>
            </a:r>
            <a:endParaRPr dirty="0"/>
          </a:p>
        </p:txBody>
      </p:sp>
    </p:spTree>
    <p:extLst>
      <p:ext uri="{BB962C8B-B14F-4D97-AF65-F5344CB8AC3E}">
        <p14:creationId xmlns:p14="http://schemas.microsoft.com/office/powerpoint/2010/main" val="1387678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it-IT" b="1" dirty="0"/>
              <a:t>Davide</a:t>
            </a:r>
          </a:p>
          <a:p>
            <a:pPr marL="0" lvl="0" indent="0" algn="l" rtl="0">
              <a:lnSpc>
                <a:spcPct val="100000"/>
              </a:lnSpc>
              <a:spcBef>
                <a:spcPts val="0"/>
              </a:spcBef>
              <a:spcAft>
                <a:spcPts val="0"/>
              </a:spcAft>
              <a:buSzPts val="1400"/>
              <a:buNone/>
            </a:pPr>
            <a:endParaRPr lang="it-IT" dirty="0"/>
          </a:p>
          <a:p>
            <a:pPr marL="0" lvl="0" indent="0" algn="l" rtl="0">
              <a:lnSpc>
                <a:spcPct val="100000"/>
              </a:lnSpc>
              <a:spcBef>
                <a:spcPts val="0"/>
              </a:spcBef>
              <a:spcAft>
                <a:spcPts val="0"/>
              </a:spcAft>
              <a:buSzPts val="1400"/>
              <a:buNone/>
            </a:pPr>
            <a:r>
              <a:rPr lang="en-US" dirty="0"/>
              <a:t>The NEWS FEED app can “make the life simpler” to someone that wants to receive news from several different sources, grouping them in one single layout. In this way the user could save time, seeing all the wanted news articles without surfing the web, from page to page.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a:t>Davide</a:t>
            </a:r>
          </a:p>
          <a:p>
            <a:pPr marL="0" lvl="0" indent="0">
              <a:spcBef>
                <a:spcPts val="0"/>
              </a:spcBef>
              <a:spcAft>
                <a:spcPts val="0"/>
              </a:spcAft>
              <a:buNone/>
            </a:pPr>
            <a:endParaRPr lang="it-IT" dirty="0"/>
          </a:p>
          <a:p>
            <a:pPr marL="0" lvl="0" indent="0">
              <a:spcBef>
                <a:spcPts val="0"/>
              </a:spcBef>
              <a:spcAft>
                <a:spcPts val="0"/>
              </a:spcAft>
              <a:buNone/>
            </a:pPr>
            <a:r>
              <a:rPr lang="en-US" dirty="0"/>
              <a:t>The user stories are various:</a:t>
            </a:r>
          </a:p>
          <a:p>
            <a:pPr marL="0" lvl="0" indent="0">
              <a:spcBef>
                <a:spcPts val="0"/>
              </a:spcBef>
              <a:spcAft>
                <a:spcPts val="0"/>
              </a:spcAft>
              <a:buNone/>
            </a:pPr>
            <a:r>
              <a:rPr lang="en-US" dirty="0"/>
              <a:t>- they can log into the system using the authentication method that they prefer;</a:t>
            </a:r>
          </a:p>
          <a:p>
            <a:pPr marL="0" lvl="0" indent="0">
              <a:spcBef>
                <a:spcPts val="0"/>
              </a:spcBef>
              <a:spcAft>
                <a:spcPts val="0"/>
              </a:spcAft>
              <a:buNone/>
            </a:pPr>
            <a:r>
              <a:rPr lang="en-US" dirty="0"/>
              <a:t>- the users can explore and investigates among news and can have an overview of several available articles and, for example, compare them;</a:t>
            </a:r>
          </a:p>
          <a:p>
            <a:pPr marL="0" lvl="0" indent="0">
              <a:spcBef>
                <a:spcPts val="0"/>
              </a:spcBef>
              <a:spcAft>
                <a:spcPts val="0"/>
              </a:spcAft>
              <a:buNone/>
            </a:pPr>
            <a:r>
              <a:rPr lang="en-US" dirty="0"/>
              <a:t>- they can customize their experience in “customize page”;</a:t>
            </a:r>
          </a:p>
          <a:p>
            <a:pPr marL="0" lvl="0" indent="0">
              <a:spcBef>
                <a:spcPts val="0"/>
              </a:spcBef>
              <a:spcAft>
                <a:spcPts val="0"/>
              </a:spcAft>
              <a:buNone/>
            </a:pPr>
            <a:r>
              <a:rPr lang="en-US" dirty="0"/>
              <a:t>- they can focus on a specific article, obtaining more details, and extrapolating information that are not directly accessible;</a:t>
            </a:r>
          </a:p>
          <a:p>
            <a:pPr marL="0" lvl="0" indent="0">
              <a:spcBef>
                <a:spcPts val="0"/>
              </a:spcBef>
              <a:spcAft>
                <a:spcPts val="0"/>
              </a:spcAft>
              <a:buNone/>
            </a:pPr>
            <a:r>
              <a:rPr lang="en-US" dirty="0"/>
              <a:t>- they are free to modify or delete their personal data from the system;</a:t>
            </a:r>
            <a:endParaRPr dirty="0"/>
          </a:p>
        </p:txBody>
      </p:sp>
    </p:spTree>
    <p:extLst>
      <p:ext uri="{BB962C8B-B14F-4D97-AF65-F5344CB8AC3E}">
        <p14:creationId xmlns:p14="http://schemas.microsoft.com/office/powerpoint/2010/main" val="508962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a:t>Davide</a:t>
            </a:r>
            <a:endParaRPr b="1" dirty="0"/>
          </a:p>
        </p:txBody>
      </p:sp>
    </p:spTree>
    <p:extLst>
      <p:ext uri="{BB962C8B-B14F-4D97-AF65-F5344CB8AC3E}">
        <p14:creationId xmlns:p14="http://schemas.microsoft.com/office/powerpoint/2010/main" val="347036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1" dirty="0"/>
              <a:t>Pietro</a:t>
            </a:r>
            <a:endParaRPr b="1" dirty="0"/>
          </a:p>
        </p:txBody>
      </p:sp>
    </p:spTree>
    <p:extLst>
      <p:ext uri="{BB962C8B-B14F-4D97-AF65-F5344CB8AC3E}">
        <p14:creationId xmlns:p14="http://schemas.microsoft.com/office/powerpoint/2010/main" val="1041251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Shape 11"/>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Shape 16"/>
          <p:cNvSpPr/>
          <p:nvPr/>
        </p:nvSpPr>
        <p:spPr>
          <a:xfrm>
            <a:off x="0" y="0"/>
            <a:ext cx="9144000" cy="53238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Shape 18"/>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Shape 19"/>
          <p:cNvSpPr/>
          <p:nvPr/>
        </p:nvSpPr>
        <p:spPr>
          <a:xfrm>
            <a:off x="3047704" y="5323800"/>
            <a:ext cx="3047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6096271" y="5323800"/>
            <a:ext cx="3047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1" y="5323800"/>
            <a:ext cx="3047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Shape 25"/>
          <p:cNvSpPr txBox="1"/>
          <p:nvPr/>
        </p:nvSpPr>
        <p:spPr>
          <a:xfrm>
            <a:off x="3593400" y="1575225"/>
            <a:ext cx="1957200" cy="8715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endParaRPr sz="9600" b="1" dirty="0">
              <a:solidFill>
                <a:srgbClr val="97ABBC"/>
              </a:solidFill>
            </a:endParaRPr>
          </a:p>
        </p:txBody>
      </p:sp>
      <p:sp>
        <p:nvSpPr>
          <p:cNvPr id="26" name="Shape 26"/>
          <p:cNvSpPr/>
          <p:nvPr/>
        </p:nvSpPr>
        <p:spPr>
          <a:xfrm>
            <a:off x="5723283" y="2132900"/>
            <a:ext cx="17103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7434177" y="2132900"/>
            <a:ext cx="17103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0" y="2132900"/>
            <a:ext cx="17103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1710425" y="2132900"/>
            <a:ext cx="17103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spcBef>
                <a:spcPts val="0"/>
              </a:spcBef>
              <a:spcAft>
                <a:spcPts val="0"/>
              </a:spcAft>
              <a:buNone/>
            </a:pPr>
            <a:fld id="{00000000-1234-1234-1234-123412341234}" type="slidenum">
              <a:rPr lang="en"/>
              <a:t>‹N›</a:t>
            </a:fld>
            <a:endParaRPr/>
          </a:p>
        </p:txBody>
      </p:sp>
      <p:pic>
        <p:nvPicPr>
          <p:cNvPr id="9" name="Google Shape;36;p59">
            <a:extLst>
              <a:ext uri="{FF2B5EF4-FFF2-40B4-BE49-F238E27FC236}">
                <a16:creationId xmlns:a16="http://schemas.microsoft.com/office/drawing/2014/main" id="{AB22D73D-58AD-40DE-A5F1-E337A4A25D2B}"/>
              </a:ext>
            </a:extLst>
          </p:cNvPr>
          <p:cNvPicPr preferRelativeResize="0"/>
          <p:nvPr userDrawn="1"/>
        </p:nvPicPr>
        <p:blipFill rotWithShape="1">
          <a:blip r:embed="rId2">
            <a:alphaModFix/>
          </a:blip>
          <a:srcRect/>
          <a:stretch/>
        </p:blipFill>
        <p:spPr>
          <a:xfrm>
            <a:off x="4372066" y="1856442"/>
            <a:ext cx="399867" cy="55291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Shape 33"/>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Shape 34"/>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Shape 50"/>
          <p:cNvSpPr txBox="1">
            <a:spLocks noGrp="1"/>
          </p:cNvSpPr>
          <p:nvPr>
            <p:ph type="body" idx="1"/>
          </p:nvPr>
        </p:nvSpPr>
        <p:spPr>
          <a:xfrm>
            <a:off x="893700" y="1600200"/>
            <a:ext cx="2371200" cy="4967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Shape 51"/>
          <p:cNvSpPr txBox="1">
            <a:spLocks noGrp="1"/>
          </p:cNvSpPr>
          <p:nvPr>
            <p:ph type="body" idx="2"/>
          </p:nvPr>
        </p:nvSpPr>
        <p:spPr>
          <a:xfrm>
            <a:off x="3386404" y="1600200"/>
            <a:ext cx="2371200" cy="4967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Shape 52"/>
          <p:cNvSpPr txBox="1">
            <a:spLocks noGrp="1"/>
          </p:cNvSpPr>
          <p:nvPr>
            <p:ph type="body" idx="3"/>
          </p:nvPr>
        </p:nvSpPr>
        <p:spPr>
          <a:xfrm>
            <a:off x="5879107" y="1600200"/>
            <a:ext cx="2371200" cy="4967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Shape 53"/>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Shape 6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Shape 73"/>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Shape 79"/>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Shape 8"/>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6" r:id="rId7"/>
    <p:sldLayoutId id="2147483657"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5Xey8coUk9WEp8Z731bVXwc1YW0IjtzV/view?usp=sharing"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OayzqDprGGikVlylQCj6x7aMDpQXYIAH/view?usp=sharing"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hyperlink" Target="https://www.notion.so/Tutorial-bd6f57b4c37942cf99fc0a747b09a20b" TargetMode="External"/><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aw.githubusercontent.com/lrazovic/advanced_programming/main/Documentation/openapi-auth.yml"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8" Type="http://schemas.openxmlformats.org/officeDocument/2006/relationships/hyperlink" Target="https://www.linkedin.com/in/leonardo-razovic-4b20b1121/" TargetMode="External"/><Relationship Id="rId3" Type="http://schemas.openxmlformats.org/officeDocument/2006/relationships/image" Target="../media/image2.emf"/><Relationship Id="rId7" Type="http://schemas.openxmlformats.org/officeDocument/2006/relationships/hyperlink" Target="http://linkedin.com/in/davide-muserra-394299217"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github.com/lamanna1815989" TargetMode="External"/><Relationship Id="rId5" Type="http://schemas.openxmlformats.org/officeDocument/2006/relationships/image" Target="../media/image3.png"/><Relationship Id="rId4" Type="http://schemas.openxmlformats.org/officeDocument/2006/relationships/hyperlink" Target="https://www.linkedin.com/in/antonio-ionta-a349b515a/" TargetMode="External"/><Relationship Id="rId9" Type="http://schemas.openxmlformats.org/officeDocument/2006/relationships/hyperlink" Target="https://kz.linkedin.com/in/nurperzent-shaidullin"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raw.githubusercontent.com/lrazovic/advanced_programming/main/Documentation/openapi.y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hyperlink" Target="https://github.com/lrazovic/advanced_programming/blob/main/Documentation/api.postman_collection.json" TargetMode="Externa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https://docs.sqlalchemy.org/en/14/orm/"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www.nltk.org/" TargetMode="External"/><Relationship Id="rId5" Type="http://schemas.openxmlformats.org/officeDocument/2006/relationships/hyperlink" Target="https://github.com/codelucas/newspaper/" TargetMode="External"/><Relationship Id="rId4" Type="http://schemas.openxmlformats.org/officeDocument/2006/relationships/hyperlink" Target="https://pypi.org/project/feedparser/"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docs.google.com/spreadsheets/d/1cgfnnor0ixltP5UD3kY-H9y1ngu_2fdF/edit?usp=sharing&amp;ouid=111181259861906053728&amp;rtpof=true&amp;sd=true"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lrazovic/advanced_programming" TargetMode="External"/><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BgThxrprsUrD4957vW2E8AQGa0-lcgLC/view?usp=sharing"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hyperlink" Target="https://drive.google.com/file/d/1BgThxrprsUrD4957vW2E8AQGa0-lcgLC/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NEWS FEED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ctrTitle" idx="4294967295"/>
          </p:nvPr>
        </p:nvSpPr>
        <p:spPr>
          <a:xfrm>
            <a:off x="940500" y="711600"/>
            <a:ext cx="7517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FF9715"/>
                </a:solidFill>
                <a:latin typeface="Lato"/>
                <a:ea typeface="Lato"/>
                <a:cs typeface="Lato"/>
                <a:sym typeface="Lato"/>
              </a:rPr>
              <a:t>1 MVP</a:t>
            </a:r>
            <a:endParaRPr sz="7200" b="1" dirty="0">
              <a:solidFill>
                <a:srgbClr val="FF9715"/>
              </a:solidFill>
              <a:latin typeface="Lato"/>
              <a:ea typeface="Lato"/>
              <a:cs typeface="Lato"/>
              <a:sym typeface="Lato"/>
            </a:endParaRPr>
          </a:p>
        </p:txBody>
      </p:sp>
      <p:sp>
        <p:nvSpPr>
          <p:cNvPr id="231" name="Shape 231"/>
          <p:cNvSpPr txBox="1">
            <a:spLocks noGrp="1"/>
          </p:cNvSpPr>
          <p:nvPr>
            <p:ph type="subTitle" idx="4294967295"/>
          </p:nvPr>
        </p:nvSpPr>
        <p:spPr>
          <a:xfrm>
            <a:off x="940500" y="1729346"/>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Ready for customers feedback</a:t>
            </a:r>
            <a:endParaRPr sz="2400" dirty="0"/>
          </a:p>
        </p:txBody>
      </p:sp>
      <p:sp>
        <p:nvSpPr>
          <p:cNvPr id="232" name="Shape 232"/>
          <p:cNvSpPr txBox="1">
            <a:spLocks noGrp="1"/>
          </p:cNvSpPr>
          <p:nvPr>
            <p:ph type="ctrTitle" idx="4294967295"/>
          </p:nvPr>
        </p:nvSpPr>
        <p:spPr>
          <a:xfrm>
            <a:off x="940500" y="4521603"/>
            <a:ext cx="7517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b="1" dirty="0">
                <a:solidFill>
                  <a:srgbClr val="7ECEFD"/>
                </a:solidFill>
                <a:latin typeface="Lato"/>
                <a:ea typeface="Lato"/>
                <a:cs typeface="Lato"/>
                <a:sym typeface="Lato"/>
              </a:rPr>
              <a:t>233 </a:t>
            </a:r>
            <a:r>
              <a:rPr lang="en-US" sz="7200" b="1" dirty="0" err="1">
                <a:solidFill>
                  <a:srgbClr val="7ECEFD"/>
                </a:solidFill>
                <a:latin typeface="Lato"/>
                <a:ea typeface="Lato"/>
                <a:cs typeface="Lato"/>
                <a:sym typeface="Lato"/>
              </a:rPr>
              <a:t>Hrs</a:t>
            </a:r>
            <a:endParaRPr lang="en-US" sz="7200" b="1" dirty="0">
              <a:solidFill>
                <a:srgbClr val="7ECEFD"/>
              </a:solidFill>
              <a:latin typeface="Lato"/>
              <a:ea typeface="Lato"/>
              <a:cs typeface="Lato"/>
              <a:sym typeface="Lato"/>
            </a:endParaRPr>
          </a:p>
        </p:txBody>
      </p:sp>
      <p:sp>
        <p:nvSpPr>
          <p:cNvPr id="233" name="Shape 233"/>
          <p:cNvSpPr txBox="1">
            <a:spLocks noGrp="1"/>
          </p:cNvSpPr>
          <p:nvPr>
            <p:ph type="subTitle" idx="4294967295"/>
          </p:nvPr>
        </p:nvSpPr>
        <p:spPr>
          <a:xfrm>
            <a:off x="940500" y="5539350"/>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t>Total Estimated Hours</a:t>
            </a:r>
          </a:p>
        </p:txBody>
      </p:sp>
      <p:sp>
        <p:nvSpPr>
          <p:cNvPr id="234" name="Shape 234"/>
          <p:cNvSpPr txBox="1">
            <a:spLocks noGrp="1"/>
          </p:cNvSpPr>
          <p:nvPr>
            <p:ph type="ctrTitle" idx="4294967295"/>
          </p:nvPr>
        </p:nvSpPr>
        <p:spPr>
          <a:xfrm>
            <a:off x="940500" y="2616602"/>
            <a:ext cx="7517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b="1" dirty="0">
                <a:solidFill>
                  <a:srgbClr val="F20253"/>
                </a:solidFill>
                <a:latin typeface="Lato"/>
                <a:ea typeface="Lato"/>
                <a:cs typeface="Lato"/>
                <a:sym typeface="Lato"/>
              </a:rPr>
              <a:t>6 Sprints</a:t>
            </a:r>
            <a:endParaRPr lang="en-US" sz="4800" b="1" dirty="0">
              <a:solidFill>
                <a:srgbClr val="F20253"/>
              </a:solidFill>
              <a:latin typeface="Lato"/>
              <a:ea typeface="Lato"/>
              <a:cs typeface="Lato"/>
              <a:sym typeface="Lato"/>
            </a:endParaRPr>
          </a:p>
        </p:txBody>
      </p:sp>
      <p:sp>
        <p:nvSpPr>
          <p:cNvPr id="235" name="Shape 235"/>
          <p:cNvSpPr txBox="1">
            <a:spLocks noGrp="1"/>
          </p:cNvSpPr>
          <p:nvPr>
            <p:ph type="subTitle" idx="4294967295"/>
          </p:nvPr>
        </p:nvSpPr>
        <p:spPr>
          <a:xfrm>
            <a:off x="940500" y="3634348"/>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t>Each sprint composed by 2 weeks</a:t>
            </a:r>
          </a:p>
        </p:txBody>
      </p:sp>
      <p:sp>
        <p:nvSpPr>
          <p:cNvPr id="236" name="Shape 236"/>
          <p:cNvSpPr/>
          <p:nvPr/>
        </p:nvSpPr>
        <p:spPr>
          <a:xfrm>
            <a:off x="0" y="862500"/>
            <a:ext cx="940500" cy="891600"/>
          </a:xfrm>
          <a:prstGeom prst="rightArrow">
            <a:avLst>
              <a:gd name="adj1" fmla="val 61815"/>
              <a:gd name="adj2" fmla="val 50000"/>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0" y="2767500"/>
            <a:ext cx="940500" cy="891600"/>
          </a:xfrm>
          <a:prstGeom prst="rightArrow">
            <a:avLst>
              <a:gd name="adj1" fmla="val 61815"/>
              <a:gd name="adj2" fmla="val 50000"/>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0" y="4672500"/>
            <a:ext cx="940500" cy="891600"/>
          </a:xfrm>
          <a:prstGeom prst="rightArrow">
            <a:avLst>
              <a:gd name="adj1" fmla="val 61815"/>
              <a:gd name="adj2" fmla="val 50000"/>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10</a:t>
            </a:fld>
            <a:endParaRPr/>
          </a:p>
        </p:txBody>
      </p:sp>
      <p:pic>
        <p:nvPicPr>
          <p:cNvPr id="12" name="Picture 11" descr="Shape&#10;&#10;Description automatically generated with low confidence">
            <a:hlinkClick r:id="rId3"/>
            <a:extLst>
              <a:ext uri="{FF2B5EF4-FFF2-40B4-BE49-F238E27FC236}">
                <a16:creationId xmlns:a16="http://schemas.microsoft.com/office/drawing/2014/main" id="{9E4BCAA2-17F2-4103-AF0E-7E1077EB76C6}"/>
              </a:ext>
            </a:extLst>
          </p:cNvPr>
          <p:cNvPicPr>
            <a:picLocks noChangeAspect="1"/>
          </p:cNvPicPr>
          <p:nvPr/>
        </p:nvPicPr>
        <p:blipFill>
          <a:blip r:embed="rId4"/>
          <a:stretch>
            <a:fillRect/>
          </a:stretch>
        </p:blipFill>
        <p:spPr>
          <a:xfrm>
            <a:off x="8034925" y="6004177"/>
            <a:ext cx="720000" cy="720000"/>
          </a:xfrm>
          <a:prstGeom prst="rect">
            <a:avLst/>
          </a:prstGeom>
        </p:spPr>
      </p:pic>
    </p:spTree>
    <p:extLst>
      <p:ext uri="{BB962C8B-B14F-4D97-AF65-F5344CB8AC3E}">
        <p14:creationId xmlns:p14="http://schemas.microsoft.com/office/powerpoint/2010/main" val="2736544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ctrTitle" idx="4294967295"/>
          </p:nvPr>
        </p:nvSpPr>
        <p:spPr>
          <a:xfrm>
            <a:off x="940500" y="711600"/>
            <a:ext cx="7517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FF9715"/>
                </a:solidFill>
                <a:latin typeface="Lato"/>
                <a:ea typeface="Lato"/>
                <a:cs typeface="Lato"/>
                <a:sym typeface="Lato"/>
              </a:rPr>
              <a:t>68 FP</a:t>
            </a:r>
            <a:endParaRPr sz="7200" b="1" dirty="0">
              <a:solidFill>
                <a:srgbClr val="FF9715"/>
              </a:solidFill>
              <a:latin typeface="Lato"/>
              <a:ea typeface="Lato"/>
              <a:cs typeface="Lato"/>
              <a:sym typeface="Lato"/>
            </a:endParaRPr>
          </a:p>
        </p:txBody>
      </p:sp>
      <p:sp>
        <p:nvSpPr>
          <p:cNvPr id="231" name="Shape 231"/>
          <p:cNvSpPr txBox="1">
            <a:spLocks noGrp="1"/>
          </p:cNvSpPr>
          <p:nvPr>
            <p:ph type="subTitle" idx="4294967295"/>
          </p:nvPr>
        </p:nvSpPr>
        <p:spPr>
          <a:xfrm>
            <a:off x="940500" y="1729346"/>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Biased Function Points</a:t>
            </a:r>
            <a:endParaRPr sz="2400" dirty="0"/>
          </a:p>
        </p:txBody>
      </p:sp>
      <p:sp>
        <p:nvSpPr>
          <p:cNvPr id="232" name="Shape 232"/>
          <p:cNvSpPr txBox="1">
            <a:spLocks noGrp="1"/>
          </p:cNvSpPr>
          <p:nvPr>
            <p:ph type="ctrTitle" idx="4294967295"/>
          </p:nvPr>
        </p:nvSpPr>
        <p:spPr>
          <a:xfrm>
            <a:off x="940500" y="4521603"/>
            <a:ext cx="7517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7ECEFD"/>
                </a:solidFill>
                <a:latin typeface="Lato"/>
                <a:ea typeface="Lato"/>
                <a:cs typeface="Lato"/>
                <a:sym typeface="Lato"/>
              </a:rPr>
              <a:t>7.4 person/month</a:t>
            </a:r>
            <a:endParaRPr sz="7200" b="1" dirty="0">
              <a:solidFill>
                <a:srgbClr val="7ECEFD"/>
              </a:solidFill>
              <a:latin typeface="Lato"/>
              <a:ea typeface="Lato"/>
              <a:cs typeface="Lato"/>
              <a:sym typeface="Lato"/>
            </a:endParaRPr>
          </a:p>
        </p:txBody>
      </p:sp>
      <p:sp>
        <p:nvSpPr>
          <p:cNvPr id="234" name="Shape 234"/>
          <p:cNvSpPr txBox="1">
            <a:spLocks noGrp="1"/>
          </p:cNvSpPr>
          <p:nvPr>
            <p:ph type="ctrTitle" idx="4294967295"/>
          </p:nvPr>
        </p:nvSpPr>
        <p:spPr>
          <a:xfrm>
            <a:off x="940500" y="2616602"/>
            <a:ext cx="7517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solidFill>
                  <a:srgbClr val="F20253"/>
                </a:solidFill>
                <a:latin typeface="Lato"/>
                <a:ea typeface="Lato"/>
                <a:cs typeface="Lato"/>
                <a:sym typeface="Lato"/>
              </a:rPr>
              <a:t>5440 SLOC</a:t>
            </a:r>
            <a:endParaRPr sz="4800" b="1" dirty="0">
              <a:solidFill>
                <a:srgbClr val="F20253"/>
              </a:solidFill>
              <a:latin typeface="Lato"/>
              <a:ea typeface="Lato"/>
              <a:cs typeface="Lato"/>
              <a:sym typeface="Lato"/>
            </a:endParaRPr>
          </a:p>
        </p:txBody>
      </p:sp>
      <p:sp>
        <p:nvSpPr>
          <p:cNvPr id="236" name="Shape 236"/>
          <p:cNvSpPr/>
          <p:nvPr/>
        </p:nvSpPr>
        <p:spPr>
          <a:xfrm>
            <a:off x="0" y="862500"/>
            <a:ext cx="940500" cy="891600"/>
          </a:xfrm>
          <a:prstGeom prst="rightArrow">
            <a:avLst>
              <a:gd name="adj1" fmla="val 61815"/>
              <a:gd name="adj2" fmla="val 50000"/>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0" y="2767500"/>
            <a:ext cx="940500" cy="891600"/>
          </a:xfrm>
          <a:prstGeom prst="rightArrow">
            <a:avLst>
              <a:gd name="adj1" fmla="val 61815"/>
              <a:gd name="adj2" fmla="val 50000"/>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0" y="4672500"/>
            <a:ext cx="940500" cy="891600"/>
          </a:xfrm>
          <a:prstGeom prst="rightArrow">
            <a:avLst>
              <a:gd name="adj1" fmla="val 61815"/>
              <a:gd name="adj2" fmla="val 50000"/>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11</a:t>
            </a:fld>
            <a:endParaRPr/>
          </a:p>
        </p:txBody>
      </p:sp>
      <p:pic>
        <p:nvPicPr>
          <p:cNvPr id="10" name="Picture 9" descr="Shape&#10;&#10;Description automatically generated with low confidence">
            <a:hlinkClick r:id="rId3"/>
            <a:extLst>
              <a:ext uri="{FF2B5EF4-FFF2-40B4-BE49-F238E27FC236}">
                <a16:creationId xmlns:a16="http://schemas.microsoft.com/office/drawing/2014/main" id="{C5828BB0-1A9B-4149-986E-F3CA80F772E3}"/>
              </a:ext>
            </a:extLst>
          </p:cNvPr>
          <p:cNvPicPr>
            <a:picLocks noChangeAspect="1"/>
          </p:cNvPicPr>
          <p:nvPr/>
        </p:nvPicPr>
        <p:blipFill>
          <a:blip r:embed="rId4"/>
          <a:stretch>
            <a:fillRect/>
          </a:stretch>
        </p:blipFill>
        <p:spPr>
          <a:xfrm>
            <a:off x="8034925" y="6004177"/>
            <a:ext cx="720000" cy="720000"/>
          </a:xfrm>
          <a:prstGeom prst="rect">
            <a:avLst/>
          </a:prstGeom>
        </p:spPr>
      </p:pic>
    </p:spTree>
    <p:extLst>
      <p:ext uri="{BB962C8B-B14F-4D97-AF65-F5344CB8AC3E}">
        <p14:creationId xmlns:p14="http://schemas.microsoft.com/office/powerpoint/2010/main" val="3860697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7ECEFD"/>
                </a:solidFill>
              </a:rPr>
              <a:t>3.</a:t>
            </a:r>
            <a:endParaRPr sz="7200" dirty="0">
              <a:solidFill>
                <a:srgbClr val="7ECEFD"/>
              </a:solidFill>
            </a:endParaRPr>
          </a:p>
          <a:p>
            <a:pPr marL="0" lvl="0" indent="0" rtl="0">
              <a:spcBef>
                <a:spcPts val="0"/>
              </a:spcBef>
              <a:spcAft>
                <a:spcPts val="0"/>
              </a:spcAft>
              <a:buNone/>
            </a:pPr>
            <a:r>
              <a:rPr lang="en" dirty="0"/>
              <a:t>TECHNICAL ARCHITECTURE</a:t>
            </a:r>
            <a:endParaRPr dirty="0"/>
          </a:p>
        </p:txBody>
      </p:sp>
      <p:sp>
        <p:nvSpPr>
          <p:cNvPr id="112" name="Shape 112"/>
          <p:cNvSpPr txBox="1">
            <a:spLocks noGrp="1"/>
          </p:cNvSpPr>
          <p:nvPr>
            <p:ph type="subTitle" idx="1"/>
          </p:nvPr>
        </p:nvSpPr>
        <p:spPr>
          <a:xfrm>
            <a:off x="629102" y="3786738"/>
            <a:ext cx="7885545" cy="104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Distributed Software Application with Containerization</a:t>
            </a:r>
          </a:p>
        </p:txBody>
      </p:sp>
      <p:sp>
        <p:nvSpPr>
          <p:cNvPr id="113" name="Shape 11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4115694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3A3C8604-3EC7-45DE-BFCA-AE39EC9624E0}"/>
              </a:ext>
            </a:extLst>
          </p:cNvPr>
          <p:cNvPicPr>
            <a:picLocks noChangeAspect="1"/>
          </p:cNvPicPr>
          <p:nvPr/>
        </p:nvPicPr>
        <p:blipFill>
          <a:blip r:embed="rId3"/>
          <a:stretch>
            <a:fillRect/>
          </a:stretch>
        </p:blipFill>
        <p:spPr>
          <a:xfrm>
            <a:off x="577780" y="0"/>
            <a:ext cx="7988440" cy="6858000"/>
          </a:xfrm>
          <a:prstGeom prst="rect">
            <a:avLst/>
          </a:prstGeom>
        </p:spPr>
      </p:pic>
      <p:sp>
        <p:nvSpPr>
          <p:cNvPr id="7" name="Rectangle 6">
            <a:extLst>
              <a:ext uri="{FF2B5EF4-FFF2-40B4-BE49-F238E27FC236}">
                <a16:creationId xmlns:a16="http://schemas.microsoft.com/office/drawing/2014/main" id="{246AA65E-F717-4064-B789-4091155F814B}"/>
              </a:ext>
            </a:extLst>
          </p:cNvPr>
          <p:cNvSpPr/>
          <p:nvPr/>
        </p:nvSpPr>
        <p:spPr>
          <a:xfrm>
            <a:off x="244762" y="270165"/>
            <a:ext cx="8654473" cy="6225309"/>
          </a:xfrm>
          <a:prstGeom prst="rect">
            <a:avLst/>
          </a:prstGeom>
          <a:noFill/>
          <a:ln>
            <a:solidFill>
              <a:srgbClr val="FF971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E352FC-EDB3-4433-838A-D72AFC8FD4A2}"/>
              </a:ext>
            </a:extLst>
          </p:cNvPr>
          <p:cNvSpPr/>
          <p:nvPr/>
        </p:nvSpPr>
        <p:spPr>
          <a:xfrm>
            <a:off x="491836" y="477705"/>
            <a:ext cx="8160327" cy="704549"/>
          </a:xfrm>
          <a:prstGeom prst="rect">
            <a:avLst/>
          </a:prstGeom>
          <a:noFill/>
          <a:ln w="22225">
            <a:solidFill>
              <a:srgbClr val="F2025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BB6048F-DE2E-4A8F-953A-3C3AE216758E}"/>
              </a:ext>
            </a:extLst>
          </p:cNvPr>
          <p:cNvSpPr/>
          <p:nvPr/>
        </p:nvSpPr>
        <p:spPr>
          <a:xfrm>
            <a:off x="491836" y="1371279"/>
            <a:ext cx="8160327" cy="4916976"/>
          </a:xfrm>
          <a:prstGeom prst="rect">
            <a:avLst/>
          </a:prstGeom>
          <a:noFill/>
          <a:ln w="22225">
            <a:solidFill>
              <a:srgbClr val="7ECEF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10;&#10;Description automatically generated">
            <a:extLst>
              <a:ext uri="{FF2B5EF4-FFF2-40B4-BE49-F238E27FC236}">
                <a16:creationId xmlns:a16="http://schemas.microsoft.com/office/drawing/2014/main" id="{FF8E3732-69B5-4C33-8D41-2C97B32AA6A8}"/>
              </a:ext>
            </a:extLst>
          </p:cNvPr>
          <p:cNvPicPr>
            <a:picLocks noChangeAspect="1"/>
          </p:cNvPicPr>
          <p:nvPr/>
        </p:nvPicPr>
        <p:blipFill>
          <a:blip r:embed="rId4"/>
          <a:stretch>
            <a:fillRect/>
          </a:stretch>
        </p:blipFill>
        <p:spPr>
          <a:xfrm>
            <a:off x="1" y="1556"/>
            <a:ext cx="1051865" cy="900000"/>
          </a:xfrm>
          <a:prstGeom prst="rect">
            <a:avLst/>
          </a:prstGeom>
        </p:spPr>
      </p:pic>
      <p:pic>
        <p:nvPicPr>
          <p:cNvPr id="15" name="Picture 14" descr="A picture containing shape&#10;&#10;Description automatically generated">
            <a:extLst>
              <a:ext uri="{FF2B5EF4-FFF2-40B4-BE49-F238E27FC236}">
                <a16:creationId xmlns:a16="http://schemas.microsoft.com/office/drawing/2014/main" id="{553792C6-8E3C-426E-BBD7-6CD3C581AEED}"/>
              </a:ext>
            </a:extLst>
          </p:cNvPr>
          <p:cNvPicPr>
            <a:picLocks noChangeAspect="1"/>
          </p:cNvPicPr>
          <p:nvPr/>
        </p:nvPicPr>
        <p:blipFill>
          <a:blip r:embed="rId5"/>
          <a:stretch>
            <a:fillRect/>
          </a:stretch>
        </p:blipFill>
        <p:spPr>
          <a:xfrm>
            <a:off x="6250260" y="648753"/>
            <a:ext cx="417795" cy="360000"/>
          </a:xfrm>
          <a:prstGeom prst="rect">
            <a:avLst/>
          </a:prstGeom>
        </p:spPr>
      </p:pic>
      <p:pic>
        <p:nvPicPr>
          <p:cNvPr id="19" name="Picture 18" descr="Logo&#10;&#10;Description automatically generated">
            <a:extLst>
              <a:ext uri="{FF2B5EF4-FFF2-40B4-BE49-F238E27FC236}">
                <a16:creationId xmlns:a16="http://schemas.microsoft.com/office/drawing/2014/main" id="{BACAA7CF-7152-4AD3-B636-CDEBC45B189A}"/>
              </a:ext>
            </a:extLst>
          </p:cNvPr>
          <p:cNvPicPr>
            <a:picLocks noChangeAspect="1"/>
          </p:cNvPicPr>
          <p:nvPr/>
        </p:nvPicPr>
        <p:blipFill>
          <a:blip r:embed="rId6"/>
          <a:stretch>
            <a:fillRect/>
          </a:stretch>
        </p:blipFill>
        <p:spPr>
          <a:xfrm>
            <a:off x="6654991" y="648753"/>
            <a:ext cx="318813" cy="360000"/>
          </a:xfrm>
          <a:prstGeom prst="rect">
            <a:avLst/>
          </a:prstGeom>
        </p:spPr>
      </p:pic>
      <p:pic>
        <p:nvPicPr>
          <p:cNvPr id="21" name="Picture 20" descr="Icon&#10;&#10;Description automatically generated">
            <a:extLst>
              <a:ext uri="{FF2B5EF4-FFF2-40B4-BE49-F238E27FC236}">
                <a16:creationId xmlns:a16="http://schemas.microsoft.com/office/drawing/2014/main" id="{CA913947-5C25-4741-94FD-E13E7B21D20B}"/>
              </a:ext>
            </a:extLst>
          </p:cNvPr>
          <p:cNvPicPr>
            <a:picLocks noChangeAspect="1"/>
          </p:cNvPicPr>
          <p:nvPr/>
        </p:nvPicPr>
        <p:blipFill>
          <a:blip r:embed="rId7"/>
          <a:stretch>
            <a:fillRect/>
          </a:stretch>
        </p:blipFill>
        <p:spPr>
          <a:xfrm>
            <a:off x="2385313" y="4151534"/>
            <a:ext cx="360000" cy="360000"/>
          </a:xfrm>
          <a:prstGeom prst="rect">
            <a:avLst/>
          </a:prstGeom>
        </p:spPr>
      </p:pic>
      <p:pic>
        <p:nvPicPr>
          <p:cNvPr id="23" name="Picture 22" descr="Icon&#10;&#10;Description automatically generated">
            <a:extLst>
              <a:ext uri="{FF2B5EF4-FFF2-40B4-BE49-F238E27FC236}">
                <a16:creationId xmlns:a16="http://schemas.microsoft.com/office/drawing/2014/main" id="{A7FA6514-A929-4EA0-A1BF-717BAE411D0D}"/>
              </a:ext>
            </a:extLst>
          </p:cNvPr>
          <p:cNvPicPr>
            <a:picLocks noChangeAspect="1"/>
          </p:cNvPicPr>
          <p:nvPr/>
        </p:nvPicPr>
        <p:blipFill>
          <a:blip r:embed="rId8"/>
          <a:stretch>
            <a:fillRect/>
          </a:stretch>
        </p:blipFill>
        <p:spPr>
          <a:xfrm>
            <a:off x="2380205" y="5734205"/>
            <a:ext cx="348950" cy="360000"/>
          </a:xfrm>
          <a:prstGeom prst="rect">
            <a:avLst/>
          </a:prstGeom>
        </p:spPr>
      </p:pic>
      <p:pic>
        <p:nvPicPr>
          <p:cNvPr id="5" name="Picture 4" descr="Chart, pie chart&#10;&#10;Description automatically generated">
            <a:extLst>
              <a:ext uri="{FF2B5EF4-FFF2-40B4-BE49-F238E27FC236}">
                <a16:creationId xmlns:a16="http://schemas.microsoft.com/office/drawing/2014/main" id="{E8A189C9-8AFD-4279-9251-9B5DFFFBA52E}"/>
              </a:ext>
            </a:extLst>
          </p:cNvPr>
          <p:cNvPicPr>
            <a:picLocks noChangeAspect="1"/>
          </p:cNvPicPr>
          <p:nvPr/>
        </p:nvPicPr>
        <p:blipFill>
          <a:blip r:embed="rId9"/>
          <a:stretch>
            <a:fillRect/>
          </a:stretch>
        </p:blipFill>
        <p:spPr>
          <a:xfrm>
            <a:off x="2790044" y="4151534"/>
            <a:ext cx="288287" cy="360000"/>
          </a:xfrm>
          <a:prstGeom prst="rect">
            <a:avLst/>
          </a:prstGeom>
        </p:spPr>
      </p:pic>
      <p:pic>
        <p:nvPicPr>
          <p:cNvPr id="12" name="Picture 11" descr="Icon&#10;&#10;Description automatically generated">
            <a:hlinkClick r:id="rId10"/>
            <a:extLst>
              <a:ext uri="{FF2B5EF4-FFF2-40B4-BE49-F238E27FC236}">
                <a16:creationId xmlns:a16="http://schemas.microsoft.com/office/drawing/2014/main" id="{222EC800-6539-4F48-A86C-005DFAA037C7}"/>
              </a:ext>
            </a:extLst>
          </p:cNvPr>
          <p:cNvPicPr>
            <a:picLocks noChangeAspect="1"/>
          </p:cNvPicPr>
          <p:nvPr/>
        </p:nvPicPr>
        <p:blipFill>
          <a:blip r:embed="rId11"/>
          <a:stretch>
            <a:fillRect/>
          </a:stretch>
        </p:blipFill>
        <p:spPr>
          <a:xfrm>
            <a:off x="8347878" y="5956737"/>
            <a:ext cx="694514" cy="720000"/>
          </a:xfrm>
          <a:prstGeom prst="rect">
            <a:avLst/>
          </a:prstGeom>
        </p:spPr>
      </p:pic>
      <p:pic>
        <p:nvPicPr>
          <p:cNvPr id="14" name="Picture 13" descr="Icon&#10;&#10;Description automatically generated">
            <a:extLst>
              <a:ext uri="{FF2B5EF4-FFF2-40B4-BE49-F238E27FC236}">
                <a16:creationId xmlns:a16="http://schemas.microsoft.com/office/drawing/2014/main" id="{83360BBE-D45C-4A0C-B50A-8AB02941330A}"/>
              </a:ext>
            </a:extLst>
          </p:cNvPr>
          <p:cNvPicPr>
            <a:picLocks noChangeAspect="1"/>
          </p:cNvPicPr>
          <p:nvPr/>
        </p:nvPicPr>
        <p:blipFill>
          <a:blip r:embed="rId7"/>
          <a:stretch>
            <a:fillRect/>
          </a:stretch>
        </p:blipFill>
        <p:spPr>
          <a:xfrm>
            <a:off x="4343657" y="4151534"/>
            <a:ext cx="360000" cy="360000"/>
          </a:xfrm>
          <a:prstGeom prst="rect">
            <a:avLst/>
          </a:prstGeom>
        </p:spPr>
      </p:pic>
      <p:pic>
        <p:nvPicPr>
          <p:cNvPr id="16" name="Picture 15" descr="Chart, pie chart&#10;&#10;Description automatically generated">
            <a:extLst>
              <a:ext uri="{FF2B5EF4-FFF2-40B4-BE49-F238E27FC236}">
                <a16:creationId xmlns:a16="http://schemas.microsoft.com/office/drawing/2014/main" id="{AC732364-4ADA-411C-89F2-F844AA290C70}"/>
              </a:ext>
            </a:extLst>
          </p:cNvPr>
          <p:cNvPicPr>
            <a:picLocks noChangeAspect="1"/>
          </p:cNvPicPr>
          <p:nvPr/>
        </p:nvPicPr>
        <p:blipFill>
          <a:blip r:embed="rId9"/>
          <a:stretch>
            <a:fillRect/>
          </a:stretch>
        </p:blipFill>
        <p:spPr>
          <a:xfrm>
            <a:off x="4748388" y="4151534"/>
            <a:ext cx="288287" cy="360000"/>
          </a:xfrm>
          <a:prstGeom prst="rect">
            <a:avLst/>
          </a:prstGeom>
        </p:spPr>
      </p:pic>
      <p:pic>
        <p:nvPicPr>
          <p:cNvPr id="17" name="Picture 16" descr="Icon&#10;&#10;Description automatically generated">
            <a:extLst>
              <a:ext uri="{FF2B5EF4-FFF2-40B4-BE49-F238E27FC236}">
                <a16:creationId xmlns:a16="http://schemas.microsoft.com/office/drawing/2014/main" id="{D7DEFCE0-7607-4E4B-BF6B-D779C1F056B0}"/>
              </a:ext>
            </a:extLst>
          </p:cNvPr>
          <p:cNvPicPr>
            <a:picLocks noChangeAspect="1"/>
          </p:cNvPicPr>
          <p:nvPr/>
        </p:nvPicPr>
        <p:blipFill>
          <a:blip r:embed="rId7"/>
          <a:stretch>
            <a:fillRect/>
          </a:stretch>
        </p:blipFill>
        <p:spPr>
          <a:xfrm>
            <a:off x="6243039" y="4151534"/>
            <a:ext cx="360000" cy="360000"/>
          </a:xfrm>
          <a:prstGeom prst="rect">
            <a:avLst/>
          </a:prstGeom>
        </p:spPr>
      </p:pic>
      <p:pic>
        <p:nvPicPr>
          <p:cNvPr id="18" name="Picture 17" descr="Chart, pie chart&#10;&#10;Description automatically generated">
            <a:extLst>
              <a:ext uri="{FF2B5EF4-FFF2-40B4-BE49-F238E27FC236}">
                <a16:creationId xmlns:a16="http://schemas.microsoft.com/office/drawing/2014/main" id="{BF21ED4C-BA64-49AB-8B0E-15D467AC83C9}"/>
              </a:ext>
            </a:extLst>
          </p:cNvPr>
          <p:cNvPicPr>
            <a:picLocks noChangeAspect="1"/>
          </p:cNvPicPr>
          <p:nvPr/>
        </p:nvPicPr>
        <p:blipFill>
          <a:blip r:embed="rId9"/>
          <a:stretch>
            <a:fillRect/>
          </a:stretch>
        </p:blipFill>
        <p:spPr>
          <a:xfrm>
            <a:off x="6647770" y="4151534"/>
            <a:ext cx="288287" cy="360000"/>
          </a:xfrm>
          <a:prstGeom prst="rect">
            <a:avLst/>
          </a:prstGeom>
        </p:spPr>
      </p:pic>
      <p:pic>
        <p:nvPicPr>
          <p:cNvPr id="20" name="Picture 19" descr="Icon&#10;&#10;Description automatically generated">
            <a:extLst>
              <a:ext uri="{FF2B5EF4-FFF2-40B4-BE49-F238E27FC236}">
                <a16:creationId xmlns:a16="http://schemas.microsoft.com/office/drawing/2014/main" id="{2855901C-1E37-4579-B122-8138A080D466}"/>
              </a:ext>
            </a:extLst>
          </p:cNvPr>
          <p:cNvPicPr>
            <a:picLocks noChangeAspect="1"/>
          </p:cNvPicPr>
          <p:nvPr/>
        </p:nvPicPr>
        <p:blipFill>
          <a:blip r:embed="rId7"/>
          <a:stretch>
            <a:fillRect/>
          </a:stretch>
        </p:blipFill>
        <p:spPr>
          <a:xfrm>
            <a:off x="7960326" y="4151534"/>
            <a:ext cx="360000" cy="360000"/>
          </a:xfrm>
          <a:prstGeom prst="rect">
            <a:avLst/>
          </a:prstGeom>
        </p:spPr>
      </p:pic>
      <p:pic>
        <p:nvPicPr>
          <p:cNvPr id="22" name="Picture 21" descr="Chart, pie chart&#10;&#10;Description automatically generated">
            <a:extLst>
              <a:ext uri="{FF2B5EF4-FFF2-40B4-BE49-F238E27FC236}">
                <a16:creationId xmlns:a16="http://schemas.microsoft.com/office/drawing/2014/main" id="{E1DB3BB7-C5FE-408E-9F4A-946216C4E1DE}"/>
              </a:ext>
            </a:extLst>
          </p:cNvPr>
          <p:cNvPicPr>
            <a:picLocks noChangeAspect="1"/>
          </p:cNvPicPr>
          <p:nvPr/>
        </p:nvPicPr>
        <p:blipFill>
          <a:blip r:embed="rId9"/>
          <a:stretch>
            <a:fillRect/>
          </a:stretch>
        </p:blipFill>
        <p:spPr>
          <a:xfrm>
            <a:off x="8365057" y="4151534"/>
            <a:ext cx="288287" cy="360000"/>
          </a:xfrm>
          <a:prstGeom prst="rect">
            <a:avLst/>
          </a:prstGeom>
        </p:spPr>
      </p:pic>
      <p:pic>
        <p:nvPicPr>
          <p:cNvPr id="24" name="Picture 23" descr="Icon&#10;&#10;Description automatically generated">
            <a:extLst>
              <a:ext uri="{FF2B5EF4-FFF2-40B4-BE49-F238E27FC236}">
                <a16:creationId xmlns:a16="http://schemas.microsoft.com/office/drawing/2014/main" id="{646EB668-1FC0-41B0-B51C-ADE3EC1B871F}"/>
              </a:ext>
            </a:extLst>
          </p:cNvPr>
          <p:cNvPicPr>
            <a:picLocks noChangeAspect="1"/>
          </p:cNvPicPr>
          <p:nvPr/>
        </p:nvPicPr>
        <p:blipFill>
          <a:blip r:embed="rId7"/>
          <a:stretch>
            <a:fillRect/>
          </a:stretch>
        </p:blipFill>
        <p:spPr>
          <a:xfrm>
            <a:off x="6250260" y="1530614"/>
            <a:ext cx="360000" cy="360000"/>
          </a:xfrm>
          <a:prstGeom prst="rect">
            <a:avLst/>
          </a:prstGeom>
        </p:spPr>
      </p:pic>
      <p:pic>
        <p:nvPicPr>
          <p:cNvPr id="25" name="Picture 24" descr="Chart, pie chart&#10;&#10;Description automatically generated">
            <a:extLst>
              <a:ext uri="{FF2B5EF4-FFF2-40B4-BE49-F238E27FC236}">
                <a16:creationId xmlns:a16="http://schemas.microsoft.com/office/drawing/2014/main" id="{F4D23469-2A5A-4871-8DEA-DCA353E4A508}"/>
              </a:ext>
            </a:extLst>
          </p:cNvPr>
          <p:cNvPicPr>
            <a:picLocks noChangeAspect="1"/>
          </p:cNvPicPr>
          <p:nvPr/>
        </p:nvPicPr>
        <p:blipFill>
          <a:blip r:embed="rId9"/>
          <a:stretch>
            <a:fillRect/>
          </a:stretch>
        </p:blipFill>
        <p:spPr>
          <a:xfrm>
            <a:off x="6654991" y="1530614"/>
            <a:ext cx="288287" cy="360000"/>
          </a:xfrm>
          <a:prstGeom prst="rect">
            <a:avLst/>
          </a:prstGeom>
        </p:spPr>
      </p:pic>
      <p:pic>
        <p:nvPicPr>
          <p:cNvPr id="26" name="Graphic 25">
            <a:extLst>
              <a:ext uri="{FF2B5EF4-FFF2-40B4-BE49-F238E27FC236}">
                <a16:creationId xmlns:a16="http://schemas.microsoft.com/office/drawing/2014/main" id="{A1D9AC4F-E0B2-4A56-8F87-94EDE59993A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88009" y="1528354"/>
            <a:ext cx="360000" cy="360000"/>
          </a:xfrm>
          <a:prstGeom prst="rect">
            <a:avLst/>
          </a:prstGeom>
        </p:spPr>
      </p:pic>
      <p:pic>
        <p:nvPicPr>
          <p:cNvPr id="27" name="Picture 26" descr="Icon&#10;&#10;Description automatically generated">
            <a:extLst>
              <a:ext uri="{FF2B5EF4-FFF2-40B4-BE49-F238E27FC236}">
                <a16:creationId xmlns:a16="http://schemas.microsoft.com/office/drawing/2014/main" id="{CC1C5A1F-ADBE-4759-B35D-23E1E4361787}"/>
              </a:ext>
            </a:extLst>
          </p:cNvPr>
          <p:cNvPicPr>
            <a:picLocks noChangeAspect="1"/>
          </p:cNvPicPr>
          <p:nvPr/>
        </p:nvPicPr>
        <p:blipFill>
          <a:blip r:embed="rId7"/>
          <a:stretch>
            <a:fillRect/>
          </a:stretch>
        </p:blipFill>
        <p:spPr>
          <a:xfrm>
            <a:off x="6250260" y="2455568"/>
            <a:ext cx="360000" cy="360000"/>
          </a:xfrm>
          <a:prstGeom prst="rect">
            <a:avLst/>
          </a:prstGeom>
        </p:spPr>
      </p:pic>
      <p:pic>
        <p:nvPicPr>
          <p:cNvPr id="28" name="Picture 27" descr="Chart, pie chart&#10;&#10;Description automatically generated">
            <a:extLst>
              <a:ext uri="{FF2B5EF4-FFF2-40B4-BE49-F238E27FC236}">
                <a16:creationId xmlns:a16="http://schemas.microsoft.com/office/drawing/2014/main" id="{880647CA-A844-4D2F-A8F9-2356002C9CA8}"/>
              </a:ext>
            </a:extLst>
          </p:cNvPr>
          <p:cNvPicPr>
            <a:picLocks noChangeAspect="1"/>
          </p:cNvPicPr>
          <p:nvPr/>
        </p:nvPicPr>
        <p:blipFill>
          <a:blip r:embed="rId9"/>
          <a:stretch>
            <a:fillRect/>
          </a:stretch>
        </p:blipFill>
        <p:spPr>
          <a:xfrm>
            <a:off x="6654991" y="2455568"/>
            <a:ext cx="288287" cy="360000"/>
          </a:xfrm>
          <a:prstGeom prst="rect">
            <a:avLst/>
          </a:prstGeom>
        </p:spPr>
      </p:pic>
    </p:spTree>
    <p:extLst>
      <p:ext uri="{BB962C8B-B14F-4D97-AF65-F5344CB8AC3E}">
        <p14:creationId xmlns:p14="http://schemas.microsoft.com/office/powerpoint/2010/main" val="3661548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JSON RPC</a:t>
            </a:r>
            <a:endParaRPr dirty="0"/>
          </a:p>
        </p:txBody>
      </p:sp>
      <p:sp>
        <p:nvSpPr>
          <p:cNvPr id="115" name="Google Shape;115;p3"/>
          <p:cNvSpPr txBox="1">
            <a:spLocks noGrp="1"/>
          </p:cNvSpPr>
          <p:nvPr>
            <p:ph type="body" idx="1"/>
          </p:nvPr>
        </p:nvSpPr>
        <p:spPr>
          <a:xfrm>
            <a:off x="893700" y="1831450"/>
            <a:ext cx="7280482" cy="4736400"/>
          </a:xfrm>
          <a:prstGeom prst="rect">
            <a:avLst/>
          </a:prstGeom>
          <a:noFill/>
          <a:ln>
            <a:noFill/>
          </a:ln>
        </p:spPr>
        <p:txBody>
          <a:bodyPr spcFirstLastPara="1" wrap="square" lIns="91425" tIns="91425" rIns="91425" bIns="91425" anchor="t" anchorCtr="0">
            <a:noAutofit/>
          </a:bodyPr>
          <a:lstStyle/>
          <a:p>
            <a:pPr marL="457200" lvl="0" indent="-419100" rtl="0">
              <a:lnSpc>
                <a:spcPct val="100000"/>
              </a:lnSpc>
              <a:spcBef>
                <a:spcPts val="600"/>
              </a:spcBef>
              <a:spcAft>
                <a:spcPts val="0"/>
              </a:spcAft>
              <a:buSzPts val="3000"/>
              <a:buChar char="▷"/>
            </a:pPr>
            <a:r>
              <a:rPr lang="en-US" dirty="0"/>
              <a:t>Stateless, light-weight remote procedure call (RPC) protocol.</a:t>
            </a:r>
          </a:p>
          <a:p>
            <a:pPr marL="457200" lvl="0" indent="-419100" rtl="0">
              <a:lnSpc>
                <a:spcPct val="100000"/>
              </a:lnSpc>
              <a:spcBef>
                <a:spcPts val="600"/>
              </a:spcBef>
              <a:spcAft>
                <a:spcPts val="0"/>
              </a:spcAft>
              <a:buSzPts val="3000"/>
              <a:buChar char="▷"/>
            </a:pPr>
            <a:r>
              <a:rPr lang="en-US" dirty="0"/>
              <a:t>Transport agnostic.</a:t>
            </a:r>
          </a:p>
          <a:p>
            <a:pPr marL="457200" lvl="0" indent="-419100" rtl="0">
              <a:lnSpc>
                <a:spcPct val="100000"/>
              </a:lnSpc>
              <a:spcBef>
                <a:spcPts val="600"/>
              </a:spcBef>
              <a:spcAft>
                <a:spcPts val="0"/>
              </a:spcAft>
              <a:buSzPts val="3000"/>
              <a:buChar char="▷"/>
            </a:pPr>
            <a:r>
              <a:rPr lang="en-US" dirty="0"/>
              <a:t>Designed to be simple!</a:t>
            </a:r>
          </a:p>
          <a:p>
            <a:pPr marL="457200" lvl="0" indent="-419100" rtl="0">
              <a:lnSpc>
                <a:spcPct val="100000"/>
              </a:lnSpc>
              <a:spcBef>
                <a:spcPts val="600"/>
              </a:spcBef>
              <a:spcAft>
                <a:spcPts val="0"/>
              </a:spcAft>
              <a:buSzPts val="3000"/>
              <a:buChar char="▷"/>
            </a:pPr>
            <a:r>
              <a:rPr lang="en-US" dirty="0"/>
              <a:t>Better solution than REST because:</a:t>
            </a:r>
          </a:p>
          <a:p>
            <a:pPr lvl="1" indent="-419100">
              <a:spcBef>
                <a:spcPts val="600"/>
              </a:spcBef>
              <a:buSzPts val="3000"/>
              <a:buChar char="▷"/>
            </a:pPr>
            <a:r>
              <a:rPr lang="en-US" dirty="0"/>
              <a:t>Straightforward scope.</a:t>
            </a:r>
          </a:p>
          <a:p>
            <a:pPr lvl="1" indent="-419100">
              <a:spcBef>
                <a:spcPts val="600"/>
              </a:spcBef>
              <a:buSzPts val="3000"/>
              <a:buChar char="▷"/>
            </a:pPr>
            <a:r>
              <a:rPr lang="en-US" dirty="0"/>
              <a:t>Well-defined encoding for request-response flow.</a:t>
            </a:r>
          </a:p>
        </p:txBody>
      </p:sp>
      <p:sp>
        <p:nvSpPr>
          <p:cNvPr id="116" name="Google Shape;116;p3"/>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14</a:t>
            </a:fld>
            <a:endParaRPr dirty="0"/>
          </a:p>
        </p:txBody>
      </p:sp>
    </p:spTree>
    <p:extLst>
      <p:ext uri="{BB962C8B-B14F-4D97-AF65-F5344CB8AC3E}">
        <p14:creationId xmlns:p14="http://schemas.microsoft.com/office/powerpoint/2010/main" val="335757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Containerization</a:t>
            </a:r>
            <a:br>
              <a:rPr lang="en" dirty="0"/>
            </a:br>
            <a:r>
              <a:rPr lang="en" dirty="0"/>
              <a:t>Docker File Code Snippets</a:t>
            </a:r>
            <a:endParaRPr dirty="0"/>
          </a:p>
        </p:txBody>
      </p:sp>
      <p:sp>
        <p:nvSpPr>
          <p:cNvPr id="115" name="Google Shape;115;p3"/>
          <p:cNvSpPr txBox="1">
            <a:spLocks noGrp="1"/>
          </p:cNvSpPr>
          <p:nvPr>
            <p:ph type="body" idx="1"/>
          </p:nvPr>
        </p:nvSpPr>
        <p:spPr>
          <a:xfrm>
            <a:off x="893701" y="1831450"/>
            <a:ext cx="7586874" cy="4070586"/>
          </a:xfrm>
          <a:prstGeom prst="rect">
            <a:avLst/>
          </a:prstGeom>
          <a:solidFill>
            <a:schemeClr val="tx2">
              <a:lumMod val="90000"/>
              <a:alpha val="40000"/>
            </a:schemeClr>
          </a:solidFill>
          <a:ln>
            <a:noFill/>
          </a:ln>
        </p:spPr>
        <p:txBody>
          <a:bodyPr spcFirstLastPara="1" wrap="square" lIns="91425" tIns="91425" rIns="91425" bIns="91425" anchor="t" anchorCtr="0">
            <a:noAutofit/>
          </a:bodyPr>
          <a:lstStyle/>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python:3.9-slim </a:t>
            </a: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requirements-stage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WORKDIR</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tmp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RUN</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pip install poetry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COPY</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pyproject.toml</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poetry.lock</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err="1">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tmp</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RUN</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poetry export -f requirements.txt --output requirements.txt --without-hashes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python:3.9-slim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RUN</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apt-get update &amp;&amp; apt-get install -y --no-install-recommends git &amp;&amp; apt-get purge -y --auto-remove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WORKDIR</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/code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COPY</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--from=requirements-stage /</a:t>
            </a:r>
            <a:r>
              <a:rPr lang="en-US" sz="1600" dirty="0" err="1">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tmp</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/requirements.txt /code/requirements.txt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RUN</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pip install --no-cache-</a:t>
            </a:r>
            <a:r>
              <a:rPr lang="en-US" sz="1600" dirty="0" err="1">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dir</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--upgrade -r /code/requirements.txt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COPY</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./app /code/app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1600" dirty="0">
                <a:solidFill>
                  <a:srgbClr val="4B69C6"/>
                </a:solidFill>
                <a:effectLst/>
                <a:latin typeface="Consolas" panose="020B0609020204030204" pitchFamily="49" charset="0"/>
                <a:ea typeface="Times New Roman" panose="02020603050405020304" pitchFamily="18" charset="0"/>
                <a:cs typeface="Times New Roman" panose="02020603050405020304" pitchFamily="18" charset="0"/>
              </a:rPr>
              <a:t>CMD</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448C27"/>
                </a:solidFill>
                <a:effectLst/>
                <a:latin typeface="Consolas" panose="020B0609020204030204" pitchFamily="49" charset="0"/>
                <a:ea typeface="Times New Roman" panose="02020603050405020304" pitchFamily="18" charset="0"/>
                <a:cs typeface="Times New Roman" panose="02020603050405020304" pitchFamily="18" charset="0"/>
              </a:rPr>
              <a:t>"python"</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rgbClr val="448C27"/>
                </a:solidFill>
                <a:effectLst/>
                <a:latin typeface="Consolas" panose="020B0609020204030204" pitchFamily="49" charset="0"/>
                <a:ea typeface="Times New Roman" panose="02020603050405020304" pitchFamily="18" charset="0"/>
                <a:cs typeface="Times New Roman" panose="02020603050405020304" pitchFamily="18" charset="0"/>
              </a:rPr>
              <a:t>"app/main.py"</a:t>
            </a:r>
            <a:r>
              <a:rPr lang="en-US" sz="1600" dirty="0">
                <a:solidFill>
                  <a:srgbClr val="333333"/>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6" name="Google Shape;116;p3"/>
          <p:cNvSpPr txBox="1">
            <a:spLocks noGrp="1"/>
          </p:cNvSpPr>
          <p:nvPr>
            <p:ph type="sldNum" idx="12"/>
          </p:nvPr>
        </p:nvSpPr>
        <p:spPr>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15</a:t>
            </a:fld>
            <a:endParaRPr dirty="0"/>
          </a:p>
        </p:txBody>
      </p:sp>
    </p:spTree>
    <p:extLst>
      <p:ext uri="{BB962C8B-B14F-4D97-AF65-F5344CB8AC3E}">
        <p14:creationId xmlns:p14="http://schemas.microsoft.com/office/powerpoint/2010/main" val="370628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3"/>
          <p:cNvSpPr txBox="1">
            <a:spLocks noGrp="1"/>
          </p:cNvSpPr>
          <p:nvPr>
            <p:ph type="sldNum" idx="12"/>
          </p:nvPr>
        </p:nvSpPr>
        <p:spPr>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16</a:t>
            </a:fld>
            <a:endParaRPr dirty="0"/>
          </a:p>
        </p:txBody>
      </p:sp>
      <p:sp>
        <p:nvSpPr>
          <p:cNvPr id="7" name="Google Shape;114;p3">
            <a:extLst>
              <a:ext uri="{FF2B5EF4-FFF2-40B4-BE49-F238E27FC236}">
                <a16:creationId xmlns:a16="http://schemas.microsoft.com/office/drawing/2014/main" id="{5679A328-10E4-45C4-A6F3-0FF367299ACC}"/>
              </a:ext>
            </a:extLst>
          </p:cNvPr>
          <p:cNvSpPr txBox="1">
            <a:spLocks noGrp="1"/>
          </p:cNvSpPr>
          <p:nvPr>
            <p:ph type="title"/>
          </p:nvPr>
        </p:nvSpPr>
        <p:spPr>
          <a:xfrm>
            <a:off x="893699" y="274650"/>
            <a:ext cx="7095755" cy="114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Orchestration</a:t>
            </a:r>
            <a:br>
              <a:rPr lang="en" dirty="0"/>
            </a:br>
            <a:r>
              <a:rPr lang="en" dirty="0"/>
              <a:t>Docker Compose Code Snippets</a:t>
            </a:r>
            <a:endParaRPr dirty="0"/>
          </a:p>
        </p:txBody>
      </p:sp>
      <p:sp>
        <p:nvSpPr>
          <p:cNvPr id="4" name="Rectangle 3">
            <a:extLst>
              <a:ext uri="{FF2B5EF4-FFF2-40B4-BE49-F238E27FC236}">
                <a16:creationId xmlns:a16="http://schemas.microsoft.com/office/drawing/2014/main" id="{D9F5AE39-2151-4751-A425-C7A9D6F8D357}"/>
              </a:ext>
            </a:extLst>
          </p:cNvPr>
          <p:cNvSpPr/>
          <p:nvPr/>
        </p:nvSpPr>
        <p:spPr>
          <a:xfrm>
            <a:off x="892800" y="1832400"/>
            <a:ext cx="7588800" cy="4071600"/>
          </a:xfrm>
          <a:prstGeom prst="rect">
            <a:avLst/>
          </a:prstGeom>
          <a:solidFill>
            <a:schemeClr val="tx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4B69C6"/>
                </a:solidFill>
                <a:latin typeface="Consolas" panose="020B0609020204030204" pitchFamily="49" charset="0"/>
              </a:rPr>
              <a:t>version</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3</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4B69C6"/>
                </a:solidFill>
                <a:latin typeface="Consolas" panose="020B0609020204030204" pitchFamily="49" charset="0"/>
              </a:rPr>
              <a:t>services</a:t>
            </a:r>
            <a:r>
              <a:rPr lang="en-US" sz="1600" dirty="0">
                <a:solidFill>
                  <a:srgbClr val="777777"/>
                </a:solidFill>
                <a:latin typeface="Consolas" panose="020B0609020204030204" pitchFamily="49" charset="0"/>
              </a:rPr>
              <a:t>:</a:t>
            </a:r>
          </a:p>
          <a:p>
            <a:r>
              <a:rPr lang="en-US" sz="1600" dirty="0">
                <a:solidFill>
                  <a:srgbClr val="777777"/>
                </a:solidFill>
                <a:latin typeface="Consolas" panose="020B0609020204030204" pitchFamily="49" charset="0"/>
              </a:rPr>
              <a:t>[</a:t>
            </a:r>
            <a:r>
              <a:rPr lang="en-US" sz="1600" dirty="0">
                <a:solidFill>
                  <a:srgbClr val="9C5D27"/>
                </a:solidFill>
                <a:latin typeface="Consolas" panose="020B0609020204030204" pitchFamily="49" charset="0"/>
              </a:rPr>
              <a: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err="1">
                <a:solidFill>
                  <a:srgbClr val="4B69C6"/>
                </a:solidFill>
                <a:latin typeface="Consolas" panose="020B0609020204030204" pitchFamily="49" charset="0"/>
              </a:rPr>
              <a:t>postgres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image</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err="1">
                <a:solidFill>
                  <a:srgbClr val="448C27"/>
                </a:solidFill>
                <a:latin typeface="Consolas" panose="020B0609020204030204" pitchFamily="49" charset="0"/>
              </a:rPr>
              <a:t>postgres:alpine</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restart</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unless-stopped</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volumes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err="1">
                <a:solidFill>
                  <a:srgbClr val="448C27"/>
                </a:solidFill>
                <a:latin typeface="Consolas" panose="020B0609020204030204" pitchFamily="49" charset="0"/>
              </a:rPr>
              <a:t>db</a:t>
            </a:r>
            <a:r>
              <a:rPr lang="en-US" sz="1600" dirty="0">
                <a:solidFill>
                  <a:srgbClr val="448C27"/>
                </a:solidFill>
                <a:latin typeface="Consolas" panose="020B0609020204030204" pitchFamily="49" charset="0"/>
              </a:rPr>
              <a:t>-data:/var/lib/</a:t>
            </a:r>
            <a:r>
              <a:rPr lang="en-US" sz="1600" dirty="0" err="1">
                <a:solidFill>
                  <a:srgbClr val="448C27"/>
                </a:solidFill>
                <a:latin typeface="Consolas" panose="020B0609020204030204" pitchFamily="49" charset="0"/>
              </a:rPr>
              <a:t>postgresql</a:t>
            </a:r>
            <a:r>
              <a:rPr lang="en-US" sz="1600" dirty="0">
                <a:solidFill>
                  <a:srgbClr val="448C27"/>
                </a:solidFill>
                <a:latin typeface="Consolas" panose="020B0609020204030204" pitchFamily="49" charset="0"/>
              </a:rPr>
              <a:t>/data</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networks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backend</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aliases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err="1">
                <a:solidFill>
                  <a:srgbClr val="448C27"/>
                </a:solidFill>
                <a:latin typeface="Consolas" panose="020B0609020204030204" pitchFamily="49" charset="0"/>
              </a:rPr>
              <a:t>database.dev</a:t>
            </a:r>
            <a:endParaRPr lang="en-US" sz="1600" dirty="0">
              <a:solidFill>
                <a:srgbClr val="333333"/>
              </a:solidFill>
              <a:latin typeface="Consolas" panose="020B0609020204030204" pitchFamily="49" charset="0"/>
            </a:endParaRPr>
          </a:p>
          <a:p>
            <a:r>
              <a:rPr lang="en-US" sz="1600" dirty="0">
                <a:solidFill>
                  <a:srgbClr val="777777"/>
                </a:solidFill>
                <a:latin typeface="Consolas" panose="020B0609020204030204" pitchFamily="49" charset="0"/>
              </a:rPr>
              <a:t>[</a:t>
            </a:r>
            <a:r>
              <a:rPr lang="en-US" sz="1600" dirty="0">
                <a:solidFill>
                  <a:srgbClr val="9C5D27"/>
                </a:solidFill>
                <a:latin typeface="Consolas" panose="020B0609020204030204" pitchFamily="49" charset="0"/>
              </a:rPr>
              <a: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ports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5432:5432</a:t>
            </a:r>
            <a:r>
              <a:rPr lang="en-US" sz="1600" dirty="0">
                <a:solidFill>
                  <a:srgbClr val="777777"/>
                </a:solidFill>
                <a:latin typeface="Consolas" panose="020B0609020204030204" pitchFamily="49" charset="0"/>
              </a:rPr>
              <a:t>“</a:t>
            </a:r>
          </a:p>
          <a:p>
            <a:r>
              <a:rPr lang="en-US" sz="1600" dirty="0">
                <a:solidFill>
                  <a:srgbClr val="777777"/>
                </a:solidFill>
                <a:latin typeface="Consolas" panose="020B0609020204030204" pitchFamily="49" charset="0"/>
              </a:rPr>
              <a:t>[</a:t>
            </a:r>
            <a:r>
              <a:rPr lang="en-US" sz="1600" dirty="0">
                <a:solidFill>
                  <a:srgbClr val="9C5D27"/>
                </a:solidFill>
                <a:latin typeface="Consolas" panose="020B0609020204030204" pitchFamily="49" charset="0"/>
              </a:rPr>
              <a: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
        <p:nvSpPr>
          <p:cNvPr id="8" name="Rectangle 7">
            <a:extLst>
              <a:ext uri="{FF2B5EF4-FFF2-40B4-BE49-F238E27FC236}">
                <a16:creationId xmlns:a16="http://schemas.microsoft.com/office/drawing/2014/main" id="{F8D3CBEC-2936-4D5E-BBE7-6DD91CDACF21}"/>
              </a:ext>
            </a:extLst>
          </p:cNvPr>
          <p:cNvSpPr/>
          <p:nvPr/>
        </p:nvSpPr>
        <p:spPr>
          <a:xfrm>
            <a:off x="892800" y="1832400"/>
            <a:ext cx="7588800" cy="4071600"/>
          </a:xfrm>
          <a:prstGeom prst="rect">
            <a:avLst/>
          </a:prstGeom>
          <a:solidFill>
            <a:schemeClr val="tx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777777"/>
                </a:solidFill>
                <a:latin typeface="Consolas" panose="020B0609020204030204" pitchFamily="49" charset="0"/>
              </a:rPr>
              <a:t>[</a:t>
            </a:r>
            <a:r>
              <a:rPr lang="en-US" sz="1600" dirty="0">
                <a:solidFill>
                  <a:srgbClr val="9C5D27"/>
                </a:solidFill>
                <a:latin typeface="Consolas" panose="020B0609020204030204" pitchFamily="49" charset="0"/>
              </a:rPr>
              <a: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webserver</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err="1">
                <a:solidFill>
                  <a:srgbClr val="4B69C6"/>
                </a:solidFill>
                <a:latin typeface="Consolas" panose="020B0609020204030204" pitchFamily="49" charset="0"/>
              </a:rPr>
              <a:t>depends_on</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err="1">
                <a:solidFill>
                  <a:srgbClr val="448C27"/>
                </a:solidFill>
                <a:latin typeface="Consolas" panose="020B0609020204030204" pitchFamily="49" charset="0"/>
              </a:rPr>
              <a:t>postgres</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persistence</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build</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context</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webserver/</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restart</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unless-stopped</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ports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448C27"/>
                </a:solidFill>
                <a:latin typeface="Consolas" panose="020B0609020204030204" pitchFamily="49" charset="0"/>
              </a:rPr>
              <a:t>5000:5000</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networks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backend</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frontend</a:t>
            </a:r>
            <a:endParaRPr lang="en-US" sz="1600" dirty="0">
              <a:solidFill>
                <a:srgbClr val="333333"/>
              </a:solidFill>
              <a:latin typeface="Consolas" panose="020B0609020204030204" pitchFamily="49" charset="0"/>
            </a:endParaRPr>
          </a:p>
          <a:p>
            <a:r>
              <a:rPr lang="en-US" sz="1600" dirty="0">
                <a:solidFill>
                  <a:srgbClr val="777777"/>
                </a:solidFill>
                <a:latin typeface="Consolas" panose="020B0609020204030204" pitchFamily="49" charset="0"/>
              </a:rPr>
              <a:t>[</a:t>
            </a:r>
            <a:r>
              <a:rPr lang="en-US" sz="1600" dirty="0">
                <a:solidFill>
                  <a:srgbClr val="9C5D27"/>
                </a:solidFill>
                <a:latin typeface="Consolas" panose="020B0609020204030204" pitchFamily="49" charset="0"/>
              </a:rPr>
              <a: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
        <p:nvSpPr>
          <p:cNvPr id="10" name="Rectangle 9">
            <a:extLst>
              <a:ext uri="{FF2B5EF4-FFF2-40B4-BE49-F238E27FC236}">
                <a16:creationId xmlns:a16="http://schemas.microsoft.com/office/drawing/2014/main" id="{FE22FF04-026C-4FCD-9F8F-4DC1C7CA925A}"/>
              </a:ext>
            </a:extLst>
          </p:cNvPr>
          <p:cNvSpPr/>
          <p:nvPr/>
        </p:nvSpPr>
        <p:spPr>
          <a:xfrm>
            <a:off x="892800" y="1832400"/>
            <a:ext cx="7588800" cy="4071600"/>
          </a:xfrm>
          <a:prstGeom prst="rect">
            <a:avLst/>
          </a:prstGeom>
          <a:solidFill>
            <a:schemeClr val="tx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777777"/>
                </a:solidFill>
                <a:latin typeface="Consolas" panose="020B0609020204030204" pitchFamily="49" charset="0"/>
              </a:rPr>
              <a:t>[</a:t>
            </a:r>
            <a:r>
              <a:rPr lang="en-US" sz="1600" dirty="0">
                <a:solidFill>
                  <a:srgbClr val="9C5D27"/>
                </a:solidFill>
                <a:latin typeface="Consolas" panose="020B0609020204030204" pitchFamily="49" charset="0"/>
              </a:rPr>
              <a:t>...</a:t>
            </a:r>
            <a:r>
              <a:rPr lang="en-US" sz="1600" dirty="0">
                <a:solidFill>
                  <a:srgbClr val="777777"/>
                </a:solidFill>
                <a:latin typeface="Consolas" panose="020B0609020204030204" pitchFamily="49" charset="0"/>
              </a:rPr>
              <a:t>]</a:t>
            </a:r>
          </a:p>
          <a:p>
            <a:r>
              <a:rPr lang="en-US" sz="1600" dirty="0">
                <a:solidFill>
                  <a:srgbClr val="4B69C6"/>
                </a:solidFill>
                <a:latin typeface="Consolas" panose="020B0609020204030204" pitchFamily="49" charset="0"/>
              </a:rPr>
              <a:t>networks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frontend</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driver</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bridge</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backend</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driver</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bridge</a:t>
            </a:r>
            <a:endParaRPr lang="en-US" sz="1600" dirty="0">
              <a:solidFill>
                <a:srgbClr val="333333"/>
              </a:solidFill>
              <a:latin typeface="Consolas" panose="020B0609020204030204" pitchFamily="49" charset="0"/>
            </a:endParaRPr>
          </a:p>
          <a:p>
            <a:br>
              <a:rPr lang="en-US" sz="1600" dirty="0">
                <a:solidFill>
                  <a:srgbClr val="333333"/>
                </a:solidFill>
                <a:latin typeface="Consolas" panose="020B0609020204030204" pitchFamily="49" charset="0"/>
              </a:rPr>
            </a:br>
            <a:r>
              <a:rPr lang="en-US" sz="1600" dirty="0">
                <a:solidFill>
                  <a:srgbClr val="4B69C6"/>
                </a:solidFill>
                <a:latin typeface="Consolas" panose="020B0609020204030204" pitchFamily="49" charset="0"/>
              </a:rPr>
              <a:t>volumes</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err="1">
                <a:solidFill>
                  <a:srgbClr val="4B69C6"/>
                </a:solidFill>
                <a:latin typeface="Consolas" panose="020B0609020204030204" pitchFamily="49" charset="0"/>
              </a:rPr>
              <a:t>db</a:t>
            </a:r>
            <a:r>
              <a:rPr lang="en-US" sz="1600" dirty="0">
                <a:solidFill>
                  <a:srgbClr val="4B69C6"/>
                </a:solidFill>
                <a:latin typeface="Consolas" panose="020B0609020204030204" pitchFamily="49" charset="0"/>
              </a:rPr>
              <a:t>-data</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driver</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local</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err="1">
                <a:solidFill>
                  <a:srgbClr val="4B69C6"/>
                </a:solidFill>
                <a:latin typeface="Consolas" panose="020B0609020204030204" pitchFamily="49" charset="0"/>
              </a:rPr>
              <a:t>nltkdata</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a:p>
            <a:r>
              <a:rPr lang="en-US" sz="1600" dirty="0">
                <a:solidFill>
                  <a:srgbClr val="333333"/>
                </a:solidFill>
                <a:latin typeface="Consolas" panose="020B0609020204030204" pitchFamily="49" charset="0"/>
              </a:rPr>
              <a:t>    </a:t>
            </a:r>
            <a:r>
              <a:rPr lang="en-US" sz="1600" dirty="0">
                <a:solidFill>
                  <a:srgbClr val="4B69C6"/>
                </a:solidFill>
                <a:latin typeface="Consolas" panose="020B0609020204030204" pitchFamily="49" charset="0"/>
              </a:rPr>
              <a:t>driver</a:t>
            </a:r>
            <a:r>
              <a:rPr lang="en-US" sz="1600" dirty="0">
                <a:solidFill>
                  <a:srgbClr val="777777"/>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448C27"/>
                </a:solidFill>
                <a:latin typeface="Consolas" panose="020B0609020204030204" pitchFamily="49" charset="0"/>
              </a:rPr>
              <a:t>local</a:t>
            </a:r>
            <a:endParaRPr lang="en-US" sz="1600" dirty="0">
              <a:solidFill>
                <a:srgbClr val="333333"/>
              </a:solidFill>
              <a:latin typeface="Consolas" panose="020B0609020204030204" pitchFamily="49" charset="0"/>
            </a:endParaRPr>
          </a:p>
          <a:p>
            <a:r>
              <a:rPr lang="en-US" sz="1600" dirty="0">
                <a:solidFill>
                  <a:srgbClr val="777777"/>
                </a:solidFill>
                <a:latin typeface="Consolas" panose="020B0609020204030204" pitchFamily="49" charset="0"/>
              </a:rPr>
              <a:t>[</a:t>
            </a:r>
            <a:r>
              <a:rPr lang="en-US" sz="1600" dirty="0">
                <a:solidFill>
                  <a:srgbClr val="9C5D27"/>
                </a:solidFill>
                <a:latin typeface="Consolas" panose="020B0609020204030204" pitchFamily="49" charset="0"/>
              </a:rPr>
              <a:t>...</a:t>
            </a:r>
            <a:r>
              <a:rPr lang="en-US" sz="1600" dirty="0">
                <a:solidFill>
                  <a:srgbClr val="777777"/>
                </a:solidFill>
                <a:latin typeface="Consolas" panose="020B0609020204030204" pitchFamily="49" charset="0"/>
              </a:rPr>
              <a:t>]</a:t>
            </a:r>
            <a:endParaRPr lang="en-US" sz="16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85314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8" grpId="0" animBg="1"/>
      <p:bldP spid="8" grpId="1"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6" name="Google Shape;116;p3"/>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17</a:t>
            </a:fld>
            <a:endParaRPr dirty="0"/>
          </a:p>
        </p:txBody>
      </p:sp>
      <p:sp>
        <p:nvSpPr>
          <p:cNvPr id="5" name="Rectangle 4">
            <a:extLst>
              <a:ext uri="{FF2B5EF4-FFF2-40B4-BE49-F238E27FC236}">
                <a16:creationId xmlns:a16="http://schemas.microsoft.com/office/drawing/2014/main" id="{3F3FC2F3-FE1A-4194-8C1E-25B77909BCFD}"/>
              </a:ext>
            </a:extLst>
          </p:cNvPr>
          <p:cNvSpPr/>
          <p:nvPr/>
        </p:nvSpPr>
        <p:spPr>
          <a:xfrm>
            <a:off x="892800" y="1832400"/>
            <a:ext cx="7588800" cy="4071600"/>
          </a:xfrm>
          <a:prstGeom prst="rect">
            <a:avLst/>
          </a:prstGeom>
          <a:solidFill>
            <a:schemeClr val="tx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777777"/>
                </a:solidFill>
                <a:latin typeface="Consolas" panose="020B0609020204030204" pitchFamily="49" charset="0"/>
              </a:rPr>
              <a:t>[</a:t>
            </a:r>
            <a:r>
              <a:rPr lang="en-US" sz="1000" dirty="0">
                <a:solidFill>
                  <a:srgbClr val="9C5D27"/>
                </a:solidFill>
                <a:latin typeface="Consolas" panose="020B0609020204030204" pitchFamily="49" charset="0"/>
              </a:rPr>
              <a:t>...</a:t>
            </a:r>
            <a:r>
              <a:rPr lang="en-US" sz="1000" dirty="0">
                <a:solidFill>
                  <a:srgbClr val="777777"/>
                </a:solidFill>
                <a:latin typeface="Consolas" panose="020B0609020204030204" pitchFamily="49" charset="0"/>
              </a:rPr>
              <a:t>]</a:t>
            </a:r>
          </a:p>
          <a:p>
            <a:r>
              <a:rPr lang="en-US" sz="1000" dirty="0">
                <a:solidFill>
                  <a:srgbClr val="4B69C6"/>
                </a:solidFill>
                <a:latin typeface="Consolas" panose="020B0609020204030204" pitchFamily="49" charset="0"/>
              </a:rPr>
              <a:t>jobs</a:t>
            </a:r>
            <a:r>
              <a:rPr lang="en-US" sz="1000" dirty="0">
                <a:solidFill>
                  <a:srgbClr val="777777"/>
                </a:solidFill>
                <a:latin typeface="Consolas" panose="020B0609020204030204" pitchFamily="49" charset="0"/>
              </a:rPr>
              <a:t>:</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build</a:t>
            </a:r>
            <a:r>
              <a:rPr lang="en-US" sz="1000" dirty="0">
                <a:solidFill>
                  <a:srgbClr val="777777"/>
                </a:solidFill>
                <a:latin typeface="Consolas" panose="020B0609020204030204" pitchFamily="49" charset="0"/>
              </a:rPr>
              <a:t>:</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runs-on</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ubuntu-latest</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steps</a:t>
            </a:r>
            <a:r>
              <a:rPr lang="en-US" sz="1000" dirty="0">
                <a:solidFill>
                  <a:srgbClr val="777777"/>
                </a:solidFill>
                <a:latin typeface="Consolas" panose="020B0609020204030204" pitchFamily="49" charset="0"/>
              </a:rPr>
              <a:t>:</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name</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Checkout</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uses</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actions/checkout@v2</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name</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Set up Docker </a:t>
            </a:r>
            <a:r>
              <a:rPr lang="en-US" sz="1000" dirty="0" err="1">
                <a:solidFill>
                  <a:srgbClr val="448C27"/>
                </a:solidFill>
                <a:latin typeface="Consolas" panose="020B0609020204030204" pitchFamily="49" charset="0"/>
              </a:rPr>
              <a:t>Buildx</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uses</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docker/setup-buildx-action@v1</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name</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Login to </a:t>
            </a:r>
            <a:r>
              <a:rPr lang="en-US" sz="1000" dirty="0" err="1">
                <a:solidFill>
                  <a:srgbClr val="448C27"/>
                </a:solidFill>
                <a:latin typeface="Consolas" panose="020B0609020204030204" pitchFamily="49" charset="0"/>
              </a:rPr>
              <a:t>DockerHub</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uses</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docker/login-action@v1</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with</a:t>
            </a:r>
            <a:r>
              <a:rPr lang="en-US" sz="1000" dirty="0">
                <a:solidFill>
                  <a:srgbClr val="777777"/>
                </a:solidFill>
                <a:latin typeface="Consolas" panose="020B0609020204030204" pitchFamily="49" charset="0"/>
              </a:rPr>
              <a:t>:</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username</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 </a:t>
            </a:r>
            <a:r>
              <a:rPr lang="en-US" sz="1000" dirty="0" err="1">
                <a:solidFill>
                  <a:srgbClr val="448C27"/>
                </a:solidFill>
                <a:latin typeface="Consolas" panose="020B0609020204030204" pitchFamily="49" charset="0"/>
              </a:rPr>
              <a:t>secrets.DOCKER_HUB_USERNAME</a:t>
            </a:r>
            <a:r>
              <a:rPr lang="en-US" sz="1000" dirty="0">
                <a:solidFill>
                  <a:srgbClr val="448C27"/>
                </a:solidFill>
                <a:latin typeface="Consolas" panose="020B0609020204030204" pitchFamily="49" charset="0"/>
              </a:rPr>
              <a:t> }}</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password</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 </a:t>
            </a:r>
            <a:r>
              <a:rPr lang="en-US" sz="1000" dirty="0" err="1">
                <a:solidFill>
                  <a:srgbClr val="448C27"/>
                </a:solidFill>
                <a:latin typeface="Consolas" panose="020B0609020204030204" pitchFamily="49" charset="0"/>
              </a:rPr>
              <a:t>secrets.DOCKER_HUB_ACCESS_TOKEN</a:t>
            </a:r>
            <a:r>
              <a:rPr lang="en-US" sz="1000" dirty="0">
                <a:solidFill>
                  <a:srgbClr val="448C27"/>
                </a:solidFill>
                <a:latin typeface="Consolas" panose="020B0609020204030204" pitchFamily="49" charset="0"/>
              </a:rPr>
              <a:t> }}</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name</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Build and push</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uses</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docker/build-push-action@v2</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with</a:t>
            </a:r>
            <a:r>
              <a:rPr lang="en-US" sz="1000" dirty="0">
                <a:solidFill>
                  <a:srgbClr val="777777"/>
                </a:solidFill>
                <a:latin typeface="Consolas" panose="020B0609020204030204" pitchFamily="49" charset="0"/>
              </a:rPr>
              <a:t>:</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context</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./webserver</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file</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./webserver/</a:t>
            </a:r>
            <a:r>
              <a:rPr lang="en-US" sz="1000" dirty="0" err="1">
                <a:solidFill>
                  <a:srgbClr val="448C27"/>
                </a:solidFill>
                <a:latin typeface="Consolas" panose="020B0609020204030204" pitchFamily="49" charset="0"/>
              </a:rPr>
              <a:t>Dockerfile</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builder</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 steps.buildx.outputs.name }}</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push</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9C5D27"/>
                </a:solidFill>
                <a:latin typeface="Consolas" panose="020B0609020204030204" pitchFamily="49" charset="0"/>
              </a:rPr>
              <a:t>true</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tags</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 </a:t>
            </a:r>
            <a:r>
              <a:rPr lang="en-US" sz="1000" dirty="0" err="1">
                <a:solidFill>
                  <a:srgbClr val="448C27"/>
                </a:solidFill>
                <a:latin typeface="Consolas" panose="020B0609020204030204" pitchFamily="49" charset="0"/>
              </a:rPr>
              <a:t>secrets.DOCKER_HUB_USERNAME</a:t>
            </a:r>
            <a:r>
              <a:rPr lang="en-US" sz="1000" dirty="0">
                <a:solidFill>
                  <a:srgbClr val="448C27"/>
                </a:solidFill>
                <a:latin typeface="Consolas" panose="020B0609020204030204" pitchFamily="49" charset="0"/>
              </a:rPr>
              <a:t> }}/</a:t>
            </a:r>
            <a:r>
              <a:rPr lang="en-US" sz="1000" dirty="0" err="1">
                <a:solidFill>
                  <a:srgbClr val="448C27"/>
                </a:solidFill>
                <a:latin typeface="Consolas" panose="020B0609020204030204" pitchFamily="49" charset="0"/>
              </a:rPr>
              <a:t>ap-webserver:latest</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cache-from</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type=</a:t>
            </a:r>
            <a:r>
              <a:rPr lang="en-US" sz="1000" dirty="0" err="1">
                <a:solidFill>
                  <a:srgbClr val="448C27"/>
                </a:solidFill>
                <a:latin typeface="Consolas" panose="020B0609020204030204" pitchFamily="49" charset="0"/>
              </a:rPr>
              <a:t>registry,ref</a:t>
            </a:r>
            <a:r>
              <a:rPr lang="en-US" sz="1000" dirty="0">
                <a:solidFill>
                  <a:srgbClr val="448C27"/>
                </a:solidFill>
                <a:latin typeface="Consolas" panose="020B0609020204030204" pitchFamily="49" charset="0"/>
              </a:rPr>
              <a:t>=${{ </a:t>
            </a:r>
            <a:r>
              <a:rPr lang="en-US" sz="1000" dirty="0" err="1">
                <a:solidFill>
                  <a:srgbClr val="448C27"/>
                </a:solidFill>
                <a:latin typeface="Consolas" panose="020B0609020204030204" pitchFamily="49" charset="0"/>
              </a:rPr>
              <a:t>secrets.DOCKER_HUB_USERNAME</a:t>
            </a:r>
            <a:r>
              <a:rPr lang="en-US" sz="1000" dirty="0">
                <a:solidFill>
                  <a:srgbClr val="448C27"/>
                </a:solidFill>
                <a:latin typeface="Consolas" panose="020B0609020204030204" pitchFamily="49" charset="0"/>
              </a:rPr>
              <a:t> }}/</a:t>
            </a:r>
            <a:r>
              <a:rPr lang="en-US" sz="1000" dirty="0" err="1">
                <a:solidFill>
                  <a:srgbClr val="448C27"/>
                </a:solidFill>
                <a:latin typeface="Consolas" panose="020B0609020204030204" pitchFamily="49" charset="0"/>
              </a:rPr>
              <a:t>ap-webserver:buildcache</a:t>
            </a:r>
            <a:endParaRPr lang="en-US" sz="1000" dirty="0">
              <a:solidFill>
                <a:srgbClr val="333333"/>
              </a:solidFill>
              <a:latin typeface="Consolas" panose="020B0609020204030204" pitchFamily="49" charset="0"/>
            </a:endParaRPr>
          </a:p>
          <a:p>
            <a:r>
              <a:rPr lang="en-US" sz="1000" dirty="0">
                <a:solidFill>
                  <a:srgbClr val="333333"/>
                </a:solidFill>
                <a:latin typeface="Consolas" panose="020B0609020204030204" pitchFamily="49" charset="0"/>
              </a:rPr>
              <a:t>          </a:t>
            </a:r>
            <a:r>
              <a:rPr lang="en-US" sz="1000" dirty="0">
                <a:solidFill>
                  <a:srgbClr val="4B69C6"/>
                </a:solidFill>
                <a:latin typeface="Consolas" panose="020B0609020204030204" pitchFamily="49" charset="0"/>
              </a:rPr>
              <a:t>cache-to</a:t>
            </a:r>
            <a:r>
              <a:rPr lang="en-US" sz="1000" dirty="0">
                <a:solidFill>
                  <a:srgbClr val="777777"/>
                </a:solidFill>
                <a:latin typeface="Consolas" panose="020B0609020204030204" pitchFamily="49" charset="0"/>
              </a:rPr>
              <a:t>:</a:t>
            </a:r>
            <a:r>
              <a:rPr lang="en-US" sz="1000" dirty="0">
                <a:solidFill>
                  <a:srgbClr val="333333"/>
                </a:solidFill>
                <a:latin typeface="Consolas" panose="020B0609020204030204" pitchFamily="49" charset="0"/>
              </a:rPr>
              <a:t> </a:t>
            </a:r>
            <a:r>
              <a:rPr lang="en-US" sz="1000" dirty="0">
                <a:solidFill>
                  <a:srgbClr val="448C27"/>
                </a:solidFill>
                <a:latin typeface="Consolas" panose="020B0609020204030204" pitchFamily="49" charset="0"/>
              </a:rPr>
              <a:t>type=</a:t>
            </a:r>
            <a:r>
              <a:rPr lang="en-US" sz="1000" dirty="0" err="1">
                <a:solidFill>
                  <a:srgbClr val="448C27"/>
                </a:solidFill>
                <a:latin typeface="Consolas" panose="020B0609020204030204" pitchFamily="49" charset="0"/>
              </a:rPr>
              <a:t>registry,ref</a:t>
            </a:r>
            <a:r>
              <a:rPr lang="en-US" sz="1000" dirty="0">
                <a:solidFill>
                  <a:srgbClr val="448C27"/>
                </a:solidFill>
                <a:latin typeface="Consolas" panose="020B0609020204030204" pitchFamily="49" charset="0"/>
              </a:rPr>
              <a:t>=${{ </a:t>
            </a:r>
            <a:r>
              <a:rPr lang="en-US" sz="1000" dirty="0" err="1">
                <a:solidFill>
                  <a:srgbClr val="448C27"/>
                </a:solidFill>
                <a:latin typeface="Consolas" panose="020B0609020204030204" pitchFamily="49" charset="0"/>
              </a:rPr>
              <a:t>secrets.DOCKER_HUB_USERNAME</a:t>
            </a:r>
            <a:r>
              <a:rPr lang="en-US" sz="1000" dirty="0">
                <a:solidFill>
                  <a:srgbClr val="448C27"/>
                </a:solidFill>
                <a:latin typeface="Consolas" panose="020B0609020204030204" pitchFamily="49" charset="0"/>
              </a:rPr>
              <a:t> }}/</a:t>
            </a:r>
            <a:r>
              <a:rPr lang="en-US" sz="1000" dirty="0" err="1">
                <a:solidFill>
                  <a:srgbClr val="448C27"/>
                </a:solidFill>
                <a:latin typeface="Consolas" panose="020B0609020204030204" pitchFamily="49" charset="0"/>
              </a:rPr>
              <a:t>ap-webserver:buildcache,mode</a:t>
            </a:r>
            <a:r>
              <a:rPr lang="en-US" sz="1000" dirty="0">
                <a:solidFill>
                  <a:srgbClr val="448C27"/>
                </a:solidFill>
                <a:latin typeface="Consolas" panose="020B0609020204030204" pitchFamily="49" charset="0"/>
              </a:rPr>
              <a:t>=max</a:t>
            </a:r>
            <a:endParaRPr lang="en-US" sz="1000" dirty="0">
              <a:solidFill>
                <a:srgbClr val="333333"/>
              </a:solidFill>
              <a:latin typeface="Consolas" panose="020B0609020204030204" pitchFamily="49" charset="0"/>
            </a:endParaRPr>
          </a:p>
        </p:txBody>
      </p:sp>
      <p:sp>
        <p:nvSpPr>
          <p:cNvPr id="6" name="Google Shape;114;p3">
            <a:extLst>
              <a:ext uri="{FF2B5EF4-FFF2-40B4-BE49-F238E27FC236}">
                <a16:creationId xmlns:a16="http://schemas.microsoft.com/office/drawing/2014/main" id="{C4464AA5-B172-4282-87DE-E949AE6389A3}"/>
              </a:ext>
            </a:extLst>
          </p:cNvPr>
          <p:cNvSpPr txBox="1">
            <a:spLocks noGrp="1"/>
          </p:cNvSpPr>
          <p:nvPr>
            <p:ph type="title"/>
          </p:nvPr>
        </p:nvSpPr>
        <p:spPr>
          <a:xfrm>
            <a:off x="893699" y="274650"/>
            <a:ext cx="7095755" cy="114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GitOps</a:t>
            </a:r>
            <a:endParaRPr dirty="0"/>
          </a:p>
        </p:txBody>
      </p:sp>
    </p:spTree>
    <p:extLst>
      <p:ext uri="{BB962C8B-B14F-4D97-AF65-F5344CB8AC3E}">
        <p14:creationId xmlns:p14="http://schemas.microsoft.com/office/powerpoint/2010/main" val="4220094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7ECEFD"/>
                </a:solidFill>
              </a:rPr>
              <a:t>4.</a:t>
            </a:r>
            <a:endParaRPr sz="7200" dirty="0">
              <a:solidFill>
                <a:srgbClr val="7ECEFD"/>
              </a:solidFill>
            </a:endParaRPr>
          </a:p>
          <a:p>
            <a:pPr marL="0" lvl="0" indent="0" rtl="0">
              <a:spcBef>
                <a:spcPts val="0"/>
              </a:spcBef>
              <a:spcAft>
                <a:spcPts val="0"/>
              </a:spcAft>
              <a:buNone/>
            </a:pPr>
            <a:r>
              <a:rPr lang="en" dirty="0"/>
              <a:t>BACK-END</a:t>
            </a:r>
            <a:endParaRPr dirty="0"/>
          </a:p>
        </p:txBody>
      </p:sp>
      <p:sp>
        <p:nvSpPr>
          <p:cNvPr id="112" name="Shape 112"/>
          <p:cNvSpPr txBox="1">
            <a:spLocks noGrp="1"/>
          </p:cNvSpPr>
          <p:nvPr>
            <p:ph type="subTitle" idx="1"/>
          </p:nvPr>
        </p:nvSpPr>
        <p:spPr>
          <a:xfrm>
            <a:off x="629102" y="3786738"/>
            <a:ext cx="7885545" cy="104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API | Auth | Logic | Persistence</a:t>
            </a:r>
          </a:p>
        </p:txBody>
      </p:sp>
      <p:sp>
        <p:nvSpPr>
          <p:cNvPr id="113" name="Shape 11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35136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Auth</a:t>
            </a:r>
            <a:endParaRPr dirty="0"/>
          </a:p>
        </p:txBody>
      </p:sp>
      <p:sp>
        <p:nvSpPr>
          <p:cNvPr id="115" name="Google Shape;115;p3"/>
          <p:cNvSpPr txBox="1">
            <a:spLocks noGrp="1"/>
          </p:cNvSpPr>
          <p:nvPr>
            <p:ph type="body" idx="1"/>
          </p:nvPr>
        </p:nvSpPr>
        <p:spPr>
          <a:xfrm>
            <a:off x="893700" y="1831450"/>
            <a:ext cx="7280482" cy="4736400"/>
          </a:xfrm>
          <a:prstGeom prst="rect">
            <a:avLst/>
          </a:prstGeom>
          <a:noFill/>
          <a:ln>
            <a:noFill/>
          </a:ln>
        </p:spPr>
        <p:txBody>
          <a:bodyPr spcFirstLastPara="1" wrap="square" lIns="91425" tIns="91425" rIns="91425" bIns="91425" anchor="t" anchorCtr="0">
            <a:noAutofit/>
          </a:bodyPr>
          <a:lstStyle/>
          <a:p>
            <a:pPr marL="457200" lvl="0" indent="-419100" rtl="0">
              <a:lnSpc>
                <a:spcPct val="100000"/>
              </a:lnSpc>
              <a:spcBef>
                <a:spcPts val="600"/>
              </a:spcBef>
              <a:spcAft>
                <a:spcPts val="0"/>
              </a:spcAft>
              <a:buSzPts val="3000"/>
              <a:buChar char="▷"/>
            </a:pPr>
            <a:r>
              <a:rPr lang="en-US" dirty="0"/>
              <a:t>Google Sign-in and traditional credentials.</a:t>
            </a:r>
          </a:p>
          <a:p>
            <a:pPr marL="457200" lvl="0" indent="-419100" rtl="0">
              <a:lnSpc>
                <a:spcPct val="100000"/>
              </a:lnSpc>
              <a:spcBef>
                <a:spcPts val="600"/>
              </a:spcBef>
              <a:spcAft>
                <a:spcPts val="0"/>
              </a:spcAft>
              <a:buSzPts val="3000"/>
              <a:buChar char="▷"/>
            </a:pPr>
            <a:r>
              <a:rPr lang="en-US" dirty="0"/>
              <a:t>Hashed passwords.</a:t>
            </a:r>
          </a:p>
          <a:p>
            <a:pPr marL="457200" lvl="0" indent="-419100" rtl="0">
              <a:lnSpc>
                <a:spcPct val="100000"/>
              </a:lnSpc>
              <a:spcBef>
                <a:spcPts val="600"/>
              </a:spcBef>
              <a:spcAft>
                <a:spcPts val="0"/>
              </a:spcAft>
              <a:buSzPts val="3000"/>
              <a:buChar char="▷"/>
            </a:pPr>
            <a:r>
              <a:rPr lang="en-US" dirty="0"/>
              <a:t>Custom JWT.</a:t>
            </a:r>
          </a:p>
        </p:txBody>
      </p:sp>
      <p:sp>
        <p:nvSpPr>
          <p:cNvPr id="116" name="Google Shape;116;p3"/>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19</a:t>
            </a:fld>
            <a:endParaRPr dirty="0"/>
          </a:p>
        </p:txBody>
      </p:sp>
      <p:pic>
        <p:nvPicPr>
          <p:cNvPr id="5" name="Picture 4" descr="Logo&#10;&#10;Description automatically generated with low confidence">
            <a:hlinkClick r:id="rId3"/>
            <a:extLst>
              <a:ext uri="{FF2B5EF4-FFF2-40B4-BE49-F238E27FC236}">
                <a16:creationId xmlns:a16="http://schemas.microsoft.com/office/drawing/2014/main" id="{38C0D353-7CF6-4812-B10A-2307E8857557}"/>
              </a:ext>
            </a:extLst>
          </p:cNvPr>
          <p:cNvPicPr>
            <a:picLocks noChangeAspect="1"/>
          </p:cNvPicPr>
          <p:nvPr/>
        </p:nvPicPr>
        <p:blipFill>
          <a:blip r:embed="rId4"/>
          <a:stretch>
            <a:fillRect/>
          </a:stretch>
        </p:blipFill>
        <p:spPr>
          <a:xfrm>
            <a:off x="3673673" y="4199650"/>
            <a:ext cx="1796654" cy="1800000"/>
          </a:xfrm>
          <a:prstGeom prst="rect">
            <a:avLst/>
          </a:prstGeom>
        </p:spPr>
      </p:pic>
    </p:spTree>
    <p:extLst>
      <p:ext uri="{BB962C8B-B14F-4D97-AF65-F5344CB8AC3E}">
        <p14:creationId xmlns:p14="http://schemas.microsoft.com/office/powerpoint/2010/main" val="2866833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ctrTitle" idx="4294967295"/>
          </p:nvPr>
        </p:nvSpPr>
        <p:spPr>
          <a:xfrm>
            <a:off x="916025" y="587125"/>
            <a:ext cx="5561100" cy="1546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97ABBC"/>
              </a:buClr>
              <a:buSzPts val="3600"/>
              <a:buFont typeface="Raleway"/>
              <a:buNone/>
            </a:pPr>
            <a:r>
              <a:rPr lang="en" sz="6000" b="0" i="0" u="none" strike="noStrike" cap="none" dirty="0">
                <a:solidFill>
                  <a:srgbClr val="7ECEFD"/>
                </a:solidFill>
                <a:latin typeface="Raleway"/>
                <a:ea typeface="Raleway"/>
                <a:cs typeface="Raleway"/>
                <a:sym typeface="Raleway"/>
              </a:rPr>
              <a:t>Hello!</a:t>
            </a:r>
            <a:endParaRPr sz="6000" b="0" i="0" u="none" strike="noStrike" cap="none" dirty="0">
              <a:solidFill>
                <a:srgbClr val="7ECEFD"/>
              </a:solidFill>
              <a:latin typeface="Raleway"/>
              <a:ea typeface="Raleway"/>
              <a:cs typeface="Raleway"/>
              <a:sym typeface="Raleway"/>
            </a:endParaRPr>
          </a:p>
        </p:txBody>
      </p:sp>
      <p:sp>
        <p:nvSpPr>
          <p:cNvPr id="102" name="Google Shape;102;p2"/>
          <p:cNvSpPr txBox="1">
            <a:spLocks noGrp="1"/>
          </p:cNvSpPr>
          <p:nvPr>
            <p:ph type="subTitle" idx="4294967295"/>
          </p:nvPr>
        </p:nvSpPr>
        <p:spPr>
          <a:xfrm>
            <a:off x="916024" y="1957950"/>
            <a:ext cx="7844517"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600"/>
              </a:spcAft>
              <a:buClr>
                <a:srgbClr val="677480"/>
              </a:buClr>
              <a:buSzPts val="3000"/>
              <a:buFont typeface="Lato"/>
              <a:buNone/>
            </a:pPr>
            <a:r>
              <a:rPr lang="en" sz="3200" b="1" i="0" u="none" strike="noStrike" cap="none" dirty="0">
                <a:solidFill>
                  <a:srgbClr val="2185C5"/>
                </a:solidFill>
                <a:latin typeface="Lato"/>
                <a:ea typeface="Lato"/>
                <a:cs typeface="Lato"/>
                <a:sym typeface="Lato"/>
              </a:rPr>
              <a:t>Team members for group project:</a:t>
            </a:r>
            <a:endParaRPr sz="3200" dirty="0"/>
          </a:p>
        </p:txBody>
      </p:sp>
      <p:sp>
        <p:nvSpPr>
          <p:cNvPr id="103" name="Google Shape;103;p2"/>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a:t>
            </a:fld>
            <a:endParaRPr dirty="0"/>
          </a:p>
        </p:txBody>
      </p:sp>
      <p:pic>
        <p:nvPicPr>
          <p:cNvPr id="12" name="Picture 11">
            <a:extLst>
              <a:ext uri="{FF2B5EF4-FFF2-40B4-BE49-F238E27FC236}">
                <a16:creationId xmlns:a16="http://schemas.microsoft.com/office/drawing/2014/main" id="{C75C75B9-5BEE-4D8D-9A8C-CF414F5C4D2C}"/>
              </a:ext>
            </a:extLst>
          </p:cNvPr>
          <p:cNvPicPr>
            <a:picLocks noChangeAspect="1"/>
          </p:cNvPicPr>
          <p:nvPr/>
        </p:nvPicPr>
        <p:blipFill>
          <a:blip r:embed="rId3"/>
          <a:stretch>
            <a:fillRect/>
          </a:stretch>
        </p:blipFill>
        <p:spPr>
          <a:xfrm>
            <a:off x="923925" y="2720750"/>
            <a:ext cx="8439912" cy="3907536"/>
          </a:xfrm>
          <a:prstGeom prst="rect">
            <a:avLst/>
          </a:prstGeom>
        </p:spPr>
      </p:pic>
      <p:pic>
        <p:nvPicPr>
          <p:cNvPr id="33" name="Picture 32" descr="Shape&#10;&#10;Description automatically generated with low confidence">
            <a:hlinkClick r:id="rId4"/>
            <a:extLst>
              <a:ext uri="{FF2B5EF4-FFF2-40B4-BE49-F238E27FC236}">
                <a16:creationId xmlns:a16="http://schemas.microsoft.com/office/drawing/2014/main" id="{DDA79FA5-D10F-4004-ABF6-8D6D7CF6F97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6588" y="2741627"/>
            <a:ext cx="719455" cy="719455"/>
          </a:xfrm>
          <a:prstGeom prst="rect">
            <a:avLst/>
          </a:prstGeom>
          <a:solidFill>
            <a:schemeClr val="bg1"/>
          </a:solidFill>
          <a:ln>
            <a:noFill/>
          </a:ln>
        </p:spPr>
      </p:pic>
      <p:pic>
        <p:nvPicPr>
          <p:cNvPr id="34" name="Picture 33" descr="Shape&#10;&#10;Description automatically generated with low confidence">
            <a:hlinkClick r:id="rId6"/>
            <a:extLst>
              <a:ext uri="{FF2B5EF4-FFF2-40B4-BE49-F238E27FC236}">
                <a16:creationId xmlns:a16="http://schemas.microsoft.com/office/drawing/2014/main" id="{F5CE5C09-6702-46D1-B5CA-6A1652E724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6588" y="3465917"/>
            <a:ext cx="719455" cy="719455"/>
          </a:xfrm>
          <a:prstGeom prst="rect">
            <a:avLst/>
          </a:prstGeom>
        </p:spPr>
      </p:pic>
      <p:pic>
        <p:nvPicPr>
          <p:cNvPr id="35" name="Picture 34" descr="Shape&#10;&#10;Description automatically generated with low confidence">
            <a:hlinkClick r:id="rId7"/>
            <a:extLst>
              <a:ext uri="{FF2B5EF4-FFF2-40B4-BE49-F238E27FC236}">
                <a16:creationId xmlns:a16="http://schemas.microsoft.com/office/drawing/2014/main" id="{9368DA69-0970-44E2-B85E-110AF510039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6588" y="4185372"/>
            <a:ext cx="719455" cy="719455"/>
          </a:xfrm>
          <a:prstGeom prst="rect">
            <a:avLst/>
          </a:prstGeom>
        </p:spPr>
      </p:pic>
      <p:pic>
        <p:nvPicPr>
          <p:cNvPr id="36" name="Picture 35" descr="Shape&#10;&#10;Description automatically generated with low confidence">
            <a:hlinkClick r:id="rId8"/>
            <a:extLst>
              <a:ext uri="{FF2B5EF4-FFF2-40B4-BE49-F238E27FC236}">
                <a16:creationId xmlns:a16="http://schemas.microsoft.com/office/drawing/2014/main" id="{72545DA1-C48F-400A-A06E-F0EEDBAAE0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6587" y="4904827"/>
            <a:ext cx="719455" cy="719455"/>
          </a:xfrm>
          <a:prstGeom prst="rect">
            <a:avLst/>
          </a:prstGeom>
        </p:spPr>
      </p:pic>
      <p:pic>
        <p:nvPicPr>
          <p:cNvPr id="37" name="Picture 36" descr="Shape&#10;&#10;Description automatically generated with low confidence">
            <a:hlinkClick r:id="rId9"/>
            <a:extLst>
              <a:ext uri="{FF2B5EF4-FFF2-40B4-BE49-F238E27FC236}">
                <a16:creationId xmlns:a16="http://schemas.microsoft.com/office/drawing/2014/main" id="{D08B4CF3-3870-4807-82BA-B9C2F97167C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6587" y="5645159"/>
            <a:ext cx="719455" cy="719455"/>
          </a:xfrm>
          <a:prstGeom prst="rect">
            <a:avLst/>
          </a:prstGeom>
        </p:spPr>
      </p:pic>
    </p:spTree>
    <p:extLst>
      <p:ext uri="{BB962C8B-B14F-4D97-AF65-F5344CB8AC3E}">
        <p14:creationId xmlns:p14="http://schemas.microsoft.com/office/powerpoint/2010/main" val="377974264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API Gateway</a:t>
            </a:r>
            <a:endParaRPr dirty="0"/>
          </a:p>
        </p:txBody>
      </p:sp>
      <p:sp>
        <p:nvSpPr>
          <p:cNvPr id="115" name="Google Shape;115;p3"/>
          <p:cNvSpPr txBox="1">
            <a:spLocks noGrp="1"/>
          </p:cNvSpPr>
          <p:nvPr>
            <p:ph type="body" idx="1"/>
          </p:nvPr>
        </p:nvSpPr>
        <p:spPr>
          <a:xfrm>
            <a:off x="893700" y="1831450"/>
            <a:ext cx="7280482" cy="4736400"/>
          </a:xfrm>
          <a:prstGeom prst="rect">
            <a:avLst/>
          </a:prstGeom>
          <a:noFill/>
          <a:ln>
            <a:noFill/>
          </a:ln>
        </p:spPr>
        <p:txBody>
          <a:bodyPr spcFirstLastPara="1" wrap="square" lIns="91425" tIns="91425" rIns="91425" bIns="91425" anchor="t" anchorCtr="0">
            <a:noAutofit/>
          </a:bodyPr>
          <a:lstStyle/>
          <a:p>
            <a:pPr marL="457200" lvl="0" indent="-419100" rtl="0">
              <a:lnSpc>
                <a:spcPct val="100000"/>
              </a:lnSpc>
              <a:spcBef>
                <a:spcPts val="600"/>
              </a:spcBef>
              <a:spcAft>
                <a:spcPts val="0"/>
              </a:spcAft>
              <a:buSzPts val="3000"/>
              <a:buChar char="▷"/>
            </a:pPr>
            <a:r>
              <a:rPr lang="en-US" dirty="0"/>
              <a:t>Single entry-point towards backend.</a:t>
            </a:r>
          </a:p>
          <a:p>
            <a:pPr marL="457200" lvl="0" indent="-419100" rtl="0">
              <a:lnSpc>
                <a:spcPct val="100000"/>
              </a:lnSpc>
              <a:spcBef>
                <a:spcPts val="600"/>
              </a:spcBef>
              <a:spcAft>
                <a:spcPts val="0"/>
              </a:spcAft>
              <a:buSzPts val="3000"/>
              <a:buChar char="▷"/>
            </a:pPr>
            <a:r>
              <a:rPr lang="en-US" dirty="0"/>
              <a:t>Only secured APIs.</a:t>
            </a:r>
          </a:p>
          <a:p>
            <a:pPr marL="457200" lvl="0" indent="-419100" rtl="0">
              <a:lnSpc>
                <a:spcPct val="100000"/>
              </a:lnSpc>
              <a:spcBef>
                <a:spcPts val="600"/>
              </a:spcBef>
              <a:spcAft>
                <a:spcPts val="0"/>
              </a:spcAft>
              <a:buSzPts val="3000"/>
              <a:buChar char="▷"/>
            </a:pPr>
            <a:r>
              <a:rPr lang="en-US" dirty="0"/>
              <a:t>Implemented with </a:t>
            </a:r>
            <a:r>
              <a:rPr lang="en-US" dirty="0" err="1"/>
              <a:t>FastAPI</a:t>
            </a:r>
            <a:r>
              <a:rPr lang="en-US" dirty="0"/>
              <a:t>.</a:t>
            </a:r>
          </a:p>
        </p:txBody>
      </p:sp>
      <p:sp>
        <p:nvSpPr>
          <p:cNvPr id="116" name="Google Shape;116;p3"/>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20</a:t>
            </a:fld>
            <a:endParaRPr dirty="0"/>
          </a:p>
        </p:txBody>
      </p:sp>
      <p:pic>
        <p:nvPicPr>
          <p:cNvPr id="3" name="Picture 2" descr="Icon&#10;&#10;Description automatically generated">
            <a:hlinkClick r:id="rId3"/>
            <a:extLst>
              <a:ext uri="{FF2B5EF4-FFF2-40B4-BE49-F238E27FC236}">
                <a16:creationId xmlns:a16="http://schemas.microsoft.com/office/drawing/2014/main" id="{0B9A378B-A35B-4C59-9CB5-FFE7B4936102}"/>
              </a:ext>
            </a:extLst>
          </p:cNvPr>
          <p:cNvPicPr>
            <a:picLocks noChangeAspect="1"/>
          </p:cNvPicPr>
          <p:nvPr/>
        </p:nvPicPr>
        <p:blipFill>
          <a:blip r:embed="rId4"/>
          <a:stretch>
            <a:fillRect/>
          </a:stretch>
        </p:blipFill>
        <p:spPr>
          <a:xfrm>
            <a:off x="2171731" y="4199650"/>
            <a:ext cx="1809837" cy="1800000"/>
          </a:xfrm>
          <a:prstGeom prst="rect">
            <a:avLst/>
          </a:prstGeom>
        </p:spPr>
      </p:pic>
      <p:pic>
        <p:nvPicPr>
          <p:cNvPr id="4" name="Picture 3" descr="Icon&#10;&#10;Description automatically generated">
            <a:hlinkClick r:id="rId5"/>
            <a:extLst>
              <a:ext uri="{FF2B5EF4-FFF2-40B4-BE49-F238E27FC236}">
                <a16:creationId xmlns:a16="http://schemas.microsoft.com/office/drawing/2014/main" id="{1DCF7DEA-9EB7-4A94-89C5-0F878C32A2A0}"/>
              </a:ext>
            </a:extLst>
          </p:cNvPr>
          <p:cNvPicPr>
            <a:picLocks noChangeAspect="1"/>
          </p:cNvPicPr>
          <p:nvPr/>
        </p:nvPicPr>
        <p:blipFill>
          <a:blip r:embed="rId6"/>
          <a:stretch>
            <a:fillRect/>
          </a:stretch>
        </p:blipFill>
        <p:spPr>
          <a:xfrm>
            <a:off x="4262434" y="4199650"/>
            <a:ext cx="1800000" cy="1800000"/>
          </a:xfrm>
          <a:prstGeom prst="rect">
            <a:avLst/>
          </a:prstGeom>
        </p:spPr>
      </p:pic>
    </p:spTree>
    <p:extLst>
      <p:ext uri="{BB962C8B-B14F-4D97-AF65-F5344CB8AC3E}">
        <p14:creationId xmlns:p14="http://schemas.microsoft.com/office/powerpoint/2010/main" val="4271156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Logic Modules</a:t>
            </a:r>
            <a:endParaRPr dirty="0"/>
          </a:p>
        </p:txBody>
      </p:sp>
      <p:sp>
        <p:nvSpPr>
          <p:cNvPr id="115" name="Google Shape;115;p3"/>
          <p:cNvSpPr txBox="1">
            <a:spLocks noGrp="1"/>
          </p:cNvSpPr>
          <p:nvPr>
            <p:ph type="body" idx="1"/>
          </p:nvPr>
        </p:nvSpPr>
        <p:spPr>
          <a:xfrm>
            <a:off x="893700" y="1831450"/>
            <a:ext cx="7280482" cy="4736400"/>
          </a:xfrm>
          <a:prstGeom prst="rect">
            <a:avLst/>
          </a:prstGeom>
          <a:noFill/>
          <a:ln>
            <a:noFill/>
          </a:ln>
        </p:spPr>
        <p:txBody>
          <a:bodyPr spcFirstLastPara="1" wrap="square" lIns="91425" tIns="91425" rIns="91425" bIns="91425" anchor="t" anchorCtr="0">
            <a:noAutofit/>
          </a:bodyPr>
          <a:lstStyle/>
          <a:p>
            <a:pPr marL="457200" lvl="0" indent="-419100" rtl="0">
              <a:lnSpc>
                <a:spcPct val="100000"/>
              </a:lnSpc>
              <a:spcBef>
                <a:spcPts val="600"/>
              </a:spcBef>
              <a:spcAft>
                <a:spcPts val="0"/>
              </a:spcAft>
              <a:buSzPts val="3000"/>
              <a:buChar char="▷"/>
            </a:pPr>
            <a:r>
              <a:rPr lang="en-US" dirty="0"/>
              <a:t>Persistence:</a:t>
            </a:r>
            <a:br>
              <a:rPr lang="en-US" dirty="0"/>
            </a:br>
            <a:r>
              <a:rPr lang="en-US" sz="2500" i="1" dirty="0" err="1">
                <a:hlinkClick r:id="rId3"/>
              </a:rPr>
              <a:t>SQLAlchemy</a:t>
            </a:r>
            <a:r>
              <a:rPr lang="en-US" sz="2500" i="1" dirty="0">
                <a:hlinkClick r:id="rId3"/>
              </a:rPr>
              <a:t> ORM</a:t>
            </a:r>
            <a:r>
              <a:rPr lang="en-US" sz="2500" i="1" dirty="0"/>
              <a:t> </a:t>
            </a:r>
            <a:r>
              <a:rPr lang="en-US" sz="2500" dirty="0"/>
              <a:t>for managing interactions with db.</a:t>
            </a:r>
          </a:p>
          <a:p>
            <a:pPr marL="457200" lvl="0" indent="-419100" rtl="0">
              <a:lnSpc>
                <a:spcPct val="100000"/>
              </a:lnSpc>
              <a:spcBef>
                <a:spcPts val="600"/>
              </a:spcBef>
              <a:spcAft>
                <a:spcPts val="0"/>
              </a:spcAft>
              <a:buSzPts val="3000"/>
              <a:buChar char="▷"/>
            </a:pPr>
            <a:r>
              <a:rPr lang="en-US" dirty="0"/>
              <a:t>Fetcher:</a:t>
            </a:r>
            <a:br>
              <a:rPr lang="en-US" dirty="0"/>
            </a:br>
            <a:r>
              <a:rPr lang="en-US" sz="2500" i="1" dirty="0" err="1">
                <a:hlinkClick r:id="rId4"/>
              </a:rPr>
              <a:t>feedparser</a:t>
            </a:r>
            <a:r>
              <a:rPr lang="en-US" sz="2500" i="1" dirty="0"/>
              <a:t> </a:t>
            </a:r>
            <a:r>
              <a:rPr lang="en-US" sz="2500" dirty="0"/>
              <a:t>for news retrieval.</a:t>
            </a:r>
          </a:p>
          <a:p>
            <a:pPr marL="457200" lvl="0" indent="-419100" rtl="0">
              <a:lnSpc>
                <a:spcPct val="100000"/>
              </a:lnSpc>
              <a:spcBef>
                <a:spcPts val="600"/>
              </a:spcBef>
              <a:spcAft>
                <a:spcPts val="0"/>
              </a:spcAft>
              <a:buSzPts val="3000"/>
              <a:buChar char="▷"/>
            </a:pPr>
            <a:r>
              <a:rPr lang="en-US" dirty="0"/>
              <a:t>Newspaper:</a:t>
            </a:r>
            <a:br>
              <a:rPr lang="en-US" dirty="0"/>
            </a:br>
            <a:r>
              <a:rPr lang="en-US" sz="2500" i="1" dirty="0">
                <a:hlinkClick r:id="rId5"/>
              </a:rPr>
              <a:t>newspaper</a:t>
            </a:r>
            <a:r>
              <a:rPr lang="en-US" sz="2500" dirty="0"/>
              <a:t> for extracting full article text.</a:t>
            </a:r>
          </a:p>
          <a:p>
            <a:pPr marL="457200" lvl="0" indent="-419100" rtl="0">
              <a:lnSpc>
                <a:spcPct val="100000"/>
              </a:lnSpc>
              <a:spcBef>
                <a:spcPts val="600"/>
              </a:spcBef>
              <a:spcAft>
                <a:spcPts val="0"/>
              </a:spcAft>
              <a:buSzPts val="3000"/>
              <a:buChar char="▷"/>
            </a:pPr>
            <a:r>
              <a:rPr lang="en-US" dirty="0"/>
              <a:t>NLP Analysis:</a:t>
            </a:r>
            <a:br>
              <a:rPr lang="en-US" dirty="0"/>
            </a:br>
            <a:r>
              <a:rPr lang="en-US" sz="2500" i="1" dirty="0" err="1">
                <a:hlinkClick r:id="rId6"/>
              </a:rPr>
              <a:t>nltk</a:t>
            </a:r>
            <a:r>
              <a:rPr lang="en-US" sz="2500" dirty="0"/>
              <a:t> for summarizing article content.</a:t>
            </a:r>
          </a:p>
        </p:txBody>
      </p:sp>
      <p:sp>
        <p:nvSpPr>
          <p:cNvPr id="116" name="Google Shape;116;p3"/>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21</a:t>
            </a:fld>
            <a:endParaRPr dirty="0"/>
          </a:p>
        </p:txBody>
      </p:sp>
    </p:spTree>
    <p:extLst>
      <p:ext uri="{BB962C8B-B14F-4D97-AF65-F5344CB8AC3E}">
        <p14:creationId xmlns:p14="http://schemas.microsoft.com/office/powerpoint/2010/main" val="354023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Persistence – Model</a:t>
            </a:r>
            <a:endParaRPr dirty="0"/>
          </a:p>
        </p:txBody>
      </p:sp>
      <p:sp>
        <p:nvSpPr>
          <p:cNvPr id="116" name="Google Shape;116;p3"/>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22</a:t>
            </a:fld>
            <a:endParaRPr dirty="0"/>
          </a:p>
        </p:txBody>
      </p:sp>
      <p:graphicFrame>
        <p:nvGraphicFramePr>
          <p:cNvPr id="5" name="Shape 202">
            <a:extLst>
              <a:ext uri="{FF2B5EF4-FFF2-40B4-BE49-F238E27FC236}">
                <a16:creationId xmlns:a16="http://schemas.microsoft.com/office/drawing/2014/main" id="{BD8F0852-E40F-4A35-B916-4277500B633A}"/>
              </a:ext>
            </a:extLst>
          </p:cNvPr>
          <p:cNvGraphicFramePr/>
          <p:nvPr>
            <p:extLst>
              <p:ext uri="{D42A27DB-BD31-4B8C-83A1-F6EECF244321}">
                <p14:modId xmlns:p14="http://schemas.microsoft.com/office/powerpoint/2010/main" val="157397520"/>
              </p:ext>
            </p:extLst>
          </p:nvPr>
        </p:nvGraphicFramePr>
        <p:xfrm>
          <a:off x="893700" y="2085975"/>
          <a:ext cx="2340000" cy="3340125"/>
        </p:xfrm>
        <a:graphic>
          <a:graphicData uri="http://schemas.openxmlformats.org/drawingml/2006/table">
            <a:tbl>
              <a:tblPr>
                <a:noFill/>
                <a:tableStyleId>{7C8C6F97-D8F7-4AD6-AA5B-E3B754FE5631}</a:tableStyleId>
              </a:tblPr>
              <a:tblGrid>
                <a:gridCol w="540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668025">
                <a:tc gridSpan="3">
                  <a:txBody>
                    <a:bodyPr/>
                    <a:lstStyle/>
                    <a:p>
                      <a:pPr marL="0" lvl="0" indent="0" algn="ctr">
                        <a:spcBef>
                          <a:spcPts val="0"/>
                        </a:spcBef>
                        <a:spcAft>
                          <a:spcPts val="0"/>
                        </a:spcAft>
                        <a:buNone/>
                      </a:pPr>
                      <a:r>
                        <a:rPr lang="it-IT" sz="3000" dirty="0">
                          <a:solidFill>
                            <a:srgbClr val="2185C5"/>
                          </a:solidFill>
                          <a:latin typeface="Raleway"/>
                          <a:ea typeface="Raleway"/>
                          <a:cs typeface="Raleway"/>
                          <a:sym typeface="Raleway"/>
                        </a:rPr>
                        <a:t>User</a:t>
                      </a:r>
                      <a:endParaRPr sz="3000"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76200" cap="flat" cmpd="sng" algn="ctr">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hMerge="1">
                  <a:txBody>
                    <a:bodyPr/>
                    <a:lstStyle/>
                    <a:p>
                      <a:pPr marL="0" lvl="0" indent="0" algn="ctr">
                        <a:spcBef>
                          <a:spcPts val="0"/>
                        </a:spcBef>
                        <a:spcAft>
                          <a:spcPts val="0"/>
                        </a:spcAft>
                        <a:buNone/>
                      </a:pPr>
                      <a:endParaRPr sz="3000" dirty="0">
                        <a:solidFill>
                          <a:srgbClr val="2185C5"/>
                        </a:solidFill>
                        <a:latin typeface="Raleway"/>
                        <a:ea typeface="Raleway"/>
                        <a:cs typeface="Raleway"/>
                        <a:sym typeface="Raleway"/>
                      </a:endParaRPr>
                    </a:p>
                  </a:txBody>
                  <a:tcPr marL="91425" marR="91425" marT="91425" marB="91425" anchor="ctr">
                    <a:lnL w="76200" cap="flat" cmpd="sng" algn="ctr">
                      <a:solidFill>
                        <a:srgbClr val="2185C5">
                          <a:alpha val="0"/>
                        </a:srgbClr>
                      </a:solidFill>
                      <a:prstDash val="solid"/>
                      <a:round/>
                      <a:headEnd type="none" w="sm" len="sm"/>
                      <a:tailEnd type="none" w="sm" len="sm"/>
                    </a:lnL>
                    <a:lnR w="76200" cap="flat" cmpd="sng" algn="ctr">
                      <a:solidFill>
                        <a:srgbClr val="2185C5">
                          <a:alpha val="0"/>
                        </a:srgbClr>
                      </a:solidFill>
                      <a:prstDash val="solid"/>
                      <a:round/>
                      <a:headEnd type="none" w="sm" len="sm"/>
                      <a:tailEnd type="none" w="sm" len="sm"/>
                    </a:lnR>
                    <a:lnT w="76200" cap="flat" cmpd="sng" algn="ctr">
                      <a:solidFill>
                        <a:srgbClr val="2185C5"/>
                      </a:solidFill>
                      <a:prstDash val="solid"/>
                      <a:round/>
                      <a:headEnd type="none" w="sm" len="sm"/>
                      <a:tailEnd type="none" w="sm" len="sm"/>
                    </a:lnT>
                    <a:lnB w="9525" cap="flat" cmpd="sng" algn="ctr">
                      <a:solidFill>
                        <a:srgbClr val="7ECEFD"/>
                      </a:solidFill>
                      <a:prstDash val="solid"/>
                      <a:round/>
                      <a:headEnd type="none" w="sm" len="sm"/>
                      <a:tailEnd type="none" w="sm" len="sm"/>
                    </a:lnB>
                  </a:tcPr>
                </a:tc>
                <a:tc hMerge="1">
                  <a:txBody>
                    <a:bodyPr/>
                    <a:lstStyle/>
                    <a:p>
                      <a:pPr marL="0" lvl="0" indent="0" algn="ctr">
                        <a:spcBef>
                          <a:spcPts val="0"/>
                        </a:spcBef>
                        <a:spcAft>
                          <a:spcPts val="0"/>
                        </a:spcAft>
                        <a:buNone/>
                      </a:pPr>
                      <a:endParaRPr sz="3000" dirty="0">
                        <a:solidFill>
                          <a:srgbClr val="2185C5"/>
                        </a:solidFill>
                        <a:latin typeface="Raleway"/>
                        <a:ea typeface="Raleway"/>
                        <a:cs typeface="Raleway"/>
                        <a:sym typeface="Raleway"/>
                      </a:endParaRPr>
                    </a:p>
                  </a:txBody>
                  <a:tcPr marL="91425" marR="91425" marT="91425" marB="91425" anchor="ctr">
                    <a:lnL w="76200" cap="flat" cmpd="sng" algn="ctr">
                      <a:solidFill>
                        <a:srgbClr val="2185C5">
                          <a:alpha val="0"/>
                        </a:srgbClr>
                      </a:solidFill>
                      <a:prstDash val="solid"/>
                      <a:round/>
                      <a:headEnd type="none" w="sm" len="sm"/>
                      <a:tailEnd type="none" w="sm" len="sm"/>
                    </a:lnL>
                    <a:lnR w="76200" cap="flat" cmpd="sng" algn="ctr">
                      <a:solidFill>
                        <a:srgbClr val="2185C5">
                          <a:alpha val="0"/>
                        </a:srgbClr>
                      </a:solidFill>
                      <a:prstDash val="solid"/>
                      <a:round/>
                      <a:headEnd type="none" w="sm" len="sm"/>
                      <a:tailEnd type="none" w="sm" len="sm"/>
                    </a:lnR>
                    <a:lnT w="76200" cap="flat" cmpd="sng" algn="ctr">
                      <a:solidFill>
                        <a:srgbClr val="2185C5"/>
                      </a:solidFill>
                      <a:prstDash val="solid"/>
                      <a:round/>
                      <a:headEnd type="none" w="sm" len="sm"/>
                      <a:tailEnd type="none" w="sm" len="sm"/>
                    </a:lnT>
                    <a:lnB w="9525" cap="flat" cmpd="sng" algn="ctr">
                      <a:solidFill>
                        <a:srgbClr val="7ECEFD"/>
                      </a:solidFill>
                      <a:prstDash val="solid"/>
                      <a:round/>
                      <a:headEnd type="none" w="sm" len="sm"/>
                      <a:tailEnd type="none" w="sm" len="sm"/>
                    </a:lnB>
                  </a:tcPr>
                </a:tc>
                <a:extLst>
                  <a:ext uri="{0D108BD9-81ED-4DB2-BD59-A6C34878D82A}">
                    <a16:rowId xmlns:a16="http://schemas.microsoft.com/office/drawing/2014/main" val="10000"/>
                  </a:ext>
                </a:extLst>
              </a:tr>
              <a:tr h="668025">
                <a:tc>
                  <a:txBody>
                    <a:bodyPr/>
                    <a:lstStyle/>
                    <a:p>
                      <a:pPr marL="0" lvl="0" indent="0" algn="r">
                        <a:spcBef>
                          <a:spcPts val="0"/>
                        </a:spcBef>
                        <a:spcAft>
                          <a:spcPts val="0"/>
                        </a:spcAft>
                        <a:buNone/>
                      </a:pPr>
                      <a:r>
                        <a:rPr lang="en" sz="1800" dirty="0">
                          <a:solidFill>
                            <a:srgbClr val="2185C5"/>
                          </a:solidFill>
                          <a:latin typeface="Raleway"/>
                          <a:ea typeface="Raleway"/>
                          <a:cs typeface="Raleway"/>
                          <a:sym typeface="Raleway"/>
                        </a:rPr>
                        <a:t>int</a:t>
                      </a:r>
                      <a:endParaRPr sz="1800"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a:spcBef>
                          <a:spcPts val="0"/>
                        </a:spcBef>
                        <a:spcAft>
                          <a:spcPts val="0"/>
                        </a:spcAft>
                        <a:buNone/>
                      </a:pPr>
                      <a:r>
                        <a:rPr lang="en" sz="1800" b="1" u="sng" dirty="0">
                          <a:solidFill>
                            <a:srgbClr val="677480"/>
                          </a:solidFill>
                          <a:latin typeface="Lato"/>
                          <a:ea typeface="Lato"/>
                          <a:cs typeface="Lato"/>
                          <a:sym typeface="Lato"/>
                        </a:rPr>
                        <a:t>id</a:t>
                      </a:r>
                      <a:endParaRPr sz="1800" b="1" u="sng"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tc>
                  <a:txBody>
                    <a:bodyPr/>
                    <a:lstStyle/>
                    <a:p>
                      <a:pPr marL="0" lvl="0" indent="0" algn="ctr">
                        <a:spcBef>
                          <a:spcPts val="0"/>
                        </a:spcBef>
                        <a:spcAft>
                          <a:spcPts val="0"/>
                        </a:spcAft>
                        <a:buNone/>
                      </a:pPr>
                      <a:r>
                        <a:rPr lang="en" sz="1800" b="0" i="0" u="none" strike="noStrike" cap="none" dirty="0">
                          <a:solidFill>
                            <a:srgbClr val="2185C5"/>
                          </a:solidFill>
                          <a:latin typeface="Raleway"/>
                          <a:ea typeface="Lato"/>
                          <a:cs typeface="Lato"/>
                          <a:sym typeface="Lato"/>
                        </a:rPr>
                        <a:t>PK</a:t>
                      </a:r>
                      <a:endParaRPr sz="1800" b="0" i="0" u="none" strike="noStrike" cap="none" dirty="0">
                        <a:solidFill>
                          <a:srgbClr val="2185C5"/>
                        </a:solidFill>
                        <a:latin typeface="Raleway"/>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extLst>
                  <a:ext uri="{0D108BD9-81ED-4DB2-BD59-A6C34878D82A}">
                    <a16:rowId xmlns:a16="http://schemas.microsoft.com/office/drawing/2014/main" val="10001"/>
                  </a:ext>
                </a:extLst>
              </a:tr>
              <a:tr h="668025">
                <a:tc>
                  <a:txBody>
                    <a:bodyPr/>
                    <a:lstStyle/>
                    <a:p>
                      <a:pPr marL="0" lvl="0" indent="0" algn="r">
                        <a:spcBef>
                          <a:spcPts val="0"/>
                        </a:spcBef>
                        <a:spcAft>
                          <a:spcPts val="0"/>
                        </a:spcAft>
                        <a:buNone/>
                      </a:pPr>
                      <a:r>
                        <a:rPr lang="en" sz="1800" dirty="0">
                          <a:solidFill>
                            <a:srgbClr val="2185C5"/>
                          </a:solidFill>
                          <a:latin typeface="Raleway"/>
                          <a:ea typeface="Raleway"/>
                          <a:cs typeface="Raleway"/>
                          <a:sym typeface="Raleway"/>
                        </a:rPr>
                        <a:t>str</a:t>
                      </a:r>
                      <a:endParaRPr sz="1800"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a:spcBef>
                          <a:spcPts val="0"/>
                        </a:spcBef>
                        <a:spcAft>
                          <a:spcPts val="0"/>
                        </a:spcAft>
                        <a:buNone/>
                      </a:pPr>
                      <a:r>
                        <a:rPr lang="en" sz="1800" b="1" dirty="0">
                          <a:solidFill>
                            <a:srgbClr val="677480"/>
                          </a:solidFill>
                          <a:latin typeface="Lato"/>
                          <a:ea typeface="Lato"/>
                          <a:cs typeface="Lato"/>
                          <a:sym typeface="Lato"/>
                        </a:rPr>
                        <a:t>email</a:t>
                      </a: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tc>
                  <a:txBody>
                    <a:bodyPr/>
                    <a:lstStyle/>
                    <a:p>
                      <a:pPr marL="0" lvl="0" indent="0" algn="ctr">
                        <a:spcBef>
                          <a:spcPts val="0"/>
                        </a:spcBef>
                        <a:spcAft>
                          <a:spcPts val="0"/>
                        </a:spcAft>
                        <a:buNone/>
                      </a:pP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extLst>
                  <a:ext uri="{0D108BD9-81ED-4DB2-BD59-A6C34878D82A}">
                    <a16:rowId xmlns:a16="http://schemas.microsoft.com/office/drawing/2014/main" val="10002"/>
                  </a:ext>
                </a:extLst>
              </a:tr>
              <a:tr h="668025">
                <a:tc>
                  <a:txBody>
                    <a:bodyPr/>
                    <a:lstStyle/>
                    <a:p>
                      <a:pPr marL="0" lvl="0" indent="0" algn="r" rtl="0">
                        <a:spcBef>
                          <a:spcPts val="0"/>
                        </a:spcBef>
                        <a:spcAft>
                          <a:spcPts val="0"/>
                        </a:spcAft>
                        <a:buNone/>
                      </a:pPr>
                      <a:r>
                        <a:rPr lang="en" sz="1800" dirty="0">
                          <a:solidFill>
                            <a:srgbClr val="2185C5"/>
                          </a:solidFill>
                          <a:latin typeface="Raleway"/>
                          <a:ea typeface="Raleway"/>
                          <a:cs typeface="Raleway"/>
                          <a:sym typeface="Raleway"/>
                        </a:rPr>
                        <a:t>str</a:t>
                      </a:r>
                      <a:endParaRPr sz="1800"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rgbClr val="677480"/>
                          </a:solidFill>
                          <a:latin typeface="Lato"/>
                          <a:ea typeface="Lato"/>
                          <a:cs typeface="Lato"/>
                          <a:sym typeface="Lato"/>
                        </a:rPr>
                        <a:t>name</a:t>
                      </a: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extLst>
                  <a:ext uri="{0D108BD9-81ED-4DB2-BD59-A6C34878D82A}">
                    <a16:rowId xmlns:a16="http://schemas.microsoft.com/office/drawing/2014/main" val="10003"/>
                  </a:ext>
                </a:extLst>
              </a:tr>
              <a:tr h="668025">
                <a:tc>
                  <a:txBody>
                    <a:bodyPr/>
                    <a:lstStyle/>
                    <a:p>
                      <a:pPr marL="0" lvl="0" indent="0" algn="r" rtl="0">
                        <a:spcBef>
                          <a:spcPts val="0"/>
                        </a:spcBef>
                        <a:spcAft>
                          <a:spcPts val="0"/>
                        </a:spcAft>
                        <a:buNone/>
                      </a:pPr>
                      <a:r>
                        <a:rPr lang="it-IT" sz="1800" dirty="0" err="1">
                          <a:solidFill>
                            <a:srgbClr val="2185C5"/>
                          </a:solidFill>
                          <a:latin typeface="Raleway"/>
                          <a:ea typeface="Raleway"/>
                          <a:cs typeface="Raleway"/>
                          <a:sym typeface="Raleway"/>
                        </a:rPr>
                        <a:t>str</a:t>
                      </a:r>
                      <a:endParaRPr sz="1800"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r>
                        <a:rPr lang="it-IT" sz="1800" b="1" dirty="0">
                          <a:solidFill>
                            <a:srgbClr val="677480"/>
                          </a:solidFill>
                          <a:latin typeface="Lato"/>
                          <a:ea typeface="Lato"/>
                          <a:cs typeface="Lato"/>
                          <a:sym typeface="Lato"/>
                        </a:rPr>
                        <a:t>password</a:t>
                      </a: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extLst>
                  <a:ext uri="{0D108BD9-81ED-4DB2-BD59-A6C34878D82A}">
                    <a16:rowId xmlns:a16="http://schemas.microsoft.com/office/drawing/2014/main" val="329909337"/>
                  </a:ext>
                </a:extLst>
              </a:tr>
            </a:tbl>
          </a:graphicData>
        </a:graphic>
      </p:graphicFrame>
      <p:cxnSp>
        <p:nvCxnSpPr>
          <p:cNvPr id="3" name="Straight Connector 2">
            <a:extLst>
              <a:ext uri="{FF2B5EF4-FFF2-40B4-BE49-F238E27FC236}">
                <a16:creationId xmlns:a16="http://schemas.microsoft.com/office/drawing/2014/main" id="{0D12E6D9-7D27-4386-9A4E-CD96FAE4F6C1}"/>
              </a:ext>
            </a:extLst>
          </p:cNvPr>
          <p:cNvCxnSpPr>
            <a:cxnSpLocks/>
          </p:cNvCxnSpPr>
          <p:nvPr/>
        </p:nvCxnSpPr>
        <p:spPr>
          <a:xfrm>
            <a:off x="3233699" y="3756037"/>
            <a:ext cx="2676602" cy="0"/>
          </a:xfrm>
          <a:prstGeom prst="line">
            <a:avLst/>
          </a:prstGeom>
          <a:ln w="19050">
            <a:solidFill>
              <a:srgbClr val="2185C5"/>
            </a:solidFill>
          </a:ln>
        </p:spPr>
        <p:style>
          <a:lnRef idx="1">
            <a:schemeClr val="accent1"/>
          </a:lnRef>
          <a:fillRef idx="0">
            <a:schemeClr val="accent1"/>
          </a:fillRef>
          <a:effectRef idx="0">
            <a:schemeClr val="accent1"/>
          </a:effectRef>
          <a:fontRef idx="minor">
            <a:schemeClr val="tx1"/>
          </a:fontRef>
        </p:style>
      </p:cxnSp>
      <p:graphicFrame>
        <p:nvGraphicFramePr>
          <p:cNvPr id="9" name="Shape 202">
            <a:extLst>
              <a:ext uri="{FF2B5EF4-FFF2-40B4-BE49-F238E27FC236}">
                <a16:creationId xmlns:a16="http://schemas.microsoft.com/office/drawing/2014/main" id="{09A72099-8C3F-4707-AA30-656AC0C6FDAD}"/>
              </a:ext>
            </a:extLst>
          </p:cNvPr>
          <p:cNvGraphicFramePr/>
          <p:nvPr>
            <p:extLst>
              <p:ext uri="{D42A27DB-BD31-4B8C-83A1-F6EECF244321}">
                <p14:modId xmlns:p14="http://schemas.microsoft.com/office/powerpoint/2010/main" val="2280572028"/>
              </p:ext>
            </p:extLst>
          </p:nvPr>
        </p:nvGraphicFramePr>
        <p:xfrm>
          <a:off x="5910301" y="2419987"/>
          <a:ext cx="2340000" cy="2672100"/>
        </p:xfrm>
        <a:graphic>
          <a:graphicData uri="http://schemas.openxmlformats.org/drawingml/2006/table">
            <a:tbl>
              <a:tblPr>
                <a:noFill/>
                <a:tableStyleId>{7C8C6F97-D8F7-4AD6-AA5B-E3B754FE5631}</a:tableStyleId>
              </a:tblPr>
              <a:tblGrid>
                <a:gridCol w="540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gridCol w="540000">
                  <a:extLst>
                    <a:ext uri="{9D8B030D-6E8A-4147-A177-3AD203B41FA5}">
                      <a16:colId xmlns:a16="http://schemas.microsoft.com/office/drawing/2014/main" val="20002"/>
                    </a:ext>
                  </a:extLst>
                </a:gridCol>
              </a:tblGrid>
              <a:tr h="668025">
                <a:tc gridSpan="3">
                  <a:txBody>
                    <a:bodyPr/>
                    <a:lstStyle/>
                    <a:p>
                      <a:pPr marL="0" lvl="0" indent="0" algn="ctr">
                        <a:spcBef>
                          <a:spcPts val="0"/>
                        </a:spcBef>
                        <a:spcAft>
                          <a:spcPts val="0"/>
                        </a:spcAft>
                        <a:buNone/>
                      </a:pPr>
                      <a:r>
                        <a:rPr lang="it-IT" sz="3000" dirty="0" err="1">
                          <a:solidFill>
                            <a:srgbClr val="2185C5"/>
                          </a:solidFill>
                          <a:latin typeface="Raleway"/>
                          <a:ea typeface="Raleway"/>
                          <a:cs typeface="Raleway"/>
                          <a:sym typeface="Raleway"/>
                        </a:rPr>
                        <a:t>RssFeed</a:t>
                      </a:r>
                      <a:endParaRPr sz="3000"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76200" cap="flat" cmpd="sng" algn="ctr">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hMerge="1">
                  <a:txBody>
                    <a:bodyPr/>
                    <a:lstStyle/>
                    <a:p>
                      <a:pPr marL="0" lvl="0" indent="0" algn="ctr">
                        <a:spcBef>
                          <a:spcPts val="0"/>
                        </a:spcBef>
                        <a:spcAft>
                          <a:spcPts val="0"/>
                        </a:spcAft>
                        <a:buNone/>
                      </a:pPr>
                      <a:endParaRPr sz="3000" dirty="0">
                        <a:solidFill>
                          <a:srgbClr val="2185C5"/>
                        </a:solidFill>
                        <a:latin typeface="Raleway"/>
                        <a:ea typeface="Raleway"/>
                        <a:cs typeface="Raleway"/>
                        <a:sym typeface="Raleway"/>
                      </a:endParaRPr>
                    </a:p>
                  </a:txBody>
                  <a:tcPr marL="91425" marR="91425" marT="91425" marB="91425" anchor="ctr">
                    <a:lnL w="76200" cap="flat" cmpd="sng" algn="ctr">
                      <a:solidFill>
                        <a:srgbClr val="2185C5">
                          <a:alpha val="0"/>
                        </a:srgbClr>
                      </a:solidFill>
                      <a:prstDash val="solid"/>
                      <a:round/>
                      <a:headEnd type="none" w="sm" len="sm"/>
                      <a:tailEnd type="none" w="sm" len="sm"/>
                    </a:lnL>
                    <a:lnR w="76200" cap="flat" cmpd="sng" algn="ctr">
                      <a:solidFill>
                        <a:srgbClr val="2185C5">
                          <a:alpha val="0"/>
                        </a:srgbClr>
                      </a:solidFill>
                      <a:prstDash val="solid"/>
                      <a:round/>
                      <a:headEnd type="none" w="sm" len="sm"/>
                      <a:tailEnd type="none" w="sm" len="sm"/>
                    </a:lnR>
                    <a:lnT w="76200" cap="flat" cmpd="sng" algn="ctr">
                      <a:solidFill>
                        <a:srgbClr val="2185C5"/>
                      </a:solidFill>
                      <a:prstDash val="solid"/>
                      <a:round/>
                      <a:headEnd type="none" w="sm" len="sm"/>
                      <a:tailEnd type="none" w="sm" len="sm"/>
                    </a:lnT>
                    <a:lnB w="9525" cap="flat" cmpd="sng" algn="ctr">
                      <a:solidFill>
                        <a:srgbClr val="7ECEFD"/>
                      </a:solidFill>
                      <a:prstDash val="solid"/>
                      <a:round/>
                      <a:headEnd type="none" w="sm" len="sm"/>
                      <a:tailEnd type="none" w="sm" len="sm"/>
                    </a:lnB>
                  </a:tcPr>
                </a:tc>
                <a:tc hMerge="1">
                  <a:txBody>
                    <a:bodyPr/>
                    <a:lstStyle/>
                    <a:p>
                      <a:pPr marL="0" lvl="0" indent="0" algn="ctr">
                        <a:spcBef>
                          <a:spcPts val="0"/>
                        </a:spcBef>
                        <a:spcAft>
                          <a:spcPts val="0"/>
                        </a:spcAft>
                        <a:buNone/>
                      </a:pPr>
                      <a:endParaRPr sz="3000" dirty="0">
                        <a:solidFill>
                          <a:srgbClr val="2185C5"/>
                        </a:solidFill>
                        <a:latin typeface="Raleway"/>
                        <a:ea typeface="Raleway"/>
                        <a:cs typeface="Raleway"/>
                        <a:sym typeface="Raleway"/>
                      </a:endParaRPr>
                    </a:p>
                  </a:txBody>
                  <a:tcPr marL="91425" marR="91425" marT="91425" marB="91425" anchor="ctr">
                    <a:lnL w="76200" cap="flat" cmpd="sng" algn="ctr">
                      <a:solidFill>
                        <a:srgbClr val="2185C5">
                          <a:alpha val="0"/>
                        </a:srgbClr>
                      </a:solidFill>
                      <a:prstDash val="solid"/>
                      <a:round/>
                      <a:headEnd type="none" w="sm" len="sm"/>
                      <a:tailEnd type="none" w="sm" len="sm"/>
                    </a:lnL>
                    <a:lnR w="76200" cap="flat" cmpd="sng" algn="ctr">
                      <a:solidFill>
                        <a:srgbClr val="2185C5">
                          <a:alpha val="0"/>
                        </a:srgbClr>
                      </a:solidFill>
                      <a:prstDash val="solid"/>
                      <a:round/>
                      <a:headEnd type="none" w="sm" len="sm"/>
                      <a:tailEnd type="none" w="sm" len="sm"/>
                    </a:lnR>
                    <a:lnT w="76200" cap="flat" cmpd="sng" algn="ctr">
                      <a:solidFill>
                        <a:srgbClr val="2185C5"/>
                      </a:solidFill>
                      <a:prstDash val="solid"/>
                      <a:round/>
                      <a:headEnd type="none" w="sm" len="sm"/>
                      <a:tailEnd type="none" w="sm" len="sm"/>
                    </a:lnT>
                    <a:lnB w="9525" cap="flat" cmpd="sng" algn="ctr">
                      <a:solidFill>
                        <a:srgbClr val="7ECEFD"/>
                      </a:solidFill>
                      <a:prstDash val="solid"/>
                      <a:round/>
                      <a:headEnd type="none" w="sm" len="sm"/>
                      <a:tailEnd type="none" w="sm" len="sm"/>
                    </a:lnB>
                  </a:tcPr>
                </a:tc>
                <a:extLst>
                  <a:ext uri="{0D108BD9-81ED-4DB2-BD59-A6C34878D82A}">
                    <a16:rowId xmlns:a16="http://schemas.microsoft.com/office/drawing/2014/main" val="10000"/>
                  </a:ext>
                </a:extLst>
              </a:tr>
              <a:tr h="668025">
                <a:tc>
                  <a:txBody>
                    <a:bodyPr/>
                    <a:lstStyle/>
                    <a:p>
                      <a:pPr marL="0" lvl="0" indent="0" algn="r">
                        <a:spcBef>
                          <a:spcPts val="0"/>
                        </a:spcBef>
                        <a:spcAft>
                          <a:spcPts val="0"/>
                        </a:spcAft>
                        <a:buNone/>
                      </a:pPr>
                      <a:r>
                        <a:rPr lang="en" sz="1800" dirty="0">
                          <a:solidFill>
                            <a:srgbClr val="2185C5"/>
                          </a:solidFill>
                          <a:latin typeface="Raleway"/>
                          <a:ea typeface="Raleway"/>
                          <a:cs typeface="Raleway"/>
                          <a:sym typeface="Raleway"/>
                        </a:rPr>
                        <a:t>int</a:t>
                      </a:r>
                      <a:endParaRPr sz="1800"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a:spcBef>
                          <a:spcPts val="0"/>
                        </a:spcBef>
                        <a:spcAft>
                          <a:spcPts val="0"/>
                        </a:spcAft>
                        <a:buNone/>
                      </a:pPr>
                      <a:r>
                        <a:rPr lang="en" sz="1800" b="1" u="sng" dirty="0">
                          <a:solidFill>
                            <a:srgbClr val="677480"/>
                          </a:solidFill>
                          <a:latin typeface="Lato"/>
                          <a:ea typeface="Lato"/>
                          <a:cs typeface="Lato"/>
                          <a:sym typeface="Lato"/>
                        </a:rPr>
                        <a:t>id</a:t>
                      </a:r>
                      <a:endParaRPr sz="1800" b="1" u="sng"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tc>
                  <a:txBody>
                    <a:bodyPr/>
                    <a:lstStyle/>
                    <a:p>
                      <a:pPr marL="0" lvl="0" indent="0" algn="ctr">
                        <a:spcBef>
                          <a:spcPts val="0"/>
                        </a:spcBef>
                        <a:spcAft>
                          <a:spcPts val="0"/>
                        </a:spcAft>
                        <a:buNone/>
                      </a:pPr>
                      <a:r>
                        <a:rPr lang="en" sz="1800" b="0" i="0" u="none" strike="noStrike" cap="none" dirty="0">
                          <a:solidFill>
                            <a:srgbClr val="2185C5"/>
                          </a:solidFill>
                          <a:latin typeface="Raleway"/>
                          <a:ea typeface="Lato"/>
                          <a:cs typeface="Lato"/>
                          <a:sym typeface="Lato"/>
                        </a:rPr>
                        <a:t>PK</a:t>
                      </a:r>
                      <a:endParaRPr sz="1800" b="0" i="0" u="none" strike="noStrike" cap="none" dirty="0">
                        <a:solidFill>
                          <a:srgbClr val="2185C5"/>
                        </a:solidFill>
                        <a:latin typeface="Raleway"/>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extLst>
                  <a:ext uri="{0D108BD9-81ED-4DB2-BD59-A6C34878D82A}">
                    <a16:rowId xmlns:a16="http://schemas.microsoft.com/office/drawing/2014/main" val="10001"/>
                  </a:ext>
                </a:extLst>
              </a:tr>
              <a:tr h="668025">
                <a:tc>
                  <a:txBody>
                    <a:bodyPr/>
                    <a:lstStyle/>
                    <a:p>
                      <a:pPr marL="0" lvl="0" indent="0" algn="r" rtl="0">
                        <a:spcBef>
                          <a:spcPts val="0"/>
                        </a:spcBef>
                        <a:spcAft>
                          <a:spcPts val="0"/>
                        </a:spcAft>
                        <a:buNone/>
                      </a:pPr>
                      <a:r>
                        <a:rPr lang="en" sz="1800" dirty="0">
                          <a:solidFill>
                            <a:srgbClr val="2185C5"/>
                          </a:solidFill>
                          <a:latin typeface="Raleway"/>
                          <a:ea typeface="Raleway"/>
                          <a:cs typeface="Raleway"/>
                          <a:sym typeface="Raleway"/>
                        </a:rPr>
                        <a:t>str</a:t>
                      </a:r>
                      <a:endParaRPr sz="1800"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solidFill>
                            <a:srgbClr val="677480"/>
                          </a:solidFill>
                          <a:latin typeface="Lato"/>
                          <a:ea typeface="Lato"/>
                          <a:cs typeface="Lato"/>
                          <a:sym typeface="Lato"/>
                        </a:rPr>
                        <a:t>url</a:t>
                      </a: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9525" cap="flat" cmpd="sng" algn="ctr">
                      <a:solidFill>
                        <a:srgbClr val="7ECEFD"/>
                      </a:solidFill>
                      <a:prstDash val="solid"/>
                      <a:round/>
                      <a:headEnd type="none" w="sm" len="sm"/>
                      <a:tailEnd type="none" w="sm" len="sm"/>
                    </a:lnB>
                  </a:tcPr>
                </a:tc>
                <a:extLst>
                  <a:ext uri="{0D108BD9-81ED-4DB2-BD59-A6C34878D82A}">
                    <a16:rowId xmlns:a16="http://schemas.microsoft.com/office/drawing/2014/main" val="10003"/>
                  </a:ext>
                </a:extLst>
              </a:tr>
              <a:tr h="668025">
                <a:tc>
                  <a:txBody>
                    <a:bodyPr/>
                    <a:lstStyle/>
                    <a:p>
                      <a:pPr marL="0" lvl="0" indent="0" algn="r" rtl="0">
                        <a:spcBef>
                          <a:spcPts val="0"/>
                        </a:spcBef>
                        <a:spcAft>
                          <a:spcPts val="0"/>
                        </a:spcAft>
                        <a:buNone/>
                      </a:pPr>
                      <a:r>
                        <a:rPr lang="it-IT" sz="1800" dirty="0" err="1">
                          <a:solidFill>
                            <a:srgbClr val="2185C5"/>
                          </a:solidFill>
                          <a:latin typeface="Raleway"/>
                          <a:ea typeface="Raleway"/>
                          <a:cs typeface="Raleway"/>
                          <a:sym typeface="Raleway"/>
                        </a:rPr>
                        <a:t>int</a:t>
                      </a:r>
                      <a:endParaRPr sz="1800" dirty="0">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r>
                        <a:rPr lang="it-IT" sz="1800" b="1" dirty="0" err="1">
                          <a:solidFill>
                            <a:srgbClr val="677480"/>
                          </a:solidFill>
                          <a:latin typeface="Lato"/>
                          <a:ea typeface="Lato"/>
                          <a:cs typeface="Lato"/>
                          <a:sym typeface="Lato"/>
                        </a:rPr>
                        <a:t>rank</a:t>
                      </a: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endParaRPr sz="1800" b="1" dirty="0">
                        <a:solidFill>
                          <a:srgbClr val="677480"/>
                        </a:solidFill>
                        <a:latin typeface="Lato"/>
                        <a:ea typeface="Lato"/>
                        <a:cs typeface="Lato"/>
                        <a:sym typeface="Lato"/>
                      </a:endParaRPr>
                    </a:p>
                  </a:txBody>
                  <a:tcPr marL="91425" marR="91425" marT="91425" marB="91425" anchor="ctr">
                    <a:lnL w="9525" cap="flat" cmpd="sng" algn="ctr">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extLst>
                  <a:ext uri="{0D108BD9-81ED-4DB2-BD59-A6C34878D82A}">
                    <a16:rowId xmlns:a16="http://schemas.microsoft.com/office/drawing/2014/main" val="329909337"/>
                  </a:ext>
                </a:extLst>
              </a:tr>
            </a:tbl>
          </a:graphicData>
        </a:graphic>
      </p:graphicFrame>
      <p:sp>
        <p:nvSpPr>
          <p:cNvPr id="4" name="TextBox 3">
            <a:extLst>
              <a:ext uri="{FF2B5EF4-FFF2-40B4-BE49-F238E27FC236}">
                <a16:creationId xmlns:a16="http://schemas.microsoft.com/office/drawing/2014/main" id="{E30F58E3-B0C6-43CE-846B-CF7D4EBE9024}"/>
              </a:ext>
            </a:extLst>
          </p:cNvPr>
          <p:cNvSpPr txBox="1"/>
          <p:nvPr/>
        </p:nvSpPr>
        <p:spPr>
          <a:xfrm>
            <a:off x="3233698" y="3429000"/>
            <a:ext cx="692727" cy="369332"/>
          </a:xfrm>
          <a:prstGeom prst="rect">
            <a:avLst/>
          </a:prstGeom>
          <a:noFill/>
        </p:spPr>
        <p:txBody>
          <a:bodyPr wrap="square" rtlCol="0">
            <a:spAutoFit/>
          </a:bodyPr>
          <a:lstStyle/>
          <a:p>
            <a:r>
              <a:rPr lang="en-US" sz="1800" dirty="0">
                <a:solidFill>
                  <a:srgbClr val="2185C5"/>
                </a:solidFill>
                <a:latin typeface="Raleway"/>
              </a:rPr>
              <a:t>(0, n)</a:t>
            </a:r>
          </a:p>
        </p:txBody>
      </p:sp>
      <p:sp>
        <p:nvSpPr>
          <p:cNvPr id="11" name="TextBox 10">
            <a:extLst>
              <a:ext uri="{FF2B5EF4-FFF2-40B4-BE49-F238E27FC236}">
                <a16:creationId xmlns:a16="http://schemas.microsoft.com/office/drawing/2014/main" id="{A0F04A10-2B0D-40CC-91E0-928FF1A19CD8}"/>
              </a:ext>
            </a:extLst>
          </p:cNvPr>
          <p:cNvSpPr txBox="1"/>
          <p:nvPr/>
        </p:nvSpPr>
        <p:spPr>
          <a:xfrm>
            <a:off x="5315527" y="3429000"/>
            <a:ext cx="692727" cy="369332"/>
          </a:xfrm>
          <a:prstGeom prst="rect">
            <a:avLst/>
          </a:prstGeom>
          <a:noFill/>
        </p:spPr>
        <p:txBody>
          <a:bodyPr wrap="square" rtlCol="0">
            <a:spAutoFit/>
          </a:bodyPr>
          <a:lstStyle/>
          <a:p>
            <a:r>
              <a:rPr lang="en-US" sz="1800" dirty="0">
                <a:solidFill>
                  <a:srgbClr val="2185C5"/>
                </a:solidFill>
                <a:latin typeface="Raleway"/>
              </a:rPr>
              <a:t>(1, 1)</a:t>
            </a:r>
          </a:p>
        </p:txBody>
      </p:sp>
    </p:spTree>
    <p:extLst>
      <p:ext uri="{BB962C8B-B14F-4D97-AF65-F5344CB8AC3E}">
        <p14:creationId xmlns:p14="http://schemas.microsoft.com/office/powerpoint/2010/main" val="737249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7ECEFD"/>
                </a:solidFill>
              </a:rPr>
              <a:t>5.</a:t>
            </a:r>
            <a:endParaRPr sz="7200" dirty="0">
              <a:solidFill>
                <a:srgbClr val="7ECEFD"/>
              </a:solidFill>
            </a:endParaRPr>
          </a:p>
          <a:p>
            <a:pPr marL="0" lvl="0" indent="0" rtl="0">
              <a:spcBef>
                <a:spcPts val="0"/>
              </a:spcBef>
              <a:spcAft>
                <a:spcPts val="0"/>
              </a:spcAft>
              <a:buNone/>
            </a:pPr>
            <a:r>
              <a:rPr lang="en" dirty="0"/>
              <a:t>FRONT-END</a:t>
            </a:r>
            <a:endParaRPr dirty="0"/>
          </a:p>
        </p:txBody>
      </p:sp>
      <p:sp>
        <p:nvSpPr>
          <p:cNvPr id="112" name="Shape 112"/>
          <p:cNvSpPr txBox="1">
            <a:spLocks noGrp="1"/>
          </p:cNvSpPr>
          <p:nvPr>
            <p:ph type="subTitle" idx="1"/>
          </p:nvPr>
        </p:nvSpPr>
        <p:spPr>
          <a:xfrm>
            <a:off x="629102" y="3786738"/>
            <a:ext cx="7885545" cy="104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Actual </a:t>
            </a:r>
            <a:r>
              <a:rPr lang="en-US"/>
              <a:t>User Experience/Interface</a:t>
            </a:r>
            <a:endParaRPr lang="en-US" dirty="0"/>
          </a:p>
        </p:txBody>
      </p:sp>
      <p:sp>
        <p:nvSpPr>
          <p:cNvPr id="113" name="Shape 11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802694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User Experience</a:t>
            </a:r>
            <a:endParaRPr dirty="0"/>
          </a:p>
        </p:txBody>
      </p:sp>
      <p:sp>
        <p:nvSpPr>
          <p:cNvPr id="246" name="Shape 246"/>
          <p:cNvSpPr/>
          <p:nvPr/>
        </p:nvSpPr>
        <p:spPr>
          <a:xfrm>
            <a:off x="5632317" y="2669418"/>
            <a:ext cx="3305700" cy="669000"/>
          </a:xfrm>
          <a:prstGeom prst="chevron">
            <a:avLst>
              <a:gd name="adj" fmla="val 50000"/>
            </a:avLst>
          </a:prstGeom>
          <a:solidFill>
            <a:srgbClr val="F20253"/>
          </a:solidFill>
          <a:ln>
            <a:noFill/>
          </a:ln>
        </p:spPr>
        <p:txBody>
          <a:bodyPr spcFirstLastPara="1" wrap="square" lIns="91425" tIns="91425" rIns="91425" bIns="91425" anchor="ctr" anchorCtr="0">
            <a:noAutofit/>
          </a:bodyPr>
          <a:lstStyle/>
          <a:p>
            <a:pPr marL="0" lvl="0" indent="0" algn="ctr">
              <a:spcBef>
                <a:spcPts val="0"/>
              </a:spcBef>
              <a:spcAft>
                <a:spcPts val="0"/>
              </a:spcAft>
              <a:buSzPts val="1100"/>
              <a:buNone/>
            </a:pPr>
            <a:r>
              <a:rPr lang="en" sz="2200" dirty="0">
                <a:solidFill>
                  <a:schemeClr val="lt1"/>
                </a:solidFill>
                <a:latin typeface="Raleway"/>
                <a:ea typeface="Raleway"/>
                <a:cs typeface="Raleway"/>
                <a:sym typeface="Raleway"/>
              </a:rPr>
              <a:t>Personal Area Customization</a:t>
            </a:r>
            <a:endParaRPr sz="2200" dirty="0">
              <a:solidFill>
                <a:srgbClr val="FFFFFF"/>
              </a:solidFill>
              <a:latin typeface="Lato"/>
              <a:ea typeface="Lato"/>
              <a:cs typeface="Lato"/>
              <a:sym typeface="Lato"/>
            </a:endParaRPr>
          </a:p>
        </p:txBody>
      </p:sp>
      <p:grpSp>
        <p:nvGrpSpPr>
          <p:cNvPr id="248" name="Shape 248"/>
          <p:cNvGrpSpPr/>
          <p:nvPr/>
        </p:nvGrpSpPr>
        <p:grpSpPr>
          <a:xfrm>
            <a:off x="0" y="2669632"/>
            <a:ext cx="3546900" cy="3482836"/>
            <a:chOff x="0" y="1189989"/>
            <a:chExt cx="3546900" cy="3482836"/>
          </a:xfrm>
        </p:grpSpPr>
        <p:sp>
          <p:nvSpPr>
            <p:cNvPr id="249" name="Shape 249"/>
            <p:cNvSpPr/>
            <p:nvPr/>
          </p:nvSpPr>
          <p:spPr>
            <a:xfrm>
              <a:off x="0" y="1189989"/>
              <a:ext cx="3546900" cy="669000"/>
            </a:xfrm>
            <a:prstGeom prst="homePlate">
              <a:avLst>
                <a:gd name="adj" fmla="val 50000"/>
              </a:avLst>
            </a:prstGeom>
            <a:solidFill>
              <a:srgbClr val="7ECEFD"/>
            </a:solidFill>
            <a:ln>
              <a:noFill/>
            </a:ln>
          </p:spPr>
          <p:txBody>
            <a:bodyPr spcFirstLastPara="1" wrap="square" lIns="91425" tIns="91425" rIns="91425" bIns="91425" anchor="ctr" anchorCtr="0">
              <a:noAutofit/>
            </a:bodyPr>
            <a:lstStyle/>
            <a:p>
              <a:pPr marL="0" lvl="0" indent="0" algn="ctr">
                <a:spcBef>
                  <a:spcPts val="0"/>
                </a:spcBef>
                <a:spcAft>
                  <a:spcPts val="0"/>
                </a:spcAft>
                <a:buSzPts val="1100"/>
                <a:buNone/>
              </a:pPr>
              <a:r>
                <a:rPr lang="en" sz="2200" dirty="0">
                  <a:solidFill>
                    <a:srgbClr val="FFFFFF"/>
                  </a:solidFill>
                  <a:latin typeface="Raleway"/>
                  <a:ea typeface="Raleway"/>
                  <a:cs typeface="Raleway"/>
                  <a:sym typeface="Raleway"/>
                </a:rPr>
                <a:t>Login/Sign-up</a:t>
              </a:r>
              <a:endParaRPr sz="2200" dirty="0">
                <a:solidFill>
                  <a:srgbClr val="FFFFFF"/>
                </a:solidFill>
                <a:latin typeface="Raleway"/>
                <a:ea typeface="Raleway"/>
                <a:cs typeface="Raleway"/>
                <a:sym typeface="Raleway"/>
              </a:endParaRPr>
            </a:p>
          </p:txBody>
        </p:sp>
        <p:sp>
          <p:nvSpPr>
            <p:cNvPr id="250" name="Shape 250"/>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600" dirty="0">
                  <a:solidFill>
                    <a:srgbClr val="677480"/>
                  </a:solidFill>
                  <a:latin typeface="Lato"/>
                  <a:ea typeface="Lato"/>
                  <a:cs typeface="Lato"/>
                  <a:sym typeface="Lato"/>
                </a:rPr>
                <a:t>The user can either:</a:t>
              </a:r>
            </a:p>
            <a:p>
              <a:pPr marL="285750" lvl="0" indent="-285750">
                <a:lnSpc>
                  <a:spcPct val="115000"/>
                </a:lnSpc>
                <a:spcBef>
                  <a:spcPts val="0"/>
                </a:spcBef>
                <a:spcAft>
                  <a:spcPts val="0"/>
                </a:spcAft>
                <a:buClr>
                  <a:schemeClr val="bg2"/>
                </a:buClr>
                <a:buFont typeface="Lucida Sans Unicode" panose="020B0602030504020204" pitchFamily="34" charset="0"/>
                <a:buChar char="▷"/>
              </a:pPr>
              <a:r>
                <a:rPr lang="en" sz="1600" dirty="0">
                  <a:solidFill>
                    <a:srgbClr val="677480"/>
                  </a:solidFill>
                  <a:latin typeface="Lato"/>
                  <a:ea typeface="Lato"/>
                  <a:cs typeface="Lato"/>
                  <a:sym typeface="Lato"/>
                </a:rPr>
                <a:t>Login with Google Sign-in.</a:t>
              </a:r>
            </a:p>
            <a:p>
              <a:pPr marL="285750" indent="-285750">
                <a:lnSpc>
                  <a:spcPct val="115000"/>
                </a:lnSpc>
                <a:buClr>
                  <a:schemeClr val="bg2"/>
                </a:buClr>
                <a:buFont typeface="Lucida Sans Unicode" panose="020B0602030504020204" pitchFamily="34" charset="0"/>
                <a:buChar char="▷"/>
              </a:pPr>
              <a:r>
                <a:rPr lang="en-US" sz="1600" dirty="0">
                  <a:solidFill>
                    <a:srgbClr val="677480"/>
                  </a:solidFill>
                  <a:latin typeface="Lato"/>
                  <a:ea typeface="Lato"/>
                  <a:cs typeface="Lato"/>
                  <a:sym typeface="Lato"/>
                </a:rPr>
                <a:t>Sign-up with traditional username + password.</a:t>
              </a:r>
              <a:endParaRPr sz="1600" dirty="0">
                <a:solidFill>
                  <a:srgbClr val="677480"/>
                </a:solidFill>
                <a:latin typeface="Lato"/>
                <a:ea typeface="Lato"/>
                <a:cs typeface="Lato"/>
                <a:sym typeface="Lato"/>
              </a:endParaRPr>
            </a:p>
          </p:txBody>
        </p:sp>
      </p:grpSp>
      <p:sp>
        <p:nvSpPr>
          <p:cNvPr id="252" name="Shape 252"/>
          <p:cNvSpPr/>
          <p:nvPr/>
        </p:nvSpPr>
        <p:spPr>
          <a:xfrm>
            <a:off x="2944204" y="2669418"/>
            <a:ext cx="3305700" cy="669000"/>
          </a:xfrm>
          <a:prstGeom prst="chevron">
            <a:avLst>
              <a:gd name="adj" fmla="val 50000"/>
            </a:avLst>
          </a:prstGeom>
          <a:solidFill>
            <a:srgbClr val="2185C5"/>
          </a:solidFill>
          <a:ln>
            <a:noFill/>
          </a:ln>
        </p:spPr>
        <p:txBody>
          <a:bodyPr spcFirstLastPara="1" wrap="square" lIns="91425" tIns="91425" rIns="91425" bIns="91425" anchor="ctr" anchorCtr="0">
            <a:noAutofit/>
          </a:bodyPr>
          <a:lstStyle/>
          <a:p>
            <a:pPr marL="0" lvl="0" indent="0" algn="ctr">
              <a:spcBef>
                <a:spcPts val="0"/>
              </a:spcBef>
              <a:spcAft>
                <a:spcPts val="0"/>
              </a:spcAft>
              <a:buSzPts val="1100"/>
              <a:buNone/>
            </a:pPr>
            <a:r>
              <a:rPr lang="en" sz="2200" dirty="0">
                <a:solidFill>
                  <a:schemeClr val="lt1"/>
                </a:solidFill>
                <a:latin typeface="Raleway"/>
                <a:ea typeface="Raleway"/>
                <a:cs typeface="Raleway"/>
                <a:sym typeface="Raleway"/>
              </a:rPr>
              <a:t>News Management</a:t>
            </a:r>
            <a:endParaRPr sz="2200" dirty="0">
              <a:solidFill>
                <a:srgbClr val="FFFFFF"/>
              </a:solidFill>
              <a:latin typeface="Lato"/>
              <a:ea typeface="Lato"/>
              <a:cs typeface="Lato"/>
              <a:sym typeface="Lato"/>
            </a:endParaRPr>
          </a:p>
        </p:txBody>
      </p:sp>
      <p:sp>
        <p:nvSpPr>
          <p:cNvPr id="254" name="Shape 25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24</a:t>
            </a:fld>
            <a:endParaRPr/>
          </a:p>
        </p:txBody>
      </p:sp>
      <p:sp>
        <p:nvSpPr>
          <p:cNvPr id="14" name="Shape 250">
            <a:extLst>
              <a:ext uri="{FF2B5EF4-FFF2-40B4-BE49-F238E27FC236}">
                <a16:creationId xmlns:a16="http://schemas.microsoft.com/office/drawing/2014/main" id="{63C561F4-33ED-4BD1-82B5-2F2DD4AC12B1}"/>
              </a:ext>
            </a:extLst>
          </p:cNvPr>
          <p:cNvSpPr txBox="1"/>
          <p:nvPr/>
        </p:nvSpPr>
        <p:spPr>
          <a:xfrm>
            <a:off x="3477600" y="3535200"/>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600" dirty="0">
                <a:solidFill>
                  <a:srgbClr val="677480"/>
                </a:solidFill>
                <a:latin typeface="Lato"/>
                <a:ea typeface="Lato"/>
                <a:cs typeface="Lato"/>
                <a:sym typeface="Lato"/>
              </a:rPr>
              <a:t>The user can:</a:t>
            </a:r>
          </a:p>
          <a:p>
            <a:pPr marL="285750" lvl="0" indent="-285750">
              <a:lnSpc>
                <a:spcPct val="115000"/>
              </a:lnSpc>
              <a:spcBef>
                <a:spcPts val="0"/>
              </a:spcBef>
              <a:spcAft>
                <a:spcPts val="0"/>
              </a:spcAft>
              <a:buClr>
                <a:schemeClr val="bg2"/>
              </a:buClr>
              <a:buFont typeface="Lucida Sans Unicode" panose="020B0602030504020204" pitchFamily="34" charset="0"/>
              <a:buChar char="▷"/>
            </a:pPr>
            <a:r>
              <a:rPr lang="en" sz="1600" dirty="0">
                <a:solidFill>
                  <a:srgbClr val="677480"/>
                </a:solidFill>
                <a:latin typeface="Lato"/>
                <a:ea typeface="Lato"/>
                <a:cs typeface="Lato"/>
                <a:sym typeface="Lato"/>
              </a:rPr>
              <a:t>Explore news fetched from a selected RSS source.</a:t>
            </a:r>
          </a:p>
          <a:p>
            <a:pPr marL="285750" indent="-285750">
              <a:lnSpc>
                <a:spcPct val="115000"/>
              </a:lnSpc>
              <a:buClr>
                <a:schemeClr val="bg2"/>
              </a:buClr>
              <a:buFont typeface="Lucida Sans Unicode" panose="020B0602030504020204" pitchFamily="34" charset="0"/>
              <a:buChar char="▷"/>
            </a:pPr>
            <a:r>
              <a:rPr lang="en-US" sz="1600" dirty="0">
                <a:solidFill>
                  <a:srgbClr val="677480"/>
                </a:solidFill>
                <a:latin typeface="Lato"/>
                <a:ea typeface="Lato"/>
                <a:cs typeface="Lato"/>
                <a:sym typeface="Lato"/>
              </a:rPr>
              <a:t>Obtain full </a:t>
            </a:r>
            <a:r>
              <a:rPr lang="en-US" sz="1600">
                <a:solidFill>
                  <a:srgbClr val="677480"/>
                </a:solidFill>
                <a:latin typeface="Lato"/>
                <a:ea typeface="Lato"/>
                <a:cs typeface="Lato"/>
                <a:sym typeface="Lato"/>
              </a:rPr>
              <a:t>text and short </a:t>
            </a:r>
            <a:r>
              <a:rPr lang="en-US" sz="1600" dirty="0">
                <a:solidFill>
                  <a:srgbClr val="677480"/>
                </a:solidFill>
                <a:latin typeface="Lato"/>
                <a:ea typeface="Lato"/>
                <a:cs typeface="Lato"/>
                <a:sym typeface="Lato"/>
              </a:rPr>
              <a:t>summary of specific article content.</a:t>
            </a:r>
            <a:endParaRPr sz="1600" dirty="0">
              <a:solidFill>
                <a:srgbClr val="677480"/>
              </a:solidFill>
              <a:latin typeface="Lato"/>
              <a:ea typeface="Lato"/>
              <a:cs typeface="Lato"/>
              <a:sym typeface="Lato"/>
            </a:endParaRPr>
          </a:p>
        </p:txBody>
      </p:sp>
      <p:sp>
        <p:nvSpPr>
          <p:cNvPr id="15" name="Shape 250">
            <a:extLst>
              <a:ext uri="{FF2B5EF4-FFF2-40B4-BE49-F238E27FC236}">
                <a16:creationId xmlns:a16="http://schemas.microsoft.com/office/drawing/2014/main" id="{4E906EE6-12B3-441D-9C13-0E98EDAB41DF}"/>
              </a:ext>
            </a:extLst>
          </p:cNvPr>
          <p:cNvSpPr txBox="1"/>
          <p:nvPr/>
        </p:nvSpPr>
        <p:spPr>
          <a:xfrm>
            <a:off x="6166800" y="3535200"/>
            <a:ext cx="2236200" cy="2615700"/>
          </a:xfrm>
          <a:prstGeom prst="rect">
            <a:avLst/>
          </a:prstGeom>
          <a:noFill/>
          <a:ln>
            <a:noFill/>
          </a:ln>
        </p:spPr>
        <p:txBody>
          <a:bodyPr spcFirstLastPara="1" wrap="square" lIns="91425" tIns="91425" rIns="91425" bIns="91425" anchor="t" anchorCtr="0">
            <a:noAutofit/>
          </a:bodyPr>
          <a:lstStyle/>
          <a:p>
            <a:pPr marL="0" lvl="0" indent="0">
              <a:lnSpc>
                <a:spcPct val="115000"/>
              </a:lnSpc>
              <a:spcBef>
                <a:spcPts val="0"/>
              </a:spcBef>
              <a:spcAft>
                <a:spcPts val="0"/>
              </a:spcAft>
              <a:buNone/>
            </a:pPr>
            <a:r>
              <a:rPr lang="en" sz="1600" dirty="0">
                <a:solidFill>
                  <a:srgbClr val="677480"/>
                </a:solidFill>
                <a:latin typeface="Lato"/>
                <a:ea typeface="Lato"/>
                <a:cs typeface="Lato"/>
                <a:sym typeface="Lato"/>
              </a:rPr>
              <a:t>The user can:</a:t>
            </a:r>
          </a:p>
          <a:p>
            <a:pPr marL="285750" lvl="0" indent="-285750">
              <a:lnSpc>
                <a:spcPct val="115000"/>
              </a:lnSpc>
              <a:spcBef>
                <a:spcPts val="0"/>
              </a:spcBef>
              <a:spcAft>
                <a:spcPts val="0"/>
              </a:spcAft>
              <a:buClr>
                <a:schemeClr val="bg2"/>
              </a:buClr>
              <a:buFont typeface="Lucida Sans Unicode" panose="020B0602030504020204" pitchFamily="34" charset="0"/>
              <a:buChar char="▷"/>
            </a:pPr>
            <a:r>
              <a:rPr lang="en" sz="1600" dirty="0">
                <a:solidFill>
                  <a:srgbClr val="677480"/>
                </a:solidFill>
                <a:latin typeface="Lato"/>
                <a:ea typeface="Lato"/>
                <a:cs typeface="Lato"/>
                <a:sym typeface="Lato"/>
              </a:rPr>
              <a:t>Modify the RSS sources.</a:t>
            </a:r>
          </a:p>
          <a:p>
            <a:pPr marL="285750" indent="-285750">
              <a:lnSpc>
                <a:spcPct val="115000"/>
              </a:lnSpc>
              <a:buClr>
                <a:schemeClr val="bg2"/>
              </a:buClr>
              <a:buFont typeface="Lucida Sans Unicode" panose="020B0602030504020204" pitchFamily="34" charset="0"/>
              <a:buChar char="▷"/>
            </a:pPr>
            <a:r>
              <a:rPr lang="en-US" sz="1600" dirty="0">
                <a:solidFill>
                  <a:srgbClr val="677480"/>
                </a:solidFill>
                <a:latin typeface="Lato"/>
                <a:ea typeface="Lato"/>
                <a:cs typeface="Lato"/>
                <a:sym typeface="Lato"/>
              </a:rPr>
              <a:t>Change colors theme.</a:t>
            </a:r>
          </a:p>
          <a:p>
            <a:pPr marL="285750" indent="-285750">
              <a:lnSpc>
                <a:spcPct val="115000"/>
              </a:lnSpc>
              <a:buClr>
                <a:schemeClr val="bg2"/>
              </a:buClr>
              <a:buFont typeface="Lucida Sans Unicode" panose="020B0602030504020204" pitchFamily="34" charset="0"/>
              <a:buChar char="▷"/>
            </a:pPr>
            <a:r>
              <a:rPr lang="en-US" sz="1600" dirty="0">
                <a:solidFill>
                  <a:srgbClr val="677480"/>
                </a:solidFill>
                <a:latin typeface="Lato"/>
                <a:ea typeface="Lato"/>
                <a:cs typeface="Lato"/>
                <a:sym typeface="Lato"/>
              </a:rPr>
              <a:t>Change password.</a:t>
            </a:r>
          </a:p>
          <a:p>
            <a:pPr marL="285750" indent="-285750">
              <a:lnSpc>
                <a:spcPct val="115000"/>
              </a:lnSpc>
              <a:buClr>
                <a:schemeClr val="bg2"/>
              </a:buClr>
              <a:buFont typeface="Lucida Sans Unicode" panose="020B0602030504020204" pitchFamily="34" charset="0"/>
              <a:buChar char="▷"/>
            </a:pPr>
            <a:r>
              <a:rPr lang="it-IT" sz="1600" dirty="0">
                <a:solidFill>
                  <a:srgbClr val="677480"/>
                </a:solidFill>
                <a:latin typeface="Lato"/>
                <a:ea typeface="Lato"/>
                <a:cs typeface="Lato"/>
                <a:sym typeface="Lato"/>
              </a:rPr>
              <a:t>Delete account.</a:t>
            </a:r>
            <a:endParaRPr sz="1600" dirty="0">
              <a:solidFill>
                <a:srgbClr val="677480"/>
              </a:solidFill>
              <a:latin typeface="Lato"/>
              <a:ea typeface="Lato"/>
              <a:cs typeface="Lato"/>
              <a:sym typeface="Lato"/>
            </a:endParaRPr>
          </a:p>
        </p:txBody>
      </p:sp>
    </p:spTree>
    <p:extLst>
      <p:ext uri="{BB962C8B-B14F-4D97-AF65-F5344CB8AC3E}">
        <p14:creationId xmlns:p14="http://schemas.microsoft.com/office/powerpoint/2010/main" val="3524093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577EC4B0-3F9C-4DD3-A3DC-209C1813DBA1}"/>
              </a:ext>
            </a:extLst>
          </p:cNvPr>
          <p:cNvPicPr>
            <a:picLocks noChangeAspect="1"/>
          </p:cNvPicPr>
          <p:nvPr/>
        </p:nvPicPr>
        <p:blipFill>
          <a:blip r:embed="rId3"/>
          <a:stretch>
            <a:fillRect/>
          </a:stretch>
        </p:blipFill>
        <p:spPr>
          <a:xfrm>
            <a:off x="0" y="0"/>
            <a:ext cx="9144000" cy="484346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78885481-963B-49CE-839B-C1A046921AD2}"/>
              </a:ext>
            </a:extLst>
          </p:cNvPr>
          <p:cNvPicPr>
            <a:picLocks noChangeAspect="1"/>
          </p:cNvPicPr>
          <p:nvPr/>
        </p:nvPicPr>
        <p:blipFill>
          <a:blip r:embed="rId4"/>
          <a:stretch>
            <a:fillRect/>
          </a:stretch>
        </p:blipFill>
        <p:spPr>
          <a:xfrm>
            <a:off x="0" y="-18425"/>
            <a:ext cx="9144000" cy="4764881"/>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CA09E43E-5A6D-4AE7-ABC3-53E81855EE95}"/>
              </a:ext>
            </a:extLst>
          </p:cNvPr>
          <p:cNvPicPr>
            <a:picLocks noChangeAspect="1"/>
          </p:cNvPicPr>
          <p:nvPr/>
        </p:nvPicPr>
        <p:blipFill>
          <a:blip r:embed="rId5"/>
          <a:stretch>
            <a:fillRect/>
          </a:stretch>
        </p:blipFill>
        <p:spPr>
          <a:xfrm>
            <a:off x="138545" y="-18425"/>
            <a:ext cx="8866909" cy="6858000"/>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CFBB35B9-3B69-4D1F-9975-1B680F4C7D60}"/>
              </a:ext>
            </a:extLst>
          </p:cNvPr>
          <p:cNvPicPr>
            <a:picLocks noChangeAspect="1"/>
          </p:cNvPicPr>
          <p:nvPr/>
        </p:nvPicPr>
        <p:blipFill>
          <a:blip r:embed="rId6"/>
          <a:stretch>
            <a:fillRect/>
          </a:stretch>
        </p:blipFill>
        <p:spPr>
          <a:xfrm>
            <a:off x="97871" y="0"/>
            <a:ext cx="8948257" cy="6858000"/>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6EF30473-304B-43E7-A74E-F0C6E8D6A301}"/>
              </a:ext>
            </a:extLst>
          </p:cNvPr>
          <p:cNvPicPr>
            <a:picLocks noChangeAspect="1"/>
          </p:cNvPicPr>
          <p:nvPr/>
        </p:nvPicPr>
        <p:blipFill>
          <a:blip r:embed="rId7"/>
          <a:stretch>
            <a:fillRect/>
          </a:stretch>
        </p:blipFill>
        <p:spPr>
          <a:xfrm>
            <a:off x="97871" y="0"/>
            <a:ext cx="8948257" cy="6858000"/>
          </a:xfrm>
          <a:prstGeom prst="rect">
            <a:avLst/>
          </a:prstGeom>
        </p:spPr>
      </p:pic>
      <p:pic>
        <p:nvPicPr>
          <p:cNvPr id="18" name="Picture 17" descr="A screenshot of a computer&#10;&#10;Description automatically generated with medium confidence">
            <a:extLst>
              <a:ext uri="{FF2B5EF4-FFF2-40B4-BE49-F238E27FC236}">
                <a16:creationId xmlns:a16="http://schemas.microsoft.com/office/drawing/2014/main" id="{D847BD73-5F02-482A-8127-5F098A2FD52F}"/>
              </a:ext>
            </a:extLst>
          </p:cNvPr>
          <p:cNvPicPr>
            <a:picLocks noChangeAspect="1"/>
          </p:cNvPicPr>
          <p:nvPr/>
        </p:nvPicPr>
        <p:blipFill>
          <a:blip r:embed="rId8"/>
          <a:stretch>
            <a:fillRect/>
          </a:stretch>
        </p:blipFill>
        <p:spPr>
          <a:xfrm>
            <a:off x="74951" y="0"/>
            <a:ext cx="8994098" cy="6858000"/>
          </a:xfrm>
          <a:prstGeom prst="rect">
            <a:avLst/>
          </a:prstGeom>
        </p:spPr>
      </p:pic>
      <p:sp>
        <p:nvSpPr>
          <p:cNvPr id="170" name="Shape 170"/>
          <p:cNvSpPr/>
          <p:nvPr/>
        </p:nvSpPr>
        <p:spPr>
          <a:xfrm>
            <a:off x="0" y="4285725"/>
            <a:ext cx="7352400" cy="1640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a:spLocks noGrp="1"/>
          </p:cNvSpPr>
          <p:nvPr>
            <p:ph type="title"/>
          </p:nvPr>
        </p:nvSpPr>
        <p:spPr>
          <a:xfrm>
            <a:off x="924125" y="4514325"/>
            <a:ext cx="5796000" cy="73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Front-end</a:t>
            </a:r>
            <a:endParaRPr dirty="0"/>
          </a:p>
        </p:txBody>
      </p:sp>
      <p:sp>
        <p:nvSpPr>
          <p:cNvPr id="172" name="Shape 172"/>
          <p:cNvSpPr txBox="1">
            <a:spLocks noGrp="1"/>
          </p:cNvSpPr>
          <p:nvPr>
            <p:ph type="body" idx="1"/>
          </p:nvPr>
        </p:nvSpPr>
        <p:spPr>
          <a:xfrm>
            <a:off x="924125" y="5079350"/>
            <a:ext cx="5796000" cy="864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User Interface</a:t>
            </a:r>
            <a:endParaRPr sz="2400" dirty="0"/>
          </a:p>
        </p:txBody>
      </p:sp>
      <p:sp>
        <p:nvSpPr>
          <p:cNvPr id="173" name="Shape 173"/>
          <p:cNvSpPr/>
          <p:nvPr/>
        </p:nvSpPr>
        <p:spPr>
          <a:xfrm>
            <a:off x="3675952" y="5925825"/>
            <a:ext cx="1837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5514495" y="5925825"/>
            <a:ext cx="1837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0" y="5925825"/>
            <a:ext cx="1837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1838038" y="5925825"/>
            <a:ext cx="18378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51252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par>
                          <p:cTn id="31" fill="hold">
                            <p:stCondLst>
                              <p:cond delay="0"/>
                            </p:stCondLst>
                            <p:childTnLst>
                              <p:par>
                                <p:cTn id="32" presetID="10" presetClass="entr" presetSubtype="0"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par>
                          <p:cTn id="39" fill="hold">
                            <p:stCondLst>
                              <p:cond delay="0"/>
                            </p:stCondLst>
                            <p:childTnLst>
                              <p:par>
                                <p:cTn id="40" presetID="10"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7ECEFD"/>
                </a:solidFill>
              </a:rPr>
              <a:t>6.</a:t>
            </a:r>
            <a:endParaRPr sz="7200" dirty="0">
              <a:solidFill>
                <a:srgbClr val="7ECEFD"/>
              </a:solidFill>
            </a:endParaRPr>
          </a:p>
          <a:p>
            <a:pPr marL="0" lvl="0" indent="0" rtl="0">
              <a:spcBef>
                <a:spcPts val="0"/>
              </a:spcBef>
              <a:spcAft>
                <a:spcPts val="0"/>
              </a:spcAft>
              <a:buNone/>
            </a:pPr>
            <a:r>
              <a:rPr lang="en" dirty="0"/>
              <a:t>CONCLUSIONS</a:t>
            </a:r>
            <a:endParaRPr dirty="0"/>
          </a:p>
        </p:txBody>
      </p:sp>
      <p:sp>
        <p:nvSpPr>
          <p:cNvPr id="112" name="Shape 112"/>
          <p:cNvSpPr txBox="1">
            <a:spLocks noGrp="1"/>
          </p:cNvSpPr>
          <p:nvPr>
            <p:ph type="subTitle" idx="1"/>
          </p:nvPr>
        </p:nvSpPr>
        <p:spPr>
          <a:xfrm>
            <a:off x="629102" y="3786738"/>
            <a:ext cx="7885545" cy="104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Sprints Analytics</a:t>
            </a:r>
          </a:p>
        </p:txBody>
      </p:sp>
      <p:sp>
        <p:nvSpPr>
          <p:cNvPr id="113" name="Shape 11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720600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034" name="Picture 10">
            <a:extLst>
              <a:ext uri="{FF2B5EF4-FFF2-40B4-BE49-F238E27FC236}">
                <a16:creationId xmlns:a16="http://schemas.microsoft.com/office/drawing/2014/main" id="{278114CE-23ED-4C83-8866-38EB87EF6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288"/>
            <a:ext cx="9144000" cy="6573837"/>
          </a:xfrm>
          <a:prstGeom prst="rect">
            <a:avLst/>
          </a:prstGeom>
          <a:noFill/>
          <a:extLst>
            <a:ext uri="{909E8E84-426E-40DD-AFC4-6F175D3DCCD1}">
              <a14:hiddenFill xmlns:a14="http://schemas.microsoft.com/office/drawing/2010/main">
                <a:solidFill>
                  <a:srgbClr val="FFFFFF"/>
                </a:solidFill>
              </a14:hiddenFill>
            </a:ext>
          </a:extLst>
        </p:spPr>
      </p:pic>
      <p:sp>
        <p:nvSpPr>
          <p:cNvPr id="116" name="Google Shape;116;p3"/>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27</a:t>
            </a:fld>
            <a:endParaRPr dirty="0"/>
          </a:p>
        </p:txBody>
      </p:sp>
      <p:sp>
        <p:nvSpPr>
          <p:cNvPr id="25" name="Shape 171">
            <a:extLst>
              <a:ext uri="{FF2B5EF4-FFF2-40B4-BE49-F238E27FC236}">
                <a16:creationId xmlns:a16="http://schemas.microsoft.com/office/drawing/2014/main" id="{840F3E82-39AE-4941-B818-B64BA5C30728}"/>
              </a:ext>
            </a:extLst>
          </p:cNvPr>
          <p:cNvSpPr txBox="1">
            <a:spLocks noGrp="1"/>
          </p:cNvSpPr>
          <p:nvPr>
            <p:ph type="title"/>
          </p:nvPr>
        </p:nvSpPr>
        <p:spPr>
          <a:xfrm>
            <a:off x="924125" y="4514325"/>
            <a:ext cx="5796000" cy="73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Burndown</a:t>
            </a:r>
            <a:endParaRPr dirty="0"/>
          </a:p>
        </p:txBody>
      </p:sp>
      <p:pic>
        <p:nvPicPr>
          <p:cNvPr id="5" name="Picture 4" descr="Shape&#10;&#10;Description automatically generated with low confidence">
            <a:hlinkClick r:id="rId4"/>
            <a:extLst>
              <a:ext uri="{FF2B5EF4-FFF2-40B4-BE49-F238E27FC236}">
                <a16:creationId xmlns:a16="http://schemas.microsoft.com/office/drawing/2014/main" id="{55844116-20CC-48B9-B0A7-90340E3FAF11}"/>
              </a:ext>
            </a:extLst>
          </p:cNvPr>
          <p:cNvPicPr>
            <a:picLocks noChangeAspect="1"/>
          </p:cNvPicPr>
          <p:nvPr/>
        </p:nvPicPr>
        <p:blipFill>
          <a:blip r:embed="rId5"/>
          <a:stretch>
            <a:fillRect/>
          </a:stretch>
        </p:blipFill>
        <p:spPr>
          <a:xfrm>
            <a:off x="8034925" y="6004177"/>
            <a:ext cx="720000" cy="720000"/>
          </a:xfrm>
          <a:prstGeom prst="rect">
            <a:avLst/>
          </a:prstGeom>
        </p:spPr>
      </p:pic>
    </p:spTree>
    <p:extLst>
      <p:ext uri="{BB962C8B-B14F-4D97-AF65-F5344CB8AC3E}">
        <p14:creationId xmlns:p14="http://schemas.microsoft.com/office/powerpoint/2010/main" val="2438180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6"/>
          <p:cNvSpPr txBox="1"/>
          <p:nvPr/>
        </p:nvSpPr>
        <p:spPr>
          <a:xfrm>
            <a:off x="2554516" y="4279700"/>
            <a:ext cx="5188387" cy="53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677480"/>
              </a:buClr>
              <a:buSzPts val="3000"/>
              <a:buFont typeface="Lato"/>
              <a:buNone/>
            </a:pPr>
            <a:r>
              <a:rPr lang="en" sz="2400" b="0" i="0" u="none" strike="noStrike" cap="none">
                <a:solidFill>
                  <a:srgbClr val="FFFFFF"/>
                </a:solidFill>
                <a:latin typeface="Lato"/>
                <a:ea typeface="Lato"/>
                <a:cs typeface="Lato"/>
                <a:sym typeface="Lato"/>
              </a:rPr>
              <a:t>Visit the GitHub page of the project</a:t>
            </a:r>
            <a:endParaRPr/>
          </a:p>
        </p:txBody>
      </p:sp>
      <p:sp>
        <p:nvSpPr>
          <p:cNvPr id="349" name="Google Shape;349;p26"/>
          <p:cNvSpPr txBox="1">
            <a:spLocks noGrp="1"/>
          </p:cNvSpPr>
          <p:nvPr>
            <p:ph type="ctrTitle" idx="4294967295"/>
          </p:nvPr>
        </p:nvSpPr>
        <p:spPr>
          <a:xfrm>
            <a:off x="916025" y="968125"/>
            <a:ext cx="5561100" cy="1546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97ABBC"/>
              </a:buClr>
              <a:buSzPts val="3600"/>
              <a:buFont typeface="Raleway"/>
              <a:buNone/>
            </a:pPr>
            <a:r>
              <a:rPr lang="en" sz="6000" b="0" i="0" u="none" strike="noStrike" cap="none">
                <a:solidFill>
                  <a:srgbClr val="7ECEFD"/>
                </a:solidFill>
                <a:latin typeface="Raleway"/>
                <a:ea typeface="Raleway"/>
                <a:cs typeface="Raleway"/>
                <a:sym typeface="Raleway"/>
              </a:rPr>
              <a:t>Thanks!</a:t>
            </a:r>
            <a:endParaRPr sz="6000" b="0" i="0" u="none" strike="noStrike" cap="none">
              <a:solidFill>
                <a:srgbClr val="7ECEFD"/>
              </a:solidFill>
              <a:latin typeface="Raleway"/>
              <a:ea typeface="Raleway"/>
              <a:cs typeface="Raleway"/>
              <a:sym typeface="Raleway"/>
            </a:endParaRPr>
          </a:p>
        </p:txBody>
      </p:sp>
      <p:sp>
        <p:nvSpPr>
          <p:cNvPr id="350" name="Google Shape;350;p26"/>
          <p:cNvSpPr txBox="1">
            <a:spLocks noGrp="1"/>
          </p:cNvSpPr>
          <p:nvPr>
            <p:ph type="subTitle" idx="4294967295"/>
          </p:nvPr>
        </p:nvSpPr>
        <p:spPr>
          <a:xfrm>
            <a:off x="916025" y="2338950"/>
            <a:ext cx="6826878" cy="1046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677480"/>
              </a:buClr>
              <a:buSzPts val="3000"/>
              <a:buFont typeface="Lato"/>
              <a:buNone/>
            </a:pPr>
            <a:r>
              <a:rPr lang="en" sz="4000" b="1" i="0" u="none" strike="noStrike" cap="none">
                <a:solidFill>
                  <a:srgbClr val="FFFFFF"/>
                </a:solidFill>
                <a:latin typeface="Lato"/>
                <a:ea typeface="Lato"/>
                <a:cs typeface="Lato"/>
                <a:sym typeface="Lato"/>
              </a:rPr>
              <a:t>Share ideas and get involved!</a:t>
            </a:r>
            <a:endParaRPr sz="4000" b="1" i="0" u="none" strike="noStrike" cap="none">
              <a:solidFill>
                <a:srgbClr val="FFFFFF"/>
              </a:solidFill>
              <a:latin typeface="Lato"/>
              <a:ea typeface="Lato"/>
              <a:cs typeface="Lato"/>
              <a:sym typeface="Lato"/>
            </a:endParaRPr>
          </a:p>
        </p:txBody>
      </p:sp>
      <p:sp>
        <p:nvSpPr>
          <p:cNvPr id="351" name="Google Shape;351;p26"/>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28</a:t>
            </a:fld>
            <a:endParaRPr/>
          </a:p>
        </p:txBody>
      </p:sp>
      <p:pic>
        <p:nvPicPr>
          <p:cNvPr id="352" name="Google Shape;352;p26">
            <a:hlinkClick r:id="rId3"/>
          </p:cNvPr>
          <p:cNvPicPr preferRelativeResize="0"/>
          <p:nvPr/>
        </p:nvPicPr>
        <p:blipFill rotWithShape="1">
          <a:blip r:embed="rId4">
            <a:alphaModFix/>
          </a:blip>
          <a:srcRect/>
          <a:stretch/>
        </p:blipFill>
        <p:spPr>
          <a:xfrm>
            <a:off x="916024" y="3829400"/>
            <a:ext cx="1489533" cy="1440000"/>
          </a:xfrm>
          <a:prstGeom prst="rect">
            <a:avLst/>
          </a:prstGeom>
          <a:noFill/>
          <a:ln>
            <a:noFill/>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dirty="0"/>
              <a:t>Objectives</a:t>
            </a:r>
            <a:endParaRPr dirty="0"/>
          </a:p>
        </p:txBody>
      </p:sp>
      <p:sp>
        <p:nvSpPr>
          <p:cNvPr id="115" name="Google Shape;115;p3"/>
          <p:cNvSpPr txBox="1">
            <a:spLocks noGrp="1"/>
          </p:cNvSpPr>
          <p:nvPr>
            <p:ph type="body" idx="1"/>
          </p:nvPr>
        </p:nvSpPr>
        <p:spPr>
          <a:xfrm>
            <a:off x="893700" y="1831450"/>
            <a:ext cx="7280482" cy="4736400"/>
          </a:xfrm>
          <a:prstGeom prst="rect">
            <a:avLst/>
          </a:prstGeom>
          <a:noFill/>
          <a:ln>
            <a:noFill/>
          </a:ln>
        </p:spPr>
        <p:txBody>
          <a:bodyPr spcFirstLastPara="1" wrap="square" lIns="91425" tIns="91425" rIns="91425" bIns="91425" anchor="t" anchorCtr="0">
            <a:noAutofit/>
          </a:bodyPr>
          <a:lstStyle/>
          <a:p>
            <a:pPr marL="457200" lvl="0" indent="-419100" rtl="0">
              <a:lnSpc>
                <a:spcPct val="100000"/>
              </a:lnSpc>
              <a:spcBef>
                <a:spcPts val="600"/>
              </a:spcBef>
              <a:spcAft>
                <a:spcPts val="0"/>
              </a:spcAft>
              <a:buSzPts val="3000"/>
              <a:buChar char="▷"/>
            </a:pPr>
            <a:r>
              <a:rPr lang="en-US" dirty="0"/>
              <a:t>Develop a distributed software application exploiting  containerization paradigm.</a:t>
            </a:r>
          </a:p>
          <a:p>
            <a:pPr marL="457200" lvl="0" indent="-419100" rtl="0">
              <a:lnSpc>
                <a:spcPct val="100000"/>
              </a:lnSpc>
              <a:spcBef>
                <a:spcPts val="600"/>
              </a:spcBef>
              <a:spcAft>
                <a:spcPts val="0"/>
              </a:spcAft>
              <a:buSzPts val="3000"/>
              <a:buChar char="▷"/>
            </a:pPr>
            <a:r>
              <a:rPr lang="en-US" dirty="0"/>
              <a:t>Follow a development workflow coherent with agile principles and Scrum methodology.</a:t>
            </a:r>
          </a:p>
        </p:txBody>
      </p:sp>
      <p:sp>
        <p:nvSpPr>
          <p:cNvPr id="116" name="Google Shape;116;p3"/>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7ECEFD"/>
                </a:solidFill>
              </a:rPr>
              <a:t>1.</a:t>
            </a:r>
            <a:endParaRPr sz="7200" dirty="0">
              <a:solidFill>
                <a:srgbClr val="7ECEFD"/>
              </a:solidFill>
            </a:endParaRPr>
          </a:p>
          <a:p>
            <a:pPr marL="0" lvl="0" indent="0" rtl="0">
              <a:spcBef>
                <a:spcPts val="0"/>
              </a:spcBef>
              <a:spcAft>
                <a:spcPts val="0"/>
              </a:spcAft>
              <a:buNone/>
            </a:pPr>
            <a:r>
              <a:rPr lang="en" dirty="0"/>
              <a:t>THE SYSTEM</a:t>
            </a:r>
            <a:endParaRPr dirty="0"/>
          </a:p>
        </p:txBody>
      </p:sp>
      <p:sp>
        <p:nvSpPr>
          <p:cNvPr id="112" name="Shape 112"/>
          <p:cNvSpPr txBox="1">
            <a:spLocks noGrp="1"/>
          </p:cNvSpPr>
          <p:nvPr>
            <p:ph type="subTitle" idx="1"/>
          </p:nvPr>
        </p:nvSpPr>
        <p:spPr>
          <a:xfrm>
            <a:off x="629102" y="3786738"/>
            <a:ext cx="7885545" cy="104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Initial</a:t>
            </a:r>
            <a:r>
              <a:rPr lang="en" dirty="0"/>
              <a:t> Idea | User Stories</a:t>
            </a:r>
            <a:endParaRPr dirty="0"/>
          </a:p>
        </p:txBody>
      </p:sp>
      <p:sp>
        <p:nvSpPr>
          <p:cNvPr id="113" name="Shape 11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81583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
              <a:t>Abstract</a:t>
            </a:r>
            <a:endParaRPr dirty="0"/>
          </a:p>
        </p:txBody>
      </p:sp>
      <p:sp>
        <p:nvSpPr>
          <p:cNvPr id="115" name="Google Shape;115;p3"/>
          <p:cNvSpPr txBox="1">
            <a:spLocks noGrp="1"/>
          </p:cNvSpPr>
          <p:nvPr>
            <p:ph type="body" idx="1"/>
          </p:nvPr>
        </p:nvSpPr>
        <p:spPr>
          <a:xfrm>
            <a:off x="893700" y="1831450"/>
            <a:ext cx="7280482" cy="4736400"/>
          </a:xfrm>
          <a:prstGeom prst="rect">
            <a:avLst/>
          </a:prstGeom>
          <a:noFill/>
          <a:ln>
            <a:noFill/>
          </a:ln>
        </p:spPr>
        <p:txBody>
          <a:bodyPr spcFirstLastPara="1" wrap="square" lIns="91425" tIns="91425" rIns="91425" bIns="91425" anchor="t" anchorCtr="0">
            <a:noAutofit/>
          </a:bodyPr>
          <a:lstStyle/>
          <a:p>
            <a:pPr marL="457200" lvl="0" indent="-419100" rtl="0">
              <a:lnSpc>
                <a:spcPct val="100000"/>
              </a:lnSpc>
              <a:spcBef>
                <a:spcPts val="600"/>
              </a:spcBef>
              <a:spcAft>
                <a:spcPts val="0"/>
              </a:spcAft>
              <a:buSzPts val="3000"/>
              <a:buChar char="▷"/>
            </a:pPr>
            <a:r>
              <a:rPr lang="en-US" dirty="0"/>
              <a:t>Interactive dashboard showing news articles collected from RSS sources.</a:t>
            </a:r>
          </a:p>
          <a:p>
            <a:pPr marL="457200" lvl="0" indent="-419100" rtl="0">
              <a:lnSpc>
                <a:spcPct val="100000"/>
              </a:lnSpc>
              <a:spcBef>
                <a:spcPts val="600"/>
              </a:spcBef>
              <a:spcAft>
                <a:spcPts val="0"/>
              </a:spcAft>
              <a:buSzPts val="3000"/>
              <a:buChar char="▷"/>
            </a:pPr>
            <a:r>
              <a:rPr lang="en-US" dirty="0"/>
              <a:t>Dedicated user area for a custom experience.</a:t>
            </a:r>
          </a:p>
          <a:p>
            <a:pPr marL="457200" lvl="0" indent="-419100" rtl="0">
              <a:lnSpc>
                <a:spcPct val="100000"/>
              </a:lnSpc>
              <a:spcBef>
                <a:spcPts val="600"/>
              </a:spcBef>
              <a:spcAft>
                <a:spcPts val="0"/>
              </a:spcAft>
              <a:buSzPts val="3000"/>
              <a:buChar char="▷"/>
            </a:pPr>
            <a:r>
              <a:rPr lang="en-US" dirty="0"/>
              <a:t>External service for retrieving full articles text.</a:t>
            </a:r>
          </a:p>
          <a:p>
            <a:pPr marL="457200" lvl="0" indent="-419100" rtl="0">
              <a:lnSpc>
                <a:spcPct val="100000"/>
              </a:lnSpc>
              <a:spcBef>
                <a:spcPts val="600"/>
              </a:spcBef>
              <a:spcAft>
                <a:spcPts val="0"/>
              </a:spcAft>
              <a:buSzPts val="3000"/>
              <a:buChar char="▷"/>
            </a:pPr>
            <a:r>
              <a:rPr lang="en-US" dirty="0"/>
              <a:t>Natural Language Processing for summarizing articles content.</a:t>
            </a:r>
          </a:p>
        </p:txBody>
      </p:sp>
      <p:sp>
        <p:nvSpPr>
          <p:cNvPr id="116" name="Google Shape;116;p3"/>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dirty="0"/>
          </a:p>
        </p:txBody>
      </p:sp>
    </p:spTree>
    <p:extLst>
      <p:ext uri="{BB962C8B-B14F-4D97-AF65-F5344CB8AC3E}">
        <p14:creationId xmlns:p14="http://schemas.microsoft.com/office/powerpoint/2010/main" val="42975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body" idx="1"/>
          </p:nvPr>
        </p:nvSpPr>
        <p:spPr>
          <a:xfrm>
            <a:off x="1710425" y="2882400"/>
            <a:ext cx="5723700" cy="1093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3000"/>
              <a:buNone/>
            </a:pPr>
            <a:r>
              <a:rPr lang="en-US" dirty="0"/>
              <a:t>Is it possible to enhance the process of news consulting from the Web?</a:t>
            </a:r>
          </a:p>
        </p:txBody>
      </p:sp>
      <p:sp>
        <p:nvSpPr>
          <p:cNvPr id="122" name="Google Shape;122;p4"/>
          <p:cNvSpPr txBox="1">
            <a:spLocks noGrp="1"/>
          </p:cNvSpPr>
          <p:nvPr>
            <p:ph type="sldNum" idx="12"/>
          </p:nvPr>
        </p:nvSpPr>
        <p:spPr>
          <a:xfrm>
            <a:off x="-125" y="6440375"/>
            <a:ext cx="9144000" cy="417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6</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893700" y="579450"/>
            <a:ext cx="6462600" cy="11430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User Stories</a:t>
            </a:r>
            <a:endParaRPr dirty="0"/>
          </a:p>
        </p:txBody>
      </p:sp>
      <p:sp>
        <p:nvSpPr>
          <p:cNvPr id="153" name="Shape 153"/>
          <p:cNvSpPr txBox="1">
            <a:spLocks noGrp="1"/>
          </p:cNvSpPr>
          <p:nvPr>
            <p:ph type="body" idx="1"/>
          </p:nvPr>
        </p:nvSpPr>
        <p:spPr>
          <a:xfrm>
            <a:off x="893700" y="2133600"/>
            <a:ext cx="2371200" cy="1853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a:t>Exploration</a:t>
            </a:r>
          </a:p>
          <a:p>
            <a:pPr marL="0" lvl="0" indent="0">
              <a:spcBef>
                <a:spcPts val="600"/>
              </a:spcBef>
              <a:spcAft>
                <a:spcPts val="0"/>
              </a:spcAft>
              <a:buNone/>
            </a:pPr>
            <a:r>
              <a:rPr lang="en-US"/>
              <a:t>Investigating news sources and having an overview of available articles.</a:t>
            </a:r>
            <a:endParaRPr lang="en-US" dirty="0"/>
          </a:p>
        </p:txBody>
      </p:sp>
      <p:sp>
        <p:nvSpPr>
          <p:cNvPr id="154" name="Shape 154"/>
          <p:cNvSpPr txBox="1">
            <a:spLocks noGrp="1"/>
          </p:cNvSpPr>
          <p:nvPr>
            <p:ph type="body" idx="2"/>
          </p:nvPr>
        </p:nvSpPr>
        <p:spPr>
          <a:xfrm>
            <a:off x="3386401" y="2133600"/>
            <a:ext cx="2371200" cy="1853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Deepening</a:t>
            </a:r>
            <a:endParaRPr b="1" dirty="0"/>
          </a:p>
          <a:p>
            <a:pPr marL="0" lvl="0" indent="0">
              <a:spcBef>
                <a:spcPts val="600"/>
              </a:spcBef>
              <a:spcAft>
                <a:spcPts val="0"/>
              </a:spcAft>
              <a:buNone/>
            </a:pPr>
            <a:r>
              <a:rPr lang="en" dirty="0"/>
              <a:t>Focusing on a specific article and obtain more details about it.</a:t>
            </a:r>
            <a:endParaRPr dirty="0"/>
          </a:p>
        </p:txBody>
      </p:sp>
      <p:sp>
        <p:nvSpPr>
          <p:cNvPr id="155" name="Shape 155"/>
          <p:cNvSpPr txBox="1">
            <a:spLocks noGrp="1"/>
          </p:cNvSpPr>
          <p:nvPr>
            <p:ph type="body" idx="3"/>
          </p:nvPr>
        </p:nvSpPr>
        <p:spPr>
          <a:xfrm>
            <a:off x="5879102" y="2133600"/>
            <a:ext cx="2371200" cy="18531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US" b="1" dirty="0"/>
              <a:t>Processing</a:t>
            </a:r>
          </a:p>
          <a:p>
            <a:pPr marL="0" lvl="0" indent="0" rtl="0">
              <a:spcBef>
                <a:spcPts val="600"/>
              </a:spcBef>
              <a:spcAft>
                <a:spcPts val="0"/>
              </a:spcAft>
              <a:buNone/>
            </a:pPr>
            <a:r>
              <a:rPr lang="en-US" dirty="0"/>
              <a:t>Elaborate in some way the content of a selected article to extrapolate an information not directly accessible.</a:t>
            </a:r>
          </a:p>
        </p:txBody>
      </p:sp>
      <p:sp>
        <p:nvSpPr>
          <p:cNvPr id="156" name="Shape 15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7</a:t>
            </a:fld>
            <a:endParaRPr/>
          </a:p>
        </p:txBody>
      </p:sp>
      <p:sp>
        <p:nvSpPr>
          <p:cNvPr id="7" name="Shape 153">
            <a:extLst>
              <a:ext uri="{FF2B5EF4-FFF2-40B4-BE49-F238E27FC236}">
                <a16:creationId xmlns:a16="http://schemas.microsoft.com/office/drawing/2014/main" id="{C14446A4-86C4-4589-93B2-201D0FFC9ACA}"/>
              </a:ext>
            </a:extLst>
          </p:cNvPr>
          <p:cNvSpPr txBox="1">
            <a:spLocks/>
          </p:cNvSpPr>
          <p:nvPr/>
        </p:nvSpPr>
        <p:spPr>
          <a:xfrm>
            <a:off x="893698" y="3874654"/>
            <a:ext cx="2371200" cy="185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1pPr>
            <a:lvl2pPr marL="914400" marR="0" lvl="1"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2pPr>
            <a:lvl3pPr marL="1371600" marR="0" lvl="2"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3pPr>
            <a:lvl4pPr marL="1828800" marR="0" lvl="3"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4pPr>
            <a:lvl5pPr marL="2286000" marR="0" lvl="4"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5pPr>
            <a:lvl6pPr marL="2743200" marR="0" lvl="5"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6pPr>
            <a:lvl7pPr marL="3200400" marR="0" lvl="6"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7pPr>
            <a:lvl8pPr marL="3657600" marR="0" lvl="7"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8pPr>
            <a:lvl9pPr marL="4114800" marR="0" lvl="8"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9pPr>
          </a:lstStyle>
          <a:p>
            <a:pPr marL="0" indent="0">
              <a:buFont typeface="Lato"/>
              <a:buNone/>
            </a:pPr>
            <a:r>
              <a:rPr lang="en-US" b="1" dirty="0"/>
              <a:t>Customization</a:t>
            </a:r>
          </a:p>
          <a:p>
            <a:pPr marL="0" indent="0">
              <a:buFont typeface="Lato"/>
              <a:buNone/>
            </a:pPr>
            <a:r>
              <a:rPr lang="en-US" dirty="0"/>
              <a:t>Need of a personal area where tailoring the experience with the system. </a:t>
            </a:r>
          </a:p>
        </p:txBody>
      </p:sp>
      <p:sp>
        <p:nvSpPr>
          <p:cNvPr id="8" name="Shape 153">
            <a:extLst>
              <a:ext uri="{FF2B5EF4-FFF2-40B4-BE49-F238E27FC236}">
                <a16:creationId xmlns:a16="http://schemas.microsoft.com/office/drawing/2014/main" id="{DDB586E0-8026-4974-8A91-A2BC514A7485}"/>
              </a:ext>
            </a:extLst>
          </p:cNvPr>
          <p:cNvSpPr txBox="1">
            <a:spLocks/>
          </p:cNvSpPr>
          <p:nvPr/>
        </p:nvSpPr>
        <p:spPr>
          <a:xfrm>
            <a:off x="3386397" y="3874654"/>
            <a:ext cx="2371200" cy="185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1pPr>
            <a:lvl2pPr marL="914400" marR="0" lvl="1"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2pPr>
            <a:lvl3pPr marL="1371600" marR="0" lvl="2"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3pPr>
            <a:lvl4pPr marL="1828800" marR="0" lvl="3"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4pPr>
            <a:lvl5pPr marL="2286000" marR="0" lvl="4"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5pPr>
            <a:lvl6pPr marL="2743200" marR="0" lvl="5"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6pPr>
            <a:lvl7pPr marL="3200400" marR="0" lvl="6"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7pPr>
            <a:lvl8pPr marL="3657600" marR="0" lvl="7"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8pPr>
            <a:lvl9pPr marL="4114800" marR="0" lvl="8"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9pPr>
          </a:lstStyle>
          <a:p>
            <a:pPr marL="0" indent="0">
              <a:buFont typeface="Lato"/>
              <a:buNone/>
            </a:pPr>
            <a:r>
              <a:rPr lang="en-US" b="1" dirty="0"/>
              <a:t>Flexibility</a:t>
            </a:r>
          </a:p>
          <a:p>
            <a:pPr marL="0" indent="0">
              <a:buFont typeface="Lato"/>
              <a:buNone/>
            </a:pPr>
            <a:r>
              <a:rPr lang="en-US" dirty="0"/>
              <a:t>Desire of different authentication methods.</a:t>
            </a:r>
          </a:p>
        </p:txBody>
      </p:sp>
      <p:sp>
        <p:nvSpPr>
          <p:cNvPr id="9" name="Shape 153">
            <a:extLst>
              <a:ext uri="{FF2B5EF4-FFF2-40B4-BE49-F238E27FC236}">
                <a16:creationId xmlns:a16="http://schemas.microsoft.com/office/drawing/2014/main" id="{97BFEFD9-D77B-4346-AF74-2E494935568F}"/>
              </a:ext>
            </a:extLst>
          </p:cNvPr>
          <p:cNvSpPr txBox="1">
            <a:spLocks/>
          </p:cNvSpPr>
          <p:nvPr/>
        </p:nvSpPr>
        <p:spPr>
          <a:xfrm>
            <a:off x="5879100" y="3874654"/>
            <a:ext cx="2371200" cy="185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1pPr>
            <a:lvl2pPr marL="914400" marR="0" lvl="1"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2pPr>
            <a:lvl3pPr marL="1371600" marR="0" lvl="2"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3pPr>
            <a:lvl4pPr marL="1828800" marR="0" lvl="3"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4pPr>
            <a:lvl5pPr marL="2286000" marR="0" lvl="4"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5pPr>
            <a:lvl6pPr marL="2743200" marR="0" lvl="5"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6pPr>
            <a:lvl7pPr marL="3200400" marR="0" lvl="6"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7pPr>
            <a:lvl8pPr marL="3657600" marR="0" lvl="7"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8pPr>
            <a:lvl9pPr marL="4114800" marR="0" lvl="8" indent="-317500" algn="l" rtl="0">
              <a:lnSpc>
                <a:spcPct val="100000"/>
              </a:lnSpc>
              <a:spcBef>
                <a:spcPts val="0"/>
              </a:spcBef>
              <a:spcAft>
                <a:spcPts val="0"/>
              </a:spcAft>
              <a:buClr>
                <a:srgbClr val="677480"/>
              </a:buClr>
              <a:buSzPts val="1400"/>
              <a:buFont typeface="Lato"/>
              <a:buChar char="■"/>
              <a:defRPr sz="1400" b="0" i="0" u="none" strike="noStrike" cap="none">
                <a:solidFill>
                  <a:srgbClr val="677480"/>
                </a:solidFill>
                <a:latin typeface="Lato"/>
                <a:ea typeface="Lato"/>
                <a:cs typeface="Lato"/>
                <a:sym typeface="Lato"/>
              </a:defRPr>
            </a:lvl9pPr>
          </a:lstStyle>
          <a:p>
            <a:pPr marL="0" indent="0">
              <a:buFont typeface="Lato"/>
              <a:buNone/>
            </a:pPr>
            <a:r>
              <a:rPr lang="en-US" b="1" dirty="0"/>
              <a:t>Data Transparency</a:t>
            </a:r>
          </a:p>
          <a:p>
            <a:pPr marL="0" indent="0">
              <a:buFont typeface="Lato"/>
              <a:buNone/>
            </a:pPr>
            <a:r>
              <a:rPr lang="en-US" dirty="0"/>
              <a:t>Be owner of your personal information, with the possibility to delete everything associated to your own account.</a:t>
            </a:r>
          </a:p>
        </p:txBody>
      </p:sp>
      <p:pic>
        <p:nvPicPr>
          <p:cNvPr id="3" name="Picture 2" descr="Shape&#10;&#10;Description automatically generated with low confidence">
            <a:hlinkClick r:id="rId3"/>
            <a:extLst>
              <a:ext uri="{FF2B5EF4-FFF2-40B4-BE49-F238E27FC236}">
                <a16:creationId xmlns:a16="http://schemas.microsoft.com/office/drawing/2014/main" id="{69F75FAC-DCDB-4E87-8DFC-8E31C50311B6}"/>
              </a:ext>
            </a:extLst>
          </p:cNvPr>
          <p:cNvPicPr>
            <a:picLocks noChangeAspect="1"/>
          </p:cNvPicPr>
          <p:nvPr/>
        </p:nvPicPr>
        <p:blipFill>
          <a:blip r:embed="rId4"/>
          <a:stretch>
            <a:fillRect/>
          </a:stretch>
        </p:blipFill>
        <p:spPr>
          <a:xfrm>
            <a:off x="8034925" y="6004177"/>
            <a:ext cx="720000" cy="720000"/>
          </a:xfrm>
          <a:prstGeom prst="rect">
            <a:avLst/>
          </a:prstGeom>
        </p:spPr>
      </p:pic>
    </p:spTree>
    <p:extLst>
      <p:ext uri="{BB962C8B-B14F-4D97-AF65-F5344CB8AC3E}">
        <p14:creationId xmlns:p14="http://schemas.microsoft.com/office/powerpoint/2010/main" val="293139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19CFB8CB-40DD-4470-8360-47BC7236675F}"/>
              </a:ext>
            </a:extLst>
          </p:cNvPr>
          <p:cNvPicPr>
            <a:picLocks noChangeAspect="1"/>
          </p:cNvPicPr>
          <p:nvPr/>
        </p:nvPicPr>
        <p:blipFill>
          <a:blip r:embed="rId3"/>
          <a:stretch>
            <a:fillRect/>
          </a:stretch>
        </p:blipFill>
        <p:spPr>
          <a:xfrm>
            <a:off x="0" y="177800"/>
            <a:ext cx="9144000" cy="6502400"/>
          </a:xfrm>
          <a:prstGeom prst="rect">
            <a:avLst/>
          </a:prstGeom>
        </p:spPr>
      </p:pic>
      <p:pic>
        <p:nvPicPr>
          <p:cNvPr id="6" name="Picture 5" descr="Qr code&#10;&#10;Description automatically generated">
            <a:extLst>
              <a:ext uri="{FF2B5EF4-FFF2-40B4-BE49-F238E27FC236}">
                <a16:creationId xmlns:a16="http://schemas.microsoft.com/office/drawing/2014/main" id="{856C8DCD-4FC2-464E-81A9-9BA842EBF6F8}"/>
              </a:ext>
            </a:extLst>
          </p:cNvPr>
          <p:cNvPicPr>
            <a:picLocks noChangeAspect="1"/>
          </p:cNvPicPr>
          <p:nvPr/>
        </p:nvPicPr>
        <p:blipFill>
          <a:blip r:embed="rId4"/>
          <a:stretch>
            <a:fillRect/>
          </a:stretch>
        </p:blipFill>
        <p:spPr>
          <a:xfrm>
            <a:off x="0" y="177800"/>
            <a:ext cx="9144000" cy="650240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153ACF42-0E71-4EF9-839D-76F6640F6516}"/>
              </a:ext>
            </a:extLst>
          </p:cNvPr>
          <p:cNvPicPr>
            <a:picLocks noChangeAspect="1"/>
          </p:cNvPicPr>
          <p:nvPr/>
        </p:nvPicPr>
        <p:blipFill>
          <a:blip r:embed="rId5"/>
          <a:stretch>
            <a:fillRect/>
          </a:stretch>
        </p:blipFill>
        <p:spPr>
          <a:xfrm>
            <a:off x="0" y="177800"/>
            <a:ext cx="9144000" cy="6502400"/>
          </a:xfrm>
          <a:prstGeom prst="rect">
            <a:avLst/>
          </a:prstGeom>
        </p:spPr>
      </p:pic>
      <p:pic>
        <p:nvPicPr>
          <p:cNvPr id="10" name="Picture 9" descr="Graphical user interface, application, website&#10;&#10;Description automatically generated">
            <a:extLst>
              <a:ext uri="{FF2B5EF4-FFF2-40B4-BE49-F238E27FC236}">
                <a16:creationId xmlns:a16="http://schemas.microsoft.com/office/drawing/2014/main" id="{0E297C15-0812-4B9B-8DC2-9671E8B8A26A}"/>
              </a:ext>
            </a:extLst>
          </p:cNvPr>
          <p:cNvPicPr>
            <a:picLocks noChangeAspect="1"/>
          </p:cNvPicPr>
          <p:nvPr/>
        </p:nvPicPr>
        <p:blipFill>
          <a:blip r:embed="rId6"/>
          <a:stretch>
            <a:fillRect/>
          </a:stretch>
        </p:blipFill>
        <p:spPr>
          <a:xfrm>
            <a:off x="0" y="177800"/>
            <a:ext cx="9144000" cy="6502400"/>
          </a:xfrm>
          <a:prstGeom prst="rect">
            <a:avLst/>
          </a:prstGeom>
        </p:spPr>
      </p:pic>
      <p:sp>
        <p:nvSpPr>
          <p:cNvPr id="170" name="Shape 170"/>
          <p:cNvSpPr/>
          <p:nvPr/>
        </p:nvSpPr>
        <p:spPr>
          <a:xfrm>
            <a:off x="0" y="4285725"/>
            <a:ext cx="7352400" cy="1640100"/>
          </a:xfrm>
          <a:prstGeom prst="rect">
            <a:avLst/>
          </a:pr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txBox="1">
            <a:spLocks noGrp="1"/>
          </p:cNvSpPr>
          <p:nvPr>
            <p:ph type="title"/>
          </p:nvPr>
        </p:nvSpPr>
        <p:spPr>
          <a:xfrm>
            <a:off x="924125" y="4514325"/>
            <a:ext cx="5796000" cy="73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Prototyping</a:t>
            </a:r>
            <a:endParaRPr dirty="0"/>
          </a:p>
        </p:txBody>
      </p:sp>
      <p:sp>
        <p:nvSpPr>
          <p:cNvPr id="172" name="Shape 172"/>
          <p:cNvSpPr txBox="1">
            <a:spLocks noGrp="1"/>
          </p:cNvSpPr>
          <p:nvPr>
            <p:ph type="body" idx="1"/>
          </p:nvPr>
        </p:nvSpPr>
        <p:spPr>
          <a:xfrm>
            <a:off x="924125" y="5079350"/>
            <a:ext cx="5796000" cy="864900"/>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2400" dirty="0"/>
              <a:t>Front-end</a:t>
            </a:r>
            <a:endParaRPr sz="2400" dirty="0"/>
          </a:p>
        </p:txBody>
      </p:sp>
      <p:sp>
        <p:nvSpPr>
          <p:cNvPr id="173" name="Shape 173"/>
          <p:cNvSpPr/>
          <p:nvPr/>
        </p:nvSpPr>
        <p:spPr>
          <a:xfrm>
            <a:off x="3675952" y="5925825"/>
            <a:ext cx="1837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5514495" y="5925825"/>
            <a:ext cx="1837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0" y="5925825"/>
            <a:ext cx="1837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1838038" y="5925825"/>
            <a:ext cx="18378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8</a:t>
            </a:fld>
            <a:endParaRPr/>
          </a:p>
        </p:txBody>
      </p:sp>
      <p:pic>
        <p:nvPicPr>
          <p:cNvPr id="14" name="Picture 13" descr="Shape&#10;&#10;Description automatically generated with low confidence">
            <a:hlinkClick r:id="rId7"/>
            <a:extLst>
              <a:ext uri="{FF2B5EF4-FFF2-40B4-BE49-F238E27FC236}">
                <a16:creationId xmlns:a16="http://schemas.microsoft.com/office/drawing/2014/main" id="{21436739-A74A-493E-A7F8-F67211E47A5C}"/>
              </a:ext>
            </a:extLst>
          </p:cNvPr>
          <p:cNvPicPr>
            <a:picLocks noChangeAspect="1"/>
          </p:cNvPicPr>
          <p:nvPr/>
        </p:nvPicPr>
        <p:blipFill>
          <a:blip r:embed="rId8"/>
          <a:stretch>
            <a:fillRect/>
          </a:stretch>
        </p:blipFill>
        <p:spPr>
          <a:xfrm>
            <a:off x="8034925" y="6004177"/>
            <a:ext cx="720000" cy="720000"/>
          </a:xfrm>
          <a:prstGeom prst="rect">
            <a:avLst/>
          </a:prstGeom>
        </p:spPr>
      </p:pic>
    </p:spTree>
    <p:extLst>
      <p:ext uri="{BB962C8B-B14F-4D97-AF65-F5344CB8AC3E}">
        <p14:creationId xmlns:p14="http://schemas.microsoft.com/office/powerpoint/2010/main" val="57406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7ECEFD"/>
                </a:solidFill>
              </a:rPr>
              <a:t>2.</a:t>
            </a:r>
            <a:endParaRPr sz="7200" dirty="0">
              <a:solidFill>
                <a:srgbClr val="7ECEFD"/>
              </a:solidFill>
            </a:endParaRPr>
          </a:p>
          <a:p>
            <a:pPr marL="0" lvl="0" indent="0" rtl="0">
              <a:spcBef>
                <a:spcPts val="0"/>
              </a:spcBef>
              <a:spcAft>
                <a:spcPts val="0"/>
              </a:spcAft>
              <a:buNone/>
            </a:pPr>
            <a:r>
              <a:rPr lang="en" dirty="0"/>
              <a:t>PLANNING</a:t>
            </a:r>
            <a:endParaRPr dirty="0"/>
          </a:p>
        </p:txBody>
      </p:sp>
      <p:sp>
        <p:nvSpPr>
          <p:cNvPr id="112" name="Shape 112"/>
          <p:cNvSpPr txBox="1">
            <a:spLocks noGrp="1"/>
          </p:cNvSpPr>
          <p:nvPr>
            <p:ph type="subTitle" idx="1"/>
          </p:nvPr>
        </p:nvSpPr>
        <p:spPr>
          <a:xfrm>
            <a:off x="629102" y="3786738"/>
            <a:ext cx="7885545" cy="104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Effort Estimation</a:t>
            </a:r>
          </a:p>
        </p:txBody>
      </p:sp>
      <p:sp>
        <p:nvSpPr>
          <p:cNvPr id="113" name="Shape 11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212017328"/>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TotalTime>
  <Words>1553</Words>
  <Application>Microsoft Office PowerPoint</Application>
  <PresentationFormat>Presentazione su schermo (4:3)</PresentationFormat>
  <Paragraphs>306</Paragraphs>
  <Slides>28</Slides>
  <Notes>28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28</vt:i4>
      </vt:variant>
    </vt:vector>
  </HeadingPairs>
  <TitlesOfParts>
    <vt:vector size="35" baseType="lpstr">
      <vt:lpstr>Arial</vt:lpstr>
      <vt:lpstr>Calibri</vt:lpstr>
      <vt:lpstr>Consolas</vt:lpstr>
      <vt:lpstr>Lato</vt:lpstr>
      <vt:lpstr>Lucida Sans Unicode</vt:lpstr>
      <vt:lpstr>Raleway</vt:lpstr>
      <vt:lpstr>Antonio template</vt:lpstr>
      <vt:lpstr>NEWS FEED</vt:lpstr>
      <vt:lpstr>Hello!</vt:lpstr>
      <vt:lpstr>Objectives</vt:lpstr>
      <vt:lpstr>1. THE SYSTEM</vt:lpstr>
      <vt:lpstr>Abstract</vt:lpstr>
      <vt:lpstr>Presentazione standard di PowerPoint</vt:lpstr>
      <vt:lpstr>User Stories</vt:lpstr>
      <vt:lpstr>Prototyping</vt:lpstr>
      <vt:lpstr>2. PLANNING</vt:lpstr>
      <vt:lpstr>1 MVP</vt:lpstr>
      <vt:lpstr>68 FP</vt:lpstr>
      <vt:lpstr>3. TECHNICAL ARCHITECTURE</vt:lpstr>
      <vt:lpstr>Presentazione standard di PowerPoint</vt:lpstr>
      <vt:lpstr>JSON RPC</vt:lpstr>
      <vt:lpstr>Containerization Docker File Code Snippets</vt:lpstr>
      <vt:lpstr>Orchestration Docker Compose Code Snippets</vt:lpstr>
      <vt:lpstr>GitOps</vt:lpstr>
      <vt:lpstr>4. BACK-END</vt:lpstr>
      <vt:lpstr>Auth</vt:lpstr>
      <vt:lpstr>API Gateway</vt:lpstr>
      <vt:lpstr>Logic Modules</vt:lpstr>
      <vt:lpstr>Persistence – Model</vt:lpstr>
      <vt:lpstr>5. FRONT-END</vt:lpstr>
      <vt:lpstr>User Experience</vt:lpstr>
      <vt:lpstr>Front-end</vt:lpstr>
      <vt:lpstr>6. CONCLUSIONS</vt:lpstr>
      <vt:lpstr>Burndown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FEED</dc:title>
  <cp:lastModifiedBy>Pietro Lamanna</cp:lastModifiedBy>
  <cp:revision>81</cp:revision>
  <dcterms:modified xsi:type="dcterms:W3CDTF">2022-03-02T11:26:10Z</dcterms:modified>
</cp:coreProperties>
</file>