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77" r:id="rId6"/>
    <p:sldId id="261" r:id="rId7"/>
    <p:sldId id="278" r:id="rId8"/>
    <p:sldId id="279" r:id="rId9"/>
    <p:sldId id="281" r:id="rId10"/>
    <p:sldId id="280" r:id="rId11"/>
    <p:sldId id="282" r:id="rId12"/>
    <p:sldId id="263" r:id="rId13"/>
    <p:sldId id="264" r:id="rId14"/>
    <p:sldId id="283" r:id="rId15"/>
    <p:sldId id="284" r:id="rId16"/>
    <p:sldId id="267" r:id="rId17"/>
    <p:sldId id="265" r:id="rId18"/>
    <p:sldId id="266" r:id="rId19"/>
    <p:sldId id="285" r:id="rId20"/>
    <p:sldId id="270" r:id="rId21"/>
    <p:sldId id="271" r:id="rId22"/>
    <p:sldId id="286" r:id="rId23"/>
    <p:sldId id="274" r:id="rId24"/>
    <p:sldId id="27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738" autoAdjust="0"/>
  </p:normalViewPr>
  <p:slideViewPr>
    <p:cSldViewPr snapToGrid="0">
      <p:cViewPr varScale="1">
        <p:scale>
          <a:sx n="70" d="100"/>
          <a:sy n="70" d="100"/>
        </p:scale>
        <p:origin x="1166" y="-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F3E74-7784-4010-92B2-8A36B3F17F3E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72BF9-D7AC-4A01-A9CA-D496D809C2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995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623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21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860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188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138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33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149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CC87-248A-404C-8679-690C72EF305C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9DA7-ABBC-435C-A6B1-3FAA2ABA9264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92D8-4E77-4CDD-A255-0EE3FF5C661B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3200"/>
            </a:lvl1pPr>
            <a:lvl2pPr>
              <a:lnSpc>
                <a:spcPct val="120000"/>
              </a:lnSpc>
              <a:defRPr sz="2800"/>
            </a:lvl2pPr>
            <a:lvl3pPr>
              <a:lnSpc>
                <a:spcPct val="120000"/>
              </a:lnSpc>
              <a:defRPr sz="2400"/>
            </a:lvl3pPr>
            <a:lvl4pPr>
              <a:lnSpc>
                <a:spcPct val="120000"/>
              </a:lnSpc>
              <a:defRPr sz="2400"/>
            </a:lvl4pPr>
            <a:lvl5pPr>
              <a:lnSpc>
                <a:spcPct val="120000"/>
              </a:lnSpc>
              <a:defRPr sz="2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9B9B-F9C4-4BDD-903D-95CCF8707033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CDEC81-3E01-474C-A3FA-4C26CE14FA0F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CB0B-9835-4CD4-B226-F9B9A85F7386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887F-3918-41A8-AD6F-C96B7DC076C9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B5C2-D4F0-4547-8F68-28E3CA82B734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A2DF-19D2-477F-A32B-F0AC1994BDF3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5A7A-34EB-4F93-AC96-A6F828C06977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175F-1761-4E63-936C-8D301E48E6B1}" type="datetime1">
              <a:rPr lang="zh-CN" altLang="en-US" smtClean="0"/>
              <a:t>2022/3/31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B16A431-E907-480A-8644-1FFE0E78B38C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8000" dirty="0"/>
              <a:t>HW2</a:t>
            </a:r>
            <a:r>
              <a:rPr lang="zh-CN" altLang="en-US" sz="8000" dirty="0"/>
              <a:t>讲解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dirty="0"/>
              <a:t>唐冰宇</a:t>
            </a:r>
            <a:endParaRPr lang="en-US" altLang="zh-CN" sz="3200" dirty="0"/>
          </a:p>
          <a:p>
            <a:r>
              <a:rPr lang="en-US" altLang="zh-CN" dirty="0"/>
              <a:t>21210240074@m.fudan.edu.cn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156448" y="4283150"/>
            <a:ext cx="8837742" cy="1609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56448" y="2292985"/>
            <a:ext cx="8837742" cy="1609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HW2-2 </a:t>
            </a:r>
            <a:r>
              <a:rPr lang="zh-CN" altLang="en-US" dirty="0"/>
              <a:t>问题</a:t>
            </a:r>
            <a:r>
              <a:rPr lang="en-US" altLang="zh-CN" dirty="0"/>
              <a:t>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对话气泡: 圆角矩形 4"/>
          <p:cNvSpPr/>
          <p:nvPr/>
        </p:nvSpPr>
        <p:spPr>
          <a:xfrm>
            <a:off x="9295712" y="2193747"/>
            <a:ext cx="2490652" cy="2433231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内联函数的</a:t>
            </a:r>
            <a:endParaRPr lang="en-US" altLang="zh-CN" sz="2400" dirty="0"/>
          </a:p>
          <a:p>
            <a:pPr algn="ctr"/>
            <a:r>
              <a:rPr lang="zh-CN" altLang="en-US" sz="2400" dirty="0"/>
              <a:t>定义不规范</a:t>
            </a:r>
          </a:p>
          <a:p>
            <a:pPr algn="ctr"/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274445" y="242905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zh-C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grade.h</a:t>
            </a:r>
            <a:endParaRPr lang="fr-FR" altLang="zh-CN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56448" y="4431554"/>
            <a:ext cx="88377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//grade.cpp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midterm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homework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midterm +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final +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homework;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706" y="117079"/>
            <a:ext cx="10058400" cy="1609344"/>
          </a:xfrm>
        </p:spPr>
        <p:txBody>
          <a:bodyPr/>
          <a:lstStyle/>
          <a:p>
            <a:r>
              <a:rPr lang="en-US" altLang="zh-CN" dirty="0"/>
              <a:t>HW2-2 </a:t>
            </a:r>
            <a:r>
              <a:rPr lang="zh-CN" altLang="en-US" dirty="0"/>
              <a:t>问题</a:t>
            </a:r>
            <a:r>
              <a:rPr lang="en-US" altLang="zh-CN" dirty="0"/>
              <a:t>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对话气泡: 圆角矩形 4"/>
          <p:cNvSpPr/>
          <p:nvPr/>
        </p:nvSpPr>
        <p:spPr>
          <a:xfrm>
            <a:off x="8150454" y="1726423"/>
            <a:ext cx="2490652" cy="2433231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对源文件和头文件的关系理解不透彻</a:t>
            </a:r>
          </a:p>
        </p:txBody>
      </p:sp>
      <p:sp>
        <p:nvSpPr>
          <p:cNvPr id="6" name="矩形 5"/>
          <p:cNvSpPr/>
          <p:nvPr/>
        </p:nvSpPr>
        <p:spPr>
          <a:xfrm>
            <a:off x="584163" y="1496032"/>
            <a:ext cx="6741458" cy="3256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7252" y="16916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&lt;stdexcept&gt;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&lt;algorithm&gt;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"DataInput.cpp"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double&amp;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double&amp;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homework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double&amp;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double&amp;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double&amp;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homework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82706" y="5107213"/>
            <a:ext cx="11710416" cy="40507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zh-CN" altLang="en-US" sz="2400" dirty="0"/>
              <a:t>头文件中包含函数声明、公共常量定义、类型定义、模板函数、内联函数定义等</a:t>
            </a:r>
            <a:endParaRPr lang="en-US" altLang="zh-CN" sz="24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-apple-system"/>
              </a:rPr>
              <a:t>#include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-apple-system"/>
              </a:rPr>
              <a:t>命令将文件的内容完整地复制到当前的文件中来</a:t>
            </a:r>
            <a:endParaRPr lang="en-US" altLang="zh-CN" sz="2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当</a:t>
            </a:r>
            <a:r>
              <a:rPr lang="en-US" altLang="zh-CN" sz="2400" dirty="0">
                <a:solidFill>
                  <a:srgbClr val="333333"/>
                </a:solidFill>
                <a:latin typeface="-apple-system"/>
              </a:rPr>
              <a:t>.</a:t>
            </a:r>
            <a:r>
              <a:rPr lang="en-US" altLang="zh-CN" sz="2400" dirty="0" err="1">
                <a:solidFill>
                  <a:srgbClr val="333333"/>
                </a:solidFill>
                <a:latin typeface="-apple-system"/>
              </a:rPr>
              <a:t>cpp</a:t>
            </a:r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文件需要用到</a:t>
            </a:r>
            <a:r>
              <a:rPr lang="en-US" altLang="zh-CN" sz="2400" dirty="0">
                <a:solidFill>
                  <a:srgbClr val="333333"/>
                </a:solidFill>
                <a:latin typeface="-apple-system"/>
              </a:rPr>
              <a:t>.h</a:t>
            </a:r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文件中定义</a:t>
            </a:r>
            <a:r>
              <a:rPr lang="en-US" altLang="zh-CN" sz="2400" dirty="0">
                <a:solidFill>
                  <a:srgbClr val="333333"/>
                </a:solidFill>
                <a:latin typeface="-apple-system"/>
              </a:rPr>
              <a:t>/</a:t>
            </a:r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声明的程序对象时，用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-apple-system"/>
              </a:rPr>
              <a:t>#include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-apple-system"/>
              </a:rPr>
              <a:t>命令将其包含进来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HW2-2 </a:t>
            </a:r>
            <a:r>
              <a:rPr lang="zh-CN" altLang="en-US" dirty="0"/>
              <a:t>参考代码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012" y="1821364"/>
            <a:ext cx="13402234" cy="4889609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vector&lt;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students;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record;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record))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(record);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++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domain_error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-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+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’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&lt;&lt;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9012" y="1748302"/>
            <a:ext cx="11480612" cy="4889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9074" y="1579415"/>
            <a:ext cx="11619513" cy="3044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95339" y="1732727"/>
            <a:ext cx="13025718" cy="291430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compare);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++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-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+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precision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setprecision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setprecision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0792" y="1381348"/>
            <a:ext cx="11619513" cy="3710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331695" y="1446571"/>
            <a:ext cx="13025718" cy="2914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zh-CN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grade.h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#ifndef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GUARD_grade_h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GUARD_grade_h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Student_info.h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midterm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homework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midterm +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final +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homework;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Font typeface="Wingdings" panose="05000000000000000000" pitchFamily="2" charset="2"/>
              <a:buNone/>
            </a:pP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3678" y="1156447"/>
            <a:ext cx="11619513" cy="4867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285615" y="1420919"/>
            <a:ext cx="13025718" cy="2914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//grade.cpp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stdexcept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grade.h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median.h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::vector;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domain_error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midterm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homework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midterm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hw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==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domain_error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"student has done no homework"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(midterm, final,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Font typeface="Wingdings" panose="05000000000000000000" pitchFamily="2" charset="2"/>
              <a:buNone/>
            </a:pP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HW2-3 </a:t>
            </a:r>
            <a:r>
              <a:rPr lang="zh-CN" altLang="en-US" dirty="0"/>
              <a:t>问题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5098" y="1800651"/>
            <a:ext cx="10058400" cy="405079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factorial=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sum=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n(1&lt;=n&lt;=50): 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&lt;=n; ++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factorial *=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sum+=factorial;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"!+"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"="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&lt;&lt;sum;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CN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对话气泡: 圆角矩形 4"/>
          <p:cNvSpPr/>
          <p:nvPr/>
        </p:nvSpPr>
        <p:spPr>
          <a:xfrm>
            <a:off x="7000499" y="2783373"/>
            <a:ext cx="2295900" cy="1597306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直接计算阶乘导致数字过大时溢出</a:t>
            </a:r>
          </a:p>
        </p:txBody>
      </p:sp>
      <p:sp>
        <p:nvSpPr>
          <p:cNvPr id="6" name="矩形 5"/>
          <p:cNvSpPr/>
          <p:nvPr/>
        </p:nvSpPr>
        <p:spPr>
          <a:xfrm>
            <a:off x="868102" y="1721224"/>
            <a:ext cx="5667170" cy="472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HW2-3 </a:t>
            </a:r>
            <a:r>
              <a:rPr lang="zh-CN" altLang="en-US" dirty="0"/>
              <a:t>参考代码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222" y="1766188"/>
            <a:ext cx="7572350" cy="454895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vector&lt;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a, sum;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//a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中储存当前阶乘，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中储存阶乘的和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n(1&lt;=n&lt;=50):"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n; ++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j &lt;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++j){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 *=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 +=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carry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carry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(sum);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output(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return 0;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9267" y="1743676"/>
            <a:ext cx="8045647" cy="5033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AFFC97-EC44-4755-AB7E-40FA54A5823E}"/>
              </a:ext>
            </a:extLst>
          </p:cNvPr>
          <p:cNvSpPr txBox="1"/>
          <p:nvPr/>
        </p:nvSpPr>
        <p:spPr>
          <a:xfrm>
            <a:off x="8392886" y="3026229"/>
            <a:ext cx="3668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= 4</a:t>
            </a:r>
            <a:r>
              <a:rPr lang="zh-CN" altLang="en-US" dirty="0"/>
              <a:t>！</a:t>
            </a:r>
            <a:r>
              <a:rPr lang="en-US" altLang="zh-CN" dirty="0"/>
              <a:t>= 2 4</a:t>
            </a:r>
          </a:p>
          <a:p>
            <a:r>
              <a:rPr lang="en-US" altLang="zh-CN" dirty="0"/>
              <a:t>sum = 4!+3!+2!+1! = 3 2</a:t>
            </a:r>
          </a:p>
          <a:p>
            <a:r>
              <a:rPr lang="en-US" altLang="zh-CN" dirty="0" err="1"/>
              <a:t>i</a:t>
            </a:r>
            <a:r>
              <a:rPr lang="en-US" altLang="zh-CN" dirty="0"/>
              <a:t> = 5:</a:t>
            </a:r>
          </a:p>
          <a:p>
            <a:endParaRPr lang="en-US" altLang="zh-CN" dirty="0"/>
          </a:p>
          <a:p>
            <a:r>
              <a:rPr lang="en-US" altLang="zh-CN" dirty="0"/>
              <a:t>    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7A7164-7B1C-4164-93A6-BE28E9228D24}"/>
              </a:ext>
            </a:extLst>
          </p:cNvPr>
          <p:cNvSpPr txBox="1"/>
          <p:nvPr/>
        </p:nvSpPr>
        <p:spPr>
          <a:xfrm>
            <a:off x="8621487" y="4125686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2  4</a:t>
            </a:r>
          </a:p>
          <a:p>
            <a:r>
              <a:rPr lang="en-US" altLang="zh-CN" dirty="0"/>
              <a:t>*   5</a:t>
            </a:r>
          </a:p>
          <a:p>
            <a:r>
              <a:rPr lang="en-US" altLang="zh-CN" dirty="0"/>
              <a:t>10  20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0A5FD8-37EE-47CD-B1EE-EE037B0FDDD4}"/>
              </a:ext>
            </a:extLst>
          </p:cNvPr>
          <p:cNvSpPr txBox="1"/>
          <p:nvPr/>
        </p:nvSpPr>
        <p:spPr>
          <a:xfrm>
            <a:off x="10181192" y="4103915"/>
            <a:ext cx="1466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3   2</a:t>
            </a:r>
          </a:p>
          <a:p>
            <a:r>
              <a:rPr lang="en-US" altLang="zh-CN" dirty="0"/>
              <a:t>+    10  20</a:t>
            </a:r>
            <a:endParaRPr lang="zh-CN" altLang="en-US" dirty="0"/>
          </a:p>
          <a:p>
            <a:r>
              <a:rPr lang="en-US" altLang="zh-CN" dirty="0"/>
              <a:t>       13  22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7F7D30-73A8-4537-8B32-5850DEDD9910}"/>
              </a:ext>
            </a:extLst>
          </p:cNvPr>
          <p:cNvSpPr txBox="1"/>
          <p:nvPr/>
        </p:nvSpPr>
        <p:spPr>
          <a:xfrm>
            <a:off x="8501743" y="506647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1   2   0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6A4D4B-0AFA-4152-81DA-6D12BD2CC785}"/>
              </a:ext>
            </a:extLst>
          </p:cNvPr>
          <p:cNvSpPr txBox="1"/>
          <p:nvPr/>
        </p:nvSpPr>
        <p:spPr>
          <a:xfrm>
            <a:off x="10409793" y="501883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1   5    2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29F2854-72C7-42D9-BEEB-F2FE40EAA8DA}"/>
              </a:ext>
            </a:extLst>
          </p:cNvPr>
          <p:cNvCxnSpPr/>
          <p:nvPr/>
        </p:nvCxnSpPr>
        <p:spPr>
          <a:xfrm>
            <a:off x="8501743" y="4691742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112EFA9-BF13-4BC8-88B8-0D2F9BAA9356}"/>
              </a:ext>
            </a:extLst>
          </p:cNvPr>
          <p:cNvCxnSpPr/>
          <p:nvPr/>
        </p:nvCxnSpPr>
        <p:spPr>
          <a:xfrm>
            <a:off x="10322705" y="4691742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7FE9BB0-ABA1-4E44-86EC-8B723D01A730}"/>
              </a:ext>
            </a:extLst>
          </p:cNvPr>
          <p:cNvSpPr txBox="1"/>
          <p:nvPr/>
        </p:nvSpPr>
        <p:spPr>
          <a:xfrm>
            <a:off x="8379608" y="386939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a: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0C904F-3530-4704-B89B-2A7F7E830939}"/>
              </a:ext>
            </a:extLst>
          </p:cNvPr>
          <p:cNvSpPr txBox="1"/>
          <p:nvPr/>
        </p:nvSpPr>
        <p:spPr>
          <a:xfrm>
            <a:off x="10320528" y="385599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sum: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74FD87D-A5BF-4EBD-A2BC-D31438A140DC}"/>
              </a:ext>
            </a:extLst>
          </p:cNvPr>
          <p:cNvSpPr txBox="1"/>
          <p:nvPr/>
        </p:nvSpPr>
        <p:spPr>
          <a:xfrm>
            <a:off x="9538937" y="505253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carry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0792" y="188088"/>
            <a:ext cx="10911121" cy="6481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74221" y="220091"/>
            <a:ext cx="11443557" cy="48896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"1!"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n; ++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"+"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"!"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"="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-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--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carry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++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&gt;=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&lt;=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/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/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%=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512064"/>
            <a:ext cx="10058400" cy="1609344"/>
          </a:xfrm>
        </p:spPr>
        <p:txBody>
          <a:bodyPr/>
          <a:lstStyle/>
          <a:p>
            <a:r>
              <a:rPr lang="en-US" altLang="zh-CN" dirty="0"/>
              <a:t>ICE2-1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069848" y="2121408"/>
            <a:ext cx="8827187" cy="4050792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2D3B45"/>
                </a:solidFill>
                <a:effectLst/>
                <a:latin typeface="Lato Extended"/>
              </a:rPr>
              <a:t>编写程序</a:t>
            </a:r>
            <a:r>
              <a:rPr lang="en-US" altLang="zh-CN" b="0" i="0" dirty="0">
                <a:solidFill>
                  <a:srgbClr val="2D3B45"/>
                </a:solidFill>
                <a:effectLst/>
                <a:latin typeface="Lato Extended"/>
              </a:rPr>
              <a:t>, </a:t>
            </a:r>
            <a:r>
              <a:rPr lang="zh-CN" altLang="en-US" b="0" i="0" dirty="0">
                <a:solidFill>
                  <a:srgbClr val="2D3B45"/>
                </a:solidFill>
                <a:effectLst/>
                <a:latin typeface="Lato Extended"/>
              </a:rPr>
              <a:t>输入若干城市及气温</a:t>
            </a:r>
            <a:r>
              <a:rPr lang="en-US" altLang="zh-CN" b="0" i="0" dirty="0">
                <a:solidFill>
                  <a:srgbClr val="2D3B45"/>
                </a:solidFill>
                <a:effectLst/>
                <a:latin typeface="Lato Extended"/>
              </a:rPr>
              <a:t>, </a:t>
            </a:r>
            <a:r>
              <a:rPr lang="zh-CN" altLang="en-US" b="0" i="0" dirty="0">
                <a:solidFill>
                  <a:srgbClr val="2D3B45"/>
                </a:solidFill>
                <a:effectLst/>
                <a:latin typeface="Lato Extended"/>
              </a:rPr>
              <a:t>输出与平均气温相差最大和最小的城市名称、气温以及偏差值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整体分析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673" y="2093468"/>
            <a:ext cx="10058400" cy="4050792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审题不仔细，忽略题目的要求</a:t>
            </a:r>
          </a:p>
          <a:p>
            <a:pPr marL="0" indent="0">
              <a:buNone/>
            </a:pPr>
            <a:r>
              <a:rPr lang="zh-CN" altLang="en-US" sz="2400" dirty="0"/>
              <a:t>  HW2-</a:t>
            </a:r>
            <a:r>
              <a:rPr lang="en-US" altLang="zh-CN" sz="2400" dirty="0"/>
              <a:t>1</a:t>
            </a:r>
            <a:r>
              <a:rPr lang="zh-CN" altLang="en-US" sz="2400" dirty="0"/>
              <a:t>未忽略大小写，未按照最长单词对齐输出</a:t>
            </a:r>
          </a:p>
          <a:p>
            <a:pPr marL="0" indent="0">
              <a:buNone/>
            </a:pPr>
            <a:r>
              <a:rPr lang="zh-CN" altLang="en-US" sz="2400" dirty="0"/>
              <a:t>  HW2-2只照搬书上的代码，未定义内联函数</a:t>
            </a:r>
            <a:endParaRPr lang="zh-CN" altLang="en-US" sz="2700" dirty="0"/>
          </a:p>
          <a:p>
            <a:r>
              <a:rPr lang="zh-CN" altLang="en-US" sz="2700" dirty="0"/>
              <a:t>内联函数的定义不规范</a:t>
            </a:r>
          </a:p>
          <a:p>
            <a:pPr marL="0" indent="0">
              <a:buNone/>
            </a:pPr>
            <a:r>
              <a:rPr lang="zh-CN" altLang="en-US" sz="2700" dirty="0"/>
              <a:t> </a:t>
            </a:r>
            <a:r>
              <a:rPr lang="zh-CN" altLang="en-US" sz="2400" dirty="0"/>
              <a:t>通常定义在头文件中，而非源文件中</a:t>
            </a:r>
            <a:endParaRPr lang="zh-CN" altLang="en-US" sz="2700" dirty="0"/>
          </a:p>
          <a:p>
            <a:pPr marL="0" indent="0">
              <a:buNone/>
            </a:pPr>
            <a:endParaRPr lang="zh-CN" altLang="en-US" sz="27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530" y="115515"/>
            <a:ext cx="10058400" cy="1609344"/>
          </a:xfrm>
        </p:spPr>
        <p:txBody>
          <a:bodyPr/>
          <a:lstStyle/>
          <a:p>
            <a:r>
              <a:rPr lang="en-US" altLang="zh-CN" dirty="0"/>
              <a:t>ICE2.1-</a:t>
            </a:r>
            <a:r>
              <a:rPr lang="zh-CN" altLang="en-US" dirty="0"/>
              <a:t>参考代码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530" y="1562418"/>
            <a:ext cx="11443557" cy="48896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city_temp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city_temp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city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altLang="zh-CN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altLang="zh-CN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altLang="zh-CN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in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city_temp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city_temp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altLang="zh-CN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sum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domain_error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altLang="zh-CN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no city and temperature input.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sum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sum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9012" y="1443318"/>
            <a:ext cx="10928431" cy="5127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8960" y="869576"/>
            <a:ext cx="11443557" cy="4365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74221" y="1098815"/>
            <a:ext cx="11443557" cy="48896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city_temp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city1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city_temp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city2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city1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deviation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city2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deviation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deviate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city_temp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city_temp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altLang="zh-CN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deviation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avg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avg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avg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altLang="zh-CN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altLang="zh-CN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compare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430843"/>
            <a:ext cx="10058400" cy="1609344"/>
          </a:xfrm>
        </p:spPr>
        <p:txBody>
          <a:bodyPr/>
          <a:lstStyle/>
          <a:p>
            <a:r>
              <a:rPr lang="en-US" altLang="zh-CN" dirty="0"/>
              <a:t>ICE2-2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2D3B45"/>
                </a:solidFill>
                <a:effectLst/>
                <a:latin typeface="Lato Extended"/>
              </a:rPr>
              <a:t>负进制数转换</a:t>
            </a:r>
            <a:endParaRPr lang="en-US" altLang="zh-CN" dirty="0">
              <a:solidFill>
                <a:srgbClr val="2D3B45"/>
              </a:solidFill>
              <a:latin typeface="Lato Extended"/>
            </a:endParaRPr>
          </a:p>
          <a:p>
            <a:pPr marL="0" indent="0">
              <a:buNone/>
            </a:pPr>
            <a:r>
              <a:rPr lang="zh-CN" altLang="en-US" sz="2800" b="0" i="0" dirty="0">
                <a:solidFill>
                  <a:srgbClr val="2D3B45"/>
                </a:solidFill>
                <a:effectLst/>
                <a:latin typeface="Lato Extended"/>
              </a:rPr>
              <a:t>负进制数指采用负整数作为基数</a:t>
            </a:r>
            <a:r>
              <a:rPr lang="en-US" altLang="zh-CN" sz="2800" b="0" i="0" dirty="0">
                <a:solidFill>
                  <a:srgbClr val="2D3B45"/>
                </a:solidFill>
                <a:effectLst/>
                <a:latin typeface="Lato Extended"/>
              </a:rPr>
              <a:t>.</a:t>
            </a:r>
            <a:r>
              <a:rPr lang="zh-CN" altLang="en-US" sz="2800" b="0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endParaRPr lang="en-US" altLang="zh-CN" sz="28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0" indent="0">
              <a:buNone/>
            </a:pPr>
            <a:r>
              <a:rPr lang="zh-CN" altLang="en-US" sz="2800" b="0" i="0" dirty="0">
                <a:solidFill>
                  <a:srgbClr val="2D3B45"/>
                </a:solidFill>
                <a:effectLst/>
                <a:latin typeface="Lato Extended"/>
              </a:rPr>
              <a:t>设计一个程序</a:t>
            </a:r>
            <a:r>
              <a:rPr lang="en-US" altLang="zh-CN" sz="2800" b="0" i="0" dirty="0">
                <a:solidFill>
                  <a:srgbClr val="2D3B45"/>
                </a:solidFill>
                <a:effectLst/>
                <a:latin typeface="Lato Extended"/>
              </a:rPr>
              <a:t>, </a:t>
            </a:r>
            <a:r>
              <a:rPr lang="zh-CN" altLang="en-US" sz="2800" b="0" i="0" dirty="0">
                <a:solidFill>
                  <a:srgbClr val="2D3B45"/>
                </a:solidFill>
                <a:effectLst/>
                <a:latin typeface="Lato Extended"/>
              </a:rPr>
              <a:t>读入一个十进制整数和一个负进制数的基数</a:t>
            </a:r>
            <a:r>
              <a:rPr lang="en-US" altLang="zh-CN" sz="2800" b="0" i="0" dirty="0">
                <a:solidFill>
                  <a:srgbClr val="2D3B45"/>
                </a:solidFill>
                <a:effectLst/>
                <a:latin typeface="Lato Extended"/>
              </a:rPr>
              <a:t>, </a:t>
            </a:r>
            <a:r>
              <a:rPr lang="zh-CN" altLang="en-US" sz="2800" b="0" i="0" dirty="0">
                <a:solidFill>
                  <a:srgbClr val="2D3B45"/>
                </a:solidFill>
                <a:effectLst/>
                <a:latin typeface="Lato Extended"/>
              </a:rPr>
              <a:t>将此十进制整数转换为此负进制下的整数</a:t>
            </a:r>
            <a:r>
              <a:rPr lang="en-US" altLang="zh-CN" sz="2800" b="0" i="0" dirty="0">
                <a:solidFill>
                  <a:srgbClr val="2D3B45"/>
                </a:solidFill>
                <a:effectLst/>
                <a:latin typeface="Lato Extended"/>
              </a:rPr>
              <a:t>. </a:t>
            </a:r>
            <a:r>
              <a:rPr lang="zh-CN" altLang="en-US" sz="2800" b="0" i="0" dirty="0">
                <a:solidFill>
                  <a:srgbClr val="2D3B45"/>
                </a:solidFill>
                <a:effectLst/>
                <a:latin typeface="Lato Extended"/>
              </a:rPr>
              <a:t>限定</a:t>
            </a:r>
            <a:r>
              <a:rPr lang="en-US" altLang="zh-CN" sz="2800" b="0" i="0" dirty="0">
                <a:solidFill>
                  <a:srgbClr val="2D3B45"/>
                </a:solidFill>
                <a:effectLst/>
                <a:latin typeface="Lato Extended"/>
              </a:rPr>
              <a:t>: -16&lt;=</a:t>
            </a:r>
            <a:r>
              <a:rPr lang="zh-CN" altLang="en-US" sz="2800" b="0" i="0" dirty="0">
                <a:solidFill>
                  <a:srgbClr val="2D3B45"/>
                </a:solidFill>
                <a:effectLst/>
                <a:latin typeface="Lato Extended"/>
              </a:rPr>
              <a:t>基数</a:t>
            </a:r>
            <a:r>
              <a:rPr lang="en-US" altLang="zh-CN" sz="2800" b="0" i="0" dirty="0">
                <a:solidFill>
                  <a:srgbClr val="2D3B45"/>
                </a:solidFill>
                <a:effectLst/>
                <a:latin typeface="Lato Extended"/>
              </a:rPr>
              <a:t>&lt;=-2, </a:t>
            </a:r>
            <a:r>
              <a:rPr lang="zh-CN" altLang="en-US" sz="2800" b="0" i="0" dirty="0">
                <a:solidFill>
                  <a:srgbClr val="2D3B45"/>
                </a:solidFill>
                <a:effectLst/>
                <a:latin typeface="Lato Extended"/>
              </a:rPr>
              <a:t>如果基数的绝对值超过 </a:t>
            </a:r>
            <a:r>
              <a:rPr lang="en-US" altLang="zh-CN" sz="2800" b="0" i="0" dirty="0">
                <a:solidFill>
                  <a:srgbClr val="2D3B45"/>
                </a:solidFill>
                <a:effectLst/>
                <a:latin typeface="Lato Extended"/>
              </a:rPr>
              <a:t>10, </a:t>
            </a:r>
            <a:r>
              <a:rPr lang="zh-CN" altLang="en-US" sz="2800" b="0" i="0" dirty="0">
                <a:solidFill>
                  <a:srgbClr val="2D3B45"/>
                </a:solidFill>
                <a:effectLst/>
                <a:latin typeface="Lato Extended"/>
              </a:rPr>
              <a:t>则使用英文字母</a:t>
            </a:r>
            <a:r>
              <a:rPr lang="en-US" altLang="zh-CN" sz="2800" b="0" i="0" dirty="0">
                <a:solidFill>
                  <a:srgbClr val="2D3B45"/>
                </a:solidFill>
                <a:effectLst/>
                <a:latin typeface="Lato Extended"/>
              </a:rPr>
              <a:t>A-F</a:t>
            </a:r>
            <a:r>
              <a:rPr lang="zh-CN" altLang="en-US" sz="2800" b="0" i="0" dirty="0">
                <a:solidFill>
                  <a:srgbClr val="2D3B45"/>
                </a:solidFill>
                <a:effectLst/>
                <a:latin typeface="Lato Extended"/>
              </a:rPr>
              <a:t>来表示那些大于 </a:t>
            </a:r>
            <a:r>
              <a:rPr lang="en-US" altLang="zh-CN" sz="2800" b="0" i="0" dirty="0">
                <a:solidFill>
                  <a:srgbClr val="2D3B45"/>
                </a:solidFill>
                <a:effectLst/>
                <a:latin typeface="Lato Extended"/>
              </a:rPr>
              <a:t>9 </a:t>
            </a:r>
            <a:r>
              <a:rPr lang="zh-CN" altLang="en-US" sz="2800" b="0" i="0" dirty="0">
                <a:solidFill>
                  <a:srgbClr val="2D3B45"/>
                </a:solidFill>
                <a:effectLst/>
                <a:latin typeface="Lato Extended"/>
              </a:rPr>
              <a:t>的数码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922" y="103710"/>
            <a:ext cx="10058400" cy="1609344"/>
          </a:xfrm>
        </p:spPr>
        <p:txBody>
          <a:bodyPr/>
          <a:lstStyle/>
          <a:p>
            <a:r>
              <a:rPr lang="en-US" altLang="zh-CN" dirty="0"/>
              <a:t>ICE2-2-</a:t>
            </a:r>
            <a:r>
              <a:rPr lang="zh-CN" altLang="en-US" dirty="0"/>
              <a:t>图示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19"/>
          <a:stretch>
            <a:fillRect/>
          </a:stretch>
        </p:blipFill>
        <p:spPr bwMode="auto">
          <a:xfrm>
            <a:off x="644922" y="1955560"/>
            <a:ext cx="3198907" cy="308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内容占位符 7"/>
          <p:cNvSpPr>
            <a:spLocks noGrp="1"/>
          </p:cNvSpPr>
          <p:nvPr>
            <p:ph idx="1"/>
          </p:nvPr>
        </p:nvSpPr>
        <p:spPr>
          <a:xfrm>
            <a:off x="4503331" y="1561113"/>
            <a:ext cx="6807797" cy="4050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2D3B45"/>
                </a:solidFill>
                <a:latin typeface="Lato Extended"/>
              </a:rPr>
              <a:t>短除法，确保余数非负</a:t>
            </a:r>
            <a:endParaRPr lang="en-US" altLang="zh-CN" dirty="0">
              <a:solidFill>
                <a:srgbClr val="2D3B45"/>
              </a:solidFill>
              <a:latin typeface="Lato Extended"/>
            </a:endParaRPr>
          </a:p>
          <a:p>
            <a:pPr marL="0" indent="0">
              <a:buNone/>
            </a:pPr>
            <a:endParaRPr lang="en-US" altLang="zh-CN" dirty="0">
              <a:solidFill>
                <a:srgbClr val="2D3B45"/>
              </a:solidFill>
              <a:latin typeface="Lato Extended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2D3B45"/>
                </a:solidFill>
                <a:latin typeface="Lato Extended"/>
              </a:rPr>
              <a:t>处理特殊情况：余数为负数   </a:t>
            </a:r>
            <a:endParaRPr lang="en-US" altLang="zh-CN" dirty="0">
              <a:solidFill>
                <a:srgbClr val="2D3B45"/>
              </a:solidFill>
              <a:latin typeface="Lato Extended"/>
            </a:endParaRPr>
          </a:p>
          <a:p>
            <a:pPr marL="0" indent="0">
              <a:buNone/>
            </a:pP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-15 </a:t>
            </a:r>
            <a:r>
              <a:rPr lang="en-US" altLang="zh-CN" sz="2800" dirty="0">
                <a:solidFill>
                  <a:srgbClr val="4D4D4D"/>
                </a:solidFill>
                <a:latin typeface="-apple-system"/>
              </a:rPr>
              <a:t>/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 -2 = 7    -15 % -2 = -1</a:t>
            </a:r>
          </a:p>
          <a:p>
            <a:pPr marL="0" indent="0"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商加上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后再求余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4D4D4D"/>
                </a:solidFill>
                <a:latin typeface="-apple-system"/>
              </a:rPr>
              <a:t>-15 - 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（</a:t>
            </a:r>
            <a:r>
              <a:rPr lang="en-US" altLang="zh-CN" sz="2800" dirty="0">
                <a:solidFill>
                  <a:srgbClr val="4D4D4D"/>
                </a:solidFill>
                <a:latin typeface="-apple-system"/>
              </a:rPr>
              <a:t>7 + 1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）* </a:t>
            </a:r>
            <a:r>
              <a:rPr lang="en-US" altLang="zh-CN" sz="2800" dirty="0">
                <a:solidFill>
                  <a:srgbClr val="4D4D4D"/>
                </a:solidFill>
                <a:latin typeface="-apple-system"/>
              </a:rPr>
              <a:t>-2 = 1</a:t>
            </a:r>
            <a:endParaRPr lang="en-US" altLang="zh-CN" sz="28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012" y="393636"/>
            <a:ext cx="11785412" cy="48896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mod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temp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n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zh-CN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n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temp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b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temp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n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b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temp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b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temp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b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&lt;&lt;"</a:t>
            </a:r>
            <a:r>
              <a:rPr lang="en-US" altLang="zh-CN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Enter a decimal integer([-2^31, 2^31-1]) and a base number([-16, -2]):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"&lt;&lt;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n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b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vector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{'</a:t>
            </a:r>
            <a:r>
              <a:rPr lang="en-US" altLang="zh-CN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altLang="zh-CN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altLang="zh-CN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altLang="zh-CN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altLang="zh-CN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altLang="zh-CN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altLang="zh-CN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altLang="zh-CN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altLang="zh-CN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altLang="zh-CN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altLang="zh-CN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altLang="zh-CN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altLang="zh-CN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altLang="zh-CN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altLang="zh-CN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altLang="zh-CN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'};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vector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array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n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b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CN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mod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n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CN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()-</a:t>
            </a:r>
            <a:r>
              <a:rPr lang="en-US" altLang="zh-CN" sz="1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--)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]];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(base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b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9012" y="273894"/>
            <a:ext cx="11593976" cy="6503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69848" y="2019808"/>
            <a:ext cx="10058400" cy="40507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dirty="0"/>
              <a:t>统计输入的单词总数以及每个单词的出现次数</a:t>
            </a:r>
          </a:p>
          <a:p>
            <a:pPr marL="0" indent="0">
              <a:buNone/>
            </a:pPr>
            <a:r>
              <a:rPr lang="en-US" altLang="zh-CN" sz="2300" dirty="0"/>
              <a:t>1.</a:t>
            </a:r>
            <a:r>
              <a:rPr lang="zh-CN" altLang="en-US" sz="2300" dirty="0"/>
              <a:t>用函数组织程序, 如: 从输入流读取多个单词的函数, 统计单词出现次数的函 </a:t>
            </a:r>
            <a:r>
              <a:rPr lang="en-US" altLang="zh-CN" sz="2300" dirty="0"/>
              <a:t> </a:t>
            </a:r>
            <a:r>
              <a:rPr lang="zh-CN" altLang="en-US" sz="2300" dirty="0"/>
              <a:t>数, 输出统计结果的函数, 等等</a:t>
            </a:r>
          </a:p>
          <a:p>
            <a:pPr marL="0" indent="0">
              <a:buNone/>
            </a:pPr>
            <a:r>
              <a:rPr lang="zh-CN" altLang="en-US" sz="2300" dirty="0"/>
              <a:t>2. 输出单词及出现次数时, 按照最长单词对齐输出</a:t>
            </a:r>
          </a:p>
          <a:p>
            <a:pPr marL="0" indent="0">
              <a:buNone/>
            </a:pPr>
            <a:r>
              <a:rPr lang="zh-CN" altLang="en-US" sz="2300" dirty="0"/>
              <a:t>3. 未输入任何单词时, 函数应抛出异常, 诊断程序应输出相应提示语句</a:t>
            </a:r>
          </a:p>
          <a:p>
            <a:pPr marL="0" indent="0">
              <a:buNone/>
            </a:pPr>
            <a:r>
              <a:rPr lang="zh-CN" altLang="en-US" sz="2300" dirty="0"/>
              <a:t>4. 英文单词大小写无关. 简单起见, 假设输入单词均来自英文字典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HW2-1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HW2-1 </a:t>
            </a:r>
            <a:r>
              <a:rPr lang="zh-CN" altLang="en-US" dirty="0"/>
              <a:t>问题</a:t>
            </a:r>
            <a:r>
              <a:rPr lang="en-US" altLang="zh-CN" dirty="0"/>
              <a:t>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对话气泡: 圆角矩形 4"/>
          <p:cNvSpPr/>
          <p:nvPr/>
        </p:nvSpPr>
        <p:spPr>
          <a:xfrm>
            <a:off x="7505373" y="2363952"/>
            <a:ext cx="2490652" cy="2433231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对输入流的</a:t>
            </a:r>
          </a:p>
          <a:p>
            <a:pPr algn="ctr"/>
            <a:r>
              <a:rPr lang="zh-CN" altLang="en-US" sz="2400" dirty="0"/>
              <a:t>判断冗余</a:t>
            </a:r>
          </a:p>
        </p:txBody>
      </p:sp>
      <p:sp>
        <p:nvSpPr>
          <p:cNvPr id="6" name="矩形 5"/>
          <p:cNvSpPr/>
          <p:nvPr/>
        </p:nvSpPr>
        <p:spPr>
          <a:xfrm>
            <a:off x="1274445" y="2292984"/>
            <a:ext cx="5713730" cy="2368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74445" y="235300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(n!=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max =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()&gt;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max?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():max;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n++;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15698" y="2385059"/>
            <a:ext cx="7130278" cy="224072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read_a_word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string w;   in &gt;&gt; w;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&amp;&amp; (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&amp;&amp;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&lt;=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HW2-1 </a:t>
            </a:r>
            <a:r>
              <a:rPr lang="zh-CN" altLang="en-US" dirty="0"/>
              <a:t>问题</a:t>
            </a:r>
            <a:r>
              <a:rPr lang="en-US" altLang="zh-CN" dirty="0"/>
              <a:t>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对话气泡: 圆角矩形 4"/>
          <p:cNvSpPr/>
          <p:nvPr/>
        </p:nvSpPr>
        <p:spPr>
          <a:xfrm>
            <a:off x="7505372" y="2363952"/>
            <a:ext cx="2597851" cy="2433231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对大小写无关的理解有误，只忽略了首字母</a:t>
            </a:r>
          </a:p>
        </p:txBody>
      </p:sp>
      <p:sp>
        <p:nvSpPr>
          <p:cNvPr id="6" name="矩形 5"/>
          <p:cNvSpPr/>
          <p:nvPr/>
        </p:nvSpPr>
        <p:spPr>
          <a:xfrm>
            <a:off x="515698" y="2298082"/>
            <a:ext cx="6593313" cy="2261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HW2-1 </a:t>
            </a:r>
            <a:r>
              <a:rPr lang="zh-CN" altLang="en-US" dirty="0"/>
              <a:t>参考代码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431" y="1822087"/>
            <a:ext cx="11443557" cy="48896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word_pair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string word;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vec_sz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str_sz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word_pair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wp_sz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readWords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toLower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vec_sz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countWords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word_pair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word_pair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9012" y="1727870"/>
            <a:ext cx="10928431" cy="5078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221" y="-23508"/>
            <a:ext cx="11443557" cy="63268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some English words:"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vector&lt;string&gt; words;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vector&lt;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word_pair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wordCnt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readWords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words);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vec_sz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words_size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countWords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(words,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wordCnt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"Number of the words: 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words_size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wordCnt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domain_error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&lt;&lt;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readWords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string w;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(in&gt;&gt;w)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2697" y="30921"/>
            <a:ext cx="10928431" cy="6827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2697" y="-35070"/>
            <a:ext cx="11443557" cy="63268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toLower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str_sz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++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&gt;=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&lt;=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]-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A'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vec_sz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countWords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word_pair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wordCnt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wordCnt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vec_sz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vs=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(vs ==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domain_error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 words entered. Please try again!"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wp_sz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vec_sz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vs; ++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j &lt;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wordCnt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++j)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toLower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 ==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toLower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wordCnt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[j].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wordCnt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[j].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 &gt;=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wordCnt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wordCnt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word_pair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str_sz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wp_sz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++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wp_sz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++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2697" y="30921"/>
            <a:ext cx="10928431" cy="6827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35105" y="1849479"/>
            <a:ext cx="11143130" cy="405079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zh-CN" altLang="en-US" sz="2800" b="0" i="0" dirty="0">
                <a:solidFill>
                  <a:srgbClr val="2D3B45"/>
                </a:solidFill>
                <a:effectLst/>
                <a:latin typeface="Lato Extended"/>
              </a:rPr>
              <a:t>认真学习第</a:t>
            </a:r>
            <a:r>
              <a:rPr lang="en-US" altLang="zh-CN" sz="2800" b="0" i="0" dirty="0">
                <a:solidFill>
                  <a:srgbClr val="2D3B45"/>
                </a:solidFill>
                <a:effectLst/>
                <a:latin typeface="Lato Extended"/>
              </a:rPr>
              <a:t>4</a:t>
            </a:r>
            <a:r>
              <a:rPr lang="zh-CN" altLang="en-US" sz="2800" b="0" i="0" dirty="0">
                <a:solidFill>
                  <a:srgbClr val="2D3B45"/>
                </a:solidFill>
                <a:effectLst/>
                <a:latin typeface="Lato Extended"/>
              </a:rPr>
              <a:t>章内容</a:t>
            </a:r>
            <a:r>
              <a:rPr lang="en-US" altLang="zh-CN" sz="2800" b="0" i="0" dirty="0">
                <a:solidFill>
                  <a:srgbClr val="2D3B45"/>
                </a:solidFill>
                <a:effectLst/>
                <a:latin typeface="Lato Extended"/>
              </a:rPr>
              <a:t>, </a:t>
            </a:r>
            <a:r>
              <a:rPr lang="zh-CN" altLang="en-US" sz="2800" b="0" i="0" dirty="0">
                <a:solidFill>
                  <a:srgbClr val="2D3B45"/>
                </a:solidFill>
                <a:effectLst/>
                <a:latin typeface="Lato Extended"/>
              </a:rPr>
              <a:t>模仿示例完成一个班级某门课程成绩的计算</a:t>
            </a:r>
            <a:r>
              <a:rPr lang="en-US" altLang="zh-CN" sz="2800" b="0" i="0" dirty="0">
                <a:solidFill>
                  <a:srgbClr val="2D3B45"/>
                </a:solidFill>
                <a:effectLst/>
                <a:latin typeface="Lato Extended"/>
              </a:rPr>
              <a:t>. </a:t>
            </a:r>
            <a:r>
              <a:rPr lang="zh-CN" altLang="en-US" sz="2800" b="0" i="0" dirty="0">
                <a:solidFill>
                  <a:srgbClr val="2D3B45"/>
                </a:solidFill>
                <a:effectLst/>
                <a:latin typeface="Lato Extended"/>
              </a:rPr>
              <a:t>要求</a:t>
            </a:r>
            <a:r>
              <a:rPr lang="en-US" altLang="zh-CN" sz="2800" b="0" i="0" dirty="0">
                <a:solidFill>
                  <a:srgbClr val="2D3B45"/>
                </a:solidFill>
                <a:effectLst/>
                <a:latin typeface="Lato Extended"/>
              </a:rPr>
              <a:t>:</a:t>
            </a:r>
            <a:endParaRPr lang="zh-CN" altLang="en-US" sz="28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0" indent="0" algn="l">
              <a:buNone/>
            </a:pPr>
            <a:r>
              <a:rPr lang="en-US" altLang="zh-CN" sz="2400" b="0" i="0" dirty="0">
                <a:solidFill>
                  <a:srgbClr val="2D3B45"/>
                </a:solidFill>
                <a:effectLst/>
                <a:latin typeface="Lato Extended"/>
              </a:rPr>
              <a:t>1. </a:t>
            </a:r>
            <a:r>
              <a:rPr lang="zh-CN" altLang="en-US" sz="2400" b="0" i="0" dirty="0">
                <a:solidFill>
                  <a:srgbClr val="2D3B45"/>
                </a:solidFill>
                <a:effectLst/>
                <a:latin typeface="Lato Extended"/>
              </a:rPr>
              <a:t>输出时按总评成绩从高到低排序</a:t>
            </a:r>
            <a:r>
              <a:rPr lang="en-US" altLang="zh-CN" sz="2400" b="0" i="0" dirty="0">
                <a:solidFill>
                  <a:srgbClr val="2D3B45"/>
                </a:solidFill>
                <a:effectLst/>
                <a:latin typeface="Lato Extended"/>
              </a:rPr>
              <a:t>, </a:t>
            </a:r>
            <a:r>
              <a:rPr lang="zh-CN" altLang="en-US" sz="2400" b="0" i="0" dirty="0">
                <a:solidFill>
                  <a:srgbClr val="2D3B45"/>
                </a:solidFill>
                <a:effectLst/>
                <a:latin typeface="Lato Extended"/>
              </a:rPr>
              <a:t>按最长名字对齐输出 </a:t>
            </a:r>
            <a:r>
              <a:rPr lang="en-US" altLang="zh-CN" sz="2400" b="0" i="0" dirty="0">
                <a:solidFill>
                  <a:srgbClr val="2D3B45"/>
                </a:solidFill>
                <a:effectLst/>
                <a:latin typeface="Lato Extended"/>
              </a:rPr>
              <a:t>(</a:t>
            </a:r>
            <a:r>
              <a:rPr lang="zh-CN" altLang="en-US" sz="2400" b="0" i="0" dirty="0">
                <a:solidFill>
                  <a:srgbClr val="2D3B45"/>
                </a:solidFill>
                <a:effectLst/>
                <a:latin typeface="Lato Extended"/>
              </a:rPr>
              <a:t>没有平时作业成绩记录的学生不输出</a:t>
            </a:r>
            <a:r>
              <a:rPr lang="en-US" altLang="zh-CN" sz="2400" b="0" i="0" dirty="0">
                <a:solidFill>
                  <a:srgbClr val="2D3B45"/>
                </a:solidFill>
                <a:effectLst/>
                <a:latin typeface="Lato Extended"/>
              </a:rPr>
              <a:t>)</a:t>
            </a:r>
            <a:br>
              <a:rPr lang="zh-CN" altLang="en-US" sz="2400" b="0" i="0" dirty="0">
                <a:solidFill>
                  <a:srgbClr val="2D3B45"/>
                </a:solidFill>
                <a:effectLst/>
                <a:latin typeface="Lato Extended"/>
              </a:rPr>
            </a:br>
            <a:r>
              <a:rPr lang="en-US" altLang="zh-CN" sz="2400" b="0" i="0" dirty="0">
                <a:solidFill>
                  <a:srgbClr val="2D3B45"/>
                </a:solidFill>
                <a:effectLst/>
                <a:latin typeface="Lato Extended"/>
              </a:rPr>
              <a:t>2.  </a:t>
            </a:r>
            <a:r>
              <a:rPr lang="en-US" altLang="zh-CN" sz="2400" b="0" i="0" dirty="0" err="1">
                <a:solidFill>
                  <a:srgbClr val="2D3B45"/>
                </a:solidFill>
                <a:effectLst/>
                <a:latin typeface="Lato Extended"/>
              </a:rPr>
              <a:t>student_info</a:t>
            </a:r>
            <a:r>
              <a:rPr lang="zh-CN" altLang="en-US" sz="2400" b="0" i="0" dirty="0">
                <a:solidFill>
                  <a:srgbClr val="2D3B45"/>
                </a:solidFill>
                <a:effectLst/>
                <a:latin typeface="Lato Extended"/>
              </a:rPr>
              <a:t>结构中添加</a:t>
            </a:r>
            <a:r>
              <a:rPr lang="en-US" altLang="zh-CN" sz="2400" b="0" i="0" dirty="0">
                <a:solidFill>
                  <a:srgbClr val="2D3B45"/>
                </a:solidFill>
                <a:effectLst/>
                <a:latin typeface="Lato Extended"/>
              </a:rPr>
              <a:t>'</a:t>
            </a:r>
            <a:r>
              <a:rPr lang="zh-CN" altLang="en-US" sz="2400" b="0" i="0" dirty="0">
                <a:solidFill>
                  <a:srgbClr val="2D3B45"/>
                </a:solidFill>
                <a:effectLst/>
                <a:latin typeface="Lato Extended"/>
              </a:rPr>
              <a:t>总评成绩</a:t>
            </a:r>
            <a:r>
              <a:rPr lang="en-US" altLang="zh-CN" sz="2400" b="0" i="0" dirty="0">
                <a:solidFill>
                  <a:srgbClr val="2D3B45"/>
                </a:solidFill>
                <a:effectLst/>
                <a:latin typeface="Lato Extended"/>
              </a:rPr>
              <a:t>'</a:t>
            </a:r>
            <a:r>
              <a:rPr lang="zh-CN" altLang="en-US" sz="2400" b="0" i="0" dirty="0">
                <a:solidFill>
                  <a:srgbClr val="2D3B45"/>
                </a:solidFill>
                <a:effectLst/>
                <a:latin typeface="Lato Extended"/>
              </a:rPr>
              <a:t>数据成员</a:t>
            </a:r>
          </a:p>
          <a:p>
            <a:pPr marL="0" indent="0" algn="l">
              <a:buNone/>
            </a:pPr>
            <a:r>
              <a:rPr lang="en-US" altLang="zh-CN" sz="2400" dirty="0">
                <a:solidFill>
                  <a:srgbClr val="2D3B45"/>
                </a:solidFill>
                <a:latin typeface="Lato Extended"/>
              </a:rPr>
              <a:t>3</a:t>
            </a:r>
            <a:r>
              <a:rPr lang="en-US" altLang="zh-CN" sz="2400" b="0" i="0" dirty="0">
                <a:solidFill>
                  <a:srgbClr val="2D3B45"/>
                </a:solidFill>
                <a:effectLst/>
                <a:latin typeface="Lato Extended"/>
              </a:rPr>
              <a:t>. </a:t>
            </a:r>
            <a:r>
              <a:rPr lang="zh-CN" altLang="en-US" sz="2400" b="0" i="0" dirty="0">
                <a:solidFill>
                  <a:srgbClr val="2D3B45"/>
                </a:solidFill>
                <a:effectLst/>
                <a:latin typeface="Lato Extended"/>
              </a:rPr>
              <a:t>使用</a:t>
            </a:r>
            <a:r>
              <a:rPr lang="en-US" altLang="zh-CN" sz="2400" b="0" i="0" dirty="0">
                <a:solidFill>
                  <a:srgbClr val="2D3B45"/>
                </a:solidFill>
                <a:effectLst/>
                <a:latin typeface="Lato Extended"/>
              </a:rPr>
              <a:t>C++</a:t>
            </a:r>
            <a:r>
              <a:rPr lang="zh-CN" altLang="en-US" sz="2400" b="0" i="0" dirty="0">
                <a:solidFill>
                  <a:srgbClr val="2D3B45"/>
                </a:solidFill>
                <a:effectLst/>
                <a:latin typeface="Lato Extended"/>
              </a:rPr>
              <a:t>的异常处理结构处理学生没有平时作业成绩记录的情况</a:t>
            </a:r>
            <a:r>
              <a:rPr lang="en-US" altLang="zh-CN" sz="2400" b="0" i="0" dirty="0">
                <a:solidFill>
                  <a:srgbClr val="2D3B45"/>
                </a:solidFill>
                <a:effectLst/>
                <a:latin typeface="Lato Extended"/>
              </a:rPr>
              <a:t> </a:t>
            </a:r>
            <a:endParaRPr lang="zh-CN" altLang="en-US" sz="24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0" indent="0" algn="l">
              <a:buNone/>
            </a:pPr>
            <a:r>
              <a:rPr lang="en-US" altLang="zh-CN" sz="2400" b="0" i="0" dirty="0">
                <a:solidFill>
                  <a:srgbClr val="2D3B45"/>
                </a:solidFill>
                <a:effectLst/>
                <a:latin typeface="Lato Extended"/>
              </a:rPr>
              <a:t>4. </a:t>
            </a:r>
            <a:r>
              <a:rPr lang="zh-CN" altLang="en-US" sz="2400" b="0" i="0" dirty="0">
                <a:solidFill>
                  <a:srgbClr val="2D3B45"/>
                </a:solidFill>
                <a:effectLst/>
                <a:latin typeface="Lato Extended"/>
              </a:rPr>
              <a:t>将第一个版本的</a:t>
            </a:r>
            <a:r>
              <a:rPr lang="en-US" altLang="zh-CN" sz="2400" b="0" i="0" dirty="0">
                <a:solidFill>
                  <a:srgbClr val="2D3B45"/>
                </a:solidFill>
                <a:effectLst/>
                <a:latin typeface="Lato Extended"/>
              </a:rPr>
              <a:t>grade</a:t>
            </a:r>
            <a:r>
              <a:rPr lang="zh-CN" altLang="en-US" sz="2400" b="0" i="0" dirty="0">
                <a:solidFill>
                  <a:srgbClr val="2D3B45"/>
                </a:solidFill>
                <a:effectLst/>
                <a:latin typeface="Lato Extended"/>
              </a:rPr>
              <a:t>函数定义为内联函数</a:t>
            </a:r>
          </a:p>
          <a:p>
            <a:pPr marL="0" indent="0" algn="l">
              <a:buNone/>
            </a:pPr>
            <a:r>
              <a:rPr lang="en-US" altLang="zh-CN" sz="2400" b="0" i="0" dirty="0">
                <a:solidFill>
                  <a:srgbClr val="2D3B45"/>
                </a:solidFill>
                <a:effectLst/>
                <a:latin typeface="Lato Extended"/>
              </a:rPr>
              <a:t>5. </a:t>
            </a:r>
            <a:r>
              <a:rPr lang="zh-CN" altLang="en-US" sz="2400" b="0" i="0" dirty="0">
                <a:solidFill>
                  <a:srgbClr val="2D3B45"/>
                </a:solidFill>
                <a:effectLst/>
                <a:latin typeface="Lato Extended"/>
              </a:rPr>
              <a:t>将程序组织为</a:t>
            </a:r>
            <a:r>
              <a:rPr lang="en-US" altLang="zh-CN" sz="2400" b="0" i="0" dirty="0">
                <a:solidFill>
                  <a:srgbClr val="2D3B45"/>
                </a:solidFill>
                <a:effectLst/>
                <a:latin typeface="Lato Extended"/>
              </a:rPr>
              <a:t>7</a:t>
            </a:r>
            <a:r>
              <a:rPr lang="zh-CN" altLang="en-US" sz="2400" b="0" i="0" dirty="0">
                <a:solidFill>
                  <a:srgbClr val="2D3B45"/>
                </a:solidFill>
                <a:effectLst/>
                <a:latin typeface="Lato Extended"/>
              </a:rPr>
              <a:t>个文件</a:t>
            </a:r>
            <a:r>
              <a:rPr lang="en-US" altLang="zh-CN" sz="2400" b="0" i="0" dirty="0">
                <a:solidFill>
                  <a:srgbClr val="2D3B45"/>
                </a:solidFill>
                <a:effectLst/>
                <a:latin typeface="Lato Extended"/>
              </a:rPr>
              <a:t>(3</a:t>
            </a:r>
            <a:r>
              <a:rPr lang="zh-CN" altLang="en-US" sz="2400" b="0" i="0" dirty="0">
                <a:solidFill>
                  <a:srgbClr val="2D3B45"/>
                </a:solidFill>
                <a:effectLst/>
                <a:latin typeface="Lato Extended"/>
              </a:rPr>
              <a:t>个头文件</a:t>
            </a:r>
            <a:r>
              <a:rPr lang="en-US" altLang="zh-CN" sz="2400" b="0" i="0" dirty="0">
                <a:solidFill>
                  <a:srgbClr val="2D3B45"/>
                </a:solidFill>
                <a:effectLst/>
                <a:latin typeface="Lato Extended"/>
              </a:rPr>
              <a:t>+4</a:t>
            </a:r>
            <a:r>
              <a:rPr lang="zh-CN" altLang="en-US" sz="2400" b="0" i="0" dirty="0">
                <a:solidFill>
                  <a:srgbClr val="2D3B45"/>
                </a:solidFill>
                <a:effectLst/>
                <a:latin typeface="Lato Extended"/>
              </a:rPr>
              <a:t>个源程序文件</a:t>
            </a:r>
            <a:r>
              <a:rPr lang="en-US" altLang="zh-CN" sz="2400" b="0" i="0" dirty="0">
                <a:solidFill>
                  <a:srgbClr val="2D3B45"/>
                </a:solidFill>
                <a:effectLst/>
                <a:latin typeface="Lato Extended"/>
              </a:rPr>
              <a:t>). </a:t>
            </a:r>
            <a:r>
              <a:rPr lang="zh-CN" altLang="en-US" sz="2400" b="0" i="0" dirty="0">
                <a:solidFill>
                  <a:srgbClr val="2D3B45"/>
                </a:solidFill>
                <a:effectLst/>
                <a:latin typeface="Lato Extended"/>
              </a:rPr>
              <a:t>提交时</a:t>
            </a:r>
            <a:r>
              <a:rPr lang="en-US" altLang="zh-CN" sz="2400" b="0" i="0" dirty="0">
                <a:solidFill>
                  <a:srgbClr val="2D3B45"/>
                </a:solidFill>
                <a:effectLst/>
                <a:latin typeface="Lato Extended"/>
              </a:rPr>
              <a:t>, </a:t>
            </a:r>
            <a:r>
              <a:rPr lang="zh-CN" altLang="en-US" sz="2400" b="0" i="0" dirty="0">
                <a:solidFill>
                  <a:srgbClr val="2D3B45"/>
                </a:solidFill>
                <a:effectLst/>
                <a:latin typeface="Lato Extended"/>
              </a:rPr>
              <a:t>打包为</a:t>
            </a:r>
            <a:r>
              <a:rPr lang="en-US" altLang="zh-CN" sz="2400" b="0" i="0" dirty="0">
                <a:solidFill>
                  <a:srgbClr val="2D3B45"/>
                </a:solidFill>
                <a:effectLst/>
                <a:latin typeface="Lato Extended"/>
              </a:rPr>
              <a:t>1</a:t>
            </a:r>
            <a:r>
              <a:rPr lang="zh-CN" altLang="en-US" sz="2400" b="0" i="0" dirty="0">
                <a:solidFill>
                  <a:srgbClr val="2D3B45"/>
                </a:solidFill>
                <a:effectLst/>
                <a:latin typeface="Lato Extended"/>
              </a:rPr>
              <a:t>个</a:t>
            </a:r>
            <a:r>
              <a:rPr lang="en-US" altLang="zh-CN" sz="2400" b="0" i="0" dirty="0">
                <a:solidFill>
                  <a:srgbClr val="2D3B45"/>
                </a:solidFill>
                <a:effectLst/>
                <a:latin typeface="Lato Extended"/>
              </a:rPr>
              <a:t>zip</a:t>
            </a:r>
            <a:r>
              <a:rPr lang="zh-CN" altLang="en-US" sz="2400" b="0" i="0" dirty="0">
                <a:solidFill>
                  <a:srgbClr val="2D3B45"/>
                </a:solidFill>
                <a:effectLst/>
                <a:latin typeface="Lato Extended"/>
              </a:rPr>
              <a:t>或</a:t>
            </a:r>
            <a:r>
              <a:rPr lang="en-US" altLang="zh-CN" sz="2400" b="0" i="0" dirty="0" err="1">
                <a:solidFill>
                  <a:srgbClr val="2D3B45"/>
                </a:solidFill>
                <a:effectLst/>
                <a:latin typeface="Lato Extended"/>
              </a:rPr>
              <a:t>rar</a:t>
            </a:r>
            <a:r>
              <a:rPr lang="en-US" altLang="zh-CN" sz="2400" b="0" i="0" dirty="0">
                <a:solidFill>
                  <a:srgbClr val="2D3B45"/>
                </a:solidFill>
                <a:effectLst/>
                <a:latin typeface="Lato Extended"/>
              </a:rPr>
              <a:t>  </a:t>
            </a:r>
            <a:r>
              <a:rPr lang="zh-CN" altLang="en-US" sz="2400" b="0" i="0" dirty="0">
                <a:solidFill>
                  <a:srgbClr val="2D3B45"/>
                </a:solidFill>
                <a:effectLst/>
                <a:latin typeface="Lato Extended"/>
              </a:rPr>
              <a:t>文件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7529" y="457737"/>
            <a:ext cx="10058400" cy="1609344"/>
          </a:xfrm>
        </p:spPr>
        <p:txBody>
          <a:bodyPr/>
          <a:lstStyle/>
          <a:p>
            <a:r>
              <a:rPr lang="en-US" altLang="zh-CN" dirty="0"/>
              <a:t>HW2-2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166</TotalTime>
  <Words>3789</Words>
  <Application>Microsoft Office PowerPoint</Application>
  <PresentationFormat>宽屏</PresentationFormat>
  <Paragraphs>355</Paragraphs>
  <Slides>24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-apple-system</vt:lpstr>
      <vt:lpstr>Lato Extended</vt:lpstr>
      <vt:lpstr>等线</vt:lpstr>
      <vt:lpstr>Consolas</vt:lpstr>
      <vt:lpstr>Rockwell</vt:lpstr>
      <vt:lpstr>Rockwell Condensed</vt:lpstr>
      <vt:lpstr>Wingdings</vt:lpstr>
      <vt:lpstr>木活字</vt:lpstr>
      <vt:lpstr>HW2讲解</vt:lpstr>
      <vt:lpstr>整体分析 </vt:lpstr>
      <vt:lpstr>HW2-1</vt:lpstr>
      <vt:lpstr>HW2-1 问题1</vt:lpstr>
      <vt:lpstr>HW2-1 问题2</vt:lpstr>
      <vt:lpstr>HW2-1 参考代码</vt:lpstr>
      <vt:lpstr>PowerPoint 演示文稿</vt:lpstr>
      <vt:lpstr>PowerPoint 演示文稿</vt:lpstr>
      <vt:lpstr>HW2-2</vt:lpstr>
      <vt:lpstr>HW2-2 问题1</vt:lpstr>
      <vt:lpstr>HW2-2 问题2</vt:lpstr>
      <vt:lpstr>HW2-2 参考代码</vt:lpstr>
      <vt:lpstr>PowerPoint 演示文稿</vt:lpstr>
      <vt:lpstr>PowerPoint 演示文稿</vt:lpstr>
      <vt:lpstr>PowerPoint 演示文稿</vt:lpstr>
      <vt:lpstr>HW2-3 问题1</vt:lpstr>
      <vt:lpstr>HW2-3 参考代码</vt:lpstr>
      <vt:lpstr>PowerPoint 演示文稿</vt:lpstr>
      <vt:lpstr>ICE2-1</vt:lpstr>
      <vt:lpstr>ICE2.1-参考代码</vt:lpstr>
      <vt:lpstr>PowerPoint 演示文稿</vt:lpstr>
      <vt:lpstr>ICE2-2</vt:lpstr>
      <vt:lpstr>ICE2-2-图示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如何准备作业讲解PPT</dc:title>
  <dc:creator>comet.l comet.l</dc:creator>
  <cp:lastModifiedBy>bingyu tang</cp:lastModifiedBy>
  <cp:revision>61</cp:revision>
  <dcterms:created xsi:type="dcterms:W3CDTF">2021-09-22T07:11:00Z</dcterms:created>
  <dcterms:modified xsi:type="dcterms:W3CDTF">2022-03-31T11:44:00Z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