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78" r:id="rId6"/>
    <p:sldId id="279" r:id="rId7"/>
    <p:sldId id="287" r:id="rId8"/>
    <p:sldId id="288" r:id="rId9"/>
    <p:sldId id="289" r:id="rId10"/>
    <p:sldId id="290" r:id="rId11"/>
    <p:sldId id="291" r:id="rId12"/>
    <p:sldId id="263" r:id="rId13"/>
    <p:sldId id="292" r:id="rId14"/>
    <p:sldId id="293" r:id="rId15"/>
    <p:sldId id="264" r:id="rId16"/>
    <p:sldId id="283" r:id="rId17"/>
    <p:sldId id="285" r:id="rId18"/>
    <p:sldId id="274" r:id="rId19"/>
    <p:sldId id="29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27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95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33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38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6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0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5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4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2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声明作用域是</a:t>
            </a:r>
            <a:r>
              <a:rPr lang="en-US" altLang="zh-CN" dirty="0" err="1"/>
              <a:t>student_info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7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6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8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31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9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  <a:t>2022/4/28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8000" dirty="0"/>
              <a:t>HW4</a:t>
            </a:r>
            <a:r>
              <a:rPr lang="zh-CN" altLang="en-US" sz="8000" dirty="0"/>
              <a:t>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唐冰宇</a:t>
            </a:r>
            <a:endParaRPr lang="en-US" altLang="zh-CN" sz="3200" dirty="0"/>
          </a:p>
          <a:p>
            <a:r>
              <a:rPr lang="en-US" altLang="zh-CN" dirty="0"/>
              <a:t>21210240074@m.fudan.edu.cn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HW4-2 </a:t>
            </a:r>
            <a:r>
              <a:rPr lang="zh-CN" altLang="en-US" dirty="0"/>
              <a:t>问题</a:t>
            </a:r>
            <a:r>
              <a:rPr lang="en-US" altLang="zh-CN" dirty="0"/>
              <a:t>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6800" y="1195512"/>
            <a:ext cx="7497337" cy="267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C15C3F-746F-44E9-A8E5-BC840B06C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2430"/>
          <a:stretch/>
        </p:blipFill>
        <p:spPr>
          <a:xfrm>
            <a:off x="1345580" y="1352224"/>
            <a:ext cx="6772507" cy="23965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FB500A-0C3E-445F-AF2F-60B8BEE8F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9"/>
          <a:stretch/>
        </p:blipFill>
        <p:spPr>
          <a:xfrm>
            <a:off x="1345580" y="4116338"/>
            <a:ext cx="4457084" cy="18955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9179DB-CC31-4E6B-AC1C-F38A6F268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615" y="5951293"/>
            <a:ext cx="5701069" cy="89454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3A10129-FFD0-44F8-B812-2445049196D8}"/>
              </a:ext>
            </a:extLst>
          </p:cNvPr>
          <p:cNvSpPr/>
          <p:nvPr/>
        </p:nvSpPr>
        <p:spPr>
          <a:xfrm>
            <a:off x="1066800" y="4025326"/>
            <a:ext cx="7497337" cy="267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6534616" y="3748803"/>
            <a:ext cx="5416592" cy="1166579"/>
          </a:xfrm>
          <a:prstGeom prst="wedgeRoundRectCallout">
            <a:avLst>
              <a:gd name="adj1" fmla="val -61702"/>
              <a:gd name="adj2" fmla="val -94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在</a:t>
            </a:r>
            <a:r>
              <a:rPr lang="en-US" altLang="zh-CN" sz="2400" dirty="0"/>
              <a:t>class</a:t>
            </a:r>
            <a:r>
              <a:rPr lang="zh-CN" altLang="en-US" sz="2400" dirty="0"/>
              <a:t>中使用</a:t>
            </a:r>
            <a:r>
              <a:rPr lang="en-US" altLang="zh-CN" sz="2400" dirty="0"/>
              <a:t>inline</a:t>
            </a:r>
            <a:r>
              <a:rPr lang="zh-CN" altLang="en-US" sz="2400" dirty="0"/>
              <a:t>声明内联函数（</a:t>
            </a:r>
            <a:r>
              <a:rPr lang="en-US" altLang="zh-CN" sz="2400" dirty="0"/>
              <a:t>class</a:t>
            </a:r>
            <a:r>
              <a:rPr lang="zh-CN" altLang="en-US" sz="2400" dirty="0"/>
              <a:t>中定义的函数默认为内联函数）</a:t>
            </a:r>
          </a:p>
        </p:txBody>
      </p:sp>
    </p:spTree>
    <p:extLst>
      <p:ext uri="{BB962C8B-B14F-4D97-AF65-F5344CB8AC3E}">
        <p14:creationId xmlns:p14="http://schemas.microsoft.com/office/powerpoint/2010/main" val="61116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-252520"/>
            <a:ext cx="10058400" cy="1609344"/>
          </a:xfrm>
        </p:spPr>
        <p:txBody>
          <a:bodyPr/>
          <a:lstStyle/>
          <a:p>
            <a:r>
              <a:rPr lang="en-US" altLang="zh-CN" dirty="0"/>
              <a:t>HW4-2 </a:t>
            </a:r>
            <a:r>
              <a:rPr lang="zh-CN" altLang="en-US" dirty="0"/>
              <a:t>问题</a:t>
            </a:r>
            <a:r>
              <a:rPr lang="en-US" altLang="zh-CN" dirty="0"/>
              <a:t>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9179DB-CC31-4E6B-AC1C-F38A6F26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15" y="5951293"/>
            <a:ext cx="5701069" cy="8945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00096D-704B-4316-8DA1-C8284CC58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6" y="961390"/>
            <a:ext cx="9415346" cy="39562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0B626C-B7F0-4EF3-8618-A2426CA3F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92" y="4963585"/>
            <a:ext cx="10884408" cy="18770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937439"/>
            <a:ext cx="10884408" cy="3956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A10129-FFD0-44F8-B812-2445049196D8}"/>
              </a:ext>
            </a:extLst>
          </p:cNvPr>
          <p:cNvSpPr/>
          <p:nvPr/>
        </p:nvSpPr>
        <p:spPr>
          <a:xfrm>
            <a:off x="1063083" y="4965837"/>
            <a:ext cx="10884408" cy="1791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6315717" y="3974198"/>
            <a:ext cx="5416592" cy="1166579"/>
          </a:xfrm>
          <a:prstGeom prst="wedgeRoundRectCallout">
            <a:avLst>
              <a:gd name="adj1" fmla="val -61702"/>
              <a:gd name="adj2" fmla="val -94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未考虑日期一小于日期二的情况</a:t>
            </a:r>
          </a:p>
        </p:txBody>
      </p:sp>
    </p:spTree>
    <p:extLst>
      <p:ext uri="{BB962C8B-B14F-4D97-AF65-F5344CB8AC3E}">
        <p14:creationId xmlns:p14="http://schemas.microsoft.com/office/powerpoint/2010/main" val="257368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118" y="-418617"/>
            <a:ext cx="10058400" cy="1609344"/>
          </a:xfrm>
        </p:spPr>
        <p:txBody>
          <a:bodyPr/>
          <a:lstStyle/>
          <a:p>
            <a:r>
              <a:rPr lang="en-US" altLang="zh-CN" dirty="0"/>
              <a:t>HW4-2 </a:t>
            </a:r>
            <a:r>
              <a:rPr lang="zh-CN" altLang="en-US" dirty="0"/>
              <a:t>部分参考代码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376" y="750847"/>
            <a:ext cx="13402234" cy="7790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Date.h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add_day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vaild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//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判断日期是否有效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day_in_year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//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计算是当年的第几天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days_of_month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days_of_month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//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计算当月的天数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is_leap_year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//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判断是否是闰年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750847"/>
            <a:ext cx="11480612" cy="588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0387" y="111512"/>
            <a:ext cx="13402234" cy="77909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days_of_month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is_leap_year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?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days_of_month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++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is_leap_year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&amp;&amp;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++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++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days_of_month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days_of_month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add_day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++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days_of_month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02828" y="111512"/>
            <a:ext cx="7986344" cy="6690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65A2EBA-7B5B-4D63-862E-C535D1818643}"/>
              </a:ext>
            </a:extLst>
          </p:cNvPr>
          <p:cNvSpPr txBox="1">
            <a:spLocks/>
          </p:cNvSpPr>
          <p:nvPr/>
        </p:nvSpPr>
        <p:spPr>
          <a:xfrm>
            <a:off x="278377" y="111512"/>
            <a:ext cx="1710671" cy="631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/>
              <a:t>Date.cpp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742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02828" y="111512"/>
            <a:ext cx="7986344" cy="6690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65A2EBA-7B5B-4D63-862E-C535D1818643}"/>
              </a:ext>
            </a:extLst>
          </p:cNvPr>
          <p:cNvSpPr txBox="1">
            <a:spLocks/>
          </p:cNvSpPr>
          <p:nvPr/>
        </p:nvSpPr>
        <p:spPr>
          <a:xfrm>
            <a:off x="278377" y="111512"/>
            <a:ext cx="1710671" cy="631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/>
              <a:t>Date.cpp</a:t>
            </a:r>
            <a:endParaRPr lang="zh-CN" altLang="en-US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81E4E16-BC74-477C-8519-7AC8E1BE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163" y="119730"/>
            <a:ext cx="13025718" cy="29143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vaild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 month"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days_of_month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 day"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is_leap_year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day_in_year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days_of_month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month_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is_leap_year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++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0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9074" y="122265"/>
            <a:ext cx="11619513" cy="6613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03413" y="122264"/>
            <a:ext cx="13025718" cy="29143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is_later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is_later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?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day_in_year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day_in_year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day_in_year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-              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day_in_year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?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366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365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792" y="0"/>
            <a:ext cx="11619513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313002" y="0"/>
            <a:ext cx="13025718" cy="7394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//main.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请输入两个日期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年月日，以空格分隔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 "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vaild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vaild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日期一：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日期二：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两个日期相隔天数为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add_day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给日期一增加一天为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add_month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给日期一增加一月为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add_year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给日期一增加一年为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12064"/>
            <a:ext cx="10058400" cy="1609344"/>
          </a:xfrm>
        </p:spPr>
        <p:txBody>
          <a:bodyPr/>
          <a:lstStyle/>
          <a:p>
            <a:r>
              <a:rPr lang="en-US" altLang="zh-CN" dirty="0"/>
              <a:t>ICE4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69848" y="2121408"/>
            <a:ext cx="8827187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输入</a:t>
            </a:r>
            <a:r>
              <a:rPr lang="en-US" altLang="zh-CN" sz="2800" dirty="0"/>
              <a:t>n(0&lt;n&lt;=20), </a:t>
            </a:r>
            <a:r>
              <a:rPr lang="zh-CN" altLang="en-US" sz="2800" dirty="0"/>
              <a:t>输出如下方阵</a:t>
            </a:r>
            <a:r>
              <a:rPr lang="en-US" altLang="zh-CN" sz="2800" dirty="0"/>
              <a:t>(n=4</a:t>
            </a:r>
            <a:r>
              <a:rPr lang="zh-CN" altLang="en-US" sz="2800" dirty="0"/>
              <a:t>时</a:t>
            </a:r>
            <a:r>
              <a:rPr lang="en-US" altLang="zh-CN" sz="2800" dirty="0"/>
              <a:t>):</a:t>
            </a:r>
          </a:p>
          <a:p>
            <a:pPr marL="0" indent="0">
              <a:buNone/>
            </a:pPr>
            <a:r>
              <a:rPr lang="en-US" altLang="zh-CN" sz="2800" dirty="0"/>
              <a:t>1    3    4    10</a:t>
            </a:r>
          </a:p>
          <a:p>
            <a:pPr marL="0" indent="0">
              <a:buNone/>
            </a:pPr>
            <a:r>
              <a:rPr lang="en-US" altLang="zh-CN" sz="2800" dirty="0"/>
              <a:t>2    5    9    11</a:t>
            </a:r>
          </a:p>
          <a:p>
            <a:pPr marL="0" indent="0">
              <a:buNone/>
            </a:pPr>
            <a:r>
              <a:rPr lang="en-US" altLang="zh-CN" sz="2800" dirty="0"/>
              <a:t>6    8    12  15</a:t>
            </a:r>
          </a:p>
          <a:p>
            <a:pPr marL="0" indent="0">
              <a:buNone/>
            </a:pPr>
            <a:r>
              <a:rPr lang="en-US" altLang="zh-CN" sz="2800" dirty="0"/>
              <a:t>7   13   14  16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922" y="103710"/>
            <a:ext cx="10058400" cy="1609344"/>
          </a:xfrm>
        </p:spPr>
        <p:txBody>
          <a:bodyPr/>
          <a:lstStyle/>
          <a:p>
            <a:r>
              <a:rPr lang="en-US" altLang="zh-CN" dirty="0"/>
              <a:t>ICE4-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5" name="内容占位符 7"/>
          <p:cNvSpPr>
            <a:spLocks noGrp="1"/>
          </p:cNvSpPr>
          <p:nvPr>
            <p:ph idx="1"/>
          </p:nvPr>
        </p:nvSpPr>
        <p:spPr>
          <a:xfrm>
            <a:off x="644922" y="1936079"/>
            <a:ext cx="6807797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for (</a:t>
            </a:r>
            <a:r>
              <a:rPr lang="zh-CN" altLang="en-US" sz="2800" dirty="0"/>
              <a:t>每条对角线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行下标循环</a:t>
            </a:r>
            <a:r>
              <a:rPr lang="en-US" altLang="zh-CN" sz="2800" dirty="0"/>
              <a:t>n</a:t>
            </a:r>
            <a:r>
              <a:rPr lang="zh-CN" altLang="en-US" sz="2800" dirty="0"/>
              <a:t>次</a:t>
            </a:r>
          </a:p>
          <a:p>
            <a:pPr marL="0" indent="0">
              <a:buNone/>
            </a:pPr>
            <a:r>
              <a:rPr lang="zh-CN" altLang="en-US" sz="2800" dirty="0"/>
              <a:t>        </a:t>
            </a:r>
            <a:r>
              <a:rPr lang="en-US" altLang="zh-CN" sz="2800" dirty="0"/>
              <a:t>if (</a:t>
            </a:r>
            <a:r>
              <a:rPr lang="zh-CN" altLang="en-US" sz="2800" dirty="0"/>
              <a:t>列下标在有效范围内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填充整数</a:t>
            </a:r>
          </a:p>
          <a:p>
            <a:pPr marL="0" indent="0">
              <a:buNone/>
            </a:pPr>
            <a:r>
              <a:rPr lang="zh-CN" altLang="en-US" sz="2800" dirty="0"/>
              <a:t>    颠倒填充方向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A1B80A-E690-48DD-9EE3-925E2EACC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56" y="2370976"/>
            <a:ext cx="6027412" cy="260246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4B67AAC-8C61-41FD-A375-3C690704B58B}"/>
              </a:ext>
            </a:extLst>
          </p:cNvPr>
          <p:cNvCxnSpPr/>
          <p:nvPr/>
        </p:nvCxnSpPr>
        <p:spPr>
          <a:xfrm>
            <a:off x="7538224" y="2509024"/>
            <a:ext cx="441298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72E94B3-5223-4F46-BD16-D492378380DD}"/>
              </a:ext>
            </a:extLst>
          </p:cNvPr>
          <p:cNvCxnSpPr>
            <a:cxnSpLocks/>
          </p:cNvCxnSpPr>
          <p:nvPr/>
        </p:nvCxnSpPr>
        <p:spPr>
          <a:xfrm>
            <a:off x="7538224" y="2509024"/>
            <a:ext cx="0" cy="31223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7">
            <a:extLst>
              <a:ext uri="{FF2B5EF4-FFF2-40B4-BE49-F238E27FC236}">
                <a16:creationId xmlns:a16="http://schemas.microsoft.com/office/drawing/2014/main" id="{E37CCC48-0A83-4C0A-9AAD-D26FF69593E1}"/>
              </a:ext>
            </a:extLst>
          </p:cNvPr>
          <p:cNvSpPr txBox="1">
            <a:spLocks/>
          </p:cNvSpPr>
          <p:nvPr/>
        </p:nvSpPr>
        <p:spPr>
          <a:xfrm>
            <a:off x="9384895" y="1924927"/>
            <a:ext cx="1047213" cy="561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 err="1"/>
              <a:t>r+n</a:t>
            </a:r>
            <a:endParaRPr lang="zh-CN" altLang="en-US" sz="2800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3C99F17-EDDF-4B64-8CB8-5C4905BA9008}"/>
              </a:ext>
            </a:extLst>
          </p:cNvPr>
          <p:cNvSpPr txBox="1">
            <a:spLocks/>
          </p:cNvSpPr>
          <p:nvPr/>
        </p:nvSpPr>
        <p:spPr>
          <a:xfrm>
            <a:off x="5847890" y="3148102"/>
            <a:ext cx="496220" cy="561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/>
              <a:t>r</a:t>
            </a:r>
            <a:endParaRPr lang="zh-CN" altLang="en-US" sz="2800" dirty="0"/>
          </a:p>
        </p:txBody>
      </p:sp>
      <p:sp>
        <p:nvSpPr>
          <p:cNvPr id="18" name="内容占位符 7">
            <a:extLst>
              <a:ext uri="{FF2B5EF4-FFF2-40B4-BE49-F238E27FC236}">
                <a16:creationId xmlns:a16="http://schemas.microsoft.com/office/drawing/2014/main" id="{C2628CC0-9CA8-4D57-B7EA-60B20179F738}"/>
              </a:ext>
            </a:extLst>
          </p:cNvPr>
          <p:cNvSpPr txBox="1">
            <a:spLocks/>
          </p:cNvSpPr>
          <p:nvPr/>
        </p:nvSpPr>
        <p:spPr>
          <a:xfrm>
            <a:off x="8617462" y="1597308"/>
            <a:ext cx="496220" cy="561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19" name="内容占位符 7">
            <a:extLst>
              <a:ext uri="{FF2B5EF4-FFF2-40B4-BE49-F238E27FC236}">
                <a16:creationId xmlns:a16="http://schemas.microsoft.com/office/drawing/2014/main" id="{DD78BDAF-584D-41EE-A8EB-6AD87E1E94E4}"/>
              </a:ext>
            </a:extLst>
          </p:cNvPr>
          <p:cNvSpPr txBox="1">
            <a:spLocks/>
          </p:cNvSpPr>
          <p:nvPr/>
        </p:nvSpPr>
        <p:spPr>
          <a:xfrm>
            <a:off x="7341806" y="1947228"/>
            <a:ext cx="496220" cy="561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/>
              <a:t>r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1281" y="1131849"/>
            <a:ext cx="11785412" cy="31805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square.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</a:t>
            </a:r>
            <a:endParaRPr lang="en-US" altLang="zh-CN" sz="18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GUARD_square_h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GUARD_square_h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 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 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 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std::v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ector&lt;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content;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61171" y="1131848"/>
            <a:ext cx="8483396" cy="5347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0915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673" y="2093468"/>
            <a:ext cx="10058400" cy="4050792"/>
          </a:xfrm>
        </p:spPr>
        <p:txBody>
          <a:bodyPr>
            <a:noAutofit/>
          </a:bodyPr>
          <a:lstStyle/>
          <a:p>
            <a:r>
              <a:rPr lang="zh-CN" altLang="en-US" dirty="0"/>
              <a:t>每道题目提交一个压缩包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  最后提醒一次，下次扣分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注意细节，做题前认真学习</a:t>
            </a:r>
            <a:r>
              <a:rPr lang="en-US" altLang="zh-CN" dirty="0"/>
              <a:t>PPT</a:t>
            </a:r>
            <a:r>
              <a:rPr lang="zh-CN" altLang="en-US" dirty="0"/>
              <a:t>和课本内容</a:t>
            </a: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3344" y="220091"/>
            <a:ext cx="11785412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//square.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++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!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3344" y="220090"/>
            <a:ext cx="8856139" cy="641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HW4-1 </a:t>
            </a:r>
            <a:r>
              <a:rPr lang="zh-CN" altLang="en-US" dirty="0"/>
              <a:t>问题</a:t>
            </a:r>
            <a:r>
              <a:rPr lang="en-US" altLang="zh-CN" dirty="0"/>
              <a:t>1&amp;2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1008" y="1394281"/>
            <a:ext cx="8371579" cy="2870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730506-18DC-45B4-BF6A-4BB625455E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/>
          <a:stretch/>
        </p:blipFill>
        <p:spPr>
          <a:xfrm>
            <a:off x="1292727" y="1540025"/>
            <a:ext cx="6605817" cy="27248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8D61B65-A8B0-4858-AD24-BAAD6A9277FA}"/>
              </a:ext>
            </a:extLst>
          </p:cNvPr>
          <p:cNvSpPr/>
          <p:nvPr/>
        </p:nvSpPr>
        <p:spPr>
          <a:xfrm>
            <a:off x="1131008" y="4595579"/>
            <a:ext cx="8371579" cy="1609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445744" y="2262421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构造函数不完整</a:t>
            </a:r>
            <a:r>
              <a:rPr lang="en-US" altLang="zh-CN" sz="2400" dirty="0"/>
              <a:t>/</a:t>
            </a:r>
            <a:r>
              <a:rPr lang="zh-CN" altLang="en-US" sz="2400" dirty="0"/>
              <a:t>没有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E231667-FF30-44C4-8008-467229C72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/>
          <a:stretch/>
        </p:blipFill>
        <p:spPr>
          <a:xfrm>
            <a:off x="1292727" y="4779121"/>
            <a:ext cx="6269815" cy="1210563"/>
          </a:xfrm>
          <a:prstGeom prst="rect">
            <a:avLst/>
          </a:prstGeom>
        </p:spPr>
      </p:pic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9065376F-10D4-4C7D-A85A-EE2DE0391616}"/>
              </a:ext>
            </a:extLst>
          </p:cNvPr>
          <p:cNvSpPr/>
          <p:nvPr/>
        </p:nvSpPr>
        <p:spPr>
          <a:xfrm>
            <a:off x="8445744" y="4846002"/>
            <a:ext cx="276013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未声明</a:t>
            </a:r>
            <a:r>
              <a:rPr lang="en-US" altLang="zh-CN" sz="2400" dirty="0"/>
              <a:t>const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-233082"/>
            <a:ext cx="10058400" cy="1609344"/>
          </a:xfrm>
        </p:spPr>
        <p:txBody>
          <a:bodyPr/>
          <a:lstStyle/>
          <a:p>
            <a:r>
              <a:rPr lang="en-US" altLang="zh-CN" dirty="0"/>
              <a:t>HW4-1 </a:t>
            </a:r>
            <a:r>
              <a:rPr lang="zh-CN" altLang="en-US" dirty="0"/>
              <a:t>部分参考代码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45" y="1021296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Student_info.h</a:t>
            </a:r>
            <a:endParaRPr lang="en-US" altLang="zh-CN" sz="18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GUARD_Student_info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GUARD_Student_info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std::v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ector&lt;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homework;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044048"/>
            <a:ext cx="10928431" cy="5751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222" y="-54046"/>
            <a:ext cx="11443557" cy="6326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//Student_info.cpp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 has done no homework"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homework);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,homework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(in)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(in &gt;&gt; 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4221" y="30921"/>
            <a:ext cx="10928431" cy="6827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697" y="107576"/>
            <a:ext cx="11443557" cy="63268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//main.cpp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students;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107576"/>
            <a:ext cx="11443557" cy="6642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HW4-2 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1008" y="1394282"/>
            <a:ext cx="9828474" cy="1940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D61B65-A8B0-4858-AD24-BAAD6A9277FA}"/>
              </a:ext>
            </a:extLst>
          </p:cNvPr>
          <p:cNvSpPr/>
          <p:nvPr/>
        </p:nvSpPr>
        <p:spPr>
          <a:xfrm>
            <a:off x="1131008" y="3556389"/>
            <a:ext cx="9828474" cy="1322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E24DF-9720-4730-9FCA-35E44ACBF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47831" b="64342"/>
          <a:stretch/>
        </p:blipFill>
        <p:spPr>
          <a:xfrm>
            <a:off x="1232517" y="1538299"/>
            <a:ext cx="6125938" cy="15641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5A4F57-D97D-4044-A41F-47575101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 b="7643"/>
          <a:stretch/>
        </p:blipFill>
        <p:spPr>
          <a:xfrm>
            <a:off x="1232517" y="3684926"/>
            <a:ext cx="9726965" cy="896038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8C802BD-E7FF-4F5D-9AAB-3CAD2745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37903"/>
            <a:ext cx="11710416" cy="11665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CN" altLang="en-US" sz="2400" dirty="0"/>
              <a:t>用</a:t>
            </a:r>
            <a:r>
              <a:rPr lang="en-US" altLang="zh-CN" sz="2400" dirty="0"/>
              <a:t>explicit</a:t>
            </a:r>
            <a:r>
              <a:rPr lang="zh-CN" altLang="en-US" sz="2400" dirty="0"/>
              <a:t>避免不自然的隐式类型转换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CN" altLang="en-US" sz="2400" dirty="0"/>
              <a:t>只能用在带一个参数的构造函数定义中</a:t>
            </a:r>
          </a:p>
        </p:txBody>
      </p:sp>
      <p:sp>
        <p:nvSpPr>
          <p:cNvPr id="5" name="对话气泡: 圆角矩形 4"/>
          <p:cNvSpPr/>
          <p:nvPr/>
        </p:nvSpPr>
        <p:spPr>
          <a:xfrm>
            <a:off x="8740811" y="2644225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无</a:t>
            </a:r>
            <a:r>
              <a:rPr lang="en-US" altLang="zh-CN" sz="2400" dirty="0"/>
              <a:t>explicit</a:t>
            </a:r>
            <a:r>
              <a:rPr lang="zh-CN" altLang="en-US" sz="2400" dirty="0"/>
              <a:t>声明</a:t>
            </a:r>
            <a:r>
              <a:rPr lang="en-US" altLang="zh-CN" sz="2400" dirty="0"/>
              <a:t>/</a:t>
            </a:r>
          </a:p>
          <a:p>
            <a:pPr algn="ctr"/>
            <a:r>
              <a:rPr lang="zh-CN" altLang="en-US" sz="2400" dirty="0"/>
              <a:t>声明不规范</a:t>
            </a:r>
          </a:p>
        </p:txBody>
      </p:sp>
    </p:spTree>
    <p:extLst>
      <p:ext uri="{BB962C8B-B14F-4D97-AF65-F5344CB8AC3E}">
        <p14:creationId xmlns:p14="http://schemas.microsoft.com/office/powerpoint/2010/main" val="325288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HW4-2 </a:t>
            </a:r>
            <a:r>
              <a:rPr lang="zh-CN" altLang="en-US" dirty="0"/>
              <a:t>问题</a:t>
            </a:r>
            <a:r>
              <a:rPr lang="en-US" altLang="zh-CN" dirty="0"/>
              <a:t>2&amp;3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800" y="1394281"/>
            <a:ext cx="11748452" cy="4692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E24DF-9720-4730-9FCA-35E44ACBF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r="1590" b="-836"/>
          <a:stretch/>
        </p:blipFill>
        <p:spPr>
          <a:xfrm>
            <a:off x="444345" y="1609344"/>
            <a:ext cx="11608907" cy="4423230"/>
          </a:xfrm>
          <a:prstGeom prst="rect">
            <a:avLst/>
          </a:prstGeom>
        </p:spPr>
      </p:pic>
      <p:sp>
        <p:nvSpPr>
          <p:cNvPr id="5" name="对话气泡: 圆角矩形 4"/>
          <p:cNvSpPr/>
          <p:nvPr/>
        </p:nvSpPr>
        <p:spPr>
          <a:xfrm>
            <a:off x="7288529" y="4015576"/>
            <a:ext cx="4598671" cy="1166579"/>
          </a:xfrm>
          <a:prstGeom prst="wedgeRoundRectCallout">
            <a:avLst>
              <a:gd name="adj1" fmla="val -61702"/>
              <a:gd name="adj2" fmla="val -94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没有将未修改类数据属性的成员函数定义为</a:t>
            </a:r>
            <a:r>
              <a:rPr lang="en-US" altLang="zh-CN" sz="2400" dirty="0"/>
              <a:t>const</a:t>
            </a:r>
            <a:endParaRPr lang="zh-CN" altLang="en-US" sz="2400" dirty="0"/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10C799F0-AB25-4170-8A3C-883FCCCCC16B}"/>
              </a:ext>
            </a:extLst>
          </p:cNvPr>
          <p:cNvSpPr/>
          <p:nvPr/>
        </p:nvSpPr>
        <p:spPr>
          <a:xfrm>
            <a:off x="7288528" y="5503744"/>
            <a:ext cx="4598671" cy="1166579"/>
          </a:xfrm>
          <a:prstGeom prst="wedgeRoundRectCallout">
            <a:avLst>
              <a:gd name="adj1" fmla="val -58193"/>
              <a:gd name="adj2" fmla="val -54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将仅涉及类的实现的函数作为</a:t>
            </a:r>
            <a:endParaRPr lang="en-US" altLang="zh-CN" sz="2400" dirty="0"/>
          </a:p>
          <a:p>
            <a:pPr algn="ctr"/>
            <a:r>
              <a:rPr lang="zh-CN" altLang="en-US" sz="2400" dirty="0"/>
              <a:t>公有成员</a:t>
            </a:r>
          </a:p>
        </p:txBody>
      </p:sp>
    </p:spTree>
    <p:extLst>
      <p:ext uri="{BB962C8B-B14F-4D97-AF65-F5344CB8AC3E}">
        <p14:creationId xmlns:p14="http://schemas.microsoft.com/office/powerpoint/2010/main" val="397259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HW4-2 </a:t>
            </a:r>
            <a:r>
              <a:rPr lang="zh-CN" altLang="en-US" dirty="0"/>
              <a:t>问题</a:t>
            </a:r>
            <a:r>
              <a:rPr lang="en-US" altLang="zh-CN" dirty="0"/>
              <a:t>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2651" y="1390655"/>
            <a:ext cx="5558118" cy="5374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56A256-604B-446C-8A5D-EB7C5FCBA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r="1"/>
          <a:stretch/>
        </p:blipFill>
        <p:spPr>
          <a:xfrm>
            <a:off x="1066800" y="1485060"/>
            <a:ext cx="5144859" cy="5185263"/>
          </a:xfrm>
          <a:prstGeom prst="rect">
            <a:avLst/>
          </a:prstGeom>
        </p:spPr>
      </p:pic>
      <p:sp>
        <p:nvSpPr>
          <p:cNvPr id="5" name="对话气泡: 圆角矩形 4"/>
          <p:cNvSpPr/>
          <p:nvPr/>
        </p:nvSpPr>
        <p:spPr>
          <a:xfrm>
            <a:off x="5970717" y="1703749"/>
            <a:ext cx="4598671" cy="1166579"/>
          </a:xfrm>
          <a:prstGeom prst="wedgeRoundRectCallout">
            <a:avLst>
              <a:gd name="adj1" fmla="val -62677"/>
              <a:gd name="adj2" fmla="val -23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默认构造函数初始化未使用初始化列表，而是在函数体中赋值</a:t>
            </a:r>
          </a:p>
        </p:txBody>
      </p:sp>
    </p:spTree>
    <p:extLst>
      <p:ext uri="{BB962C8B-B14F-4D97-AF65-F5344CB8AC3E}">
        <p14:creationId xmlns:p14="http://schemas.microsoft.com/office/powerpoint/2010/main" val="975986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1279</TotalTime>
  <Words>2866</Words>
  <Application>Microsoft Office PowerPoint</Application>
  <PresentationFormat>宽屏</PresentationFormat>
  <Paragraphs>315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Consolas</vt:lpstr>
      <vt:lpstr>Rockwell</vt:lpstr>
      <vt:lpstr>Rockwell Condensed</vt:lpstr>
      <vt:lpstr>Wingdings</vt:lpstr>
      <vt:lpstr>木活字</vt:lpstr>
      <vt:lpstr>HW4讲解</vt:lpstr>
      <vt:lpstr>整体分析 </vt:lpstr>
      <vt:lpstr>HW4-1 问题1&amp;2</vt:lpstr>
      <vt:lpstr>HW4-1 部分参考代码</vt:lpstr>
      <vt:lpstr>PowerPoint 演示文稿</vt:lpstr>
      <vt:lpstr>PowerPoint 演示文稿</vt:lpstr>
      <vt:lpstr>HW4-2 问题1</vt:lpstr>
      <vt:lpstr>HW4-2 问题2&amp;3</vt:lpstr>
      <vt:lpstr>HW4-2 问题4</vt:lpstr>
      <vt:lpstr>HW4-2 问题5</vt:lpstr>
      <vt:lpstr>HW4-2 问题6</vt:lpstr>
      <vt:lpstr>HW4-2 部分参考代码</vt:lpstr>
      <vt:lpstr>PowerPoint 演示文稿</vt:lpstr>
      <vt:lpstr>PowerPoint 演示文稿</vt:lpstr>
      <vt:lpstr>PowerPoint 演示文稿</vt:lpstr>
      <vt:lpstr>PowerPoint 演示文稿</vt:lpstr>
      <vt:lpstr>ICE4</vt:lpstr>
      <vt:lpstr>ICE4-算法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bingyu tang</cp:lastModifiedBy>
  <cp:revision>101</cp:revision>
  <dcterms:created xsi:type="dcterms:W3CDTF">2021-09-22T07:11:00Z</dcterms:created>
  <dcterms:modified xsi:type="dcterms:W3CDTF">2022-04-28T05:53:09Z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