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95" r:id="rId5"/>
    <p:sldId id="303" r:id="rId6"/>
    <p:sldId id="278" r:id="rId7"/>
    <p:sldId id="261" r:id="rId8"/>
    <p:sldId id="296" r:id="rId9"/>
    <p:sldId id="297" r:id="rId10"/>
    <p:sldId id="298" r:id="rId11"/>
    <p:sldId id="287" r:id="rId12"/>
    <p:sldId id="288" r:id="rId13"/>
    <p:sldId id="289" r:id="rId14"/>
    <p:sldId id="263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8967" autoAdjust="0"/>
  </p:normalViewPr>
  <p:slideViewPr>
    <p:cSldViewPr snapToGrid="0">
      <p:cViewPr varScale="1">
        <p:scale>
          <a:sx n="67" d="100"/>
          <a:sy n="67" d="100"/>
        </p:scale>
        <p:origin x="1291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5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62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48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Rear</a:t>
            </a:r>
            <a:r>
              <a:rPr lang="zh-CN" altLang="en-US" dirty="0"/>
              <a:t>指向最后一个元素，所以当</a:t>
            </a:r>
            <a:r>
              <a:rPr lang="en-US" altLang="zh-CN" dirty="0"/>
              <a:t>size=1</a:t>
            </a:r>
            <a:r>
              <a:rPr lang="zh-CN" altLang="en-US" dirty="0"/>
              <a:t>时，</a:t>
            </a:r>
            <a:r>
              <a:rPr lang="en-US" altLang="zh-CN" dirty="0"/>
              <a:t>head</a:t>
            </a:r>
            <a:r>
              <a:rPr lang="zh-CN" altLang="en-US" dirty="0"/>
              <a:t>也</a:t>
            </a:r>
            <a:r>
              <a:rPr lang="en-US" altLang="zh-CN" dirty="0"/>
              <a:t>=rear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8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3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3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4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80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91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9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好多同学还是出现了在之前的习题课上强调的问题：比如</a:t>
            </a:r>
            <a:r>
              <a:rPr lang="en-US" altLang="zh-CN" dirty="0"/>
              <a:t>median</a:t>
            </a:r>
            <a:r>
              <a:rPr lang="zh-CN" altLang="en-US" dirty="0"/>
              <a:t>里使用</a:t>
            </a:r>
            <a:r>
              <a:rPr lang="en-US" altLang="zh-CN" dirty="0"/>
              <a:t>copy</a:t>
            </a:r>
            <a:r>
              <a:rPr lang="zh-CN" altLang="en-US" dirty="0"/>
              <a:t>和</a:t>
            </a:r>
            <a:r>
              <a:rPr lang="en-US" altLang="zh-CN" dirty="0"/>
              <a:t>sort</a:t>
            </a:r>
            <a:r>
              <a:rPr lang="zh-CN" altLang="en-US" dirty="0"/>
              <a:t>函数减少工作量，而不用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手动实现复制、排序；没有采用随机数列验证等等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8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上：只实现了非</a:t>
            </a:r>
            <a:r>
              <a:rPr lang="en-US" altLang="zh-CN" dirty="0"/>
              <a:t>const</a:t>
            </a:r>
            <a:r>
              <a:rPr lang="zh-CN" altLang="en-US" dirty="0"/>
              <a:t>的重载操作符函数，只有非</a:t>
            </a:r>
            <a:r>
              <a:rPr lang="en-US" altLang="zh-CN" dirty="0"/>
              <a:t>const</a:t>
            </a:r>
            <a:r>
              <a:rPr lang="zh-CN" altLang="en-US" dirty="0"/>
              <a:t>对象才能调用，</a:t>
            </a:r>
            <a:r>
              <a:rPr lang="en-US" altLang="zh-CN" dirty="0"/>
              <a:t>const</a:t>
            </a:r>
            <a:r>
              <a:rPr lang="zh-CN" altLang="en-US" dirty="0"/>
              <a:t>对象无法调用</a:t>
            </a:r>
            <a:endParaRPr lang="en-US" altLang="zh-CN" dirty="0"/>
          </a:p>
          <a:p>
            <a:r>
              <a:rPr lang="zh-CN" altLang="en-US" dirty="0"/>
              <a:t>下：没有拷贝构造函数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4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3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1</a:t>
            </a:r>
            <a:r>
              <a:rPr lang="zh-CN" altLang="en-US" dirty="0"/>
              <a:t>：将</a:t>
            </a:r>
            <a:r>
              <a:rPr lang="en-US" altLang="zh-CN" dirty="0" err="1"/>
              <a:t>hw</a:t>
            </a:r>
            <a:r>
              <a:rPr lang="zh-CN" altLang="en-US" dirty="0"/>
              <a:t>形参改为非</a:t>
            </a:r>
            <a:r>
              <a:rPr lang="en-US" altLang="zh-CN" dirty="0"/>
              <a:t>const   </a:t>
            </a:r>
            <a:r>
              <a:rPr lang="zh-CN" altLang="en-US" dirty="0"/>
              <a:t>不可取！！！</a:t>
            </a:r>
            <a:r>
              <a:rPr lang="en-US" altLang="zh-CN" dirty="0"/>
              <a:t>grade</a:t>
            </a:r>
            <a:r>
              <a:rPr lang="zh-CN" altLang="en-US" dirty="0"/>
              <a:t>为了保护</a:t>
            </a:r>
            <a:r>
              <a:rPr lang="en-US" altLang="zh-CN" dirty="0" err="1"/>
              <a:t>hw</a:t>
            </a:r>
            <a:r>
              <a:rPr lang="zh-CN" altLang="en-US" dirty="0"/>
              <a:t>不被改变需要传</a:t>
            </a:r>
            <a:r>
              <a:rPr lang="en-US" altLang="zh-CN" dirty="0"/>
              <a:t>const</a:t>
            </a:r>
            <a:r>
              <a:rPr lang="zh-CN" altLang="en-US" dirty="0"/>
              <a:t>形参，改掉之后就不安全了，应从模板函数下手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T</a:t>
            </a:r>
            <a:r>
              <a:rPr lang="zh-CN" altLang="en-US" dirty="0"/>
              <a:t>前加</a:t>
            </a:r>
            <a:r>
              <a:rPr lang="en-US" altLang="zh-CN" dirty="0"/>
              <a:t>const</a:t>
            </a:r>
            <a:r>
              <a:rPr lang="zh-CN" altLang="en-US" dirty="0"/>
              <a:t>，即</a:t>
            </a:r>
            <a:r>
              <a:rPr lang="en-US" altLang="zh-CN" dirty="0"/>
              <a:t>T median(const T*,  const T* )  </a:t>
            </a:r>
            <a:r>
              <a:rPr lang="zh-CN" altLang="en-US" dirty="0"/>
              <a:t>从而将</a:t>
            </a:r>
            <a:r>
              <a:rPr lang="en-US" altLang="zh-CN" dirty="0"/>
              <a:t>double</a:t>
            </a:r>
            <a:r>
              <a:rPr lang="zh-CN" altLang="en-US" dirty="0"/>
              <a:t>和</a:t>
            </a:r>
            <a:r>
              <a:rPr lang="en-US" altLang="zh-CN" dirty="0"/>
              <a:t>const</a:t>
            </a:r>
            <a:r>
              <a:rPr lang="zh-CN" altLang="en-US" dirty="0"/>
              <a:t>分开，传入</a:t>
            </a:r>
            <a:r>
              <a:rPr lang="en-US" altLang="zh-CN" dirty="0" err="1"/>
              <a:t>Vec</a:t>
            </a:r>
            <a:r>
              <a:rPr lang="en-US" altLang="zh-CN" dirty="0"/>
              <a:t>&lt;T&gt;</a:t>
            </a:r>
            <a:r>
              <a:rPr lang="zh-CN" altLang="en-US" dirty="0"/>
              <a:t>的是</a:t>
            </a:r>
            <a:r>
              <a:rPr lang="en-US" altLang="zh-CN" dirty="0"/>
              <a:t>double</a:t>
            </a:r>
            <a:r>
              <a:rPr lang="zh-CN" altLang="en-US" dirty="0"/>
              <a:t>，可行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解决</a:t>
            </a:r>
            <a:r>
              <a:rPr lang="en-US" altLang="zh-CN" dirty="0"/>
              <a:t>3</a:t>
            </a:r>
            <a:r>
              <a:rPr lang="zh-CN" altLang="en-US" dirty="0"/>
              <a:t>：用</a:t>
            </a:r>
            <a:r>
              <a:rPr lang="en-US" altLang="zh-CN" dirty="0"/>
              <a:t>std::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iterator_traits</a:t>
            </a:r>
            <a:r>
              <a:rPr lang="zh-CN" alt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，它已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封装了各类迭代器的信息，在内部特化了迭代器、指针和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指针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4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7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2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Uncreate</a:t>
            </a:r>
            <a:r>
              <a:rPr lang="zh-CN" altLang="en-US" dirty="0"/>
              <a:t>来销毁元素，释放空间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9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0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2022/5/19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dirty="0"/>
              <a:t>HW6</a:t>
            </a:r>
            <a:r>
              <a:rPr lang="zh-CN" altLang="en-US" sz="8000" dirty="0"/>
              <a:t>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唐冰宇</a:t>
            </a:r>
            <a:endParaRPr lang="en-US" altLang="zh-CN" sz="3200" dirty="0"/>
          </a:p>
          <a:p>
            <a:r>
              <a:rPr lang="en-US" altLang="zh-CN" dirty="0"/>
              <a:t>21210240074@m.fudan.edu.cn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62753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allocate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uninitialized_copy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(--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deallocate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ptrdiff_t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allocate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uninitialized_copy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unchecked_append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1600"/>
            <a:ext cx="10928431" cy="66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0588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HW6-2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763" y="1192700"/>
            <a:ext cx="9828474" cy="1609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D61B65-A8B0-4858-AD24-BAAD6A9277FA}"/>
              </a:ext>
            </a:extLst>
          </p:cNvPr>
          <p:cNvSpPr/>
          <p:nvPr/>
        </p:nvSpPr>
        <p:spPr>
          <a:xfrm>
            <a:off x="1181763" y="2935486"/>
            <a:ext cx="9828474" cy="3702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7972474" y="2385605"/>
            <a:ext cx="3484420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在拷贝构造函数中使用未初始化的</a:t>
            </a:r>
            <a:r>
              <a:rPr lang="en-US" altLang="zh-CN" sz="2400" dirty="0"/>
              <a:t>head</a:t>
            </a:r>
            <a:r>
              <a:rPr lang="zh-CN" altLang="en-US" sz="2400" dirty="0"/>
              <a:t>导致</a:t>
            </a:r>
            <a:endParaRPr lang="en-US" altLang="zh-CN" sz="2400" dirty="0"/>
          </a:p>
          <a:p>
            <a:pPr algn="ctr"/>
            <a:r>
              <a:rPr lang="zh-CN" altLang="en-US" sz="2400" dirty="0"/>
              <a:t>程序出错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3F4A79-C327-4833-9B8E-0F6C249A2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14"/>
          <a:stretch/>
        </p:blipFill>
        <p:spPr>
          <a:xfrm>
            <a:off x="1267638" y="1240518"/>
            <a:ext cx="6142121" cy="1509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290017-CF4F-4AA4-AB32-19A19C0F5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638" y="3016926"/>
            <a:ext cx="5903777" cy="3620983"/>
          </a:xfrm>
          <a:prstGeom prst="rect">
            <a:avLst/>
          </a:prstGeom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143B93D8-323E-4862-8CBB-80D35D2CAFFF}"/>
              </a:ext>
            </a:extLst>
          </p:cNvPr>
          <p:cNvSpPr/>
          <p:nvPr/>
        </p:nvSpPr>
        <p:spPr>
          <a:xfrm>
            <a:off x="7257290" y="5034192"/>
            <a:ext cx="3288721" cy="1166579"/>
          </a:xfrm>
          <a:prstGeom prst="wedgeRoundRectCallout">
            <a:avLst>
              <a:gd name="adj1" fmla="val -43655"/>
              <a:gd name="adj2" fmla="val 12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未初始化的局部指针变量的值不确定！</a:t>
            </a:r>
          </a:p>
        </p:txBody>
      </p:sp>
    </p:spTree>
    <p:extLst>
      <p:ext uri="{BB962C8B-B14F-4D97-AF65-F5344CB8AC3E}">
        <p14:creationId xmlns:p14="http://schemas.microsoft.com/office/powerpoint/2010/main" val="325288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HW6-2 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1515035"/>
            <a:ext cx="4706471" cy="3988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10C799F0-AB25-4170-8A3C-883FCCCCC16B}"/>
              </a:ext>
            </a:extLst>
          </p:cNvPr>
          <p:cNvSpPr/>
          <p:nvPr/>
        </p:nvSpPr>
        <p:spPr>
          <a:xfrm>
            <a:off x="6526529" y="2333280"/>
            <a:ext cx="4598671" cy="1166579"/>
          </a:xfrm>
          <a:prstGeom prst="wedgeRoundRectCallout">
            <a:avLst>
              <a:gd name="adj1" fmla="val -60337"/>
              <a:gd name="adj2" fmla="val -55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判断空队列有误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F729E6-7174-4783-97A6-FD29A69B2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13" y="1817564"/>
            <a:ext cx="3883107" cy="33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HW6-2 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1345309"/>
            <a:ext cx="5922243" cy="5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9188C1-9B7B-4CDF-B01B-9EB69F4D5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18" y="1559496"/>
            <a:ext cx="5629275" cy="4895850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>
          <a:xfrm>
            <a:off x="6337711" y="3069245"/>
            <a:ext cx="4598671" cy="1166579"/>
          </a:xfrm>
          <a:prstGeom prst="wedgeRoundRectCallout">
            <a:avLst>
              <a:gd name="adj1" fmla="val -62677"/>
              <a:gd name="adj2" fmla="val -23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返回值类型为</a:t>
            </a:r>
            <a:r>
              <a:rPr lang="en-US" altLang="zh-CN" sz="2400" dirty="0"/>
              <a:t>bool</a:t>
            </a:r>
            <a:r>
              <a:rPr lang="zh-CN" altLang="en-US" sz="2400" dirty="0"/>
              <a:t>却没有判断</a:t>
            </a:r>
            <a:endParaRPr lang="en-US" altLang="zh-CN" sz="2400" dirty="0"/>
          </a:p>
          <a:p>
            <a:pPr algn="ctr"/>
            <a:r>
              <a:rPr lang="zh-CN" altLang="en-US" sz="2400" dirty="0"/>
              <a:t>入队</a:t>
            </a:r>
            <a:r>
              <a:rPr lang="en-US" altLang="zh-CN" sz="2400" dirty="0"/>
              <a:t>/</a:t>
            </a:r>
            <a:r>
              <a:rPr lang="zh-CN" altLang="en-US" sz="2400" dirty="0"/>
              <a:t>出队成功与否</a:t>
            </a:r>
          </a:p>
        </p:txBody>
      </p:sp>
    </p:spTree>
    <p:extLst>
      <p:ext uri="{BB962C8B-B14F-4D97-AF65-F5344CB8AC3E}">
        <p14:creationId xmlns:p14="http://schemas.microsoft.com/office/powerpoint/2010/main" val="97598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118" y="-418617"/>
            <a:ext cx="10058400" cy="1609344"/>
          </a:xfrm>
        </p:spPr>
        <p:txBody>
          <a:bodyPr/>
          <a:lstStyle/>
          <a:p>
            <a:r>
              <a:rPr lang="en-US" altLang="zh-CN" dirty="0"/>
              <a:t>HW6-2 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376" y="849459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queue.h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GUARD_queue_h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GUARD_queue_h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&lt;memory&gt;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 constructor called."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 constructor called."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"destructor called."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750847"/>
            <a:ext cx="11480612" cy="588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94" y="658690"/>
            <a:ext cx="13402234" cy="56140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isFull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}*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94" y="466165"/>
            <a:ext cx="11480612" cy="594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645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94" y="69530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"operator=() called."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       //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处理自我复制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isFull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"Queue out of capacity."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++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94" y="69530"/>
            <a:ext cx="11480612" cy="656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16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94" y="69530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--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94" y="69530"/>
            <a:ext cx="9236541" cy="656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2664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94" y="322729"/>
            <a:ext cx="13402234" cy="75377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++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copyLink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94" y="403411"/>
            <a:ext cx="11480612" cy="623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716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9B86-40BD-40E5-9267-DAE582D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D13-B257-497F-8C04-FA1B24A2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178558"/>
            <a:ext cx="10058400" cy="4050792"/>
          </a:xfrm>
        </p:spPr>
        <p:txBody>
          <a:bodyPr>
            <a:normAutofit/>
          </a:bodyPr>
          <a:lstStyle/>
          <a:p>
            <a:r>
              <a:rPr lang="zh-CN" altLang="en-US" dirty="0"/>
              <a:t>根据习题课的讲解及时查漏补缺，避免问题再次出现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模板类的定义和实现均写在头文件中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B5DC-6437-47B9-AC37-0DE5BEC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HW6-1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1008" y="1394282"/>
            <a:ext cx="8371579" cy="2570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D61B65-A8B0-4858-AD24-BAAD6A9277FA}"/>
              </a:ext>
            </a:extLst>
          </p:cNvPr>
          <p:cNvSpPr/>
          <p:nvPr/>
        </p:nvSpPr>
        <p:spPr>
          <a:xfrm>
            <a:off x="1131008" y="4176889"/>
            <a:ext cx="8371579" cy="2461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890021" y="342900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成员函数不完整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28127E-BE39-4BF3-AB34-6375755845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t="34997" b="23941"/>
          <a:stretch/>
        </p:blipFill>
        <p:spPr>
          <a:xfrm>
            <a:off x="1291152" y="1513423"/>
            <a:ext cx="6994449" cy="24517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0F8231-C2E0-4248-85BB-532D8F3C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618" y="4253569"/>
            <a:ext cx="7429536" cy="2307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HW6-1 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D61B65-A8B0-4858-AD24-BAAD6A9277FA}"/>
              </a:ext>
            </a:extLst>
          </p:cNvPr>
          <p:cNvSpPr/>
          <p:nvPr/>
        </p:nvSpPr>
        <p:spPr>
          <a:xfrm>
            <a:off x="1104232" y="1388534"/>
            <a:ext cx="8841279" cy="4526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4F69F8-1683-458B-86C7-BA930A21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09" y="1438658"/>
            <a:ext cx="8008135" cy="4342142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>
          <a:xfrm>
            <a:off x="8795460" y="2729089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缺少</a:t>
            </a:r>
            <a:r>
              <a:rPr lang="en-US" altLang="zh-CN" sz="2400" dirty="0" err="1"/>
              <a:t>typename</a:t>
            </a:r>
            <a:endParaRPr lang="en-US" altLang="zh-CN" sz="2400" dirty="0"/>
          </a:p>
          <a:p>
            <a:pPr algn="ctr"/>
            <a:r>
              <a:rPr lang="zh-CN" altLang="en-US" sz="2400" dirty="0"/>
              <a:t>保留字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644A2D7-00B7-4C9D-BF0B-A541ADF4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17" y="6207365"/>
            <a:ext cx="11710416" cy="11665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CN" altLang="en-US" sz="2400" dirty="0"/>
              <a:t>使用依赖于模板参数类型的成员，且该成员也是类型时，加上</a:t>
            </a:r>
            <a:r>
              <a:rPr lang="en-US" altLang="zh-CN" sz="2400" dirty="0" err="1"/>
              <a:t>typename</a:t>
            </a:r>
            <a:r>
              <a:rPr lang="zh-CN" altLang="en-US" sz="2400" dirty="0"/>
              <a:t>保留字</a:t>
            </a:r>
          </a:p>
        </p:txBody>
      </p:sp>
    </p:spTree>
    <p:extLst>
      <p:ext uri="{BB962C8B-B14F-4D97-AF65-F5344CB8AC3E}">
        <p14:creationId xmlns:p14="http://schemas.microsoft.com/office/powerpoint/2010/main" val="31338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zh-CN" dirty="0"/>
              <a:t>HW6-1 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D61B65-A8B0-4858-AD24-BAAD6A9277FA}"/>
              </a:ext>
            </a:extLst>
          </p:cNvPr>
          <p:cNvSpPr/>
          <p:nvPr/>
        </p:nvSpPr>
        <p:spPr>
          <a:xfrm>
            <a:off x="1104232" y="1388534"/>
            <a:ext cx="8841279" cy="40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720AAF-27FC-491D-9692-2E5D493A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21" y="1455152"/>
            <a:ext cx="8551499" cy="39492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440A78-0323-4D53-989E-8F5B4551B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121" y="5790120"/>
            <a:ext cx="7797927" cy="66522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32EEA0F-8B5C-4035-A0FE-14A47D60D1CA}"/>
              </a:ext>
            </a:extLst>
          </p:cNvPr>
          <p:cNvSpPr/>
          <p:nvPr/>
        </p:nvSpPr>
        <p:spPr>
          <a:xfrm>
            <a:off x="1104232" y="5657850"/>
            <a:ext cx="8841279" cy="110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750672" y="4820349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allocator</a:t>
            </a:r>
            <a:r>
              <a:rPr lang="zh-CN" altLang="en-US" sz="2400" dirty="0"/>
              <a:t>不支持</a:t>
            </a:r>
            <a:r>
              <a:rPr lang="en-US" altLang="zh-CN" sz="2400" dirty="0"/>
              <a:t>const</a:t>
            </a:r>
            <a:r>
              <a:rPr lang="zh-CN" altLang="en-US" sz="2400" dirty="0"/>
              <a:t>的参数类型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932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588770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median.h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&lt;iterator&gt;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iterator_traits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 begin, T end)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iterator_traits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(begin == end)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"median of an empty container"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(begin, end);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mid = size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size %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[mid] :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[mid]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[mid -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4221" y="1394460"/>
            <a:ext cx="10928431" cy="537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959E1AA-F3EC-44CB-80E1-A08B515A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-107352"/>
            <a:ext cx="10058400" cy="1609344"/>
          </a:xfrm>
        </p:spPr>
        <p:txBody>
          <a:bodyPr/>
          <a:lstStyle/>
          <a:p>
            <a:r>
              <a:rPr lang="en-US" altLang="zh-CN" dirty="0"/>
              <a:t>HW6-1 </a:t>
            </a:r>
            <a:r>
              <a:rPr lang="zh-CN" altLang="en-US" dirty="0"/>
              <a:t>部分参考代码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655536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Vec.h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ptrdiff_t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difference_type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const_reference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553400"/>
            <a:ext cx="10928431" cy="5751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673" y="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std::allo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cator&lt;T&gt;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unchecked_append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1600"/>
            <a:ext cx="10928431" cy="66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699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0160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(&amp;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unchecked_append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allocate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uninitialized_fill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1600"/>
            <a:ext cx="10928431" cy="66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8576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1943</TotalTime>
  <Words>2547</Words>
  <Application>Microsoft Office PowerPoint</Application>
  <PresentationFormat>宽屏</PresentationFormat>
  <Paragraphs>305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Lato Extended</vt:lpstr>
      <vt:lpstr>等线</vt:lpstr>
      <vt:lpstr>微软雅黑</vt:lpstr>
      <vt:lpstr>Consolas</vt:lpstr>
      <vt:lpstr>Rockwell</vt:lpstr>
      <vt:lpstr>Rockwell Condensed</vt:lpstr>
      <vt:lpstr>Verdana</vt:lpstr>
      <vt:lpstr>Wingdings</vt:lpstr>
      <vt:lpstr>木活字</vt:lpstr>
      <vt:lpstr>HW6讲解</vt:lpstr>
      <vt:lpstr>整体分析 </vt:lpstr>
      <vt:lpstr>HW6-1 问题1</vt:lpstr>
      <vt:lpstr>HW6-1 问题2</vt:lpstr>
      <vt:lpstr>HW6-1 问题3</vt:lpstr>
      <vt:lpstr>HW6-1 部分参考代码</vt:lpstr>
      <vt:lpstr>PowerPoint 演示文稿</vt:lpstr>
      <vt:lpstr>PowerPoint 演示文稿</vt:lpstr>
      <vt:lpstr>PowerPoint 演示文稿</vt:lpstr>
      <vt:lpstr>PowerPoint 演示文稿</vt:lpstr>
      <vt:lpstr>HW6-2 问题1</vt:lpstr>
      <vt:lpstr>HW6-2 问题2</vt:lpstr>
      <vt:lpstr>HW6-2 问题3</vt:lpstr>
      <vt:lpstr>HW6-2 部分参考代码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bingyu tang</cp:lastModifiedBy>
  <cp:revision>127</cp:revision>
  <dcterms:created xsi:type="dcterms:W3CDTF">2021-09-22T07:11:00Z</dcterms:created>
  <dcterms:modified xsi:type="dcterms:W3CDTF">2022-05-19T08:06:20Z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