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  <p:sldMasterId id="2147483729" r:id="rId2"/>
  </p:sldMasterIdLst>
  <p:notesMasterIdLst>
    <p:notesMasterId r:id="rId12"/>
  </p:notesMasterIdLst>
  <p:handoutMasterIdLst>
    <p:handoutMasterId r:id="rId13"/>
  </p:handoutMasterIdLst>
  <p:sldIdLst>
    <p:sldId id="831" r:id="rId3"/>
    <p:sldId id="882" r:id="rId4"/>
    <p:sldId id="432" r:id="rId5"/>
    <p:sldId id="935" r:id="rId6"/>
    <p:sldId id="936" r:id="rId7"/>
    <p:sldId id="939" r:id="rId8"/>
    <p:sldId id="941" r:id="rId9"/>
    <p:sldId id="940" r:id="rId10"/>
    <p:sldId id="942" r:id="rId1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E83F3"/>
    <a:srgbClr val="35ACA2"/>
    <a:srgbClr val="D3F2EF"/>
    <a:srgbClr val="A50021"/>
    <a:srgbClr val="00AD4B"/>
    <a:srgbClr val="CC0000"/>
    <a:srgbClr val="0000CC"/>
    <a:srgbClr val="A4001D"/>
    <a:srgbClr val="000099"/>
    <a:srgbClr val="A40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4" autoAdjust="0"/>
    <p:restoredTop sz="92789" autoAdjust="0"/>
  </p:normalViewPr>
  <p:slideViewPr>
    <p:cSldViewPr>
      <p:cViewPr varScale="1">
        <p:scale>
          <a:sx n="158" d="100"/>
          <a:sy n="158" d="100"/>
        </p:scale>
        <p:origin x="63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6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2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1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FEE-6B48-4643-BCFB-F13B0E13E1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-2549264" y="2474314"/>
            <a:ext cx="51435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7263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6200000">
            <a:off x="-2556759" y="2481809"/>
            <a:ext cx="51435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 rot="16200000" flipV="1">
            <a:off x="-2472584" y="2548889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3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548640"/>
            <a:ext cx="5009393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40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0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  <a:lvl2pPr>
              <a:defRPr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2pPr>
            <a:lvl3pPr>
              <a:defRPr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3pPr>
            <a:lvl4pPr>
              <a:defRPr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4pPr>
            <a:lvl5pPr>
              <a:defRPr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98967" y="28575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2518606" y="2473636"/>
            <a:ext cx="51435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84301"/>
            <a:ext cx="7543801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1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beginner/deep_learning_nlp_tutoria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wangyuxin21@m.fudan.edu.c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505200" y="1733550"/>
            <a:ext cx="4876800" cy="1371600"/>
          </a:xfrm>
        </p:spPr>
        <p:txBody>
          <a:bodyPr/>
          <a:lstStyle/>
          <a:p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课程作业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-PJ1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93D0E4C-BCA2-8A62-3071-62C45DE2F3BE}"/>
              </a:ext>
            </a:extLst>
          </p:cNvPr>
          <p:cNvSpPr txBox="1">
            <a:spLocks/>
          </p:cNvSpPr>
          <p:nvPr/>
        </p:nvSpPr>
        <p:spPr bwMode="auto">
          <a:xfrm>
            <a:off x="3124200" y="3333750"/>
            <a:ext cx="6120245" cy="533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9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buClr>
                <a:srgbClr val="0070C0"/>
              </a:buClr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GloVe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词向量的文本分类</a:t>
            </a:r>
            <a:endParaRPr 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51572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6B4223-D6F9-C95E-C38B-2921A7685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73480"/>
            <a:ext cx="3962400" cy="1408119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i|j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X_ij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，条件概率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X_ij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同时出现的次数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X_j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单独出现的次数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4CFF5-DAB5-9D47-957F-07140E13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150"/>
            <a:ext cx="7467600" cy="742950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altLang="zh-CN" sz="3000" dirty="0" err="1">
                <a:solidFill>
                  <a:srgbClr val="3E83F3"/>
                </a:solidFill>
              </a:rPr>
              <a:t>GloVe</a:t>
            </a:r>
            <a:endParaRPr lang="en-US" sz="3000" dirty="0">
              <a:solidFill>
                <a:srgbClr val="3E83F3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35A7AE2-CDC6-82ED-AD24-D09C05744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05150"/>
            <a:ext cx="7696200" cy="170938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B9036CA-61D1-2080-1577-052B32D72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14071"/>
            <a:ext cx="5715000" cy="173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8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FC4CFF5-DAB5-9D47-957F-07140E13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3789"/>
            <a:ext cx="7467600" cy="468585"/>
          </a:xfrm>
        </p:spPr>
        <p:txBody>
          <a:bodyPr/>
          <a:lstStyle/>
          <a:p>
            <a:r>
              <a:rPr lang="zh-CN" altLang="en-US" sz="280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dirty="0" err="1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GloVe</a:t>
            </a:r>
            <a:r>
              <a:rPr lang="zh-CN" altLang="en-US" sz="280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词向量的文本分类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6C4495-D87F-7F4D-B742-3B56CD1E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0974"/>
            <a:ext cx="8686800" cy="1199545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4400" y="151661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对给定情感分类数据集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SST-5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分类），训练模型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46F282-4C9D-4EE9-89D8-A54E661E9C0C}"/>
              </a:ext>
            </a:extLst>
          </p:cNvPr>
          <p:cNvSpPr txBox="1"/>
          <p:nvPr/>
        </p:nvSpPr>
        <p:spPr>
          <a:xfrm>
            <a:off x="914400" y="1957943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模型应包括三部分：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46D25F-6377-4DB7-9B46-9188795453BF}"/>
              </a:ext>
            </a:extLst>
          </p:cNvPr>
          <p:cNvSpPr txBox="1"/>
          <p:nvPr/>
        </p:nvSpPr>
        <p:spPr>
          <a:xfrm>
            <a:off x="1371600" y="2306943"/>
            <a:ext cx="64008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 Embedding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：随机初始化、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GloVe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等，最多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(Pooling+) Classifier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(Attention+) MLP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174C26-0CE7-4544-A17B-A8DE706C3F1C}"/>
              </a:ext>
            </a:extLst>
          </p:cNvPr>
          <p:cNvSpPr txBox="1"/>
          <p:nvPr/>
        </p:nvSpPr>
        <p:spPr>
          <a:xfrm>
            <a:off x="914400" y="365021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0F608A-03C2-434E-9932-323317DDCBCB}"/>
              </a:ext>
            </a:extLst>
          </p:cNvPr>
          <p:cNvSpPr txBox="1"/>
          <p:nvPr/>
        </p:nvSpPr>
        <p:spPr>
          <a:xfrm>
            <a:off x="914400" y="4132526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Due</a:t>
            </a:r>
            <a:r>
              <a:rPr lang="zh-CN" altLang="en-US" sz="1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8:00</a:t>
            </a:r>
          </a:p>
        </p:txBody>
      </p:sp>
    </p:spTree>
    <p:extLst>
      <p:ext uri="{BB962C8B-B14F-4D97-AF65-F5344CB8AC3E}">
        <p14:creationId xmlns:p14="http://schemas.microsoft.com/office/powerpoint/2010/main" val="201885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6C4495-D87F-7F4D-B742-3B56CD1E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0975"/>
            <a:ext cx="8686800" cy="505644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考核方式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4400" y="151661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测试集准确率</a:t>
            </a:r>
            <a:endParaRPr lang="en-US" altLang="zh-CN" sz="1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46F282-4C9D-4EE9-89D8-A54E661E9C0C}"/>
              </a:ext>
            </a:extLst>
          </p:cNvPr>
          <p:cNvSpPr txBox="1"/>
          <p:nvPr/>
        </p:nvSpPr>
        <p:spPr>
          <a:xfrm>
            <a:off x="914400" y="1957943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实验代码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ipynb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46D25F-6377-4DB7-9B46-9188795453BF}"/>
              </a:ext>
            </a:extLst>
          </p:cNvPr>
          <p:cNvSpPr txBox="1"/>
          <p:nvPr/>
        </p:nvSpPr>
        <p:spPr>
          <a:xfrm>
            <a:off x="1371600" y="2306943"/>
            <a:ext cx="640080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包含代码</a:t>
            </a:r>
            <a:r>
              <a:rPr lang="zh-CN" altLang="en-US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测试集准确率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解释实验代码各部分的作用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09A619-86A1-6DF5-538C-899D388C74C7}"/>
              </a:ext>
            </a:extLst>
          </p:cNvPr>
          <p:cNvSpPr txBox="1">
            <a:spLocks/>
          </p:cNvSpPr>
          <p:nvPr/>
        </p:nvSpPr>
        <p:spPr bwMode="auto">
          <a:xfrm>
            <a:off x="457200" y="313789"/>
            <a:ext cx="7467600" cy="46858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zh-CN" altLang="en-US" sz="2800" kern="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kern="0" dirty="0" err="1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GloVe</a:t>
            </a:r>
            <a:r>
              <a:rPr lang="zh-CN" altLang="en-US" sz="2800" kern="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词向量的文本分类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14BDD0-A15E-9516-A614-BCADE3EEC87D}"/>
              </a:ext>
            </a:extLst>
          </p:cNvPr>
          <p:cNvSpPr txBox="1">
            <a:spLocks/>
          </p:cNvSpPr>
          <p:nvPr/>
        </p:nvSpPr>
        <p:spPr bwMode="auto">
          <a:xfrm>
            <a:off x="457200" y="3486150"/>
            <a:ext cx="8001000" cy="5056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buClr>
                <a:srgbClr val="0070C0"/>
              </a:buClr>
            </a:pPr>
            <a:r>
              <a:rPr lang="zh-CN" altLang="en-US" kern="0">
                <a:latin typeface="微软雅黑" panose="020B0503020204020204" pitchFamily="34" charset="-122"/>
                <a:ea typeface="微软雅黑" panose="020B0503020204020204" pitchFamily="34" charset="-122"/>
              </a:rPr>
              <a:t>提交方法</a:t>
            </a:r>
            <a:endParaRPr 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F82A86-6022-6DBA-AF6C-6C041E216FF6}"/>
              </a:ext>
            </a:extLst>
          </p:cNvPr>
          <p:cNvSpPr txBox="1"/>
          <p:nvPr/>
        </p:nvSpPr>
        <p:spPr>
          <a:xfrm>
            <a:off x="914400" y="3991793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Elearning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26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FC4CFF5-DAB5-9D47-957F-07140E13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3789"/>
            <a:ext cx="7467600" cy="468585"/>
          </a:xfrm>
        </p:spPr>
        <p:txBody>
          <a:bodyPr/>
          <a:lstStyle/>
          <a:p>
            <a:r>
              <a:rPr lang="zh-CN" altLang="en-US" sz="2800" kern="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kern="0" dirty="0" err="1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GloVe</a:t>
            </a:r>
            <a:r>
              <a:rPr lang="zh-CN" altLang="en-US" sz="2800" kern="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词向量的文本分类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6C4495-D87F-7F4D-B742-3B56CD1E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58" y="742950"/>
            <a:ext cx="8001000" cy="505644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200" y="1188439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可选的预处理方式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torchtext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==0.8.1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或更早版本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（也可以自行使用别的代码，不影响评分）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用下面的方式实际上数据集只是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分类的数据集，不影响评分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4B3498-ECA1-49ED-A35D-AB1E27D7C14F}"/>
              </a:ext>
            </a:extLst>
          </p:cNvPr>
          <p:cNvSpPr txBox="1"/>
          <p:nvPr/>
        </p:nvSpPr>
        <p:spPr>
          <a:xfrm>
            <a:off x="457200" y="1962150"/>
            <a:ext cx="8610600" cy="262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torchtext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torchtext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fix_length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batch_first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torchtext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torchtext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SST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build_vocab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vectors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GloVe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'6B'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min_freq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build_vocab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train_iter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valid_iter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test_iter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torchtext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BucketIterator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,valid,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[...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后续模型以及训练代码自行补充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...]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test_result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test_result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405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FC4CFF5-DAB5-9D47-957F-07140E13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3789"/>
            <a:ext cx="7467600" cy="468585"/>
          </a:xfrm>
        </p:spPr>
        <p:txBody>
          <a:bodyPr/>
          <a:lstStyle/>
          <a:p>
            <a:r>
              <a:rPr lang="zh-CN" altLang="en-US" sz="2800" kern="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kern="0" dirty="0" err="1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GloVe</a:t>
            </a:r>
            <a:r>
              <a:rPr lang="zh-CN" altLang="en-US" sz="2800" kern="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词向量的文本分类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6C4495-D87F-7F4D-B742-3B56CD1E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0975"/>
            <a:ext cx="8001000" cy="505644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测试集格式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6C29AE-6CC3-4611-A876-C2F5908ED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2155481"/>
            <a:ext cx="3763297" cy="17654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8BD26E6-1435-4F2B-A40D-3551B0AE0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114550"/>
            <a:ext cx="2895600" cy="1806429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C0851F53-ABC9-4AF5-BB8A-9FAF86925EE7}"/>
              </a:ext>
            </a:extLst>
          </p:cNvPr>
          <p:cNvSpPr/>
          <p:nvPr/>
        </p:nvSpPr>
        <p:spPr bwMode="auto">
          <a:xfrm>
            <a:off x="4800599" y="2917481"/>
            <a:ext cx="762000" cy="304800"/>
          </a:xfrm>
          <a:prstGeom prst="rightArrow">
            <a:avLst>
              <a:gd name="adj1" fmla="val 56451"/>
              <a:gd name="adj2" fmla="val 8709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04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FC4CFF5-DAB5-9D47-957F-07140E13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3789"/>
            <a:ext cx="7467600" cy="468585"/>
          </a:xfrm>
        </p:spPr>
        <p:txBody>
          <a:bodyPr/>
          <a:lstStyle/>
          <a:p>
            <a:r>
              <a:rPr lang="zh-CN" altLang="en-US" sz="2800" kern="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kern="0" dirty="0" err="1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GloVe</a:t>
            </a:r>
            <a:r>
              <a:rPr lang="zh-CN" altLang="en-US" sz="2800" kern="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词向量的文本分类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6C4495-D87F-7F4D-B742-3B56CD1E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0975"/>
            <a:ext cx="8001000" cy="505644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C8D7BC-597A-42BC-84C6-39A3D2095529}"/>
              </a:ext>
            </a:extLst>
          </p:cNvPr>
          <p:cNvSpPr txBox="1"/>
          <p:nvPr/>
        </p:nvSpPr>
        <p:spPr>
          <a:xfrm>
            <a:off x="6996573" y="4476750"/>
            <a:ext cx="56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B55A220-640B-4640-9879-CA6757EF3EEA}"/>
              </a:ext>
            </a:extLst>
          </p:cNvPr>
          <p:cNvSpPr/>
          <p:nvPr/>
        </p:nvSpPr>
        <p:spPr>
          <a:xfrm>
            <a:off x="5867400" y="2495550"/>
            <a:ext cx="2819400" cy="94950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(RNN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Transformer)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D431955-8191-4007-B721-95CDE7A536DE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V="1">
            <a:off x="7277099" y="4244776"/>
            <a:ext cx="1" cy="231974"/>
          </a:xfrm>
          <a:prstGeom prst="straightConnector1">
            <a:avLst/>
          </a:prstGeom>
          <a:ln w="12700"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D8D18A3-2586-416D-8006-E04ABA5845F6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flipV="1">
            <a:off x="7277100" y="2266950"/>
            <a:ext cx="0" cy="228600"/>
          </a:xfrm>
          <a:prstGeom prst="straightConnector1">
            <a:avLst/>
          </a:prstGeom>
          <a:ln w="12700"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6579E55-5F30-4A83-9630-313B94E60AF2}"/>
              </a:ext>
            </a:extLst>
          </p:cNvPr>
          <p:cNvSpPr/>
          <p:nvPr/>
        </p:nvSpPr>
        <p:spPr>
          <a:xfrm>
            <a:off x="5867400" y="1694478"/>
            <a:ext cx="2819400" cy="572472"/>
          </a:xfrm>
          <a:prstGeom prst="roundRect">
            <a:avLst>
              <a:gd name="adj" fmla="val 207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Pooling&amp;Classifier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BBF22AD-39C7-4BB1-B550-9ADD28AEBF74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V="1">
            <a:off x="7277100" y="1462504"/>
            <a:ext cx="0" cy="231974"/>
          </a:xfrm>
          <a:prstGeom prst="straightConnector1">
            <a:avLst/>
          </a:prstGeom>
          <a:ln w="12700"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B58E31B-C024-46E7-8035-E96EAE8EFCBD}"/>
              </a:ext>
            </a:extLst>
          </p:cNvPr>
          <p:cNvSpPr txBox="1"/>
          <p:nvPr/>
        </p:nvSpPr>
        <p:spPr>
          <a:xfrm>
            <a:off x="6934698" y="1123950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6AEAA9F-18DB-4B87-8F7B-1F8C5F0B2F8D}"/>
              </a:ext>
            </a:extLst>
          </p:cNvPr>
          <p:cNvSpPr/>
          <p:nvPr/>
        </p:nvSpPr>
        <p:spPr>
          <a:xfrm>
            <a:off x="5867400" y="3697589"/>
            <a:ext cx="2819400" cy="5471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(random, </a:t>
            </a:r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B36A3A9-AC94-4377-96C9-9609D552A184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V="1">
            <a:off x="7277100" y="3445056"/>
            <a:ext cx="0" cy="252533"/>
          </a:xfrm>
          <a:prstGeom prst="straightConnector1">
            <a:avLst/>
          </a:prstGeom>
          <a:ln w="12700"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204F9E-8A50-4D32-A416-5CA44BC5383C}"/>
              </a:ext>
            </a:extLst>
          </p:cNvPr>
          <p:cNvSpPr txBox="1"/>
          <p:nvPr/>
        </p:nvSpPr>
        <p:spPr>
          <a:xfrm>
            <a:off x="914400" y="151661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F43E6C-A7CB-4536-A2EB-0823F824E1A2}"/>
              </a:ext>
            </a:extLst>
          </p:cNvPr>
          <p:cNvSpPr txBox="1"/>
          <p:nvPr/>
        </p:nvSpPr>
        <p:spPr>
          <a:xfrm>
            <a:off x="9832" y="4815304"/>
            <a:ext cx="74712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https://pytorch.org/tutorials/beginner/deep_learning_nlp_tutorial.html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709C9A8A-5F29-40B1-8E0A-2BDF6CFE4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350" y="2017825"/>
            <a:ext cx="2552700" cy="1247342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ACE4B5D-15F9-4779-9581-17A80CA86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3358865"/>
            <a:ext cx="2662235" cy="12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5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FC4CFF5-DAB5-9D47-957F-07140E13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3789"/>
            <a:ext cx="7467600" cy="468585"/>
          </a:xfrm>
        </p:spPr>
        <p:txBody>
          <a:bodyPr/>
          <a:lstStyle/>
          <a:p>
            <a:r>
              <a:rPr lang="zh-CN" altLang="en-US" sz="2800" kern="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kern="0" dirty="0" err="1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GloVe</a:t>
            </a:r>
            <a:r>
              <a:rPr lang="zh-CN" altLang="en-US" sz="2800" kern="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词向量的文本分类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6C4495-D87F-7F4D-B742-3B56CD1E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0975"/>
            <a:ext cx="8001000" cy="505644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实验内容（不需要排列组合所有变量，验证集测试）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4400" y="151661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 embedding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方式（随机初始化、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GloVe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DA996D-1558-4686-A7A9-D1AE531D2413}"/>
              </a:ext>
            </a:extLst>
          </p:cNvPr>
          <p:cNvSpPr txBox="1"/>
          <p:nvPr/>
        </p:nvSpPr>
        <p:spPr>
          <a:xfrm>
            <a:off x="914400" y="203835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RNN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4F9EED-B55B-41C5-9DBD-52E9533F4426}"/>
              </a:ext>
            </a:extLst>
          </p:cNvPr>
          <p:cNvSpPr txBox="1"/>
          <p:nvPr/>
        </p:nvSpPr>
        <p:spPr>
          <a:xfrm>
            <a:off x="914400" y="258036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分类器前加一层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对模型性能的影响（</a:t>
            </a:r>
            <a:r>
              <a:rPr lang="zh-CN" altLang="en-US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9C9E4B-AFA6-4E6A-A178-E7FD86BDD543}"/>
              </a:ext>
            </a:extLst>
          </p:cNvPr>
          <p:cNvSpPr txBox="1"/>
          <p:nvPr/>
        </p:nvSpPr>
        <p:spPr>
          <a:xfrm>
            <a:off x="914400" y="3122372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使用网格搜索或随机搜索寻找最佳超参数（</a:t>
            </a:r>
            <a:r>
              <a:rPr lang="zh-CN" altLang="en-US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，超参至少包含学习率和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batch size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C53915-D7CB-4497-BDA7-A914DEFDBFA7}"/>
              </a:ext>
            </a:extLst>
          </p:cNvPr>
          <p:cNvSpPr txBox="1"/>
          <p:nvPr/>
        </p:nvSpPr>
        <p:spPr>
          <a:xfrm>
            <a:off x="914400" y="3907584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比较你所知的模型训练技巧对准确率的影响（</a:t>
            </a:r>
            <a:r>
              <a:rPr lang="zh-CN" altLang="en-US" sz="1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，训练技巧包括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、模型初始化方式、优化器等）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16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FC4CFF5-DAB5-9D47-957F-07140E13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3789"/>
            <a:ext cx="7467600" cy="468585"/>
          </a:xfrm>
        </p:spPr>
        <p:txBody>
          <a:bodyPr/>
          <a:lstStyle/>
          <a:p>
            <a:r>
              <a:rPr lang="en-US" altLang="zh-CN" sz="2800" dirty="0">
                <a:solidFill>
                  <a:srgbClr val="3E83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Contact</a:t>
            </a:r>
            <a:endParaRPr lang="en-US" sz="2800" b="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6C4495-D87F-7F4D-B742-3B56CD1E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0974"/>
            <a:ext cx="8001000" cy="1332175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wangyuxin21@m.fudan.edu.cn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微信：课程群添加“汪燠欣”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30266"/>
      </p:ext>
    </p:extLst>
  </p:cSld>
  <p:clrMapOvr>
    <a:masterClrMapping/>
  </p:clrMapOvr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" id="{0D2432CB-BE81-DF4D-8D45-483FDC509491}" vid="{4C82AF7C-D49C-944F-8CF6-415048BCA27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</Template>
  <TotalTime>28846</TotalTime>
  <Words>542</Words>
  <Application>Microsoft Macintosh PowerPoint</Application>
  <PresentationFormat>On-screen Show (16:9)</PresentationFormat>
  <Paragraphs>62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微软雅黑</vt:lpstr>
      <vt:lpstr>Times</vt:lpstr>
      <vt:lpstr>Arial</vt:lpstr>
      <vt:lpstr>Calibri</vt:lpstr>
      <vt:lpstr>Calibri Light</vt:lpstr>
      <vt:lpstr>Consolas</vt:lpstr>
      <vt:lpstr>Helvetica Neue UltraLight</vt:lpstr>
      <vt:lpstr>Lucida Sans</vt:lpstr>
      <vt:lpstr>Tahoma</vt:lpstr>
      <vt:lpstr>NLP-jurafsky</vt:lpstr>
      <vt:lpstr>Retrospect</vt:lpstr>
      <vt:lpstr> 自然语言处理 课程作业-PJ1</vt:lpstr>
      <vt:lpstr>GloVe</vt:lpstr>
      <vt:lpstr>基于GloVe词向量的文本分类</vt:lpstr>
      <vt:lpstr>PowerPoint Presentation</vt:lpstr>
      <vt:lpstr>基于GloVe词向量的文本分类</vt:lpstr>
      <vt:lpstr>基于GloVe词向量的文本分类</vt:lpstr>
      <vt:lpstr>基于GloVe词向量的文本分类</vt:lpstr>
      <vt:lpstr>基于GloVe词向量的文本分类</vt:lpstr>
      <vt:lpstr>Contact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Microsoft Office User</cp:lastModifiedBy>
  <cp:revision>830</cp:revision>
  <cp:lastPrinted>2019-01-23T23:08:09Z</cp:lastPrinted>
  <dcterms:created xsi:type="dcterms:W3CDTF">2010-04-19T15:31:24Z</dcterms:created>
  <dcterms:modified xsi:type="dcterms:W3CDTF">2023-10-23T01:55:52Z</dcterms:modified>
</cp:coreProperties>
</file>