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  <p:sldMasterId id="2147483729" r:id="rId2"/>
  </p:sldMasterIdLst>
  <p:notesMasterIdLst>
    <p:notesMasterId r:id="rId12"/>
  </p:notesMasterIdLst>
  <p:handoutMasterIdLst>
    <p:handoutMasterId r:id="rId13"/>
  </p:handoutMasterIdLst>
  <p:sldIdLst>
    <p:sldId id="831" r:id="rId3"/>
    <p:sldId id="882" r:id="rId4"/>
    <p:sldId id="980" r:id="rId5"/>
    <p:sldId id="982" r:id="rId6"/>
    <p:sldId id="983" r:id="rId7"/>
    <p:sldId id="984" r:id="rId8"/>
    <p:sldId id="432" r:id="rId9"/>
    <p:sldId id="935" r:id="rId10"/>
    <p:sldId id="942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83F3"/>
    <a:srgbClr val="35ACA2"/>
    <a:srgbClr val="D3F2EF"/>
    <a:srgbClr val="A50021"/>
    <a:srgbClr val="00AD4B"/>
    <a:srgbClr val="CC0000"/>
    <a:srgbClr val="0000CC"/>
    <a:srgbClr val="A4001D"/>
    <a:srgbClr val="000099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4" autoAdjust="0"/>
    <p:restoredTop sz="92810" autoAdjust="0"/>
  </p:normalViewPr>
  <p:slideViewPr>
    <p:cSldViewPr>
      <p:cViewPr varScale="1">
        <p:scale>
          <a:sx n="105" d="100"/>
          <a:sy n="105" d="100"/>
        </p:scale>
        <p:origin x="63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6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我们这里考虑到硬件限制，选择</a:t>
            </a:r>
            <a:r>
              <a:rPr lang="en-US" altLang="zh-CN" dirty="0"/>
              <a:t>glue</a:t>
            </a:r>
            <a:r>
              <a:rPr lang="zh-CN" altLang="en-US" dirty="0"/>
              <a:t>里面一个很小的</a:t>
            </a:r>
            <a:r>
              <a:rPr lang="en-US" altLang="zh-CN" dirty="0" err="1"/>
              <a:t>wnli</a:t>
            </a:r>
            <a:r>
              <a:rPr lang="zh-CN" altLang="en-US" dirty="0"/>
              <a:t>数据集作为目标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我们这里考虑到硬件限制，选择</a:t>
            </a:r>
            <a:r>
              <a:rPr lang="en-US" altLang="zh-CN" dirty="0"/>
              <a:t>glue</a:t>
            </a:r>
            <a:r>
              <a:rPr lang="zh-CN" altLang="en-US" dirty="0"/>
              <a:t>里面一个很小的</a:t>
            </a:r>
            <a:r>
              <a:rPr lang="en-US" altLang="zh-CN" dirty="0" err="1"/>
              <a:t>wnli</a:t>
            </a:r>
            <a:r>
              <a:rPr lang="zh-CN" altLang="en-US" dirty="0"/>
              <a:t>数据集作为目标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我们这里考虑到硬件限制，选择</a:t>
            </a:r>
            <a:r>
              <a:rPr lang="en-US" altLang="zh-CN" dirty="0"/>
              <a:t>glue</a:t>
            </a:r>
            <a:r>
              <a:rPr lang="zh-CN" altLang="en-US" dirty="0"/>
              <a:t>里面一个很小的</a:t>
            </a:r>
            <a:r>
              <a:rPr lang="en-US" altLang="zh-CN" dirty="0" err="1"/>
              <a:t>wnli</a:t>
            </a:r>
            <a:r>
              <a:rPr lang="zh-CN" altLang="en-US" dirty="0"/>
              <a:t>数据集作为目标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7263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  <a:lvl2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98967" y="28575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angyuxin21@m.fudan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05200" y="1733550"/>
            <a:ext cx="4876800" cy="1371600"/>
          </a:xfrm>
        </p:spPr>
        <p:txBody>
          <a:bodyPr/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课程作业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D0E4C-BCA2-8A62-3071-62C45DE2F3BE}"/>
              </a:ext>
            </a:extLst>
          </p:cNvPr>
          <p:cNvSpPr txBox="1">
            <a:spLocks/>
          </p:cNvSpPr>
          <p:nvPr/>
        </p:nvSpPr>
        <p:spPr bwMode="auto">
          <a:xfrm>
            <a:off x="3124200" y="3333750"/>
            <a:ext cx="6120245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基于预训练语言模型的分类任务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5157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7467600" cy="6667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>
                <a:solidFill>
                  <a:srgbClr val="3E83F3"/>
                </a:solidFill>
              </a:rPr>
              <a:t>BERT</a:t>
            </a:r>
            <a:endParaRPr lang="en-US" sz="3000" dirty="0">
              <a:solidFill>
                <a:srgbClr val="3E83F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60069-7275-F51F-125A-74E64211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0979"/>
            <a:ext cx="5867400" cy="24125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CE680-A8AE-CA7F-8D7B-0B0A4437EDF5}"/>
              </a:ext>
            </a:extLst>
          </p:cNvPr>
          <p:cNvSpPr txBox="1"/>
          <p:nvPr/>
        </p:nvSpPr>
        <p:spPr>
          <a:xfrm>
            <a:off x="455551" y="748510"/>
            <a:ext cx="83074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任务一：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Masked LM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MLM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</a:p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把输入的句子对进行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WordPiece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处理后，随机选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15%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token【MASK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】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掉，然后对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【MASK】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掉的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进行预测。</a:t>
            </a:r>
          </a:p>
          <a:p>
            <a:pPr algn="l"/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任务二：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Next Sentence Prediction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NSP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</a:p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判断句子对是否是真正连续的句子对。</a:t>
            </a:r>
          </a:p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具体来说，当采样预训练样本时，句子对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有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50%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的概率是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的真实的后一句；有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50%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的概率是语料库中的随机一句，在预训练时，让模型去学习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endParaRPr lang="zh-CN" altLang="en-US" sz="18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13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7467600" cy="7429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 err="1">
                <a:solidFill>
                  <a:srgbClr val="3E83F3"/>
                </a:solidFill>
              </a:rPr>
              <a:t>RoBERTa</a:t>
            </a:r>
            <a:r>
              <a:rPr lang="zh-CN" altLang="en-US" sz="3000" dirty="0">
                <a:solidFill>
                  <a:srgbClr val="3E83F3"/>
                </a:solidFill>
              </a:rPr>
              <a:t>（</a:t>
            </a:r>
            <a:r>
              <a:rPr lang="en-US" altLang="zh-CN" sz="3000" dirty="0">
                <a:solidFill>
                  <a:srgbClr val="3E83F3"/>
                </a:solidFill>
              </a:rPr>
              <a:t>BERT</a:t>
            </a:r>
            <a:r>
              <a:rPr lang="zh-CN" altLang="en-US" sz="3000" dirty="0">
                <a:solidFill>
                  <a:srgbClr val="3E83F3"/>
                </a:solidFill>
              </a:rPr>
              <a:t>的改进）</a:t>
            </a:r>
            <a:endParaRPr lang="en-US" sz="3000" dirty="0">
              <a:solidFill>
                <a:srgbClr val="3E83F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A8033E-761D-3266-3692-B7635CD12925}"/>
              </a:ext>
            </a:extLst>
          </p:cNvPr>
          <p:cNvSpPr txBox="1"/>
          <p:nvPr/>
        </p:nvSpPr>
        <p:spPr>
          <a:xfrm>
            <a:off x="609600" y="895350"/>
            <a:ext cx="4800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用了更多的训练语料；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训练上，</a:t>
            </a: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【MASK】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去掉下一句预测的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任务；</a:t>
            </a: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更大的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文本编码不同</a:t>
            </a:r>
          </a:p>
        </p:txBody>
      </p:sp>
    </p:spTree>
    <p:extLst>
      <p:ext uri="{BB962C8B-B14F-4D97-AF65-F5344CB8AC3E}">
        <p14:creationId xmlns:p14="http://schemas.microsoft.com/office/powerpoint/2010/main" val="16555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7467600" cy="7429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>
                <a:solidFill>
                  <a:srgbClr val="3E83F3"/>
                </a:solidFill>
              </a:rPr>
              <a:t>NLI(Natural Language Inference)</a:t>
            </a:r>
            <a:r>
              <a:rPr lang="zh-CN" altLang="en-US" sz="3000" dirty="0">
                <a:solidFill>
                  <a:srgbClr val="3E83F3"/>
                </a:solidFill>
              </a:rPr>
              <a:t>任务</a:t>
            </a:r>
            <a:endParaRPr lang="en-US" sz="3000" dirty="0">
              <a:solidFill>
                <a:srgbClr val="3E83F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111175-E5E4-2277-5181-0D81BF70C07F}"/>
              </a:ext>
            </a:extLst>
          </p:cNvPr>
          <p:cNvSpPr txBox="1"/>
          <p:nvPr/>
        </p:nvSpPr>
        <p:spPr>
          <a:xfrm>
            <a:off x="388327" y="1123950"/>
            <a:ext cx="8763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WNLI(Winograd NLI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Winograd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自然语言推断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，自然语言推断任务，数据集来自于竞赛数据的转换。任务是预测两个句子对是否有关（蕴含、不蕴含）。训练集两个类别是均衡的，测试集是不均衡的，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是不蕴含。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样本个数：训练集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635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个，开发集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个，测试集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任务：判断句子对是否相关，蕴含和不蕴含，二分类任务。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评价准则：准确率（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2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7467600" cy="7429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>
                <a:solidFill>
                  <a:srgbClr val="3E83F3"/>
                </a:solidFill>
              </a:rPr>
              <a:t>WNLI examples</a:t>
            </a:r>
            <a:endParaRPr lang="en-US" sz="3000" dirty="0">
              <a:solidFill>
                <a:srgbClr val="3E83F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111175-E5E4-2277-5181-0D81BF70C07F}"/>
              </a:ext>
            </a:extLst>
          </p:cNvPr>
          <p:cNvSpPr txBox="1"/>
          <p:nvPr/>
        </p:nvSpPr>
        <p:spPr>
          <a:xfrm>
            <a:off x="388327" y="1123950"/>
            <a:ext cx="8763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蕴含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5143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actress used to be named Terpsichore, but she changed it to Tina a few years ago, because she figured it was too hard to pronounce.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Terpsichore was too hard to pronounce.</a:t>
            </a:r>
          </a:p>
          <a:p>
            <a:pPr marL="5143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Chester was dependent on Uncle Vernon, he couldn‘t very well marry without his approval. 	He couldn't very well marry without Uncle Vernon's approval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，不蕴含：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Bill passed the half-empty plate to John because he was hungry. 	Bill was hungry.</a:t>
            </a: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donkey wished a wart on its hind leg would disappear, and it did. 	The donkey wished a wart on its hind leg would disappear, and leg did.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9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7467600" cy="7429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>
                <a:solidFill>
                  <a:srgbClr val="3E83F3"/>
                </a:solidFill>
              </a:rPr>
              <a:t>NLI(Natural Language Inference)</a:t>
            </a:r>
            <a:r>
              <a:rPr lang="zh-CN" altLang="en-US" sz="3000" dirty="0">
                <a:solidFill>
                  <a:srgbClr val="3E83F3"/>
                </a:solidFill>
              </a:rPr>
              <a:t>任务</a:t>
            </a:r>
            <a:endParaRPr lang="en-US" sz="3000" dirty="0">
              <a:solidFill>
                <a:srgbClr val="3E83F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111175-E5E4-2277-5181-0D81BF70C07F}"/>
              </a:ext>
            </a:extLst>
          </p:cNvPr>
          <p:cNvSpPr txBox="1"/>
          <p:nvPr/>
        </p:nvSpPr>
        <p:spPr>
          <a:xfrm>
            <a:off x="388327" y="1123950"/>
            <a:ext cx="8763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MRPC(The Microsoft Research Paraphrase Corpus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，微软研究院释义语料库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，相似性和释义任务，是从在线新闻源中自动抽取句子对语料库，并人工注释句子对中的句子是否在语义上等效。类别并不平衡，其中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的正样本，所以遵循常规的做法，报告准确率（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样本个数：训练集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3, 668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个，开发集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个，测试集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1, 725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任务：是否释义二分类，是释义，不是释义两类。</a:t>
            </a:r>
          </a:p>
          <a:p>
            <a:pPr marL="571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评价准则：准确率（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20651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基于预训练语言模型的分类任务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4"/>
            <a:ext cx="8686800" cy="119954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618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对给定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WNLI, MRPC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finetune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prajjwal1/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-tiny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另一自选预训练模型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（根据硬件条件量力而行，如果硬件条件允许可以尝试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-base-uncased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roberta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等更大的模型，一般硬件可以使用稍微大一点的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tinybert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模型下载通过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huggingface.co</a:t>
            </a:r>
          </a:p>
          <a:p>
            <a:pPr>
              <a:buClr>
                <a:srgbClr val="00B050"/>
              </a:buClr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174C26-0CE7-4544-A17B-A8DE706C3F1C}"/>
              </a:ext>
            </a:extLst>
          </p:cNvPr>
          <p:cNvSpPr txBox="1"/>
          <p:nvPr/>
        </p:nvSpPr>
        <p:spPr>
          <a:xfrm>
            <a:off x="914400" y="3193018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实现，推荐使用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transformers.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集需要上传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才知道结果，故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0F608A-03C2-434E-9932-323317DDCBCB}"/>
              </a:ext>
            </a:extLst>
          </p:cNvPr>
          <p:cNvSpPr txBox="1"/>
          <p:nvPr/>
        </p:nvSpPr>
        <p:spPr>
          <a:xfrm>
            <a:off x="914400" y="401639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85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2" y="800464"/>
            <a:ext cx="86868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5092" y="1255132"/>
            <a:ext cx="825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集准确率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使用的超参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具体模型如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-base-</a:t>
            </a:r>
            <a:r>
              <a:rPr lang="en-US" altLang="zh-CN" sz="18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uncased”,finetune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epoch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46F282-4C9D-4EE9-89D8-A54E661E9C0C}"/>
              </a:ext>
            </a:extLst>
          </p:cNvPr>
          <p:cNvSpPr txBox="1"/>
          <p:nvPr/>
        </p:nvSpPr>
        <p:spPr>
          <a:xfrm>
            <a:off x="929054" y="3242038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实验代码（</a:t>
            </a: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格式），注释形式标注以下部分：</a:t>
            </a:r>
            <a:endParaRPr lang="en-US" altLang="zh-CN" sz="1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加载模型部分</a:t>
            </a:r>
            <a:endParaRPr lang="en-US" altLang="zh-C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数据集处理部分</a:t>
            </a:r>
            <a:endParaRPr lang="en-US" altLang="zh-C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训练，测试部分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09A619-86A1-6DF5-538C-899D388C74C7}"/>
              </a:ext>
            </a:extLst>
          </p:cNvPr>
          <p:cNvSpPr txBox="1">
            <a:spLocks/>
          </p:cNvSpPr>
          <p:nvPr/>
        </p:nvSpPr>
        <p:spPr bwMode="auto">
          <a:xfrm>
            <a:off x="457200" y="313789"/>
            <a:ext cx="7467600" cy="4685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基于预训练语言模型的分类</a:t>
            </a:r>
            <a:endParaRPr lang="zh-CN" altLang="en-US" sz="2800" kern="0" dirty="0">
              <a:solidFill>
                <a:srgbClr val="3E83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14BDD0-A15E-9516-A614-BCADE3EEC87D}"/>
              </a:ext>
            </a:extLst>
          </p:cNvPr>
          <p:cNvSpPr txBox="1">
            <a:spLocks/>
          </p:cNvSpPr>
          <p:nvPr/>
        </p:nvSpPr>
        <p:spPr bwMode="auto">
          <a:xfrm>
            <a:off x="533400" y="4176725"/>
            <a:ext cx="8001000" cy="5056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提交方法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F82A86-6022-6DBA-AF6C-6C041E216FF6}"/>
              </a:ext>
            </a:extLst>
          </p:cNvPr>
          <p:cNvSpPr txBox="1"/>
          <p:nvPr/>
        </p:nvSpPr>
        <p:spPr>
          <a:xfrm>
            <a:off x="895350" y="460139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Elearning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文件提交，包含上述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899941E-5103-DF62-B811-ADE8713D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87722"/>
              </p:ext>
            </p:extLst>
          </p:nvPr>
        </p:nvGraphicFramePr>
        <p:xfrm>
          <a:off x="1066800" y="1901463"/>
          <a:ext cx="4495800" cy="1290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164433418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8765491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36878882"/>
                    </a:ext>
                  </a:extLst>
                </a:gridCol>
              </a:tblGrid>
              <a:tr h="5587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Finetune </a:t>
                      </a:r>
                      <a:r>
                        <a:rPr lang="zh-CN" altLang="en-US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Finetune </a:t>
                      </a:r>
                      <a:r>
                        <a:rPr lang="zh-CN" altLang="en-US" dirty="0"/>
                        <a:t>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62870"/>
                  </a:ext>
                </a:extLst>
              </a:tr>
              <a:tr h="319259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模型名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67959"/>
                  </a:ext>
                </a:extLst>
              </a:tr>
              <a:tr h="319259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模型名</a:t>
                      </a:r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6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endParaRPr lang="en-US" sz="2800" b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4"/>
            <a:ext cx="8001000" cy="133217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wangyuxin21@m.fudan.edu.cn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微信：课程群添加“汪燠欣”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30266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" id="{0D2432CB-BE81-DF4D-8D45-483FDC509491}" vid="{4C82AF7C-D49C-944F-8CF6-415048BCA27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</Template>
  <TotalTime>29040</TotalTime>
  <Words>788</Words>
  <Application>Microsoft Office PowerPoint</Application>
  <PresentationFormat>全屏显示(16:9)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-apple-system</vt:lpstr>
      <vt:lpstr>Helvetica Neue UltraLight</vt:lpstr>
      <vt:lpstr>微软雅黑</vt:lpstr>
      <vt:lpstr>Arial</vt:lpstr>
      <vt:lpstr>Calibri</vt:lpstr>
      <vt:lpstr>Calibri Light</vt:lpstr>
      <vt:lpstr>Consolas</vt:lpstr>
      <vt:lpstr>Lucida Sans</vt:lpstr>
      <vt:lpstr>Tahoma</vt:lpstr>
      <vt:lpstr>Times</vt:lpstr>
      <vt:lpstr>NLP-jurafsky</vt:lpstr>
      <vt:lpstr>Retrospect</vt:lpstr>
      <vt:lpstr> 自然语言处理 课程作业</vt:lpstr>
      <vt:lpstr>BERT</vt:lpstr>
      <vt:lpstr>RoBERTa（BERT的改进）</vt:lpstr>
      <vt:lpstr>NLI(Natural Language Inference)任务</vt:lpstr>
      <vt:lpstr>WNLI examples</vt:lpstr>
      <vt:lpstr>NLI(Natural Language Inference)任务</vt:lpstr>
      <vt:lpstr>基于预训练语言模型的分类任务</vt:lpstr>
      <vt:lpstr>PowerPoint 演示文稿</vt:lpstr>
      <vt:lpstr>Contact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yx wangz</cp:lastModifiedBy>
  <cp:revision>834</cp:revision>
  <cp:lastPrinted>2019-01-23T23:08:09Z</cp:lastPrinted>
  <dcterms:created xsi:type="dcterms:W3CDTF">2010-04-19T15:31:24Z</dcterms:created>
  <dcterms:modified xsi:type="dcterms:W3CDTF">2023-11-06T00:16:20Z</dcterms:modified>
</cp:coreProperties>
</file>