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79" r:id="rId5"/>
    <p:sldId id="280" r:id="rId6"/>
    <p:sldId id="281" r:id="rId7"/>
    <p:sldId id="282" r:id="rId8"/>
    <p:sldId id="284" r:id="rId9"/>
    <p:sldId id="285" r:id="rId10"/>
    <p:sldId id="257" r:id="rId11"/>
    <p:sldId id="258" r:id="rId12"/>
    <p:sldId id="260" r:id="rId13"/>
    <p:sldId id="277" r:id="rId14"/>
    <p:sldId id="273" r:id="rId15"/>
    <p:sldId id="274" r:id="rId16"/>
    <p:sldId id="276" r:id="rId17"/>
    <p:sldId id="294" r:id="rId18"/>
    <p:sldId id="270" r:id="rId19"/>
    <p:sldId id="272" r:id="rId20"/>
    <p:sldId id="289" r:id="rId21"/>
    <p:sldId id="286" r:id="rId22"/>
    <p:sldId id="287" r:id="rId23"/>
    <p:sldId id="290" r:id="rId24"/>
    <p:sldId id="291" r:id="rId25"/>
    <p:sldId id="292" r:id="rId26"/>
    <p:sldId id="293" r:id="rId27"/>
  </p:sldIdLst>
  <p:sldSz cx="9144000" cy="6858000" type="screen4x3"/>
  <p:notesSz cx="7302500" cy="9586595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 autoAdjust="0"/>
    <p:restoredTop sz="94660"/>
  </p:normalViewPr>
  <p:slideViewPr>
    <p:cSldViewPr snapToObjects="1" showGuides="1">
      <p:cViewPr varScale="1">
        <p:scale>
          <a:sx n="127" d="100"/>
          <a:sy n="127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1E26-EAAF-8947-BCDA-F8E014C18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onolithic_application" TargetMode="External"/><Relationship Id="rId1" Type="http://schemas.openxmlformats.org/officeDocument/2006/relationships/hyperlink" Target="https://en.wikipedia.org/wiki/Composabilit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1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pdos.csail.mit.edu/6.828/2018/labs/lab6/" TargetMode="External"/><Relationship Id="rId5" Type="http://schemas.openxmlformats.org/officeDocument/2006/relationships/hyperlink" Target="https://pdos.csail.mit.edu/6.828/2018/labs/lab5/" TargetMode="External"/><Relationship Id="rId4" Type="http://schemas.openxmlformats.org/officeDocument/2006/relationships/hyperlink" Target="https://pdos.csail.mit.edu/6.828/2018/labs/lab4/" TargetMode="External"/><Relationship Id="rId3" Type="http://schemas.openxmlformats.org/officeDocument/2006/relationships/hyperlink" Target="https://pdos.csail.mit.edu/6.828/2018/labs/lab3/" TargetMode="External"/><Relationship Id="rId2" Type="http://schemas.openxmlformats.org/officeDocument/2006/relationships/hyperlink" Target="https://pdos.csail.mit.edu/6.828/2018/labs/lab2/" TargetMode="External"/><Relationship Id="rId1" Type="http://schemas.openxmlformats.org/officeDocument/2006/relationships/hyperlink" Target="https://pdos.csail.mit.edu/6.828/2018/labs/lab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effectLst/>
        </p:spPr>
        <p:txBody>
          <a:bodyPr wrap="square" numCol="1" compatLnSpc="1"/>
          <a:lstStyle/>
          <a:p>
            <a:pPr eaLnBrk="1" hangingPunct="1"/>
            <a:r>
              <a:rPr lang="en-US" altLang="en-US" dirty="0">
                <a:ea typeface="MS PGothic" panose="020B0600070205080204" pitchFamily="-96" charset="-128"/>
              </a:rPr>
              <a:t>Introduction</a:t>
            </a:r>
            <a:endParaRPr lang="en-US" altLang="en-US" dirty="0">
              <a:ea typeface="MS PGothic" panose="020B0600070205080204" pitchFamily="-96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9229" y="3657601"/>
            <a:ext cx="8458200" cy="2819400"/>
          </a:xfrm>
        </p:spPr>
        <p:txBody>
          <a:bodyPr/>
          <a:lstStyle/>
          <a:p>
            <a:pPr marL="609600" indent="-609600" algn="l" eaLnBrk="1" hangingPunct="1"/>
            <a:r>
              <a:rPr lang="en-US" altLang="en-US" sz="2400" b="1" dirty="0">
                <a:effectLst/>
                <a:ea typeface="MS PGothic" panose="020B0600070205080204" pitchFamily="-96" charset="-128"/>
              </a:rPr>
              <a:t>Questions answered in this lecture:</a:t>
            </a:r>
            <a:endParaRPr lang="en-US" altLang="en-US" sz="2400" b="1" dirty="0">
              <a:effectLst/>
              <a:ea typeface="MS PGothic" panose="020B0600070205080204" pitchFamily="-96" charset="-128"/>
            </a:endParaRPr>
          </a:p>
          <a:p>
            <a:pPr marL="990600" lvl="1" indent="-533400" algn="l" eaLnBrk="1" hangingPunct="1"/>
            <a:r>
              <a:rPr lang="en-US" altLang="en-US" dirty="0">
                <a:ea typeface="MS PGothic" panose="020B0600070205080204" pitchFamily="-96" charset="-128"/>
              </a:rPr>
              <a:t>What will you do in this course?</a:t>
            </a:r>
            <a:endParaRPr lang="en-US" altLang="en-US" dirty="0">
              <a:ea typeface="MS PGothic" panose="020B0600070205080204" pitchFamily="-96" charset="-128"/>
            </a:endParaRPr>
          </a:p>
          <a:p>
            <a:pPr marL="990600" lvl="1" indent="-533400" algn="l" eaLnBrk="1" hangingPunct="1"/>
            <a:r>
              <a:rPr lang="en-US" altLang="en-US" dirty="0">
                <a:ea typeface="MS PGothic" panose="020B0600070205080204" pitchFamily="-96" charset="-128"/>
              </a:rPr>
              <a:t>What is an OS and why do you want one?</a:t>
            </a:r>
            <a:endParaRPr lang="en-US" altLang="en-US" dirty="0">
              <a:ea typeface="MS PGothic" panose="020B0600070205080204" pitchFamily="-96" charset="-128"/>
            </a:endParaRPr>
          </a:p>
          <a:p>
            <a:pPr marL="990600" lvl="1" indent="-533400" algn="l" eaLnBrk="1" hangingPunct="1"/>
            <a:r>
              <a:rPr lang="en-US" altLang="en-US" dirty="0">
                <a:ea typeface="MS PGothic" panose="020B0600070205080204" pitchFamily="-96" charset="-128"/>
              </a:rPr>
              <a:t>Why study operating systems?</a:t>
            </a:r>
            <a:endParaRPr lang="en-US" altLang="en-US" dirty="0">
              <a:ea typeface="MS PGothic" panose="020B0600070205080204" pitchFamily="-96" charset="-128"/>
            </a:endParaRPr>
          </a:p>
          <a:p>
            <a:pPr marL="609600" indent="-609600" algn="l" eaLnBrk="1" hangingPunct="1"/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ea typeface="MS PGothic" panose="020B0600070205080204" pitchFamily="-96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What does OS Provide?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8058150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Role #2: </a:t>
            </a:r>
            <a:r>
              <a:rPr lang="en-US" altLang="en-US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Resource management 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– Share resources well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Advantages of OS providing resource management?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Protect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applications from one another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Provide </a:t>
            </a:r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efficient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access to resources (cost, time, energy)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Provide </a:t>
            </a:r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fair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access to resources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Challenges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What are the correct mechanisms?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What are the correct policies?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cover all the topics relevant to operating systems?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/>
            <a:r>
              <a:rPr lang="en-US" altLang="en-US" dirty="0">
                <a:ea typeface="MS PGothic" panose="020B0600070205080204" pitchFamily="-96" charset="-128"/>
              </a:rPr>
              <a:t>Three Pieces: First</a:t>
            </a:r>
            <a:endParaRPr lang="en-US" altLang="en-US" dirty="0">
              <a:ea typeface="MS PGothic" panose="020B0600070205080204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05750" cy="42973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Virtualization</a:t>
            </a:r>
            <a:endParaRPr lang="en-US" altLang="en-US" b="1" dirty="0">
              <a:solidFill>
                <a:srgbClr val="0070C0"/>
              </a:solidFill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highlight>
                  <a:srgbClr val="FFFF00"/>
                </a:highlight>
                <a:ea typeface="MS PGothic" panose="020B0600070205080204" pitchFamily="-96" charset="-128"/>
              </a:rPr>
              <a:t>Make each application believe it has each resource to itself</a:t>
            </a:r>
            <a:endParaRPr lang="en-US" altLang="en-US" dirty="0">
              <a:effectLst/>
              <a:highlight>
                <a:srgbClr val="FFFF00"/>
              </a:highlight>
              <a:ea typeface="MS PGothic" panose="020B0600070205080204" pitchFamily="-96" charset="-128"/>
            </a:endParaRPr>
          </a:p>
          <a:p>
            <a:pPr lvl="1" eaLnBrk="1" hangingPunct="1"/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Demo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Virtualize CPU and memory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/>
            <a:r>
              <a:rPr lang="en-US" altLang="en-US" dirty="0">
                <a:ea typeface="MS PGothic" panose="020B0600070205080204" pitchFamily="-96" charset="-128"/>
              </a:rPr>
              <a:t>Three Pieces: Second</a:t>
            </a:r>
            <a:endParaRPr lang="en-US" altLang="en-US" dirty="0">
              <a:ea typeface="MS PGothic" panose="020B0600070205080204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4784"/>
            <a:ext cx="8915400" cy="5040560"/>
          </a:xfrm>
        </p:spPr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Concurrency</a:t>
            </a:r>
            <a:r>
              <a:rPr lang="en-US" altLang="en-US" b="1" dirty="0">
                <a:effectLst/>
                <a:ea typeface="MS PGothic" panose="020B0600070205080204" pitchFamily="-96" charset="-128"/>
              </a:rPr>
              <a:t>: </a:t>
            </a:r>
            <a:endParaRPr lang="en-US" altLang="en-US" b="1" dirty="0">
              <a:ea typeface="MS PGothic" panose="020B0600070205080204" pitchFamily="-96" charset="-128"/>
            </a:endParaRPr>
          </a:p>
          <a:p>
            <a:pPr lvl="1"/>
            <a:r>
              <a:rPr lang="en-US" altLang="en-US" dirty="0">
                <a:ea typeface="MS PGothic" panose="020B0600070205080204" pitchFamily="-96" charset="-128"/>
              </a:rPr>
              <a:t>Events are</a:t>
            </a:r>
            <a:r>
              <a:rPr lang="en-US" altLang="en-US" dirty="0">
                <a:highlight>
                  <a:srgbClr val="FFFF00"/>
                </a:highlight>
                <a:ea typeface="MS PGothic" panose="020B0600070205080204" pitchFamily="-96" charset="-128"/>
              </a:rPr>
              <a:t> occurring simultaneously and may interact </a:t>
            </a:r>
            <a:r>
              <a:rPr lang="en-US" altLang="en-US" dirty="0">
                <a:ea typeface="MS PGothic" panose="020B0600070205080204" pitchFamily="-96" charset="-128"/>
              </a:rPr>
              <a:t>with one another</a:t>
            </a:r>
            <a:endParaRPr lang="en-US" altLang="en-US" dirty="0">
              <a:ea typeface="MS PGothic" panose="020B0600070205080204" pitchFamily="-96" charset="-128"/>
            </a:endParaRPr>
          </a:p>
          <a:p>
            <a:pPr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OS must be able to handle concurrent events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Easier case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Hide concurrency from </a:t>
            </a:r>
            <a:r>
              <a:rPr lang="en-US" altLang="en-US" b="1" dirty="0">
                <a:effectLst/>
                <a:ea typeface="MS PGothic" panose="020B0600070205080204" pitchFamily="-96" charset="-128"/>
              </a:rPr>
              <a:t>independent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processes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Trickier case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Manage concurrency with</a:t>
            </a:r>
            <a:r>
              <a:rPr lang="en-US" altLang="en-US" b="1" dirty="0">
                <a:effectLst/>
                <a:ea typeface="MS PGothic" panose="020B0600070205080204" pitchFamily="-96" charset="-128"/>
              </a:rPr>
              <a:t> interacting 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processes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2" eaLnBrk="1" hangingPunct="1"/>
            <a:r>
              <a:rPr lang="en-US" altLang="en-US" sz="1800" dirty="0">
                <a:effectLst/>
                <a:ea typeface="MS PGothic" panose="020B0600070205080204" pitchFamily="-96" charset="-128"/>
              </a:rPr>
              <a:t>Provide abstractions (locks, semaphores, condition variables, shared memory, critical sections) to processes</a:t>
            </a:r>
            <a:endParaRPr lang="en-US" altLang="en-US" sz="1800" dirty="0">
              <a:effectLst/>
              <a:ea typeface="MS PGothic" panose="020B0600070205080204" pitchFamily="-96" charset="-128"/>
            </a:endParaRPr>
          </a:p>
          <a:p>
            <a:pPr lvl="2" eaLnBrk="1" hangingPunct="1"/>
            <a:r>
              <a:rPr lang="en-US" altLang="en-US" sz="1800" dirty="0">
                <a:effectLst/>
                <a:ea typeface="MS PGothic" panose="020B0600070205080204" pitchFamily="-96" charset="-128"/>
              </a:rPr>
              <a:t>Ensure processes do not deadlock</a:t>
            </a:r>
            <a:endParaRPr lang="en-US" altLang="en-US" sz="1800" dirty="0">
              <a:effectLst/>
              <a:ea typeface="MS PGothic" panose="020B0600070205080204" pitchFamily="-96" charset="-128"/>
            </a:endParaRPr>
          </a:p>
          <a:p>
            <a:pPr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Demo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Interacting threads must coordinate access to  shared data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/>
            <a:r>
              <a:rPr lang="en-US" altLang="en-US" dirty="0">
                <a:ea typeface="MS PGothic" panose="020B0600070205080204" pitchFamily="-96" charset="-128"/>
              </a:rPr>
              <a:t>Three Pieces: Third</a:t>
            </a:r>
            <a:endParaRPr lang="en-US" altLang="en-US" dirty="0">
              <a:ea typeface="MS PGothic" panose="020B0600070205080204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84784"/>
            <a:ext cx="8134350" cy="4297363"/>
          </a:xfrm>
          <a:effectLst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Persistence</a:t>
            </a:r>
            <a:r>
              <a:rPr lang="en-US" altLang="en-US" b="1" dirty="0">
                <a:effectLst/>
                <a:ea typeface="MS PGothic" panose="020B0600070205080204" pitchFamily="-96" charset="-128"/>
              </a:rPr>
              <a:t>: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Access information permanently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/>
                <a:ea typeface="MS PGothic" panose="020B0600070205080204" pitchFamily="-96" charset="-128"/>
              </a:rPr>
              <a:t>Lifetime of information is longer than lifetime of any one process</a:t>
            </a:r>
            <a:endParaRPr lang="en-US" altLang="en-US" sz="2400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/>
                <a:ea typeface="MS PGothic" panose="020B0600070205080204" pitchFamily="-96" charset="-128"/>
              </a:rPr>
              <a:t>Machine may be rebooted, machine may lose power or crash unexpectedly</a:t>
            </a:r>
            <a:endParaRPr lang="en-US" altLang="en-US" sz="2400" dirty="0">
              <a:effectLst/>
              <a:ea typeface="MS PGothic" panose="020B0600070205080204" pitchFamily="-96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Issues: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/>
                <a:ea typeface="MS PGothic" panose="020B0600070205080204" pitchFamily="-96" charset="-128"/>
              </a:rPr>
              <a:t>Provide abstraction so applications do not know how data is stored : Files, directories (folders), links</a:t>
            </a:r>
            <a:endParaRPr lang="en-US" altLang="en-US" sz="2400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/>
                <a:ea typeface="MS PGothic" panose="020B0600070205080204" pitchFamily="-96" charset="-128"/>
              </a:rPr>
              <a:t>Correctness with unexpected failures</a:t>
            </a:r>
            <a:endParaRPr lang="en-US" altLang="en-US" sz="2400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/>
                <a:ea typeface="MS PGothic" panose="020B0600070205080204" pitchFamily="-96" charset="-128"/>
              </a:rPr>
              <a:t>Performance: disks are very slow; many optimizations needed!</a:t>
            </a:r>
            <a:endParaRPr lang="en-US" altLang="en-US" sz="2400" dirty="0">
              <a:effectLst/>
              <a:ea typeface="MS PGothic" panose="020B0600070205080204" pitchFamily="-96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Demo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/>
                <a:ea typeface="MS PGothic" panose="020B0600070205080204" pitchFamily="-96" charset="-128"/>
              </a:rPr>
              <a:t>File system does work to ensure data updated correctly</a:t>
            </a:r>
            <a:endParaRPr lang="en-US" altLang="en-US" sz="2400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Wider Concept of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set of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Kernel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Daemons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Runtime libraries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That body of software </a:t>
            </a:r>
            <a:r>
              <a:rPr kumimoji="1" lang="en-US" altLang="zh-CN" dirty="0"/>
              <a:t>that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Multiplexes machine‘s hardware resources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Abstracts the hardware platform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Protects software principles from each other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Database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systems, Networked systems …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/>
            <a:r>
              <a:rPr lang="en-US" altLang="en-US" dirty="0">
                <a:ea typeface="MS PGothic" panose="020B0600070205080204" pitchFamily="-96" charset="-128"/>
              </a:rPr>
              <a:t>Advanced Topics</a:t>
            </a:r>
            <a:endParaRPr lang="en-US" altLang="en-US" dirty="0">
              <a:ea typeface="MS PGothic" panose="020B0600070205080204" pitchFamily="-96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Current systems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/>
                <a:ea typeface="MS PGothic" panose="020B0600070205080204" pitchFamily="-96" charset="-128"/>
              </a:rPr>
              <a:t>Multiprocessors</a:t>
            </a:r>
            <a:endParaRPr lang="en-US" altLang="en-US" sz="2000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/>
                <a:ea typeface="MS PGothic" panose="020B0600070205080204" pitchFamily="-96" charset="-128"/>
              </a:rPr>
              <a:t>Networked and distributed systems</a:t>
            </a:r>
            <a:endParaRPr lang="en-US" altLang="en-US" sz="2000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/>
                <a:ea typeface="MS PGothic" panose="020B0600070205080204" pitchFamily="-96" charset="-128"/>
              </a:rPr>
              <a:t>Virtual machines</a:t>
            </a:r>
            <a:endParaRPr lang="en-US" altLang="en-US" sz="2000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Why study Operating Systems?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058150" cy="4297363"/>
          </a:xfrm>
        </p:spPr>
        <p:txBody>
          <a:bodyPr/>
          <a:lstStyle/>
          <a:p>
            <a:r>
              <a:rPr lang="en-US" altLang="en-US" dirty="0">
                <a:effectLst/>
                <a:ea typeface="MS PGothic" panose="020B0600070205080204" pitchFamily="-96" charset="-128"/>
              </a:rPr>
              <a:t>Build, modify, or administer an operating system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Understand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</a:t>
            </a:r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system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 </a:t>
            </a:r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performance</a:t>
            </a:r>
            <a:endParaRPr lang="en-US" altLang="en-US" dirty="0">
              <a:solidFill>
                <a:srgbClr val="0070C0"/>
              </a:solidFill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Behavior of OS impacts entire machine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Tune workload performance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Apply knowledge across many layers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2" eaLnBrk="1" hangingPunct="1"/>
            <a:r>
              <a:rPr lang="en-US" altLang="en-US" dirty="0">
                <a:effectLst/>
                <a:ea typeface="MS PGothic" panose="020B0600070205080204" pitchFamily="-96" charset="-128"/>
              </a:rPr>
              <a:t>Computer architecture, programming languages, data structures and algorithms, and performance modeling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r>
              <a:rPr lang="en-US" altLang="en-US" dirty="0">
                <a:effectLst/>
                <a:ea typeface="MS PGothic" panose="020B0600070205080204" pitchFamily="-96" charset="-128"/>
              </a:rPr>
              <a:t>Fun and challenging to </a:t>
            </a:r>
            <a:r>
              <a:rPr lang="en-US" altLang="en-US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understand large, complex systems</a:t>
            </a:r>
            <a:endParaRPr lang="en-US" altLang="en-US" dirty="0">
              <a:solidFill>
                <a:srgbClr val="0070C0"/>
              </a:solidFill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History of Machines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0478" y="1752600"/>
            <a:ext cx="4765783" cy="4297363"/>
          </a:xfrm>
        </p:spPr>
        <p:txBody>
          <a:bodyPr/>
          <a:lstStyle/>
          <a:p>
            <a:r>
              <a:rPr lang="en-US" altLang="en-US" dirty="0">
                <a:effectLst/>
                <a:ea typeface="MS PGothic" panose="020B0600070205080204" pitchFamily="-96" charset="-128"/>
              </a:rPr>
              <a:t>Mainframe computer (M360)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OS as a library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one program at a time</a:t>
            </a:r>
            <a:endParaRPr lang="en-US" dirty="0"/>
          </a:p>
          <a:p>
            <a:pPr lvl="1"/>
            <a:r>
              <a:rPr lang="en-US" dirty="0"/>
              <a:t>controlled by an operator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Beyond a library: </a:t>
            </a:r>
            <a:r>
              <a:rPr lang="en-US" dirty="0">
                <a:solidFill>
                  <a:srgbClr val="0070C0"/>
                </a:solidFill>
              </a:rPr>
              <a:t>protection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Protect access to files</a:t>
            </a:r>
            <a:endParaRPr lang="en-US" dirty="0"/>
          </a:p>
          <a:p>
            <a:pPr lvl="1"/>
            <a:r>
              <a:rPr lang="en-US" dirty="0"/>
              <a:t>Invent </a:t>
            </a:r>
            <a:r>
              <a:rPr lang="en-US" dirty="0">
                <a:solidFill>
                  <a:srgbClr val="0070C0"/>
                </a:solidFill>
              </a:rPr>
              <a:t>system call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User space &amp; kernel space have </a:t>
            </a:r>
            <a:r>
              <a:rPr lang="en-US" dirty="0">
                <a:solidFill>
                  <a:srgbClr val="0070C0"/>
                </a:solidFill>
              </a:rPr>
              <a:t>different priviledges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pPr eaLnBrk="1" hangingPunct="1">
              <a:buFont typeface="Calisto MT" panose="02040603050505030304" charset="0"/>
              <a:buNone/>
            </a:pPr>
            <a:endParaRPr lang="en-US" altLang="en-US" dirty="0">
              <a:effectLst/>
              <a:ea typeface="MS PGothic" panose="020B0600070205080204" pitchFamily="-96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739" y="1542803"/>
            <a:ext cx="4765783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/>
              <a:t>Minicomputer (小型机)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OS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Multiprogramming</a:t>
            </a:r>
            <a:r>
              <a:rPr lang="en-US" dirty="0"/>
              <a:t> (UNIX)</a:t>
            </a:r>
            <a:endParaRPr lang="en-US" dirty="0"/>
          </a:p>
          <a:p>
            <a:pPr lvl="1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switching for higher CPU utilization</a:t>
            </a:r>
            <a:endParaRPr lang="en-US" altLang="zh-CN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Memory protection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866" y="3200400"/>
            <a:ext cx="6120680" cy="3503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  <a:effectLst/>
        </p:spPr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Logistics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80260"/>
            <a:ext cx="8839200" cy="4549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90000"/>
            </a:pPr>
            <a:r>
              <a:rPr lang="en-US" altLang="en-US" dirty="0">
                <a:effectLst/>
                <a:ea typeface="MS PGothic" panose="020B0600070205080204" pitchFamily="-96" charset="-128"/>
              </a:rPr>
              <a:t>Textbook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altLang="en-US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Operating Systems: Three Easy Pieces</a:t>
            </a:r>
            <a:endParaRPr lang="en-US" altLang="en-US" b="1" dirty="0">
              <a:solidFill>
                <a:srgbClr val="0070C0"/>
              </a:solidFill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https://</a:t>
            </a:r>
            <a:r>
              <a:rPr lang="en-US" dirty="0" err="1">
                <a:effectLst/>
                <a:ea typeface="MS PGothic" panose="020B0600070205080204" pitchFamily="-96" charset="-128"/>
              </a:rPr>
              <a:t>pages.cs.wisc.edu</a:t>
            </a:r>
            <a:r>
              <a:rPr lang="en-US" dirty="0">
                <a:effectLst/>
                <a:ea typeface="MS PGothic" panose="020B0600070205080204" pitchFamily="-96" charset="-128"/>
              </a:rPr>
              <a:t>/~</a:t>
            </a:r>
            <a:r>
              <a:rPr lang="en-US" dirty="0" err="1">
                <a:effectLst/>
                <a:ea typeface="MS PGothic" panose="020B0600070205080204" pitchFamily="-96" charset="-128"/>
              </a:rPr>
              <a:t>remzi</a:t>
            </a:r>
            <a:r>
              <a:rPr lang="en-US" dirty="0">
                <a:effectLst/>
                <a:ea typeface="MS PGothic" panose="020B0600070205080204" pitchFamily="-96" charset="-128"/>
              </a:rPr>
              <a:t>/OSTEP</a:t>
            </a:r>
            <a:endParaRPr 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Andrea C. </a:t>
            </a:r>
            <a:r>
              <a:rPr lang="en-US" dirty="0" err="1">
                <a:effectLst/>
                <a:ea typeface="MS PGothic" panose="020B0600070205080204" pitchFamily="-96" charset="-128"/>
              </a:rPr>
              <a:t>Arpaci-Dusseau</a:t>
            </a:r>
            <a:r>
              <a:rPr lang="en-US" dirty="0">
                <a:effectLst/>
                <a:ea typeface="MS PGothic" panose="020B0600070205080204" pitchFamily="-96" charset="-128"/>
              </a:rPr>
              <a:t> &amp; </a:t>
            </a:r>
            <a:r>
              <a:rPr lang="en-US" dirty="0" err="1">
                <a:effectLst/>
                <a:ea typeface="MS PGothic" panose="020B0600070205080204" pitchFamily="-96" charset="-128"/>
              </a:rPr>
              <a:t>Remzi</a:t>
            </a:r>
            <a:r>
              <a:rPr lang="en-US" dirty="0">
                <a:effectLst/>
                <a:ea typeface="MS PGothic" panose="020B0600070205080204" pitchFamily="-96" charset="-128"/>
              </a:rPr>
              <a:t> H. </a:t>
            </a:r>
            <a:r>
              <a:rPr lang="en-US" dirty="0" err="1">
                <a:effectLst/>
                <a:ea typeface="MS PGothic" panose="020B0600070205080204" pitchFamily="-96" charset="-128"/>
              </a:rPr>
              <a:t>Arpaci-Dusseau</a:t>
            </a:r>
            <a:br>
              <a:rPr lang="en-US" dirty="0">
                <a:effectLst/>
                <a:ea typeface="MS PGothic" panose="020B0600070205080204" pitchFamily="-96" charset="-128"/>
              </a:rPr>
            </a:br>
            <a:r>
              <a:rPr lang="en-US" dirty="0">
                <a:effectLst/>
                <a:ea typeface="MS PGothic" panose="020B0600070205080204" pitchFamily="-96" charset="-128"/>
              </a:rPr>
              <a:t>Wisconsin-Madison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ea typeface="MS PGothic" panose="020B0600070205080204" pitchFamily="-96" charset="-128"/>
            </a:endParaRPr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Lab: </a:t>
            </a:r>
            <a:r>
              <a:rPr lang="en-US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xv6</a:t>
            </a:r>
            <a:r>
              <a:rPr lang="en-US" dirty="0">
                <a:effectLst/>
                <a:ea typeface="MS PGothic" panose="020B0600070205080204" pitchFamily="-96" charset="-128"/>
              </a:rPr>
              <a:t> from MIT</a:t>
            </a:r>
            <a:endParaRPr lang="en-US" dirty="0">
              <a:effectLst/>
              <a:ea typeface="MS PGothic" panose="020B0600070205080204" pitchFamily="-96" charset="-128"/>
            </a:endParaRPr>
          </a:p>
          <a:p>
            <a:pPr lvl="1">
              <a:lnSpc>
                <a:spcPct val="90000"/>
              </a:lnSpc>
              <a:buSzPct val="90000"/>
            </a:pPr>
            <a:r>
              <a:rPr lang="en-US" dirty="0">
                <a:ea typeface="MS PGothic" panose="020B0600070205080204" pitchFamily="-96" charset="-128"/>
              </a:rPr>
              <a:t>https://</a:t>
            </a:r>
            <a:r>
              <a:rPr lang="en-US" dirty="0" err="1">
                <a:ea typeface="MS PGothic" panose="020B0600070205080204" pitchFamily="-96" charset="-128"/>
              </a:rPr>
              <a:t>pdos.csail.mit.edu</a:t>
            </a:r>
            <a:r>
              <a:rPr lang="en-US" dirty="0">
                <a:ea typeface="MS PGothic" panose="020B0600070205080204" pitchFamily="-96" charset="-128"/>
              </a:rPr>
              <a:t>/6.828/2022/</a:t>
            </a:r>
            <a:r>
              <a:rPr lang="en-US" dirty="0" err="1">
                <a:ea typeface="MS PGothic" panose="020B0600070205080204" pitchFamily="-96" charset="-128"/>
              </a:rPr>
              <a:t>schedule.html</a:t>
            </a:r>
            <a:endParaRPr 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/>
              <a:t>The most important system in history</a:t>
            </a:r>
            <a:endParaRPr lang="en-US" dirty="0"/>
          </a:p>
          <a:p>
            <a:pPr lvl="1"/>
            <a:r>
              <a:rPr lang="en-US" dirty="0"/>
              <a:t>Based on advanced designs, such as Multics from MIT</a:t>
            </a:r>
            <a:endParaRPr lang="en-US" dirty="0"/>
          </a:p>
          <a:p>
            <a:pPr lvl="1"/>
            <a:r>
              <a:rPr lang="en-US" dirty="0"/>
              <a:t>Written in C, Open Source</a:t>
            </a:r>
            <a:endParaRPr lang="en-US" dirty="0"/>
          </a:p>
          <a:p>
            <a:pPr lvl="1"/>
            <a:r>
              <a:rPr lang="en-US" dirty="0"/>
              <a:t>From Bell Labs</a:t>
            </a:r>
            <a:endParaRPr lang="en-US" dirty="0"/>
          </a:p>
          <a:p>
            <a:pPr lvl="1"/>
            <a:r>
              <a:rPr lang="en-US" dirty="0"/>
              <a:t>MacOS, BSD, SunOS (Sun), AIX (IBM)</a:t>
            </a:r>
            <a:endParaRPr lang="en-US" dirty="0"/>
          </a:p>
          <a:p>
            <a:r>
              <a:rPr lang="en-US" dirty="0">
                <a:effectLst/>
              </a:rPr>
              <a:t>The Unix philosophy favors </a:t>
            </a:r>
            <a:r>
              <a:rPr lang="en-US" dirty="0">
                <a:effectLst/>
                <a:hlinkClick r:id="rId1" tooltip="Composability"/>
              </a:rPr>
              <a:t>composability</a:t>
            </a:r>
            <a:r>
              <a:rPr lang="en-US" dirty="0">
                <a:effectLst/>
              </a:rPr>
              <a:t> as opposed to </a:t>
            </a:r>
            <a:r>
              <a:rPr lang="en-US" dirty="0">
                <a:effectLst/>
                <a:hlinkClick r:id="rId2" tooltip="Monolithic application"/>
              </a:rPr>
              <a:t>monolithic design</a:t>
            </a:r>
            <a:r>
              <a:rPr lang="en-US">
                <a:effectLst/>
              </a:rPr>
              <a:t>.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>
                <a:effectLst/>
              </a:rPr>
              <a:t>Write </a:t>
            </a:r>
            <a:r>
              <a:rPr lang="en-US" dirty="0">
                <a:effectLst/>
              </a:rPr>
              <a:t>programs that </a:t>
            </a:r>
            <a:r>
              <a:rPr lang="en-US" b="1" dirty="0">
                <a:solidFill>
                  <a:srgbClr val="0070C0"/>
                </a:solidFill>
                <a:effectLst/>
              </a:rPr>
              <a:t>do one thing and do it well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Write programs to work together.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Write programs to handle text streams, because that is a universal interface.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Legal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problems -&gt; Linux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PC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IBM PC &amp; Apple II</a:t>
            </a:r>
            <a:endParaRPr lang="en-US" dirty="0"/>
          </a:p>
          <a:p>
            <a:pPr lvl="1"/>
            <a:r>
              <a:rPr lang="en-US" dirty="0"/>
              <a:t>Windows &amp; MacOS 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93" y="3276600"/>
            <a:ext cx="29210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08" y="3644697"/>
            <a:ext cx="349250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IoT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iOS</a:t>
            </a:r>
            <a:r>
              <a:rPr lang="zh-CN" altLang="en-US" dirty="0"/>
              <a:t>， </a:t>
            </a:r>
            <a:r>
              <a:rPr lang="en-US" altLang="zh-CN" dirty="0"/>
              <a:t>Android</a:t>
            </a:r>
            <a:r>
              <a:rPr lang="zh-CN" altLang="en-US" dirty="0"/>
              <a:t>， </a:t>
            </a:r>
            <a:r>
              <a:rPr lang="en-US" altLang="zh-CN" dirty="0"/>
              <a:t>IoT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235" y="2859162"/>
            <a:ext cx="37973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00" y="2636912"/>
            <a:ext cx="3149600" cy="257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5859562"/>
            <a:ext cx="7583487" cy="4297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OS for Car, Go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Certified OS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2" y="1683114"/>
            <a:ext cx="2901513" cy="1923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55" y="1578228"/>
            <a:ext cx="37973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2" y="3838077"/>
            <a:ext cx="3221516" cy="1826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05" y="3027292"/>
            <a:ext cx="3543300" cy="229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455" y="4641456"/>
            <a:ext cx="3987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OS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971" y="3925225"/>
            <a:ext cx="2638457" cy="2489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3927782" cy="21995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76" y="1508158"/>
            <a:ext cx="4470400" cy="1816100"/>
          </a:xfrm>
          <a:prstGeom prst="rect">
            <a:avLst/>
          </a:prstGeom>
        </p:spPr>
      </p:pic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308782" y="4800600"/>
            <a:ext cx="7583487" cy="106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OS for AI, Supercomputing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Specialized OS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LAB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34281" y="1628800"/>
            <a:ext cx="8839200" cy="4549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  <a:hlinkClick r:id="rId1"/>
              </a:rPr>
              <a:t>Lab 1: </a:t>
            </a:r>
            <a:r>
              <a:rPr lang="en-US" dirty="0"/>
              <a:t>Unix utilities </a:t>
            </a:r>
            <a:r>
              <a:rPr lang="en-US" dirty="0">
                <a:effectLst/>
              </a:rPr>
              <a:t>+ Spinlock</a:t>
            </a:r>
            <a:endParaRPr lang="en-US" dirty="0">
              <a:effectLst/>
            </a:endParaRP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  <a:hlinkClick r:id="rId2"/>
              </a:rPr>
              <a:t>Lab 2: </a:t>
            </a:r>
            <a:r>
              <a:rPr lang="en-US" dirty="0" err="1">
                <a:effectLst/>
              </a:rPr>
              <a:t>Syscall</a:t>
            </a:r>
            <a:r>
              <a:rPr lang="en-US" dirty="0">
                <a:effectLst/>
              </a:rPr>
              <a:t>: System calls</a:t>
            </a:r>
            <a:endParaRPr lang="en-US" dirty="0">
              <a:effectLst/>
            </a:endParaRP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  <a:hlinkClick r:id="rId3"/>
              </a:rPr>
              <a:t>Lab 3: </a:t>
            </a:r>
            <a:r>
              <a:rPr lang="en-US" dirty="0">
                <a:effectLst/>
              </a:rPr>
              <a:t>Page tables</a:t>
            </a:r>
            <a:endParaRPr lang="en-US" dirty="0">
              <a:effectLst/>
            </a:endParaRP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  <a:hlinkClick r:id="rId4"/>
              </a:rPr>
              <a:t>Lab 4: </a:t>
            </a:r>
            <a:r>
              <a:rPr lang="en-US" dirty="0">
                <a:effectLst/>
              </a:rPr>
              <a:t>Traps</a:t>
            </a:r>
            <a:endParaRPr lang="en-US" dirty="0">
              <a:effectLst/>
            </a:endParaRP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  <a:hlinkClick r:id="rId5"/>
              </a:rPr>
              <a:t>Lab 5: </a:t>
            </a:r>
            <a:r>
              <a:rPr lang="en-US" dirty="0">
                <a:effectLst/>
              </a:rPr>
              <a:t>Copy-on-write Fork</a:t>
            </a:r>
            <a:endParaRPr lang="en-US" dirty="0">
              <a:effectLst/>
            </a:endParaRP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  <a:hlinkClick r:id="rId6"/>
              </a:rPr>
              <a:t>Lab 6: </a:t>
            </a:r>
            <a:r>
              <a:rPr lang="en-US" dirty="0">
                <a:effectLst/>
              </a:rPr>
              <a:t>File System</a:t>
            </a:r>
            <a:endParaRPr lang="en-US" dirty="0">
              <a:effectLst/>
            </a:endParaRP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dirty="0">
                <a:effectLst/>
              </a:rPr>
              <a:t>As a homework: Multithreading</a:t>
            </a:r>
            <a:endParaRPr 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/>
          <a:lstStyle/>
          <a:p>
            <a:pPr>
              <a:defRPr/>
            </a:pPr>
            <a:r>
              <a:rPr lang="en-US" dirty="0"/>
              <a:t>Tools and Materials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412776"/>
            <a:ext cx="8839200" cy="4549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</a:rPr>
              <a:t>Tools to learn</a:t>
            </a:r>
            <a:endParaRPr lang="en-US" dirty="0"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GIT</a:t>
            </a:r>
            <a:endParaRPr 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QEMU</a:t>
            </a:r>
            <a:endParaRPr 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GDB</a:t>
            </a:r>
            <a:endParaRPr 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endParaRPr lang="en-US" dirty="0">
              <a:effectLst/>
              <a:ea typeface="MS PGothic" panose="020B0600070205080204" pitchFamily="-96" charset="-128"/>
            </a:endParaRPr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Materials</a:t>
            </a:r>
            <a:endParaRPr lang="en-US" dirty="0">
              <a:effectLst/>
              <a:ea typeface="MS PGothic" panose="020B0600070205080204" pitchFamily="-96" charset="-128"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b="1" dirty="0">
                <a:solidFill>
                  <a:srgbClr val="0070C0"/>
                </a:solidFill>
                <a:effectLst/>
              </a:rPr>
              <a:t>Intel 80386 Reference Programmer's Manual</a:t>
            </a:r>
            <a:endParaRPr lang="en-US" b="1" dirty="0">
              <a:solidFill>
                <a:srgbClr val="0070C0"/>
              </a:solidFill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altLang="zh-CN" dirty="0">
                <a:effectLst/>
              </a:rPr>
              <a:t>80386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first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IA-32 processor</a:t>
            </a:r>
            <a:endParaRPr lang="en-US" altLang="zh-CN" dirty="0"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</a:rPr>
              <a:t>First adopt cache to address memory performance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Born on 1985</a:t>
            </a:r>
            <a:endParaRPr lang="en-US" dirty="0"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</a:rPr>
              <a:t>Simple enough for learners</a:t>
            </a:r>
            <a:endParaRPr lang="en-US" dirty="0"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endParaRPr lang="en-US" dirty="0"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b="1" dirty="0">
                <a:solidFill>
                  <a:srgbClr val="0070C0"/>
                </a:solidFill>
                <a:effectLst/>
              </a:rPr>
              <a:t>PC Assembly Language</a:t>
            </a:r>
            <a:endParaRPr lang="en-US" b="1" dirty="0">
              <a:solidFill>
                <a:srgbClr val="0070C0"/>
              </a:solidFill>
              <a:effectLst/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endParaRPr lang="en-US" dirty="0">
              <a:effectLst/>
              <a:ea typeface="MS PGothic" panose="020B0600070205080204" pitchFamily="-96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t="11468" r="11818" b="5964"/>
          <a:stretch>
            <a:fillRect/>
          </a:stretch>
        </p:blipFill>
        <p:spPr bwMode="auto">
          <a:xfrm>
            <a:off x="7607300" y="4354830"/>
            <a:ext cx="1143000" cy="122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80386 Manual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80260"/>
            <a:ext cx="8839200" cy="4549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90000"/>
            </a:pPr>
            <a:r>
              <a:rPr lang="en-US" dirty="0"/>
              <a:t>Explanation: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Part I ── Applications Programming   (</a:t>
            </a:r>
            <a:r>
              <a:rPr lang="en-US" dirty="0">
                <a:solidFill>
                  <a:srgbClr val="0070C0"/>
                </a:solidFill>
              </a:rPr>
              <a:t>most covered in ICS</a:t>
            </a:r>
            <a:r>
              <a:rPr lang="en-US" dirty="0"/>
              <a:t>)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b="1" dirty="0">
                <a:solidFill>
                  <a:srgbClr val="0070C0"/>
                </a:solidFill>
              </a:rPr>
              <a:t>Part II ── Systems Programming (Focus of OS developers)</a:t>
            </a:r>
            <a:endParaRPr lang="en-US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Part III ── Compatibility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endParaRPr lang="en-US" dirty="0"/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dirty="0"/>
              <a:t>Reference: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 Part IV ── Instruction Set 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Appendices</a:t>
            </a:r>
            <a:endParaRPr 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Part I: Application programming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80260"/>
            <a:ext cx="8839200" cy="4549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2 – Basic Programming Model: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models of memory organization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data types, register set, stack, address calculation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interrupt, exception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3: Application Instruction Set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/>
              <a:t>A survey of commonly used instructions for applications programming</a:t>
            </a:r>
            <a:endParaRPr lang="en-US" dirty="0"/>
          </a:p>
          <a:p>
            <a:pPr lvl="1" eaLnBrk="1" hangingPunct="1">
              <a:lnSpc>
                <a:spcPct val="90000"/>
              </a:lnSpc>
              <a:buSzPct val="90000"/>
            </a:pPr>
            <a:r>
              <a:rPr lang="en-US" dirty="0">
                <a:effectLst/>
                <a:ea typeface="MS PGothic" panose="020B0600070205080204" pitchFamily="-96" charset="-128"/>
              </a:rPr>
              <a:t>string, control-transfer</a:t>
            </a:r>
            <a:endParaRPr 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Part II: Systems programming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8392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4 – Systems Architecture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5 ── Memory Management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6 ── Protection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7 ── Multitasking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8 ── Input/Output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9 ── Exceptions and Interrupts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10 ── Initialization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11 ── Coprocessing and Multiprocessing</a:t>
            </a:r>
            <a:endParaRPr lang="en-US" dirty="0"/>
          </a:p>
          <a:p>
            <a:pPr eaLnBrk="1" hangingPunct="1">
              <a:lnSpc>
                <a:spcPct val="90000"/>
              </a:lnSpc>
              <a:buSzPct val="50000"/>
            </a:pPr>
            <a:r>
              <a:rPr lang="en-US" dirty="0"/>
              <a:t>Chapter 12 ── Debugging</a:t>
            </a:r>
            <a:endParaRPr lang="en-US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/>
          <a:lstStyle/>
          <a:p>
            <a:pPr>
              <a:defRPr/>
            </a:pPr>
            <a:r>
              <a:rPr lang="en-US" dirty="0"/>
              <a:t>What is an Operating System?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70805" y="5157192"/>
            <a:ext cx="8839200" cy="1524000"/>
          </a:xfrm>
        </p:spPr>
        <p:txBody>
          <a:bodyPr/>
          <a:lstStyle/>
          <a:p>
            <a:pPr>
              <a:lnSpc>
                <a:spcPct val="9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en-US" kern="1200" dirty="0"/>
              <a:t>Operating System (</a:t>
            </a:r>
            <a:r>
              <a:rPr lang="en-US" altLang="en-US" dirty="0">
                <a:effectLst/>
                <a:ea typeface="MS PGothic" panose="020B0600070205080204" pitchFamily="-96" charset="-128"/>
              </a:rPr>
              <a:t>OS): software that converts hardware into a useful form for applications</a:t>
            </a:r>
            <a:endParaRPr lang="en-US" altLang="en-US" dirty="0">
              <a:effectLst/>
              <a:ea typeface="MS PGothic" panose="020B0600070205080204" pitchFamily="-96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-96" charset="-128"/>
              </a:rPr>
              <a:t>//操作系统（OS）：将硬件转换为应用程序的有用形式的软件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ea typeface="MS PGothic" panose="020B0600070205080204" pitchFamily="-96" charset="-128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81000" y="15240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Not easy to define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precisely…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667000" y="22860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667000" y="42291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667000" y="35814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667000" y="29337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2362200"/>
            <a:ext cx="1600200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9pPr>
          </a:lstStyle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2986" y="3048000"/>
            <a:ext cx="2027478" cy="52322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9pPr>
          </a:lstStyle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58667" y="4267200"/>
            <a:ext cx="1651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ChangeArrowheads="1"/>
          </p:cNvSpPr>
          <p:nvPr/>
        </p:nvSpPr>
        <p:spPr bwMode="auto">
          <a:xfrm>
            <a:off x="6908800" y="21193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MS PGothic" panose="020B0600070205080204" pitchFamily="-96" charset="-128"/>
              </a:defRPr>
            </a:lvl9pPr>
          </a:lstStyle>
          <a:p>
            <a:endParaRPr lang="en-US" altLang="en-US"/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dirty="0"/>
              <a:t>What does OS Provide?</a:t>
            </a:r>
            <a:endParaRPr lang="en-US" dirty="0"/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304800" y="1340768"/>
            <a:ext cx="8839200" cy="5257800"/>
          </a:xfrm>
        </p:spPr>
        <p:txBody>
          <a:bodyPr/>
          <a:lstStyle/>
          <a:p>
            <a:r>
              <a:rPr lang="en-US" altLang="en-US" sz="2200" dirty="0">
                <a:effectLst/>
                <a:ea typeface="MS PGothic" panose="020B0600070205080204" pitchFamily="-96" charset="-128"/>
              </a:rPr>
              <a:t>Role #1: </a:t>
            </a:r>
            <a:r>
              <a:rPr lang="en-US" altLang="en-US" sz="2200" b="1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Abstraction</a:t>
            </a:r>
            <a:r>
              <a:rPr lang="en-US" altLang="en-US" sz="2200" dirty="0">
                <a:effectLst/>
                <a:ea typeface="MS PGothic" panose="020B0600070205080204" pitchFamily="-96" charset="-128"/>
              </a:rPr>
              <a:t> - Provide </a:t>
            </a:r>
            <a:r>
              <a:rPr lang="en-US" altLang="en-US" sz="2200" dirty="0">
                <a:effectLst/>
                <a:highlight>
                  <a:srgbClr val="FFFF00"/>
                </a:highlight>
                <a:ea typeface="MS PGothic" panose="020B0600070205080204" pitchFamily="-96" charset="-128"/>
              </a:rPr>
              <a:t>standard library</a:t>
            </a:r>
            <a:r>
              <a:rPr lang="en-US" altLang="en-US" sz="2200" dirty="0">
                <a:effectLst/>
                <a:ea typeface="MS PGothic" panose="020B0600070205080204" pitchFamily="-96" charset="-128"/>
              </a:rPr>
              <a:t> for resources</a:t>
            </a:r>
            <a:endParaRPr lang="en-US" altLang="en-US" sz="2200" dirty="0">
              <a:effectLst/>
              <a:ea typeface="MS PGothic" panose="020B0600070205080204" pitchFamily="-96" charset="-128"/>
            </a:endParaRPr>
          </a:p>
          <a:p>
            <a:r>
              <a:rPr lang="en-US" altLang="en-US" sz="2200" dirty="0">
                <a:effectLst/>
                <a:ea typeface="MS PGothic" panose="020B0600070205080204" pitchFamily="-96" charset="-128"/>
              </a:rPr>
              <a:t>What is a </a:t>
            </a:r>
            <a:r>
              <a:rPr lang="en-US" altLang="en-US" sz="2200" dirty="0">
                <a:solidFill>
                  <a:srgbClr val="0070C0"/>
                </a:solidFill>
                <a:effectLst/>
                <a:ea typeface="MS PGothic" panose="020B0600070205080204" pitchFamily="-96" charset="-128"/>
              </a:rPr>
              <a:t>resource?</a:t>
            </a:r>
            <a:endParaRPr lang="en-US" altLang="en-US" sz="2200" dirty="0">
              <a:solidFill>
                <a:srgbClr val="0070C0"/>
              </a:solidFill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altLang="en-US" sz="2000" dirty="0">
                <a:effectLst/>
                <a:ea typeface="MS PGothic" panose="020B0600070205080204" pitchFamily="-96" charset="-128"/>
              </a:rPr>
              <a:t>Anything valuable (e.g., CPU, memory, disk)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r>
              <a:rPr lang="en-US" altLang="en-US" sz="2200" dirty="0">
                <a:effectLst/>
                <a:ea typeface="MS PGothic" panose="020B0600070205080204" pitchFamily="-96" charset="-128"/>
              </a:rPr>
              <a:t>What abstraction does modern OS typically provide for each resource?</a:t>
            </a:r>
            <a:endParaRPr lang="en-US" altLang="en-US" sz="2200" dirty="0">
              <a:effectLst/>
              <a:ea typeface="MS PGothic" panose="020B0600070205080204" pitchFamily="-96" charset="-128"/>
            </a:endParaRPr>
          </a:p>
          <a:p>
            <a:pPr marL="927100" lvl="2" indent="-342900"/>
            <a:r>
              <a:rPr lang="en-US" altLang="en-US" sz="1900" dirty="0">
                <a:effectLst/>
                <a:ea typeface="MS PGothic" panose="020B0600070205080204" pitchFamily="-96" charset="-128"/>
              </a:rPr>
              <a:t>CPU:  process and/or thread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pPr marL="927100" lvl="2" indent="-342900"/>
            <a:r>
              <a:rPr lang="en-US" altLang="en-US" sz="1900" dirty="0">
                <a:effectLst/>
                <a:ea typeface="MS PGothic" panose="020B0600070205080204" pitchFamily="-96" charset="-128"/>
              </a:rPr>
              <a:t>Memory: address space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pPr marL="927100" lvl="2" indent="-342900"/>
            <a:r>
              <a:rPr lang="en-US" altLang="en-US" sz="1900" dirty="0">
                <a:effectLst/>
                <a:ea typeface="MS PGothic" panose="020B0600070205080204" pitchFamily="-96" charset="-128"/>
              </a:rPr>
              <a:t>Disk: files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r>
              <a:rPr lang="en-US" altLang="en-US" sz="2200" dirty="0">
                <a:effectLst/>
                <a:ea typeface="MS PGothic" panose="020B0600070205080204" pitchFamily="-96" charset="-128"/>
              </a:rPr>
              <a:t>Advantages of OS providing abstraction?</a:t>
            </a:r>
            <a:endParaRPr lang="en-US" altLang="en-US" sz="2200" dirty="0"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altLang="en-US" sz="1900" dirty="0">
                <a:effectLst/>
                <a:ea typeface="MS PGothic" panose="020B0600070205080204" pitchFamily="-96" charset="-128"/>
              </a:rPr>
              <a:t>Allow applications to </a:t>
            </a:r>
            <a:r>
              <a:rPr lang="en-US" altLang="en-US" sz="1900" dirty="0">
                <a:effectLst/>
                <a:highlight>
                  <a:srgbClr val="FFFF00"/>
                </a:highlight>
                <a:ea typeface="MS PGothic" panose="020B0600070205080204" pitchFamily="-96" charset="-128"/>
              </a:rPr>
              <a:t>reuse</a:t>
            </a:r>
            <a:r>
              <a:rPr lang="en-US" altLang="en-US" sz="1900" dirty="0">
                <a:effectLst/>
                <a:ea typeface="MS PGothic" panose="020B0600070205080204" pitchFamily="-96" charset="-128"/>
              </a:rPr>
              <a:t> common facilities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altLang="en-US" sz="1900" dirty="0">
                <a:effectLst/>
                <a:ea typeface="MS PGothic" panose="020B0600070205080204" pitchFamily="-96" charset="-128"/>
              </a:rPr>
              <a:t>Make different devices look the same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altLang="en-US" sz="1900" dirty="0">
                <a:effectLst/>
                <a:ea typeface="MS PGothic" panose="020B0600070205080204" pitchFamily="-96" charset="-128"/>
              </a:rPr>
              <a:t>Provide higher-level or more useful functionality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r>
              <a:rPr lang="en-US" altLang="en-US" sz="2200" dirty="0">
                <a:effectLst/>
                <a:ea typeface="MS PGothic" panose="020B0600070205080204" pitchFamily="-96" charset="-128"/>
              </a:rPr>
              <a:t>Challenges</a:t>
            </a:r>
            <a:endParaRPr lang="en-US" altLang="en-US" sz="2200" dirty="0"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altLang="en-US" sz="1900" dirty="0">
                <a:effectLst/>
                <a:ea typeface="MS PGothic" panose="020B0600070205080204" pitchFamily="-96" charset="-128"/>
              </a:rPr>
              <a:t>What are the correct abstractions?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  <a:p>
            <a:pPr lvl="1"/>
            <a:r>
              <a:rPr lang="en-US" altLang="en-US" sz="1900" dirty="0">
                <a:effectLst/>
                <a:ea typeface="MS PGothic" panose="020B0600070205080204" pitchFamily="-96" charset="-128"/>
              </a:rPr>
              <a:t>How much of hardware should be exposed?</a:t>
            </a:r>
            <a:endParaRPr lang="en-US" altLang="en-US" sz="1900" dirty="0">
              <a:effectLst/>
              <a:ea typeface="MS PGothic" panose="020B0600070205080204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uiExpand="1" build="p"/>
    </p:bldLst>
  </p:timing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commondata" val="eyJoZGlkIjoiMjk4NDYwY2ZlNTg5ZDYyYWNiY2MzOGM5NmZlOThkYTA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5411</Words>
  <Application>WPS 演示</Application>
  <PresentationFormat>全屏显示(4:3)</PresentationFormat>
  <Paragraphs>249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Arial Narrow</vt:lpstr>
      <vt:lpstr>Calibri</vt:lpstr>
      <vt:lpstr>Times New Roman</vt:lpstr>
      <vt:lpstr>MS PGothic</vt:lpstr>
      <vt:lpstr>Wingdings 2</vt:lpstr>
      <vt:lpstr>Marker Felt</vt:lpstr>
      <vt:lpstr>Segoe Print</vt:lpstr>
      <vt:lpstr>微软雅黑</vt:lpstr>
      <vt:lpstr>Arial Unicode MS</vt:lpstr>
      <vt:lpstr>Calisto MT</vt:lpstr>
      <vt:lpstr>template2007</vt:lpstr>
      <vt:lpstr>Introduction</vt:lpstr>
      <vt:lpstr>Logistics</vt:lpstr>
      <vt:lpstr>LAB</vt:lpstr>
      <vt:lpstr>Tools and Materials</vt:lpstr>
      <vt:lpstr>80386 Manual</vt:lpstr>
      <vt:lpstr>Part I: Application programming</vt:lpstr>
      <vt:lpstr>Part II: Systems programming</vt:lpstr>
      <vt:lpstr>What is an Operating System?</vt:lpstr>
      <vt:lpstr>What does OS Provide?</vt:lpstr>
      <vt:lpstr>What does OS Provide?</vt:lpstr>
      <vt:lpstr>OS Organization</vt:lpstr>
      <vt:lpstr>Three Pieces: First</vt:lpstr>
      <vt:lpstr>Three Pieces: Second</vt:lpstr>
      <vt:lpstr>Three Pieces: Third</vt:lpstr>
      <vt:lpstr>A Wider Concept of OS</vt:lpstr>
      <vt:lpstr>Advanced Topics</vt:lpstr>
      <vt:lpstr>Why study Operating Systems?</vt:lpstr>
      <vt:lpstr>History of Machines</vt:lpstr>
      <vt:lpstr>Brief history of OS</vt:lpstr>
      <vt:lpstr>UNIX</vt:lpstr>
      <vt:lpstr>Brief history of OS</vt:lpstr>
      <vt:lpstr>Brief history of OS</vt:lpstr>
      <vt:lpstr>Brief history of OS</vt:lpstr>
      <vt:lpstr>Brief history of 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dc:description>Redesign of slides created by Randal E. Bryant and David R. O'Hallaron</dc:description>
  <cp:lastModifiedBy>陈锐林</cp:lastModifiedBy>
  <cp:revision>9</cp:revision>
  <cp:lastPrinted>2017-08-31T16:02:00Z</cp:lastPrinted>
  <dcterms:created xsi:type="dcterms:W3CDTF">2021-09-22T13:09:00Z</dcterms:created>
  <dcterms:modified xsi:type="dcterms:W3CDTF">2023-12-23T13:28:36Z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FA5296C6D25543BDB1EEF9E962F22AF7_12</vt:lpwstr>
  </property>
  <property fmtid="{D5CDD505-2E9C-101B-9397-08002B2CF9AE}" pid="3" name="KSOProductBuildVer">
    <vt:lpwstr>2052-12.1.0.15712</vt:lpwstr>
  </property>
</Properties>
</file>