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68"/>
  </p:notesMasterIdLst>
  <p:handoutMasterIdLst>
    <p:handoutMasterId r:id="rId69"/>
  </p:handoutMasterIdLst>
  <p:sldIdLst>
    <p:sldId id="374" r:id="rId2"/>
    <p:sldId id="335" r:id="rId3"/>
    <p:sldId id="336" r:id="rId4"/>
    <p:sldId id="337" r:id="rId5"/>
    <p:sldId id="617" r:id="rId6"/>
    <p:sldId id="639" r:id="rId7"/>
    <p:sldId id="375" r:id="rId8"/>
    <p:sldId id="343" r:id="rId9"/>
    <p:sldId id="338" r:id="rId10"/>
    <p:sldId id="341" r:id="rId11"/>
    <p:sldId id="344" r:id="rId12"/>
    <p:sldId id="346" r:id="rId13"/>
    <p:sldId id="345" r:id="rId14"/>
    <p:sldId id="347" r:id="rId15"/>
    <p:sldId id="348" r:id="rId16"/>
    <p:sldId id="328" r:id="rId17"/>
    <p:sldId id="349" r:id="rId18"/>
    <p:sldId id="330" r:id="rId19"/>
    <p:sldId id="333" r:id="rId20"/>
    <p:sldId id="334" r:id="rId21"/>
    <p:sldId id="350" r:id="rId22"/>
    <p:sldId id="376" r:id="rId23"/>
    <p:sldId id="351" r:id="rId24"/>
    <p:sldId id="368" r:id="rId25"/>
    <p:sldId id="369" r:id="rId26"/>
    <p:sldId id="370" r:id="rId27"/>
    <p:sldId id="352" r:id="rId28"/>
    <p:sldId id="378" r:id="rId29"/>
    <p:sldId id="353" r:id="rId30"/>
    <p:sldId id="355" r:id="rId31"/>
    <p:sldId id="356" r:id="rId32"/>
    <p:sldId id="357" r:id="rId33"/>
    <p:sldId id="358" r:id="rId34"/>
    <p:sldId id="372" r:id="rId35"/>
    <p:sldId id="359" r:id="rId36"/>
    <p:sldId id="377" r:id="rId37"/>
    <p:sldId id="361" r:id="rId38"/>
    <p:sldId id="360" r:id="rId39"/>
    <p:sldId id="373" r:id="rId40"/>
    <p:sldId id="362" r:id="rId41"/>
    <p:sldId id="363" r:id="rId42"/>
    <p:sldId id="364" r:id="rId43"/>
    <p:sldId id="366" r:id="rId44"/>
    <p:sldId id="365" r:id="rId45"/>
    <p:sldId id="367" r:id="rId46"/>
    <p:sldId id="264" r:id="rId47"/>
    <p:sldId id="324" r:id="rId48"/>
    <p:sldId id="291" r:id="rId49"/>
    <p:sldId id="292" r:id="rId50"/>
    <p:sldId id="293" r:id="rId51"/>
    <p:sldId id="294" r:id="rId52"/>
    <p:sldId id="295" r:id="rId53"/>
    <p:sldId id="296" r:id="rId54"/>
    <p:sldId id="297" r:id="rId55"/>
    <p:sldId id="298" r:id="rId56"/>
    <p:sldId id="299" r:id="rId57"/>
    <p:sldId id="300" r:id="rId58"/>
    <p:sldId id="301" r:id="rId59"/>
    <p:sldId id="302" r:id="rId60"/>
    <p:sldId id="303" r:id="rId61"/>
    <p:sldId id="433" r:id="rId62"/>
    <p:sldId id="434" r:id="rId63"/>
    <p:sldId id="435" r:id="rId64"/>
    <p:sldId id="326" r:id="rId65"/>
    <p:sldId id="327" r:id="rId66"/>
    <p:sldId id="436" r:id="rId67"/>
  </p:sldIdLst>
  <p:sldSz cx="9144000" cy="6858000" type="screen4x3"/>
  <p:notesSz cx="7302500" cy="9586913"/>
  <p:custDataLst>
    <p:tags r:id="rId70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19">
          <p15:clr>
            <a:srgbClr val="A4A3A4"/>
          </p15:clr>
        </p15:guide>
        <p15:guide id="2" pos="230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clrMru>
    <a:srgbClr val="A8E799"/>
    <a:srgbClr val="CDF1C5"/>
    <a:srgbClr val="F1C7C7"/>
    <a:srgbClr val="E0E0E0"/>
    <a:srgbClr val="E0F4E3"/>
    <a:srgbClr val="E3E4E6"/>
    <a:srgbClr val="FFFF99"/>
    <a:srgbClr val="FF9999"/>
    <a:srgbClr val="EFBFBF"/>
    <a:srgbClr val="C5FE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4843" autoAdjust="0"/>
    <p:restoredTop sz="94660"/>
  </p:normalViewPr>
  <p:slideViewPr>
    <p:cSldViewPr snapToObjects="1">
      <p:cViewPr varScale="1">
        <p:scale>
          <a:sx n="115" d="100"/>
          <a:sy n="115" d="100"/>
        </p:scale>
        <p:origin x="216" y="4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464"/>
    </p:cViewPr>
  </p:sorterViewPr>
  <p:notesViewPr>
    <p:cSldViewPr snapToObjects="1">
      <p:cViewPr varScale="1">
        <p:scale>
          <a:sx n="70" d="100"/>
          <a:sy n="70" d="100"/>
        </p:scale>
        <p:origin x="-2384" y="-120"/>
      </p:cViewPr>
      <p:guideLst>
        <p:guide orient="horz" pos="3019"/>
        <p:guide pos="230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71950" y="0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t" anchorCtr="0" compatLnSpc="1">
            <a:prstTxWarp prst="textNoShape">
              <a:avLst/>
            </a:prstTxWarp>
          </a:bodyPr>
          <a:lstStyle>
            <a:lvl1pPr algn="r"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29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71950" y="9091613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b" anchorCtr="0" compatLnSpc="1">
            <a:prstTxWarp prst="textNoShape">
              <a:avLst/>
            </a:prstTxWarp>
          </a:bodyPr>
          <a:lstStyle>
            <a:lvl1pPr algn="r"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83587096-7852-44F5-9A71-D621B1FF24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15488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1480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0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19200" y="685800"/>
            <a:ext cx="4875213" cy="3657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8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0600" y="4572000"/>
            <a:ext cx="53340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08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43999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14800" y="9143999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40F64717-A5A5-4C4E-9291-2F18B7410B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2571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6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6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667" y="4553434"/>
            <a:ext cx="5355167" cy="431341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5775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7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7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667" y="4553434"/>
            <a:ext cx="5355167" cy="431341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964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08012"/>
            <a:ext cx="7772400" cy="14700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7492" cy="1752600"/>
          </a:xfrm>
        </p:spPr>
        <p:txBody>
          <a:bodyPr/>
          <a:lstStyle>
            <a:lvl1pPr marL="0" indent="0" algn="l">
              <a:buNone/>
              <a:defRPr sz="2000" b="0">
                <a:latin typeface="Calibri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58013" y="228600"/>
            <a:ext cx="2185987" cy="6105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6875" y="228600"/>
            <a:ext cx="6408738" cy="6105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62488" y="1362075"/>
            <a:ext cx="3871912" cy="24098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62488" y="3924300"/>
            <a:ext cx="3871912" cy="24098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5625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20" name="Shape 20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672">
                <a:solidFill>
                  <a:srgbClr val="FFFFFF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672">
                <a:solidFill>
                  <a:srgbClr val="FFFFFF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672">
                <a:solidFill>
                  <a:srgbClr val="FFFFFF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672">
                <a:solidFill>
                  <a:srgbClr val="FFFFFF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672">
                <a:solidFill>
                  <a:srgbClr val="FFFFFF"/>
                </a:solidFill>
              </a:rPr>
              <a:t>Body Level Five</a:t>
            </a:r>
          </a:p>
        </p:txBody>
      </p:sp>
    </p:spTree>
    <p:extLst>
      <p:ext uri="{BB962C8B-B14F-4D97-AF65-F5344CB8AC3E}">
        <p14:creationId xmlns:p14="http://schemas.microsoft.com/office/powerpoint/2010/main" val="3354938048"/>
      </p:ext>
    </p:extLst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b="0" i="0">
                <a:solidFill>
                  <a:schemeClr val="tx1"/>
                </a:solidFill>
                <a:effectLst>
                  <a:outerShdw blurRad="38100" dist="12700" dir="2700000" algn="tl" rotWithShape="0">
                    <a:prstClr val="black">
                      <a:alpha val="60000"/>
                    </a:prstClr>
                  </a:outerShdw>
                </a:effectLst>
                <a:latin typeface="Calibri" panose="020F0502020204030204" pitchFamily="34" charset="0"/>
              </a:defRPr>
            </a:lvl1pPr>
          </a:lstStyle>
          <a:p>
            <a:fld id="{196F663E-5ED1-47B2-8DFB-BADDA486BF96}" type="datetimeFigureOut">
              <a:rPr lang="en-US" smtClean="0"/>
              <a:pPr/>
              <a:t>10/26/23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b="0" i="0">
                <a:solidFill>
                  <a:schemeClr val="tx1"/>
                </a:solidFill>
                <a:effectLst>
                  <a:outerShdw blurRad="38100" dist="12700" dir="2700000" algn="tl" rotWithShape="0">
                    <a:prstClr val="black">
                      <a:alpha val="60000"/>
                    </a:prstClr>
                  </a:outerShdw>
                </a:effectLst>
                <a:latin typeface="Calibri" panose="020F0502020204030204" pitchFamily="34" charset="0"/>
              </a:defRPr>
            </a:lvl1pPr>
          </a:lstStyle>
          <a:p>
            <a:endParaRPr lang="en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b="0" i="0">
                <a:solidFill>
                  <a:schemeClr val="tx1"/>
                </a:solidFill>
                <a:effectLst>
                  <a:outerShdw blurRad="38100" dist="12700" dir="2700000" algn="tl" rotWithShape="0">
                    <a:prstClr val="black">
                      <a:alpha val="60000"/>
                    </a:prstClr>
                  </a:outerShdw>
                </a:effectLst>
                <a:latin typeface="Calibri" panose="020F0502020204030204" pitchFamily="34" charset="0"/>
              </a:defRPr>
            </a:lvl1pPr>
          </a:lstStyle>
          <a:p>
            <a:fld id="{61F84E61-BFA6-4150-9FE3-AA0C8F288190}" type="slidenum">
              <a:rPr lang="en-CN" smtClean="0"/>
              <a:pPr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966922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3726" y="142875"/>
            <a:ext cx="7592093" cy="762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066800"/>
            <a:ext cx="7896225" cy="52673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762" y="445070"/>
            <a:ext cx="7591425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090" y="371182"/>
            <a:ext cx="75914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362075"/>
            <a:ext cx="7896225" cy="497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7897813" y="-26988"/>
            <a:ext cx="1309687" cy="2778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1200" dirty="0">
                <a:solidFill>
                  <a:schemeClr val="bg1"/>
                </a:solidFill>
                <a:latin typeface="Times New Roman" pitchFamily="18" charset="0"/>
              </a:rPr>
              <a:t>Carnegie Mellon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8830843" y="6611779"/>
            <a:ext cx="33855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itchFamily="-96" charset="-128"/>
                <a:cs typeface="ＭＳ Ｐゴシック" pitchFamily="-96" charset="-128"/>
              </a:rPr>
              <a:pPr/>
              <a:t>‹#›</a:t>
            </a:fld>
            <a:endParaRPr lang="en-US" sz="1000" dirty="0">
              <a:latin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0" r:id="rId2"/>
    <p:sldLayoutId id="2147483659" r:id="rId3"/>
    <p:sldLayoutId id="2147483658" r:id="rId4"/>
    <p:sldLayoutId id="2147483657" r:id="rId5"/>
    <p:sldLayoutId id="2147483656" r:id="rId6"/>
    <p:sldLayoutId id="2147483655" r:id="rId7"/>
    <p:sldLayoutId id="2147483654" r:id="rId8"/>
    <p:sldLayoutId id="2147483653" r:id="rId9"/>
    <p:sldLayoutId id="2147483652" r:id="rId10"/>
    <p:sldLayoutId id="2147483651" r:id="rId11"/>
    <p:sldLayoutId id="2147483650" r:id="rId12"/>
    <p:sldLayoutId id="2147483649" r:id="rId13"/>
    <p:sldLayoutId id="2147483662" r:id="rId14"/>
    <p:sldLayoutId id="2147483663" r:id="rId15"/>
  </p:sldLayoutIdLst>
  <p:hf sldNum="0" hdr="0" ftr="0" dt="0"/>
  <p:txStyles>
    <p:titleStyle>
      <a:lvl1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+mj-ea"/>
          <a:cs typeface="+mj-cs"/>
        </a:defRPr>
      </a:lvl1pPr>
      <a:lvl2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2pPr>
      <a:lvl3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3pPr>
      <a:lvl4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4pPr>
      <a:lvl5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5pPr>
      <a:lvl6pPr marL="5762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6pPr>
      <a:lvl7pPr marL="10334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7pPr>
      <a:lvl8pPr marL="14906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8pPr>
      <a:lvl9pPr marL="19478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60000"/>
        <a:buFont typeface="Wingdings 2" pitchFamily="18" charset="2"/>
        <a:buChar char="¢"/>
        <a:defRPr sz="2400" b="1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1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SzPct val="8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057400"/>
            <a:ext cx="7772400" cy="1143000"/>
          </a:xfrm>
        </p:spPr>
        <p:txBody>
          <a:bodyPr/>
          <a:lstStyle/>
          <a:p>
            <a:pPr algn="ctr"/>
            <a:r>
              <a:rPr lang="en-US" dirty="0"/>
              <a:t>Concurrency: Locks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42900" y="3284984"/>
            <a:ext cx="8458200" cy="2600325"/>
          </a:xfrm>
        </p:spPr>
        <p:txBody>
          <a:bodyPr/>
          <a:lstStyle/>
          <a:p>
            <a:pPr marL="609569" indent="-609569"/>
            <a:r>
              <a:rPr lang="en-US" b="1" dirty="0"/>
              <a:t>Questions answered in this lecture:</a:t>
            </a:r>
          </a:p>
          <a:p>
            <a:pPr marL="609569" indent="-609569"/>
            <a:r>
              <a:rPr lang="en-US" dirty="0"/>
              <a:t>Review threads and mutual exclusion for critical sections</a:t>
            </a:r>
          </a:p>
          <a:p>
            <a:pPr marL="609569" indent="-609569"/>
            <a:r>
              <a:rPr lang="en-US" dirty="0"/>
              <a:t>How can locks be used to protect shared data structures such as linked lists?</a:t>
            </a:r>
          </a:p>
          <a:p>
            <a:pPr marL="609569" indent="-609569"/>
            <a:r>
              <a:rPr lang="en-US" dirty="0"/>
              <a:t>Can locks be implemented by disabling interrupts?</a:t>
            </a:r>
          </a:p>
          <a:p>
            <a:pPr marL="609569" indent="-609569"/>
            <a:r>
              <a:rPr lang="en-US" dirty="0"/>
              <a:t>Can locks be implemented with loads and stores?</a:t>
            </a:r>
          </a:p>
          <a:p>
            <a:pPr marL="609569" indent="-609569"/>
            <a:r>
              <a:rPr lang="en-US" dirty="0"/>
              <a:t>Can locks be implemented with atomic hardware instructions?</a:t>
            </a:r>
          </a:p>
          <a:p>
            <a:pPr marL="609569" indent="-609569"/>
            <a:r>
              <a:rPr lang="en-US" dirty="0"/>
              <a:t>Are spinlocks a good idea?</a:t>
            </a:r>
          </a:p>
          <a:p>
            <a:pPr marL="609569" indent="-609569"/>
            <a:r>
              <a:rPr lang="en-US" dirty="0"/>
              <a:t>How can threads block instead of spin-waiting while waiting for a lock?</a:t>
            </a:r>
          </a:p>
          <a:p>
            <a:pPr marL="609569" indent="-609569"/>
            <a:r>
              <a:rPr lang="en-US" dirty="0"/>
              <a:t>When should a waiting thread block and when should it spin?</a:t>
            </a:r>
          </a:p>
        </p:txBody>
      </p:sp>
    </p:spTree>
    <p:extLst>
      <p:ext uri="{BB962C8B-B14F-4D97-AF65-F5344CB8AC3E}">
        <p14:creationId xmlns:p14="http://schemas.microsoft.com/office/powerpoint/2010/main" val="29194522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Shape 339"/>
          <p:cNvSpPr/>
          <p:nvPr/>
        </p:nvSpPr>
        <p:spPr>
          <a:xfrm>
            <a:off x="846961" y="2974707"/>
            <a:ext cx="729367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b="0" dirty="0">
                <a:solidFill>
                  <a:srgbClr val="000000"/>
                </a:solidFill>
                <a:latin typeface="Calibri" panose="020F0502020204030204" pitchFamily="34" charset="0"/>
              </a:rPr>
              <a:t>head</a:t>
            </a:r>
          </a:p>
        </p:txBody>
      </p:sp>
      <p:sp>
        <p:nvSpPr>
          <p:cNvPr id="340" name="Shape 340"/>
          <p:cNvSpPr/>
          <p:nvPr/>
        </p:nvSpPr>
        <p:spPr>
          <a:xfrm>
            <a:off x="2195738" y="2759023"/>
            <a:ext cx="892969" cy="8929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1497FC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1828">
                <a:solidFill>
                  <a:schemeClr val="bg1"/>
                </a:solidFill>
                <a:latin typeface="Helvetica"/>
                <a:ea typeface="Helvetica"/>
                <a:cs typeface="Helvetica"/>
                <a:sym typeface="Helvetica"/>
              </a:rPr>
              <a:t>T1’s</a:t>
            </a:r>
          </a:p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1828">
                <a:solidFill>
                  <a:schemeClr val="bg1"/>
                </a:solidFill>
                <a:latin typeface="Helvetica"/>
                <a:ea typeface="Helvetica"/>
                <a:cs typeface="Helvetica"/>
                <a:sym typeface="Helvetica"/>
              </a:rPr>
              <a:t>node</a:t>
            </a:r>
          </a:p>
        </p:txBody>
      </p:sp>
      <p:sp>
        <p:nvSpPr>
          <p:cNvPr id="341" name="Shape 341"/>
          <p:cNvSpPr/>
          <p:nvPr/>
        </p:nvSpPr>
        <p:spPr>
          <a:xfrm>
            <a:off x="3624488" y="2759023"/>
            <a:ext cx="892969" cy="8929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308B16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1828">
                <a:solidFill>
                  <a:schemeClr val="bg1"/>
                </a:solidFill>
                <a:latin typeface="Helvetica"/>
                <a:ea typeface="Helvetica"/>
                <a:cs typeface="Helvetica"/>
                <a:sym typeface="Helvetica"/>
              </a:rPr>
              <a:t>old</a:t>
            </a:r>
          </a:p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1828">
                <a:solidFill>
                  <a:schemeClr val="bg1"/>
                </a:solidFill>
                <a:latin typeface="Helvetica"/>
                <a:ea typeface="Helvetica"/>
                <a:cs typeface="Helvetica"/>
                <a:sym typeface="Helvetica"/>
              </a:rPr>
              <a:t>head</a:t>
            </a:r>
          </a:p>
        </p:txBody>
      </p:sp>
      <p:sp>
        <p:nvSpPr>
          <p:cNvPr id="342" name="Shape 342"/>
          <p:cNvSpPr/>
          <p:nvPr/>
        </p:nvSpPr>
        <p:spPr>
          <a:xfrm>
            <a:off x="5053238" y="2759023"/>
            <a:ext cx="892969" cy="8929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308B16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1828">
                <a:solidFill>
                  <a:schemeClr val="bg1"/>
                </a:solidFill>
              </a:rPr>
              <a:t>n3</a:t>
            </a:r>
          </a:p>
        </p:txBody>
      </p:sp>
      <p:sp>
        <p:nvSpPr>
          <p:cNvPr id="343" name="Shape 343"/>
          <p:cNvSpPr/>
          <p:nvPr/>
        </p:nvSpPr>
        <p:spPr>
          <a:xfrm>
            <a:off x="6481988" y="2759023"/>
            <a:ext cx="892969" cy="8929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308B16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1828">
                <a:solidFill>
                  <a:schemeClr val="bg1"/>
                </a:solidFill>
              </a:rPr>
              <a:t>n4</a:t>
            </a:r>
          </a:p>
        </p:txBody>
      </p:sp>
      <p:sp>
        <p:nvSpPr>
          <p:cNvPr id="344" name="Shape 344"/>
          <p:cNvSpPr/>
          <p:nvPr/>
        </p:nvSpPr>
        <p:spPr>
          <a:xfrm>
            <a:off x="3104649" y="3205507"/>
            <a:ext cx="503896" cy="1"/>
          </a:xfrm>
          <a:prstGeom prst="line">
            <a:avLst/>
          </a:prstGeom>
          <a:ln w="50800">
            <a:solidFill>
              <a:srgbClr val="0000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 algn="ctr">
              <a:defRPr sz="2600"/>
            </a:pPr>
            <a:endParaRPr sz="1828" b="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345" name="Shape 345"/>
          <p:cNvSpPr/>
          <p:nvPr/>
        </p:nvSpPr>
        <p:spPr>
          <a:xfrm>
            <a:off x="4533399" y="3205507"/>
            <a:ext cx="503896" cy="1"/>
          </a:xfrm>
          <a:prstGeom prst="line">
            <a:avLst/>
          </a:prstGeom>
          <a:ln w="50800">
            <a:solidFill>
              <a:srgbClr val="0000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 algn="ctr">
              <a:defRPr sz="2600"/>
            </a:pPr>
            <a:endParaRPr sz="1828" b="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346" name="Shape 346"/>
          <p:cNvSpPr/>
          <p:nvPr/>
        </p:nvSpPr>
        <p:spPr>
          <a:xfrm>
            <a:off x="5962149" y="3205507"/>
            <a:ext cx="503896" cy="1"/>
          </a:xfrm>
          <a:prstGeom prst="line">
            <a:avLst/>
          </a:prstGeom>
          <a:ln w="50800">
            <a:solidFill>
              <a:srgbClr val="0000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 algn="ctr">
              <a:defRPr sz="2600"/>
            </a:pPr>
            <a:endParaRPr sz="1828" b="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347" name="Shape 347"/>
          <p:cNvSpPr/>
          <p:nvPr/>
        </p:nvSpPr>
        <p:spPr>
          <a:xfrm>
            <a:off x="7390899" y="3205507"/>
            <a:ext cx="503896" cy="1"/>
          </a:xfrm>
          <a:prstGeom prst="line">
            <a:avLst/>
          </a:prstGeom>
          <a:ln w="50800">
            <a:solidFill>
              <a:srgbClr val="0000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 algn="ctr">
              <a:defRPr sz="2600"/>
            </a:pPr>
            <a:endParaRPr sz="1828" b="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348" name="Shape 348"/>
          <p:cNvSpPr/>
          <p:nvPr/>
        </p:nvSpPr>
        <p:spPr>
          <a:xfrm>
            <a:off x="8060217" y="2974707"/>
            <a:ext cx="296556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2531" b="0" dirty="0">
                <a:latin typeface="Calibri" panose="020F0502020204030204" pitchFamily="34" charset="0"/>
              </a:rPr>
              <a:t>…</a:t>
            </a:r>
          </a:p>
        </p:txBody>
      </p:sp>
      <p:sp>
        <p:nvSpPr>
          <p:cNvPr id="349" name="Shape 349"/>
          <p:cNvSpPr/>
          <p:nvPr/>
        </p:nvSpPr>
        <p:spPr>
          <a:xfrm>
            <a:off x="1675899" y="3205507"/>
            <a:ext cx="503896" cy="1"/>
          </a:xfrm>
          <a:prstGeom prst="line">
            <a:avLst/>
          </a:prstGeom>
          <a:ln w="50800">
            <a:solidFill>
              <a:srgbClr val="0000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350" name="Shape 350"/>
          <p:cNvSpPr/>
          <p:nvPr/>
        </p:nvSpPr>
        <p:spPr>
          <a:xfrm flipV="1">
            <a:off x="2766448" y="3562862"/>
            <a:ext cx="1028074" cy="700846"/>
          </a:xfrm>
          <a:prstGeom prst="line">
            <a:avLst/>
          </a:prstGeom>
          <a:ln w="50800">
            <a:solidFill>
              <a:srgbClr val="0000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 algn="ctr">
              <a:defRPr sz="2600"/>
            </a:pPr>
            <a:endParaRPr sz="1828" b="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351" name="Shape 351"/>
          <p:cNvSpPr/>
          <p:nvPr/>
        </p:nvSpPr>
        <p:spPr>
          <a:xfrm>
            <a:off x="2195738" y="3875401"/>
            <a:ext cx="892969" cy="8929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88540A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1828">
                <a:solidFill>
                  <a:schemeClr val="bg1"/>
                </a:solidFill>
                <a:latin typeface="Helvetica"/>
                <a:ea typeface="Helvetica"/>
                <a:cs typeface="Helvetica"/>
                <a:sym typeface="Helvetica"/>
              </a:rPr>
              <a:t>T2’s</a:t>
            </a:r>
          </a:p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1828">
                <a:solidFill>
                  <a:schemeClr val="bg1"/>
                </a:solidFill>
                <a:latin typeface="Helvetica"/>
                <a:ea typeface="Helvetica"/>
                <a:cs typeface="Helvetica"/>
                <a:sym typeface="Helvetica"/>
              </a:rPr>
              <a:t>node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Resulting Linked List</a:t>
            </a:r>
          </a:p>
        </p:txBody>
      </p:sp>
      <p:sp>
        <p:nvSpPr>
          <p:cNvPr id="17" name="Shape 366"/>
          <p:cNvSpPr/>
          <p:nvPr/>
        </p:nvSpPr>
        <p:spPr>
          <a:xfrm>
            <a:off x="3178754" y="4156007"/>
            <a:ext cx="1336905" cy="3317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 algn="l">
              <a:defRPr sz="2400"/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1687" b="0" dirty="0">
                <a:solidFill>
                  <a:schemeClr val="bg1"/>
                </a:solidFill>
                <a:latin typeface="Calibri" panose="020F0502020204030204" pitchFamily="34" charset="0"/>
              </a:rPr>
              <a:t>[orphan node]</a:t>
            </a:r>
          </a:p>
        </p:txBody>
      </p:sp>
    </p:spTree>
    <p:extLst>
      <p:ext uri="{BB962C8B-B14F-4D97-AF65-F5344CB8AC3E}">
        <p14:creationId xmlns:p14="http://schemas.microsoft.com/office/powerpoint/2010/main" val="30125199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Locking Linked Lists</a:t>
            </a:r>
          </a:p>
        </p:txBody>
      </p:sp>
      <p:sp>
        <p:nvSpPr>
          <p:cNvPr id="3" name="Rectangle 2"/>
          <p:cNvSpPr/>
          <p:nvPr/>
        </p:nvSpPr>
        <p:spPr>
          <a:xfrm>
            <a:off x="121967" y="1345921"/>
            <a:ext cx="4594651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600" b="0" dirty="0">
                <a:latin typeface="Courier" pitchFamily="2" charset="0"/>
                <a:ea typeface="Courier" charset="0"/>
                <a:cs typeface="Calibri" panose="020F0502020204030204" pitchFamily="34" charset="0"/>
              </a:rPr>
              <a:t>Void </a:t>
            </a:r>
            <a:r>
              <a:rPr lang="en-US" sz="1600" b="0" dirty="0" err="1">
                <a:latin typeface="Courier" pitchFamily="2" charset="0"/>
                <a:ea typeface="Courier" charset="0"/>
                <a:cs typeface="Calibri" panose="020F0502020204030204" pitchFamily="34" charset="0"/>
              </a:rPr>
              <a:t>List_Insert</a:t>
            </a:r>
            <a:r>
              <a:rPr lang="en-US" sz="1600" b="0" dirty="0">
                <a:latin typeface="Courier" pitchFamily="2" charset="0"/>
                <a:ea typeface="Courier" charset="0"/>
                <a:cs typeface="Calibri" panose="020F0502020204030204" pitchFamily="34" charset="0"/>
              </a:rPr>
              <a:t>(</a:t>
            </a:r>
            <a:r>
              <a:rPr lang="en-US" sz="1600" b="0" dirty="0" err="1">
                <a:latin typeface="Courier" pitchFamily="2" charset="0"/>
                <a:ea typeface="Courier" charset="0"/>
                <a:cs typeface="Calibri" panose="020F0502020204030204" pitchFamily="34" charset="0"/>
              </a:rPr>
              <a:t>list_t</a:t>
            </a:r>
            <a:r>
              <a:rPr lang="en-US" sz="1600" b="0" dirty="0">
                <a:latin typeface="Courier" pitchFamily="2" charset="0"/>
                <a:ea typeface="Courier" charset="0"/>
                <a:cs typeface="Calibri" panose="020F0502020204030204" pitchFamily="34" charset="0"/>
              </a:rPr>
              <a:t> *L, int key) { </a:t>
            </a:r>
          </a:p>
          <a:p>
            <a:pPr algn="l"/>
            <a:r>
              <a:rPr lang="en-US" sz="1600" b="0" dirty="0">
                <a:latin typeface="Courier" pitchFamily="2" charset="0"/>
                <a:ea typeface="Courier" charset="0"/>
                <a:cs typeface="Calibri" panose="020F0502020204030204" pitchFamily="34" charset="0"/>
              </a:rPr>
              <a:t>	</a:t>
            </a:r>
            <a:r>
              <a:rPr lang="en-US" sz="1600" b="0" dirty="0" err="1">
                <a:latin typeface="Courier" pitchFamily="2" charset="0"/>
                <a:ea typeface="Courier" charset="0"/>
                <a:cs typeface="Calibri" panose="020F0502020204030204" pitchFamily="34" charset="0"/>
              </a:rPr>
              <a:t>node_t</a:t>
            </a:r>
            <a:r>
              <a:rPr lang="en-US" sz="1600" b="0" dirty="0">
                <a:latin typeface="Courier" pitchFamily="2" charset="0"/>
                <a:ea typeface="Courier" charset="0"/>
                <a:cs typeface="Calibri" panose="020F0502020204030204" pitchFamily="34" charset="0"/>
              </a:rPr>
              <a:t> *new = </a:t>
            </a:r>
          </a:p>
          <a:p>
            <a:pPr algn="l"/>
            <a:r>
              <a:rPr lang="en-US" sz="1600" b="0" dirty="0">
                <a:latin typeface="Courier" pitchFamily="2" charset="0"/>
                <a:ea typeface="Courier" charset="0"/>
                <a:cs typeface="Calibri" panose="020F0502020204030204" pitchFamily="34" charset="0"/>
              </a:rPr>
              <a:t>		</a:t>
            </a:r>
            <a:r>
              <a:rPr lang="en-US" sz="1600" b="0" dirty="0" err="1">
                <a:latin typeface="Courier" pitchFamily="2" charset="0"/>
                <a:ea typeface="Courier" charset="0"/>
                <a:cs typeface="Calibri" panose="020F0502020204030204" pitchFamily="34" charset="0"/>
              </a:rPr>
              <a:t>malloc</a:t>
            </a:r>
            <a:r>
              <a:rPr lang="en-US" sz="1600" b="0" dirty="0">
                <a:latin typeface="Courier" pitchFamily="2" charset="0"/>
                <a:ea typeface="Courier" charset="0"/>
                <a:cs typeface="Calibri" panose="020F0502020204030204" pitchFamily="34" charset="0"/>
              </a:rPr>
              <a:t>(</a:t>
            </a:r>
            <a:r>
              <a:rPr lang="en-US" sz="1600" b="0" dirty="0" err="1">
                <a:latin typeface="Courier" pitchFamily="2" charset="0"/>
                <a:ea typeface="Courier" charset="0"/>
                <a:cs typeface="Calibri" panose="020F0502020204030204" pitchFamily="34" charset="0"/>
              </a:rPr>
              <a:t>sizeof</a:t>
            </a:r>
            <a:r>
              <a:rPr lang="en-US" sz="1600" b="0" dirty="0">
                <a:latin typeface="Courier" pitchFamily="2" charset="0"/>
                <a:ea typeface="Courier" charset="0"/>
                <a:cs typeface="Calibri" panose="020F0502020204030204" pitchFamily="34" charset="0"/>
              </a:rPr>
              <a:t>(</a:t>
            </a:r>
            <a:r>
              <a:rPr lang="en-US" sz="1600" b="0" dirty="0" err="1">
                <a:latin typeface="Courier" pitchFamily="2" charset="0"/>
                <a:ea typeface="Courier" charset="0"/>
                <a:cs typeface="Calibri" panose="020F0502020204030204" pitchFamily="34" charset="0"/>
              </a:rPr>
              <a:t>node_t</a:t>
            </a:r>
            <a:r>
              <a:rPr lang="en-US" sz="1600" b="0" dirty="0">
                <a:latin typeface="Courier" pitchFamily="2" charset="0"/>
                <a:ea typeface="Courier" charset="0"/>
                <a:cs typeface="Calibri" panose="020F0502020204030204" pitchFamily="34" charset="0"/>
              </a:rPr>
              <a:t>)); </a:t>
            </a:r>
          </a:p>
          <a:p>
            <a:pPr algn="l"/>
            <a:r>
              <a:rPr lang="en-US" sz="1600" b="0" dirty="0">
                <a:latin typeface="Courier" pitchFamily="2" charset="0"/>
                <a:ea typeface="Courier" charset="0"/>
                <a:cs typeface="Calibri" panose="020F0502020204030204" pitchFamily="34" charset="0"/>
              </a:rPr>
              <a:t>	assert(new);</a:t>
            </a:r>
          </a:p>
          <a:p>
            <a:pPr algn="l"/>
            <a:r>
              <a:rPr lang="en-US" sz="1600" b="0" dirty="0">
                <a:latin typeface="Courier" pitchFamily="2" charset="0"/>
                <a:ea typeface="Courier" charset="0"/>
                <a:cs typeface="Calibri" panose="020F0502020204030204" pitchFamily="34" charset="0"/>
              </a:rPr>
              <a:t>	new-&gt;key = key;</a:t>
            </a:r>
          </a:p>
          <a:p>
            <a:pPr algn="l"/>
            <a:r>
              <a:rPr lang="en-US" sz="1600" b="0" dirty="0">
                <a:latin typeface="Courier" pitchFamily="2" charset="0"/>
                <a:ea typeface="Courier" charset="0"/>
                <a:cs typeface="Calibri" panose="020F0502020204030204" pitchFamily="34" charset="0"/>
              </a:rPr>
              <a:t>	new-&gt;next = L-&gt;head;</a:t>
            </a:r>
          </a:p>
          <a:p>
            <a:pPr algn="l"/>
            <a:r>
              <a:rPr lang="en-US" sz="1600" b="0" dirty="0">
                <a:latin typeface="Courier" pitchFamily="2" charset="0"/>
                <a:ea typeface="Courier" charset="0"/>
                <a:cs typeface="Calibri" panose="020F0502020204030204" pitchFamily="34" charset="0"/>
              </a:rPr>
              <a:t>	L-&gt;head = new; </a:t>
            </a:r>
          </a:p>
          <a:p>
            <a:pPr algn="l"/>
            <a:r>
              <a:rPr lang="en-US" sz="1600" b="0" dirty="0">
                <a:latin typeface="Courier" pitchFamily="2" charset="0"/>
                <a:ea typeface="Courier" charset="0"/>
                <a:cs typeface="Calibri" panose="020F0502020204030204" pitchFamily="34" charset="0"/>
              </a:rPr>
              <a:t>}</a:t>
            </a:r>
          </a:p>
          <a:p>
            <a:pPr algn="l"/>
            <a:r>
              <a:rPr lang="en-US" sz="1600" b="0" dirty="0">
                <a:latin typeface="Courier" pitchFamily="2" charset="0"/>
                <a:ea typeface="Courier" charset="0"/>
                <a:cs typeface="Calibri" panose="020F0502020204030204" pitchFamily="34" charset="0"/>
              </a:rPr>
              <a:t>int </a:t>
            </a:r>
            <a:r>
              <a:rPr lang="en-US" sz="1600" b="0" dirty="0" err="1">
                <a:latin typeface="Courier" pitchFamily="2" charset="0"/>
                <a:ea typeface="Courier" charset="0"/>
                <a:cs typeface="Calibri" panose="020F0502020204030204" pitchFamily="34" charset="0"/>
              </a:rPr>
              <a:t>List_Lookup</a:t>
            </a:r>
            <a:r>
              <a:rPr lang="en-US" sz="1600" b="0" dirty="0">
                <a:latin typeface="Courier" pitchFamily="2" charset="0"/>
                <a:ea typeface="Courier" charset="0"/>
                <a:cs typeface="Calibri" panose="020F0502020204030204" pitchFamily="34" charset="0"/>
              </a:rPr>
              <a:t>(</a:t>
            </a:r>
            <a:r>
              <a:rPr lang="en-US" sz="1600" b="0" dirty="0" err="1">
                <a:latin typeface="Courier" pitchFamily="2" charset="0"/>
                <a:ea typeface="Courier" charset="0"/>
                <a:cs typeface="Calibri" panose="020F0502020204030204" pitchFamily="34" charset="0"/>
              </a:rPr>
              <a:t>list_t</a:t>
            </a:r>
            <a:r>
              <a:rPr lang="en-US" sz="1600" b="0" dirty="0">
                <a:latin typeface="Courier" pitchFamily="2" charset="0"/>
                <a:ea typeface="Courier" charset="0"/>
                <a:cs typeface="Calibri" panose="020F0502020204030204" pitchFamily="34" charset="0"/>
              </a:rPr>
              <a:t> *L, int key) { </a:t>
            </a:r>
          </a:p>
          <a:p>
            <a:pPr algn="l"/>
            <a:r>
              <a:rPr lang="en-US" sz="1600" b="0" dirty="0">
                <a:latin typeface="Courier" pitchFamily="2" charset="0"/>
                <a:ea typeface="Courier" charset="0"/>
                <a:cs typeface="Calibri" panose="020F0502020204030204" pitchFamily="34" charset="0"/>
              </a:rPr>
              <a:t>	</a:t>
            </a:r>
            <a:r>
              <a:rPr lang="en-US" sz="1600" b="0" dirty="0" err="1">
                <a:latin typeface="Courier" pitchFamily="2" charset="0"/>
                <a:ea typeface="Courier" charset="0"/>
                <a:cs typeface="Calibri" panose="020F0502020204030204" pitchFamily="34" charset="0"/>
              </a:rPr>
              <a:t>node_t</a:t>
            </a:r>
            <a:r>
              <a:rPr lang="en-US" sz="1600" b="0" dirty="0">
                <a:latin typeface="Courier" pitchFamily="2" charset="0"/>
                <a:ea typeface="Courier" charset="0"/>
                <a:cs typeface="Calibri" panose="020F0502020204030204" pitchFamily="34" charset="0"/>
              </a:rPr>
              <a:t> *</a:t>
            </a:r>
            <a:r>
              <a:rPr lang="en-US" sz="1600" b="0" dirty="0" err="1">
                <a:latin typeface="Courier" pitchFamily="2" charset="0"/>
                <a:ea typeface="Courier" charset="0"/>
                <a:cs typeface="Calibri" panose="020F0502020204030204" pitchFamily="34" charset="0"/>
              </a:rPr>
              <a:t>tmp</a:t>
            </a:r>
            <a:r>
              <a:rPr lang="en-US" sz="1600" b="0" dirty="0">
                <a:latin typeface="Courier" pitchFamily="2" charset="0"/>
                <a:ea typeface="Courier" charset="0"/>
                <a:cs typeface="Calibri" panose="020F0502020204030204" pitchFamily="34" charset="0"/>
              </a:rPr>
              <a:t> = L-&gt;head;</a:t>
            </a:r>
            <a:br>
              <a:rPr lang="en-US" sz="1600" b="0" dirty="0">
                <a:latin typeface="Courier" pitchFamily="2" charset="0"/>
                <a:ea typeface="Courier" charset="0"/>
                <a:cs typeface="Calibri" panose="020F0502020204030204" pitchFamily="34" charset="0"/>
              </a:rPr>
            </a:br>
            <a:r>
              <a:rPr lang="en-US" sz="1600" b="0" dirty="0">
                <a:latin typeface="Courier" pitchFamily="2" charset="0"/>
                <a:ea typeface="Courier" charset="0"/>
                <a:cs typeface="Calibri" panose="020F0502020204030204" pitchFamily="34" charset="0"/>
              </a:rPr>
              <a:t>	while (</a:t>
            </a:r>
            <a:r>
              <a:rPr lang="en-US" sz="1600" b="0" dirty="0" err="1">
                <a:latin typeface="Courier" pitchFamily="2" charset="0"/>
                <a:ea typeface="Courier" charset="0"/>
                <a:cs typeface="Calibri" panose="020F0502020204030204" pitchFamily="34" charset="0"/>
              </a:rPr>
              <a:t>tmp</a:t>
            </a:r>
            <a:r>
              <a:rPr lang="en-US" sz="1600" b="0" dirty="0">
                <a:latin typeface="Courier" pitchFamily="2" charset="0"/>
                <a:ea typeface="Courier" charset="0"/>
                <a:cs typeface="Calibri" panose="020F0502020204030204" pitchFamily="34" charset="0"/>
              </a:rPr>
              <a:t>) { </a:t>
            </a:r>
          </a:p>
          <a:p>
            <a:pPr algn="l"/>
            <a:r>
              <a:rPr lang="en-US" sz="1600" b="0" dirty="0">
                <a:latin typeface="Courier" pitchFamily="2" charset="0"/>
                <a:ea typeface="Courier" charset="0"/>
                <a:cs typeface="Calibri" panose="020F0502020204030204" pitchFamily="34" charset="0"/>
              </a:rPr>
              <a:t>		if (</a:t>
            </a:r>
            <a:r>
              <a:rPr lang="en-US" sz="1600" b="0" dirty="0" err="1">
                <a:latin typeface="Courier" pitchFamily="2" charset="0"/>
                <a:ea typeface="Courier" charset="0"/>
                <a:cs typeface="Calibri" panose="020F0502020204030204" pitchFamily="34" charset="0"/>
              </a:rPr>
              <a:t>tmp</a:t>
            </a:r>
            <a:r>
              <a:rPr lang="en-US" sz="1600" b="0" dirty="0">
                <a:latin typeface="Courier" pitchFamily="2" charset="0"/>
                <a:ea typeface="Courier" charset="0"/>
                <a:cs typeface="Calibri" panose="020F0502020204030204" pitchFamily="34" charset="0"/>
              </a:rPr>
              <a:t>-&gt;key == key) 			return 1; </a:t>
            </a:r>
          </a:p>
          <a:p>
            <a:pPr algn="l"/>
            <a:r>
              <a:rPr lang="en-US" sz="1600" b="0" dirty="0">
                <a:latin typeface="Courier" pitchFamily="2" charset="0"/>
                <a:ea typeface="Courier" charset="0"/>
                <a:cs typeface="Calibri" panose="020F0502020204030204" pitchFamily="34" charset="0"/>
              </a:rPr>
              <a:t>		</a:t>
            </a:r>
            <a:r>
              <a:rPr lang="en-US" sz="1600" b="0" dirty="0" err="1">
                <a:latin typeface="Courier" pitchFamily="2" charset="0"/>
                <a:ea typeface="Courier" charset="0"/>
                <a:cs typeface="Calibri" panose="020F0502020204030204" pitchFamily="34" charset="0"/>
              </a:rPr>
              <a:t>tmp</a:t>
            </a:r>
            <a:r>
              <a:rPr lang="en-US" sz="1600" b="0" dirty="0">
                <a:latin typeface="Courier" pitchFamily="2" charset="0"/>
                <a:ea typeface="Courier" charset="0"/>
                <a:cs typeface="Calibri" panose="020F0502020204030204" pitchFamily="34" charset="0"/>
              </a:rPr>
              <a:t> = </a:t>
            </a:r>
            <a:r>
              <a:rPr lang="en-US" sz="1600" b="0" dirty="0" err="1">
                <a:latin typeface="Courier" pitchFamily="2" charset="0"/>
                <a:ea typeface="Courier" charset="0"/>
                <a:cs typeface="Calibri" panose="020F0502020204030204" pitchFamily="34" charset="0"/>
              </a:rPr>
              <a:t>tmp</a:t>
            </a:r>
            <a:r>
              <a:rPr lang="en-US" sz="1600" b="0" dirty="0">
                <a:latin typeface="Courier" pitchFamily="2" charset="0"/>
                <a:ea typeface="Courier" charset="0"/>
                <a:cs typeface="Calibri" panose="020F0502020204030204" pitchFamily="34" charset="0"/>
              </a:rPr>
              <a:t>-&gt;next; </a:t>
            </a:r>
          </a:p>
          <a:p>
            <a:pPr algn="l"/>
            <a:r>
              <a:rPr lang="en-US" sz="1600" b="0" dirty="0">
                <a:latin typeface="Courier" pitchFamily="2" charset="0"/>
                <a:ea typeface="Courier" charset="0"/>
                <a:cs typeface="Calibri" panose="020F0502020204030204" pitchFamily="34" charset="0"/>
              </a:rPr>
              <a:t>	} </a:t>
            </a:r>
          </a:p>
          <a:p>
            <a:pPr algn="l"/>
            <a:r>
              <a:rPr lang="en-US" sz="1600" b="0" dirty="0">
                <a:latin typeface="Courier" pitchFamily="2" charset="0"/>
                <a:ea typeface="Courier" charset="0"/>
                <a:cs typeface="Calibri" panose="020F0502020204030204" pitchFamily="34" charset="0"/>
              </a:rPr>
              <a:t>	return 0; </a:t>
            </a:r>
          </a:p>
          <a:p>
            <a:pPr algn="l"/>
            <a:r>
              <a:rPr lang="en-US" sz="1600" b="0" dirty="0">
                <a:latin typeface="Courier" pitchFamily="2" charset="0"/>
                <a:ea typeface="Courier" charset="0"/>
                <a:cs typeface="Calibri" panose="020F0502020204030204" pitchFamily="34" charset="0"/>
              </a:rPr>
              <a:t>} </a:t>
            </a:r>
          </a:p>
        </p:txBody>
      </p:sp>
      <p:sp>
        <p:nvSpPr>
          <p:cNvPr id="7" name="Rectangle 6"/>
          <p:cNvSpPr/>
          <p:nvPr/>
        </p:nvSpPr>
        <p:spPr>
          <a:xfrm>
            <a:off x="4930950" y="1462563"/>
            <a:ext cx="6288242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600" b="0" dirty="0" err="1">
                <a:latin typeface="Courier" pitchFamily="2" charset="0"/>
                <a:ea typeface="Courier" charset="0"/>
                <a:cs typeface="Calibri" panose="020F0502020204030204" pitchFamily="34" charset="0"/>
              </a:rPr>
              <a:t>typedef</a:t>
            </a:r>
            <a:r>
              <a:rPr lang="en-US" sz="1600" b="0" dirty="0">
                <a:latin typeface="Courier" pitchFamily="2" charset="0"/>
                <a:ea typeface="Courier" charset="0"/>
                <a:cs typeface="Calibri" panose="020F0502020204030204" pitchFamily="34" charset="0"/>
              </a:rPr>
              <a:t> </a:t>
            </a:r>
            <a:r>
              <a:rPr lang="en-US" sz="1600" b="0" dirty="0" err="1">
                <a:latin typeface="Courier" pitchFamily="2" charset="0"/>
                <a:ea typeface="Courier" charset="0"/>
                <a:cs typeface="Calibri" panose="020F0502020204030204" pitchFamily="34" charset="0"/>
              </a:rPr>
              <a:t>struct</a:t>
            </a:r>
            <a:r>
              <a:rPr lang="en-US" sz="1600" b="0" dirty="0">
                <a:latin typeface="Courier" pitchFamily="2" charset="0"/>
                <a:ea typeface="Courier" charset="0"/>
                <a:cs typeface="Calibri" panose="020F0502020204030204" pitchFamily="34" charset="0"/>
              </a:rPr>
              <a:t> __</a:t>
            </a:r>
            <a:r>
              <a:rPr lang="en-US" sz="1600" b="0" dirty="0" err="1">
                <a:latin typeface="Courier" pitchFamily="2" charset="0"/>
                <a:ea typeface="Courier" charset="0"/>
                <a:cs typeface="Calibri" panose="020F0502020204030204" pitchFamily="34" charset="0"/>
              </a:rPr>
              <a:t>node_t</a:t>
            </a:r>
            <a:r>
              <a:rPr lang="en-US" sz="1600" b="0" dirty="0">
                <a:latin typeface="Courier" pitchFamily="2" charset="0"/>
                <a:ea typeface="Courier" charset="0"/>
                <a:cs typeface="Calibri" panose="020F0502020204030204" pitchFamily="34" charset="0"/>
              </a:rPr>
              <a:t> { </a:t>
            </a:r>
          </a:p>
          <a:p>
            <a:pPr algn="l"/>
            <a:r>
              <a:rPr lang="en-US" sz="1600" b="0" dirty="0">
                <a:latin typeface="Courier" pitchFamily="2" charset="0"/>
                <a:ea typeface="Courier" charset="0"/>
                <a:cs typeface="Calibri" panose="020F0502020204030204" pitchFamily="34" charset="0"/>
              </a:rPr>
              <a:t>	</a:t>
            </a:r>
            <a:r>
              <a:rPr lang="en-US" sz="1600" b="0" dirty="0" err="1">
                <a:latin typeface="Courier" pitchFamily="2" charset="0"/>
                <a:ea typeface="Courier" charset="0"/>
                <a:cs typeface="Calibri" panose="020F0502020204030204" pitchFamily="34" charset="0"/>
              </a:rPr>
              <a:t>int</a:t>
            </a:r>
            <a:r>
              <a:rPr lang="en-US" sz="1600" b="0" dirty="0">
                <a:latin typeface="Courier" pitchFamily="2" charset="0"/>
                <a:ea typeface="Courier" charset="0"/>
                <a:cs typeface="Calibri" panose="020F0502020204030204" pitchFamily="34" charset="0"/>
              </a:rPr>
              <a:t> key; </a:t>
            </a:r>
          </a:p>
          <a:p>
            <a:pPr algn="l"/>
            <a:r>
              <a:rPr lang="en-US" sz="1600" b="0" dirty="0">
                <a:latin typeface="Courier" pitchFamily="2" charset="0"/>
                <a:ea typeface="Courier" charset="0"/>
                <a:cs typeface="Calibri" panose="020F0502020204030204" pitchFamily="34" charset="0"/>
              </a:rPr>
              <a:t>	</a:t>
            </a:r>
            <a:r>
              <a:rPr lang="en-US" sz="1600" b="0" dirty="0" err="1">
                <a:latin typeface="Courier" pitchFamily="2" charset="0"/>
                <a:ea typeface="Courier" charset="0"/>
                <a:cs typeface="Calibri" panose="020F0502020204030204" pitchFamily="34" charset="0"/>
              </a:rPr>
              <a:t>struct</a:t>
            </a:r>
            <a:r>
              <a:rPr lang="en-US" sz="1600" b="0" dirty="0">
                <a:latin typeface="Courier" pitchFamily="2" charset="0"/>
                <a:ea typeface="Courier" charset="0"/>
                <a:cs typeface="Calibri" panose="020F0502020204030204" pitchFamily="34" charset="0"/>
              </a:rPr>
              <a:t> __</a:t>
            </a:r>
            <a:r>
              <a:rPr lang="en-US" sz="1600" b="0" dirty="0" err="1">
                <a:latin typeface="Courier" pitchFamily="2" charset="0"/>
                <a:ea typeface="Courier" charset="0"/>
                <a:cs typeface="Calibri" panose="020F0502020204030204" pitchFamily="34" charset="0"/>
              </a:rPr>
              <a:t>node_t</a:t>
            </a:r>
            <a:r>
              <a:rPr lang="en-US" sz="1600" b="0" dirty="0">
                <a:latin typeface="Courier" pitchFamily="2" charset="0"/>
                <a:ea typeface="Courier" charset="0"/>
                <a:cs typeface="Calibri" panose="020F0502020204030204" pitchFamily="34" charset="0"/>
              </a:rPr>
              <a:t> *next;</a:t>
            </a:r>
          </a:p>
          <a:p>
            <a:pPr algn="l"/>
            <a:r>
              <a:rPr lang="en-US" sz="1600" b="0" dirty="0">
                <a:latin typeface="Courier" pitchFamily="2" charset="0"/>
                <a:ea typeface="Courier" charset="0"/>
                <a:cs typeface="Calibri" panose="020F0502020204030204" pitchFamily="34" charset="0"/>
              </a:rPr>
              <a:t>} </a:t>
            </a:r>
            <a:r>
              <a:rPr lang="en-US" sz="1600" b="0" dirty="0" err="1">
                <a:latin typeface="Courier" pitchFamily="2" charset="0"/>
                <a:ea typeface="Courier" charset="0"/>
                <a:cs typeface="Calibri" panose="020F0502020204030204" pitchFamily="34" charset="0"/>
              </a:rPr>
              <a:t>node_t</a:t>
            </a:r>
            <a:r>
              <a:rPr lang="en-US" sz="1600" b="0" dirty="0">
                <a:latin typeface="Courier" pitchFamily="2" charset="0"/>
                <a:ea typeface="Courier" charset="0"/>
                <a:cs typeface="Calibri" panose="020F0502020204030204" pitchFamily="34" charset="0"/>
              </a:rPr>
              <a:t>;</a:t>
            </a:r>
          </a:p>
          <a:p>
            <a:pPr algn="l"/>
            <a:endParaRPr lang="en-US" sz="1600" b="0" dirty="0">
              <a:latin typeface="Courier" pitchFamily="2" charset="0"/>
              <a:ea typeface="Courier" charset="0"/>
              <a:cs typeface="Calibri" panose="020F0502020204030204" pitchFamily="34" charset="0"/>
            </a:endParaRPr>
          </a:p>
          <a:p>
            <a:pPr algn="l"/>
            <a:r>
              <a:rPr lang="en-US" sz="1600" b="0" dirty="0" err="1">
                <a:latin typeface="Courier" pitchFamily="2" charset="0"/>
                <a:ea typeface="Courier" charset="0"/>
                <a:cs typeface="Calibri" panose="020F0502020204030204" pitchFamily="34" charset="0"/>
              </a:rPr>
              <a:t>Typedef</a:t>
            </a:r>
            <a:r>
              <a:rPr lang="en-US" sz="1600" b="0" dirty="0">
                <a:latin typeface="Courier" pitchFamily="2" charset="0"/>
                <a:ea typeface="Courier" charset="0"/>
                <a:cs typeface="Calibri" panose="020F0502020204030204" pitchFamily="34" charset="0"/>
              </a:rPr>
              <a:t> </a:t>
            </a:r>
            <a:r>
              <a:rPr lang="en-US" sz="1600" b="0" dirty="0" err="1">
                <a:latin typeface="Courier" pitchFamily="2" charset="0"/>
                <a:ea typeface="Courier" charset="0"/>
                <a:cs typeface="Calibri" panose="020F0502020204030204" pitchFamily="34" charset="0"/>
              </a:rPr>
              <a:t>struct</a:t>
            </a:r>
            <a:r>
              <a:rPr lang="en-US" sz="1600" b="0" dirty="0">
                <a:latin typeface="Courier" pitchFamily="2" charset="0"/>
                <a:ea typeface="Courier" charset="0"/>
                <a:cs typeface="Calibri" panose="020F0502020204030204" pitchFamily="34" charset="0"/>
              </a:rPr>
              <a:t> __</a:t>
            </a:r>
            <a:r>
              <a:rPr lang="en-US" sz="1600" b="0" dirty="0" err="1">
                <a:latin typeface="Courier" pitchFamily="2" charset="0"/>
                <a:ea typeface="Courier" charset="0"/>
                <a:cs typeface="Calibri" panose="020F0502020204030204" pitchFamily="34" charset="0"/>
              </a:rPr>
              <a:t>list_t</a:t>
            </a:r>
            <a:r>
              <a:rPr lang="en-US" sz="1600" b="0" dirty="0">
                <a:latin typeface="Courier" pitchFamily="2" charset="0"/>
                <a:ea typeface="Courier" charset="0"/>
                <a:cs typeface="Calibri" panose="020F0502020204030204" pitchFamily="34" charset="0"/>
              </a:rPr>
              <a:t> {</a:t>
            </a:r>
          </a:p>
          <a:p>
            <a:pPr algn="l"/>
            <a:r>
              <a:rPr lang="en-US" sz="1600" b="0" dirty="0">
                <a:latin typeface="Courier" pitchFamily="2" charset="0"/>
                <a:ea typeface="Courier" charset="0"/>
                <a:cs typeface="Calibri" panose="020F0502020204030204" pitchFamily="34" charset="0"/>
              </a:rPr>
              <a:t>	</a:t>
            </a:r>
            <a:r>
              <a:rPr lang="en-US" sz="1600" b="0" dirty="0" err="1">
                <a:latin typeface="Courier" pitchFamily="2" charset="0"/>
                <a:ea typeface="Courier" charset="0"/>
                <a:cs typeface="Calibri" panose="020F0502020204030204" pitchFamily="34" charset="0"/>
              </a:rPr>
              <a:t>node_t</a:t>
            </a:r>
            <a:r>
              <a:rPr lang="en-US" sz="1600" b="0" dirty="0">
                <a:latin typeface="Courier" pitchFamily="2" charset="0"/>
                <a:ea typeface="Courier" charset="0"/>
                <a:cs typeface="Calibri" panose="020F0502020204030204" pitchFamily="34" charset="0"/>
              </a:rPr>
              <a:t> *head;</a:t>
            </a:r>
          </a:p>
          <a:p>
            <a:pPr algn="l"/>
            <a:r>
              <a:rPr lang="en-US" sz="1600" b="0" dirty="0">
                <a:latin typeface="Courier" pitchFamily="2" charset="0"/>
                <a:ea typeface="Courier" charset="0"/>
                <a:cs typeface="Calibri" panose="020F0502020204030204" pitchFamily="34" charset="0"/>
              </a:rPr>
              <a:t>} </a:t>
            </a:r>
            <a:r>
              <a:rPr lang="en-US" sz="1600" b="0" dirty="0" err="1">
                <a:latin typeface="Courier" pitchFamily="2" charset="0"/>
                <a:ea typeface="Courier" charset="0"/>
                <a:cs typeface="Calibri" panose="020F0502020204030204" pitchFamily="34" charset="0"/>
              </a:rPr>
              <a:t>list_t</a:t>
            </a:r>
            <a:r>
              <a:rPr lang="en-US" sz="1600" b="0" dirty="0">
                <a:latin typeface="Courier" pitchFamily="2" charset="0"/>
                <a:ea typeface="Courier" charset="0"/>
                <a:cs typeface="Calibri" panose="020F0502020204030204" pitchFamily="34" charset="0"/>
              </a:rPr>
              <a:t>;</a:t>
            </a:r>
          </a:p>
          <a:p>
            <a:pPr algn="l"/>
            <a:endParaRPr lang="en-US" sz="1600" b="0" dirty="0">
              <a:latin typeface="Courier" pitchFamily="2" charset="0"/>
              <a:ea typeface="Courier" charset="0"/>
              <a:cs typeface="Calibri" panose="020F0502020204030204" pitchFamily="34" charset="0"/>
            </a:endParaRPr>
          </a:p>
          <a:p>
            <a:pPr algn="l"/>
            <a:r>
              <a:rPr lang="en-US" sz="1600" b="0" dirty="0">
                <a:latin typeface="Courier" pitchFamily="2" charset="0"/>
                <a:ea typeface="Courier" charset="0"/>
                <a:cs typeface="Calibri" panose="020F0502020204030204" pitchFamily="34" charset="0"/>
              </a:rPr>
              <a:t>Void </a:t>
            </a:r>
            <a:r>
              <a:rPr lang="en-US" sz="1600" b="0" dirty="0" err="1">
                <a:latin typeface="Courier" pitchFamily="2" charset="0"/>
                <a:ea typeface="Courier" charset="0"/>
                <a:cs typeface="Calibri" panose="020F0502020204030204" pitchFamily="34" charset="0"/>
              </a:rPr>
              <a:t>List_Init</a:t>
            </a:r>
            <a:r>
              <a:rPr lang="en-US" sz="1600" b="0" dirty="0">
                <a:latin typeface="Courier" pitchFamily="2" charset="0"/>
                <a:ea typeface="Courier" charset="0"/>
                <a:cs typeface="Calibri" panose="020F0502020204030204" pitchFamily="34" charset="0"/>
              </a:rPr>
              <a:t>(</a:t>
            </a:r>
            <a:r>
              <a:rPr lang="en-US" sz="1600" b="0" dirty="0" err="1">
                <a:latin typeface="Courier" pitchFamily="2" charset="0"/>
                <a:ea typeface="Courier" charset="0"/>
                <a:cs typeface="Calibri" panose="020F0502020204030204" pitchFamily="34" charset="0"/>
              </a:rPr>
              <a:t>list_t</a:t>
            </a:r>
            <a:r>
              <a:rPr lang="en-US" sz="1600" b="0" dirty="0">
                <a:latin typeface="Courier" pitchFamily="2" charset="0"/>
                <a:ea typeface="Courier" charset="0"/>
                <a:cs typeface="Calibri" panose="020F0502020204030204" pitchFamily="34" charset="0"/>
              </a:rPr>
              <a:t> *L) {</a:t>
            </a:r>
          </a:p>
          <a:p>
            <a:pPr algn="l"/>
            <a:r>
              <a:rPr lang="en-US" sz="1600" b="0" dirty="0">
                <a:latin typeface="Courier" pitchFamily="2" charset="0"/>
                <a:ea typeface="Courier" charset="0"/>
                <a:cs typeface="Calibri" panose="020F0502020204030204" pitchFamily="34" charset="0"/>
              </a:rPr>
              <a:t>	L-&gt;head = NULL;</a:t>
            </a:r>
          </a:p>
          <a:p>
            <a:pPr algn="l"/>
            <a:r>
              <a:rPr lang="en-US" sz="1600" b="0" dirty="0">
                <a:latin typeface="Courier" pitchFamily="2" charset="0"/>
                <a:ea typeface="Courier" charset="0"/>
                <a:cs typeface="Calibri" panose="020F0502020204030204" pitchFamily="34" charset="0"/>
              </a:rPr>
              <a:t>}</a:t>
            </a:r>
            <a:endParaRPr lang="en-US" sz="4400" b="0" dirty="0">
              <a:latin typeface="Courier" pitchFamily="2" charset="0"/>
              <a:ea typeface="Courier" charset="0"/>
              <a:cs typeface="Calibri" panose="020F050202020403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405846" y="5279738"/>
            <a:ext cx="21239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  <a:latin typeface="Calibri" panose="020F0502020204030204" pitchFamily="34" charset="0"/>
              </a:rPr>
              <a:t>How to add locks?</a:t>
            </a:r>
          </a:p>
        </p:txBody>
      </p:sp>
    </p:spTree>
    <p:extLst>
      <p:ext uri="{BB962C8B-B14F-4D97-AF65-F5344CB8AC3E}">
        <p14:creationId xmlns:p14="http://schemas.microsoft.com/office/powerpoint/2010/main" val="36412786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Locking Linked Lists</a:t>
            </a:r>
          </a:p>
        </p:txBody>
      </p:sp>
      <p:sp>
        <p:nvSpPr>
          <p:cNvPr id="7" name="Rectangle 6"/>
          <p:cNvSpPr/>
          <p:nvPr/>
        </p:nvSpPr>
        <p:spPr>
          <a:xfrm>
            <a:off x="255921" y="1579206"/>
            <a:ext cx="6288242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600" b="0" dirty="0" err="1">
                <a:latin typeface="Courier" pitchFamily="2" charset="0"/>
                <a:ea typeface="Courier" charset="0"/>
                <a:cs typeface="Calibri" panose="020F0502020204030204" pitchFamily="34" charset="0"/>
              </a:rPr>
              <a:t>typedef</a:t>
            </a:r>
            <a:r>
              <a:rPr lang="en-US" sz="1600" b="0" dirty="0">
                <a:latin typeface="Courier" pitchFamily="2" charset="0"/>
                <a:ea typeface="Courier" charset="0"/>
                <a:cs typeface="Calibri" panose="020F0502020204030204" pitchFamily="34" charset="0"/>
              </a:rPr>
              <a:t> </a:t>
            </a:r>
            <a:r>
              <a:rPr lang="en-US" sz="1600" b="0" dirty="0" err="1">
                <a:latin typeface="Courier" pitchFamily="2" charset="0"/>
                <a:ea typeface="Courier" charset="0"/>
                <a:cs typeface="Calibri" panose="020F0502020204030204" pitchFamily="34" charset="0"/>
              </a:rPr>
              <a:t>struct</a:t>
            </a:r>
            <a:r>
              <a:rPr lang="en-US" sz="1600" b="0" dirty="0">
                <a:latin typeface="Courier" pitchFamily="2" charset="0"/>
                <a:ea typeface="Courier" charset="0"/>
                <a:cs typeface="Calibri" panose="020F0502020204030204" pitchFamily="34" charset="0"/>
              </a:rPr>
              <a:t> __</a:t>
            </a:r>
            <a:r>
              <a:rPr lang="en-US" sz="1600" b="0" dirty="0" err="1">
                <a:latin typeface="Courier" pitchFamily="2" charset="0"/>
                <a:ea typeface="Courier" charset="0"/>
                <a:cs typeface="Calibri" panose="020F0502020204030204" pitchFamily="34" charset="0"/>
              </a:rPr>
              <a:t>node_t</a:t>
            </a:r>
            <a:r>
              <a:rPr lang="en-US" sz="1600" b="0" dirty="0">
                <a:latin typeface="Courier" pitchFamily="2" charset="0"/>
                <a:ea typeface="Courier" charset="0"/>
                <a:cs typeface="Calibri" panose="020F0502020204030204" pitchFamily="34" charset="0"/>
              </a:rPr>
              <a:t> { </a:t>
            </a:r>
          </a:p>
          <a:p>
            <a:pPr algn="l"/>
            <a:r>
              <a:rPr lang="en-US" sz="1600" b="0" dirty="0">
                <a:latin typeface="Courier" pitchFamily="2" charset="0"/>
                <a:ea typeface="Courier" charset="0"/>
                <a:cs typeface="Calibri" panose="020F0502020204030204" pitchFamily="34" charset="0"/>
              </a:rPr>
              <a:t>	</a:t>
            </a:r>
            <a:r>
              <a:rPr lang="en-US" sz="1600" b="0" dirty="0" err="1">
                <a:latin typeface="Courier" pitchFamily="2" charset="0"/>
                <a:ea typeface="Courier" charset="0"/>
                <a:cs typeface="Calibri" panose="020F0502020204030204" pitchFamily="34" charset="0"/>
              </a:rPr>
              <a:t>int</a:t>
            </a:r>
            <a:r>
              <a:rPr lang="en-US" sz="1600" b="0" dirty="0">
                <a:latin typeface="Courier" pitchFamily="2" charset="0"/>
                <a:ea typeface="Courier" charset="0"/>
                <a:cs typeface="Calibri" panose="020F0502020204030204" pitchFamily="34" charset="0"/>
              </a:rPr>
              <a:t> key; </a:t>
            </a:r>
          </a:p>
          <a:p>
            <a:pPr algn="l"/>
            <a:r>
              <a:rPr lang="en-US" sz="1600" b="0" dirty="0">
                <a:latin typeface="Courier" pitchFamily="2" charset="0"/>
                <a:ea typeface="Courier" charset="0"/>
                <a:cs typeface="Calibri" panose="020F0502020204030204" pitchFamily="34" charset="0"/>
              </a:rPr>
              <a:t>	</a:t>
            </a:r>
            <a:r>
              <a:rPr lang="en-US" sz="1600" b="0" dirty="0" err="1">
                <a:latin typeface="Courier" pitchFamily="2" charset="0"/>
                <a:ea typeface="Courier" charset="0"/>
                <a:cs typeface="Calibri" panose="020F0502020204030204" pitchFamily="34" charset="0"/>
              </a:rPr>
              <a:t>struct</a:t>
            </a:r>
            <a:r>
              <a:rPr lang="en-US" sz="1600" b="0" dirty="0">
                <a:latin typeface="Courier" pitchFamily="2" charset="0"/>
                <a:ea typeface="Courier" charset="0"/>
                <a:cs typeface="Calibri" panose="020F0502020204030204" pitchFamily="34" charset="0"/>
              </a:rPr>
              <a:t> __</a:t>
            </a:r>
            <a:r>
              <a:rPr lang="en-US" sz="1600" b="0" dirty="0" err="1">
                <a:latin typeface="Courier" pitchFamily="2" charset="0"/>
                <a:ea typeface="Courier" charset="0"/>
                <a:cs typeface="Calibri" panose="020F0502020204030204" pitchFamily="34" charset="0"/>
              </a:rPr>
              <a:t>node_t</a:t>
            </a:r>
            <a:r>
              <a:rPr lang="en-US" sz="1600" b="0" dirty="0">
                <a:latin typeface="Courier" pitchFamily="2" charset="0"/>
                <a:ea typeface="Courier" charset="0"/>
                <a:cs typeface="Calibri" panose="020F0502020204030204" pitchFamily="34" charset="0"/>
              </a:rPr>
              <a:t> *next;</a:t>
            </a:r>
          </a:p>
          <a:p>
            <a:pPr algn="l"/>
            <a:r>
              <a:rPr lang="en-US" sz="1600" b="0" dirty="0">
                <a:latin typeface="Courier" pitchFamily="2" charset="0"/>
                <a:ea typeface="Courier" charset="0"/>
                <a:cs typeface="Calibri" panose="020F0502020204030204" pitchFamily="34" charset="0"/>
              </a:rPr>
              <a:t>} </a:t>
            </a:r>
            <a:r>
              <a:rPr lang="en-US" sz="1600" b="0" dirty="0" err="1">
                <a:latin typeface="Courier" pitchFamily="2" charset="0"/>
                <a:ea typeface="Courier" charset="0"/>
                <a:cs typeface="Calibri" panose="020F0502020204030204" pitchFamily="34" charset="0"/>
              </a:rPr>
              <a:t>node_t</a:t>
            </a:r>
            <a:r>
              <a:rPr lang="en-US" sz="1600" b="0" dirty="0">
                <a:latin typeface="Courier" pitchFamily="2" charset="0"/>
                <a:ea typeface="Courier" charset="0"/>
                <a:cs typeface="Calibri" panose="020F0502020204030204" pitchFamily="34" charset="0"/>
              </a:rPr>
              <a:t>;</a:t>
            </a:r>
          </a:p>
          <a:p>
            <a:pPr algn="l"/>
            <a:endParaRPr lang="en-US" sz="1600" b="0" dirty="0">
              <a:latin typeface="Courier" pitchFamily="2" charset="0"/>
              <a:ea typeface="Courier" charset="0"/>
              <a:cs typeface="Calibri" panose="020F0502020204030204" pitchFamily="34" charset="0"/>
            </a:endParaRPr>
          </a:p>
          <a:p>
            <a:pPr algn="l"/>
            <a:r>
              <a:rPr lang="en-US" sz="1600" b="0" dirty="0" err="1">
                <a:latin typeface="Courier" pitchFamily="2" charset="0"/>
                <a:ea typeface="Courier" charset="0"/>
                <a:cs typeface="Calibri" panose="020F0502020204030204" pitchFamily="34" charset="0"/>
              </a:rPr>
              <a:t>Typedef</a:t>
            </a:r>
            <a:r>
              <a:rPr lang="en-US" sz="1600" b="0" dirty="0">
                <a:latin typeface="Courier" pitchFamily="2" charset="0"/>
                <a:ea typeface="Courier" charset="0"/>
                <a:cs typeface="Calibri" panose="020F0502020204030204" pitchFamily="34" charset="0"/>
              </a:rPr>
              <a:t> </a:t>
            </a:r>
            <a:r>
              <a:rPr lang="en-US" sz="1600" b="0" dirty="0" err="1">
                <a:latin typeface="Courier" pitchFamily="2" charset="0"/>
                <a:ea typeface="Courier" charset="0"/>
                <a:cs typeface="Calibri" panose="020F0502020204030204" pitchFamily="34" charset="0"/>
              </a:rPr>
              <a:t>struct</a:t>
            </a:r>
            <a:r>
              <a:rPr lang="en-US" sz="1600" b="0" dirty="0">
                <a:latin typeface="Courier" pitchFamily="2" charset="0"/>
                <a:ea typeface="Courier" charset="0"/>
                <a:cs typeface="Calibri" panose="020F0502020204030204" pitchFamily="34" charset="0"/>
              </a:rPr>
              <a:t> __</a:t>
            </a:r>
            <a:r>
              <a:rPr lang="en-US" sz="1600" b="0" dirty="0" err="1">
                <a:latin typeface="Courier" pitchFamily="2" charset="0"/>
                <a:ea typeface="Courier" charset="0"/>
                <a:cs typeface="Calibri" panose="020F0502020204030204" pitchFamily="34" charset="0"/>
              </a:rPr>
              <a:t>list_t</a:t>
            </a:r>
            <a:r>
              <a:rPr lang="en-US" sz="1600" b="0" dirty="0">
                <a:latin typeface="Courier" pitchFamily="2" charset="0"/>
                <a:ea typeface="Courier" charset="0"/>
                <a:cs typeface="Calibri" panose="020F0502020204030204" pitchFamily="34" charset="0"/>
              </a:rPr>
              <a:t> {</a:t>
            </a:r>
          </a:p>
          <a:p>
            <a:pPr algn="l"/>
            <a:r>
              <a:rPr lang="en-US" sz="1600" b="0" dirty="0">
                <a:latin typeface="Courier" pitchFamily="2" charset="0"/>
                <a:ea typeface="Courier" charset="0"/>
                <a:cs typeface="Calibri" panose="020F0502020204030204" pitchFamily="34" charset="0"/>
              </a:rPr>
              <a:t>	</a:t>
            </a:r>
            <a:r>
              <a:rPr lang="en-US" sz="1600" b="0" dirty="0" err="1">
                <a:latin typeface="Courier" pitchFamily="2" charset="0"/>
                <a:ea typeface="Courier" charset="0"/>
                <a:cs typeface="Calibri" panose="020F0502020204030204" pitchFamily="34" charset="0"/>
              </a:rPr>
              <a:t>node_t</a:t>
            </a:r>
            <a:r>
              <a:rPr lang="en-US" sz="1600" b="0" dirty="0">
                <a:latin typeface="Courier" pitchFamily="2" charset="0"/>
                <a:ea typeface="Courier" charset="0"/>
                <a:cs typeface="Calibri" panose="020F0502020204030204" pitchFamily="34" charset="0"/>
              </a:rPr>
              <a:t> *head;</a:t>
            </a:r>
          </a:p>
          <a:p>
            <a:pPr algn="l"/>
            <a:r>
              <a:rPr lang="en-US" sz="1600" b="0" dirty="0">
                <a:latin typeface="Courier" pitchFamily="2" charset="0"/>
                <a:ea typeface="Courier" charset="0"/>
                <a:cs typeface="Calibri" panose="020F0502020204030204" pitchFamily="34" charset="0"/>
              </a:rPr>
              <a:t>} </a:t>
            </a:r>
            <a:r>
              <a:rPr lang="en-US" sz="1600" b="0" dirty="0" err="1">
                <a:latin typeface="Courier" pitchFamily="2" charset="0"/>
                <a:ea typeface="Courier" charset="0"/>
                <a:cs typeface="Calibri" panose="020F0502020204030204" pitchFamily="34" charset="0"/>
              </a:rPr>
              <a:t>list_t</a:t>
            </a:r>
            <a:r>
              <a:rPr lang="en-US" sz="1600" b="0" dirty="0">
                <a:latin typeface="Courier" pitchFamily="2" charset="0"/>
                <a:ea typeface="Courier" charset="0"/>
                <a:cs typeface="Calibri" panose="020F0502020204030204" pitchFamily="34" charset="0"/>
              </a:rPr>
              <a:t>;</a:t>
            </a:r>
          </a:p>
          <a:p>
            <a:pPr algn="l"/>
            <a:endParaRPr lang="en-US" sz="1600" b="0" dirty="0">
              <a:latin typeface="Courier" pitchFamily="2" charset="0"/>
              <a:ea typeface="Courier" charset="0"/>
              <a:cs typeface="Calibri" panose="020F0502020204030204" pitchFamily="34" charset="0"/>
            </a:endParaRPr>
          </a:p>
          <a:p>
            <a:pPr algn="l"/>
            <a:r>
              <a:rPr lang="en-US" sz="1600" b="0" dirty="0">
                <a:latin typeface="Courier" pitchFamily="2" charset="0"/>
                <a:ea typeface="Courier" charset="0"/>
                <a:cs typeface="Calibri" panose="020F0502020204030204" pitchFamily="34" charset="0"/>
              </a:rPr>
              <a:t>Void </a:t>
            </a:r>
            <a:r>
              <a:rPr lang="en-US" sz="1600" b="0" dirty="0" err="1">
                <a:latin typeface="Courier" pitchFamily="2" charset="0"/>
                <a:ea typeface="Courier" charset="0"/>
                <a:cs typeface="Calibri" panose="020F0502020204030204" pitchFamily="34" charset="0"/>
              </a:rPr>
              <a:t>List_Init</a:t>
            </a:r>
            <a:r>
              <a:rPr lang="en-US" sz="1600" b="0" dirty="0">
                <a:latin typeface="Courier" pitchFamily="2" charset="0"/>
                <a:ea typeface="Courier" charset="0"/>
                <a:cs typeface="Calibri" panose="020F0502020204030204" pitchFamily="34" charset="0"/>
              </a:rPr>
              <a:t>(</a:t>
            </a:r>
            <a:r>
              <a:rPr lang="en-US" sz="1600" b="0" dirty="0" err="1">
                <a:latin typeface="Courier" pitchFamily="2" charset="0"/>
                <a:ea typeface="Courier" charset="0"/>
                <a:cs typeface="Calibri" panose="020F0502020204030204" pitchFamily="34" charset="0"/>
              </a:rPr>
              <a:t>list_t</a:t>
            </a:r>
            <a:r>
              <a:rPr lang="en-US" sz="1600" b="0" dirty="0">
                <a:latin typeface="Courier" pitchFamily="2" charset="0"/>
                <a:ea typeface="Courier" charset="0"/>
                <a:cs typeface="Calibri" panose="020F0502020204030204" pitchFamily="34" charset="0"/>
              </a:rPr>
              <a:t> *L) {</a:t>
            </a:r>
          </a:p>
          <a:p>
            <a:pPr algn="l"/>
            <a:r>
              <a:rPr lang="en-US" sz="1600" b="0" dirty="0">
                <a:latin typeface="Courier" pitchFamily="2" charset="0"/>
                <a:ea typeface="Courier" charset="0"/>
                <a:cs typeface="Calibri" panose="020F0502020204030204" pitchFamily="34" charset="0"/>
              </a:rPr>
              <a:t>	L-&gt;head = NULL;</a:t>
            </a:r>
          </a:p>
          <a:p>
            <a:pPr algn="l"/>
            <a:r>
              <a:rPr lang="en-US" sz="1600" b="0" dirty="0">
                <a:latin typeface="Courier" pitchFamily="2" charset="0"/>
                <a:ea typeface="Courier" charset="0"/>
                <a:cs typeface="Calibri" panose="020F0502020204030204" pitchFamily="34" charset="0"/>
              </a:rPr>
              <a:t>}</a:t>
            </a:r>
            <a:endParaRPr lang="en-US" sz="4400" b="0" dirty="0">
              <a:latin typeface="Courier" pitchFamily="2" charset="0"/>
              <a:ea typeface="Courier" charset="0"/>
              <a:cs typeface="Calibri" panose="020F050202020403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471534" y="1579205"/>
            <a:ext cx="6288242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600" b="0" dirty="0" err="1">
                <a:latin typeface="Courier" charset="0"/>
                <a:ea typeface="Courier" charset="0"/>
                <a:cs typeface="Courier" charset="0"/>
              </a:rPr>
              <a:t>typedef</a:t>
            </a:r>
            <a:r>
              <a:rPr lang="en-US" sz="1600" b="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600" b="0" dirty="0" err="1">
                <a:latin typeface="Courier" charset="0"/>
                <a:ea typeface="Courier" charset="0"/>
                <a:cs typeface="Courier" charset="0"/>
              </a:rPr>
              <a:t>struct</a:t>
            </a:r>
            <a:r>
              <a:rPr lang="en-US" sz="1600" b="0" dirty="0">
                <a:latin typeface="Courier" charset="0"/>
                <a:ea typeface="Courier" charset="0"/>
                <a:cs typeface="Courier" charset="0"/>
              </a:rPr>
              <a:t> __</a:t>
            </a:r>
            <a:r>
              <a:rPr lang="en-US" sz="1600" b="0" dirty="0" err="1">
                <a:latin typeface="Courier" charset="0"/>
                <a:ea typeface="Courier" charset="0"/>
                <a:cs typeface="Courier" charset="0"/>
              </a:rPr>
              <a:t>node_t</a:t>
            </a:r>
            <a:r>
              <a:rPr lang="en-US" sz="1600" b="0" dirty="0">
                <a:latin typeface="Courier" charset="0"/>
                <a:ea typeface="Courier" charset="0"/>
                <a:cs typeface="Courier" charset="0"/>
              </a:rPr>
              <a:t> { </a:t>
            </a:r>
          </a:p>
          <a:p>
            <a:pPr algn="l"/>
            <a:r>
              <a:rPr lang="en-US" sz="1600" b="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1600" b="0" dirty="0" err="1"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1600" b="0" dirty="0">
                <a:latin typeface="Courier" charset="0"/>
                <a:ea typeface="Courier" charset="0"/>
                <a:cs typeface="Courier" charset="0"/>
              </a:rPr>
              <a:t> key; </a:t>
            </a:r>
          </a:p>
          <a:p>
            <a:pPr algn="l"/>
            <a:r>
              <a:rPr lang="en-US" sz="1600" b="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1600" b="0" dirty="0" err="1">
                <a:latin typeface="Courier" charset="0"/>
                <a:ea typeface="Courier" charset="0"/>
                <a:cs typeface="Courier" charset="0"/>
              </a:rPr>
              <a:t>struct</a:t>
            </a:r>
            <a:r>
              <a:rPr lang="en-US" sz="1600" b="0" dirty="0">
                <a:latin typeface="Courier" charset="0"/>
                <a:ea typeface="Courier" charset="0"/>
                <a:cs typeface="Courier" charset="0"/>
              </a:rPr>
              <a:t> __</a:t>
            </a:r>
            <a:r>
              <a:rPr lang="en-US" sz="1600" b="0" dirty="0" err="1">
                <a:latin typeface="Courier" charset="0"/>
                <a:ea typeface="Courier" charset="0"/>
                <a:cs typeface="Courier" charset="0"/>
              </a:rPr>
              <a:t>node_t</a:t>
            </a:r>
            <a:r>
              <a:rPr lang="en-US" sz="1600" b="0" dirty="0">
                <a:latin typeface="Courier" charset="0"/>
                <a:ea typeface="Courier" charset="0"/>
                <a:cs typeface="Courier" charset="0"/>
              </a:rPr>
              <a:t> *next;</a:t>
            </a:r>
          </a:p>
          <a:p>
            <a:pPr algn="l"/>
            <a:r>
              <a:rPr lang="en-US" sz="1600" b="0" dirty="0">
                <a:latin typeface="Courier" charset="0"/>
                <a:ea typeface="Courier" charset="0"/>
                <a:cs typeface="Courier" charset="0"/>
              </a:rPr>
              <a:t>} </a:t>
            </a:r>
            <a:r>
              <a:rPr lang="en-US" sz="1600" b="0" dirty="0" err="1">
                <a:latin typeface="Courier" charset="0"/>
                <a:ea typeface="Courier" charset="0"/>
                <a:cs typeface="Courier" charset="0"/>
              </a:rPr>
              <a:t>node_t</a:t>
            </a:r>
            <a:r>
              <a:rPr lang="en-US" sz="1600" b="0" dirty="0">
                <a:latin typeface="Courier" charset="0"/>
                <a:ea typeface="Courier" charset="0"/>
                <a:cs typeface="Courier" charset="0"/>
              </a:rPr>
              <a:t>;</a:t>
            </a:r>
          </a:p>
          <a:p>
            <a:pPr algn="l"/>
            <a:endParaRPr lang="en-US" sz="1600" b="0" dirty="0">
              <a:latin typeface="Courier" charset="0"/>
              <a:ea typeface="Courier" charset="0"/>
              <a:cs typeface="Courier" charset="0"/>
            </a:endParaRPr>
          </a:p>
          <a:p>
            <a:pPr algn="l"/>
            <a:r>
              <a:rPr lang="en-US" sz="1600" b="0" dirty="0" err="1">
                <a:latin typeface="Courier" charset="0"/>
                <a:ea typeface="Courier" charset="0"/>
                <a:cs typeface="Courier" charset="0"/>
              </a:rPr>
              <a:t>Typedef</a:t>
            </a:r>
            <a:r>
              <a:rPr lang="en-US" sz="1600" b="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600" b="0" dirty="0" err="1">
                <a:latin typeface="Courier" charset="0"/>
                <a:ea typeface="Courier" charset="0"/>
                <a:cs typeface="Courier" charset="0"/>
              </a:rPr>
              <a:t>struct</a:t>
            </a:r>
            <a:r>
              <a:rPr lang="en-US" sz="1600" b="0" dirty="0">
                <a:latin typeface="Courier" charset="0"/>
                <a:ea typeface="Courier" charset="0"/>
                <a:cs typeface="Courier" charset="0"/>
              </a:rPr>
              <a:t> __</a:t>
            </a:r>
            <a:r>
              <a:rPr lang="en-US" sz="1600" b="0" dirty="0" err="1">
                <a:latin typeface="Courier" charset="0"/>
                <a:ea typeface="Courier" charset="0"/>
                <a:cs typeface="Courier" charset="0"/>
              </a:rPr>
              <a:t>list_t</a:t>
            </a:r>
            <a:r>
              <a:rPr lang="en-US" sz="1600" b="0" dirty="0">
                <a:latin typeface="Courier" charset="0"/>
                <a:ea typeface="Courier" charset="0"/>
                <a:cs typeface="Courier" charset="0"/>
              </a:rPr>
              <a:t> {</a:t>
            </a:r>
          </a:p>
          <a:p>
            <a:pPr algn="l"/>
            <a:r>
              <a:rPr lang="en-US" sz="1600" b="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1600" b="0" dirty="0" err="1">
                <a:latin typeface="Courier" charset="0"/>
                <a:ea typeface="Courier" charset="0"/>
                <a:cs typeface="Courier" charset="0"/>
              </a:rPr>
              <a:t>node_t</a:t>
            </a:r>
            <a:r>
              <a:rPr lang="en-US" sz="1600" b="0" dirty="0">
                <a:latin typeface="Courier" charset="0"/>
                <a:ea typeface="Courier" charset="0"/>
                <a:cs typeface="Courier" charset="0"/>
              </a:rPr>
              <a:t> *head;</a:t>
            </a:r>
          </a:p>
          <a:p>
            <a:pPr algn="l"/>
            <a:r>
              <a:rPr lang="en-US" sz="1600" b="0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1600" b="0" dirty="0" err="1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pthread_mutex_t</a:t>
            </a:r>
            <a:r>
              <a:rPr lang="en-US" sz="1600" b="0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 lock;</a:t>
            </a:r>
          </a:p>
          <a:p>
            <a:pPr algn="l"/>
            <a:r>
              <a:rPr lang="en-US" sz="1600" b="0" dirty="0">
                <a:latin typeface="Courier" charset="0"/>
                <a:ea typeface="Courier" charset="0"/>
                <a:cs typeface="Courier" charset="0"/>
              </a:rPr>
              <a:t>} </a:t>
            </a:r>
            <a:r>
              <a:rPr lang="en-US" sz="1600" b="0" dirty="0" err="1">
                <a:latin typeface="Courier" charset="0"/>
                <a:ea typeface="Courier" charset="0"/>
                <a:cs typeface="Courier" charset="0"/>
              </a:rPr>
              <a:t>list_t</a:t>
            </a:r>
            <a:r>
              <a:rPr lang="en-US" sz="1600" b="0" dirty="0">
                <a:latin typeface="Courier" charset="0"/>
                <a:ea typeface="Courier" charset="0"/>
                <a:cs typeface="Courier" charset="0"/>
              </a:rPr>
              <a:t>;</a:t>
            </a:r>
          </a:p>
          <a:p>
            <a:pPr algn="l"/>
            <a:endParaRPr lang="en-US" sz="1600" b="0" dirty="0">
              <a:latin typeface="Courier" charset="0"/>
              <a:ea typeface="Courier" charset="0"/>
              <a:cs typeface="Courier" charset="0"/>
            </a:endParaRPr>
          </a:p>
          <a:p>
            <a:pPr algn="l"/>
            <a:r>
              <a:rPr lang="en-US" sz="1600" b="0" dirty="0">
                <a:latin typeface="Courier" charset="0"/>
                <a:ea typeface="Courier" charset="0"/>
                <a:cs typeface="Courier" charset="0"/>
              </a:rPr>
              <a:t>Void </a:t>
            </a:r>
            <a:r>
              <a:rPr lang="en-US" sz="1600" b="0" dirty="0" err="1">
                <a:latin typeface="Courier" charset="0"/>
                <a:ea typeface="Courier" charset="0"/>
                <a:cs typeface="Courier" charset="0"/>
              </a:rPr>
              <a:t>List_Init</a:t>
            </a:r>
            <a:r>
              <a:rPr lang="en-US" sz="1600" b="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600" b="0" dirty="0" err="1">
                <a:latin typeface="Courier" charset="0"/>
                <a:ea typeface="Courier" charset="0"/>
                <a:cs typeface="Courier" charset="0"/>
              </a:rPr>
              <a:t>list_t</a:t>
            </a:r>
            <a:r>
              <a:rPr lang="en-US" sz="1600" b="0" dirty="0">
                <a:latin typeface="Courier" charset="0"/>
                <a:ea typeface="Courier" charset="0"/>
                <a:cs typeface="Courier" charset="0"/>
              </a:rPr>
              <a:t> *L) {</a:t>
            </a:r>
          </a:p>
          <a:p>
            <a:pPr algn="l"/>
            <a:r>
              <a:rPr lang="en-US" sz="1600" b="0" dirty="0">
                <a:latin typeface="Courier" charset="0"/>
                <a:ea typeface="Courier" charset="0"/>
                <a:cs typeface="Courier" charset="0"/>
              </a:rPr>
              <a:t>	L-&gt;head = NULL;</a:t>
            </a:r>
          </a:p>
          <a:p>
            <a:pPr algn="l"/>
            <a:r>
              <a:rPr lang="en-US" sz="1600" b="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1600" b="0" dirty="0" err="1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pthread_mutex_init</a:t>
            </a:r>
            <a:r>
              <a:rPr lang="en-US" sz="1600" b="0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(&amp;L-&gt;lock,</a:t>
            </a:r>
          </a:p>
          <a:p>
            <a:pPr algn="l"/>
            <a:r>
              <a:rPr lang="en-US" sz="1600" b="0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		NULL);</a:t>
            </a:r>
          </a:p>
          <a:p>
            <a:pPr algn="l"/>
            <a:r>
              <a:rPr lang="en-US" sz="1600" b="0" dirty="0">
                <a:latin typeface="Courier" charset="0"/>
                <a:ea typeface="Courier" charset="0"/>
                <a:cs typeface="Courier" charset="0"/>
              </a:rPr>
              <a:t>}</a:t>
            </a:r>
            <a:endParaRPr lang="en-US" sz="4400" b="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48220" y="6111957"/>
            <a:ext cx="1600887" cy="3519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87" b="0" dirty="0">
                <a:solidFill>
                  <a:srgbClr val="000000"/>
                </a:solidFill>
                <a:latin typeface="Calibri" panose="020F0502020204030204" pitchFamily="34" charset="0"/>
              </a:rPr>
              <a:t>One lock per list</a:t>
            </a:r>
          </a:p>
        </p:txBody>
      </p:sp>
      <p:sp>
        <p:nvSpPr>
          <p:cNvPr id="3" name="Rectangle 2"/>
          <p:cNvSpPr/>
          <p:nvPr/>
        </p:nvSpPr>
        <p:spPr>
          <a:xfrm>
            <a:off x="148220" y="5766649"/>
            <a:ext cx="2911374" cy="3519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1687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pthread_mutex_t</a:t>
            </a:r>
            <a:r>
              <a:rPr lang="en-US" sz="1687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lock;</a:t>
            </a:r>
          </a:p>
        </p:txBody>
      </p:sp>
    </p:spTree>
    <p:extLst>
      <p:ext uri="{BB962C8B-B14F-4D97-AF65-F5344CB8AC3E}">
        <p14:creationId xmlns:p14="http://schemas.microsoft.com/office/powerpoint/2010/main" val="3248962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Locking Linked Lists : Approach #1</a:t>
            </a:r>
          </a:p>
        </p:txBody>
      </p:sp>
      <p:sp>
        <p:nvSpPr>
          <p:cNvPr id="3" name="Rectangle 2"/>
          <p:cNvSpPr/>
          <p:nvPr/>
        </p:nvSpPr>
        <p:spPr>
          <a:xfrm>
            <a:off x="4283969" y="1354531"/>
            <a:ext cx="486003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600" b="0" dirty="0">
                <a:latin typeface="Menlo" charset="0"/>
              </a:rPr>
              <a:t>Void </a:t>
            </a:r>
            <a:r>
              <a:rPr lang="en-US" sz="1600" b="0" dirty="0" err="1">
                <a:latin typeface="Menlo" charset="0"/>
              </a:rPr>
              <a:t>List_Insert</a:t>
            </a:r>
            <a:r>
              <a:rPr lang="en-US" sz="1600" b="0" dirty="0">
                <a:latin typeface="Menlo" charset="0"/>
              </a:rPr>
              <a:t>(</a:t>
            </a:r>
            <a:r>
              <a:rPr lang="en-US" sz="1600" b="0" dirty="0" err="1">
                <a:latin typeface="Menlo" charset="0"/>
              </a:rPr>
              <a:t>list_t</a:t>
            </a:r>
            <a:r>
              <a:rPr lang="en-US" sz="1600" b="0" dirty="0">
                <a:latin typeface="Menlo" charset="0"/>
              </a:rPr>
              <a:t> *L, int key) { </a:t>
            </a:r>
          </a:p>
          <a:p>
            <a:pPr algn="l"/>
            <a:r>
              <a:rPr lang="en-US" sz="1600" b="0" dirty="0">
                <a:latin typeface="Menlo" charset="0"/>
              </a:rPr>
              <a:t>	</a:t>
            </a:r>
            <a:r>
              <a:rPr lang="en-US" sz="1600" b="0" dirty="0" err="1">
                <a:latin typeface="Menlo" charset="0"/>
              </a:rPr>
              <a:t>node_t</a:t>
            </a:r>
            <a:r>
              <a:rPr lang="en-US" sz="1600" b="0" dirty="0">
                <a:latin typeface="Menlo" charset="0"/>
              </a:rPr>
              <a:t> *new = 		malloc(</a:t>
            </a:r>
            <a:r>
              <a:rPr lang="en-US" sz="1600" b="0" dirty="0" err="1">
                <a:latin typeface="Menlo" charset="0"/>
              </a:rPr>
              <a:t>sizeof</a:t>
            </a:r>
            <a:r>
              <a:rPr lang="en-US" sz="1600" b="0" dirty="0">
                <a:latin typeface="Menlo" charset="0"/>
              </a:rPr>
              <a:t>(</a:t>
            </a:r>
            <a:r>
              <a:rPr lang="en-US" sz="1600" b="0" dirty="0" err="1">
                <a:latin typeface="Menlo" charset="0"/>
              </a:rPr>
              <a:t>node_t</a:t>
            </a:r>
            <a:r>
              <a:rPr lang="en-US" sz="1600" b="0" dirty="0">
                <a:latin typeface="Menlo" charset="0"/>
              </a:rPr>
              <a:t>)); </a:t>
            </a:r>
          </a:p>
          <a:p>
            <a:pPr algn="l"/>
            <a:r>
              <a:rPr lang="en-US" sz="1600" b="0" dirty="0">
                <a:latin typeface="Menlo" charset="0"/>
              </a:rPr>
              <a:t>	assert(new);</a:t>
            </a:r>
          </a:p>
          <a:p>
            <a:pPr algn="l"/>
            <a:r>
              <a:rPr lang="en-US" sz="1600" b="0" dirty="0">
                <a:latin typeface="Menlo" charset="0"/>
              </a:rPr>
              <a:t>	new-&gt;key = key;</a:t>
            </a:r>
          </a:p>
          <a:p>
            <a:pPr algn="l"/>
            <a:r>
              <a:rPr lang="en-US" sz="1600" b="0" dirty="0">
                <a:latin typeface="Menlo" charset="0"/>
              </a:rPr>
              <a:t>	new-&gt;next = L-&gt;head;</a:t>
            </a:r>
          </a:p>
          <a:p>
            <a:pPr algn="l"/>
            <a:r>
              <a:rPr lang="en-US" sz="1600" b="0" dirty="0">
                <a:latin typeface="Menlo" charset="0"/>
              </a:rPr>
              <a:t>	L-&gt;head = new; </a:t>
            </a:r>
          </a:p>
          <a:p>
            <a:pPr algn="l"/>
            <a:r>
              <a:rPr lang="en-US" sz="1600" b="0" dirty="0">
                <a:latin typeface="Menlo" charset="0"/>
              </a:rPr>
              <a:t>}</a:t>
            </a:r>
          </a:p>
          <a:p>
            <a:pPr algn="l"/>
            <a:endParaRPr lang="en-US" sz="1600" b="0" dirty="0">
              <a:latin typeface="Menlo" charset="0"/>
            </a:endParaRPr>
          </a:p>
          <a:p>
            <a:pPr algn="l"/>
            <a:r>
              <a:rPr lang="en-US" sz="1600" b="0" dirty="0">
                <a:latin typeface="Menlo" charset="0"/>
              </a:rPr>
              <a:t>int </a:t>
            </a:r>
            <a:r>
              <a:rPr lang="en-US" sz="1600" b="0" dirty="0" err="1">
                <a:latin typeface="Menlo" charset="0"/>
              </a:rPr>
              <a:t>List_Lookup</a:t>
            </a:r>
            <a:r>
              <a:rPr lang="en-US" sz="1600" b="0" dirty="0">
                <a:latin typeface="Menlo" charset="0"/>
              </a:rPr>
              <a:t>(</a:t>
            </a:r>
            <a:r>
              <a:rPr lang="en-US" sz="1600" b="0" dirty="0" err="1">
                <a:latin typeface="Menlo" charset="0"/>
              </a:rPr>
              <a:t>list_t</a:t>
            </a:r>
            <a:r>
              <a:rPr lang="en-US" sz="1600" b="0" dirty="0">
                <a:latin typeface="Menlo" charset="0"/>
              </a:rPr>
              <a:t> *L, int key) { </a:t>
            </a:r>
          </a:p>
          <a:p>
            <a:pPr algn="l"/>
            <a:r>
              <a:rPr lang="en-US" sz="1600" b="0" dirty="0">
                <a:latin typeface="Menlo" charset="0"/>
              </a:rPr>
              <a:t>	</a:t>
            </a:r>
            <a:r>
              <a:rPr lang="en-US" sz="1600" b="0" dirty="0" err="1">
                <a:latin typeface="Menlo" charset="0"/>
              </a:rPr>
              <a:t>node_t</a:t>
            </a:r>
            <a:r>
              <a:rPr lang="en-US" sz="1600" b="0" dirty="0">
                <a:latin typeface="Menlo" charset="0"/>
              </a:rPr>
              <a:t> *</a:t>
            </a:r>
            <a:r>
              <a:rPr lang="en-US" sz="1600" b="0" dirty="0" err="1">
                <a:latin typeface="Menlo" charset="0"/>
              </a:rPr>
              <a:t>tmp</a:t>
            </a:r>
            <a:r>
              <a:rPr lang="en-US" sz="1600" b="0" dirty="0">
                <a:latin typeface="Menlo" charset="0"/>
              </a:rPr>
              <a:t> = L-&gt;head;</a:t>
            </a:r>
            <a:br>
              <a:rPr lang="en-US" sz="1600" b="0" dirty="0">
                <a:latin typeface="Menlo" charset="0"/>
              </a:rPr>
            </a:br>
            <a:r>
              <a:rPr lang="en-US" sz="1600" b="0" dirty="0">
                <a:latin typeface="Menlo" charset="0"/>
              </a:rPr>
              <a:t>	while (</a:t>
            </a:r>
            <a:r>
              <a:rPr lang="en-US" sz="1600" b="0" dirty="0" err="1">
                <a:latin typeface="Menlo" charset="0"/>
              </a:rPr>
              <a:t>tmp</a:t>
            </a:r>
            <a:r>
              <a:rPr lang="en-US" sz="1600" b="0" dirty="0">
                <a:latin typeface="Menlo" charset="0"/>
              </a:rPr>
              <a:t>) { </a:t>
            </a:r>
            <a:endParaRPr lang="en-US" sz="1600" b="0" dirty="0">
              <a:latin typeface="Calibri" panose="020F0502020204030204" pitchFamily="34" charset="0"/>
            </a:endParaRPr>
          </a:p>
          <a:p>
            <a:pPr algn="l"/>
            <a:r>
              <a:rPr lang="en-US" sz="1600" b="0" dirty="0">
                <a:latin typeface="Menlo" charset="0"/>
              </a:rPr>
              <a:t>		if (</a:t>
            </a:r>
            <a:r>
              <a:rPr lang="en-US" sz="1600" b="0" dirty="0" err="1">
                <a:latin typeface="Menlo" charset="0"/>
              </a:rPr>
              <a:t>tmp</a:t>
            </a:r>
            <a:r>
              <a:rPr lang="en-US" sz="1600" b="0" dirty="0">
                <a:latin typeface="Menlo" charset="0"/>
              </a:rPr>
              <a:t>-&gt;key == key) 				return 1; </a:t>
            </a:r>
          </a:p>
          <a:p>
            <a:pPr algn="l"/>
            <a:r>
              <a:rPr lang="en-US" sz="1600" b="0" dirty="0">
                <a:latin typeface="Menlo" charset="0"/>
              </a:rPr>
              <a:t>		</a:t>
            </a:r>
            <a:r>
              <a:rPr lang="en-US" sz="1600" b="0" dirty="0" err="1">
                <a:latin typeface="Menlo" charset="0"/>
              </a:rPr>
              <a:t>tmp</a:t>
            </a:r>
            <a:r>
              <a:rPr lang="en-US" sz="1600" b="0" dirty="0">
                <a:latin typeface="Menlo" charset="0"/>
              </a:rPr>
              <a:t> = </a:t>
            </a:r>
            <a:r>
              <a:rPr lang="en-US" sz="1600" b="0" dirty="0" err="1">
                <a:latin typeface="Menlo" charset="0"/>
              </a:rPr>
              <a:t>tmp</a:t>
            </a:r>
            <a:r>
              <a:rPr lang="en-US" sz="1600" b="0" dirty="0">
                <a:latin typeface="Menlo" charset="0"/>
              </a:rPr>
              <a:t>-&gt;next; </a:t>
            </a:r>
          </a:p>
          <a:p>
            <a:pPr algn="l"/>
            <a:r>
              <a:rPr lang="en-US" sz="1600" b="0" dirty="0">
                <a:latin typeface="Menlo" charset="0"/>
              </a:rPr>
              <a:t>	} </a:t>
            </a:r>
          </a:p>
          <a:p>
            <a:pPr algn="l"/>
            <a:r>
              <a:rPr lang="en-US" sz="1600" b="0" dirty="0">
                <a:latin typeface="Menlo" charset="0"/>
              </a:rPr>
              <a:t>	return 0; </a:t>
            </a:r>
          </a:p>
          <a:p>
            <a:pPr algn="l"/>
            <a:r>
              <a:rPr lang="en-US" sz="1600" b="0" dirty="0">
                <a:latin typeface="Menlo" charset="0"/>
              </a:rPr>
              <a:t>}</a:t>
            </a:r>
            <a:r>
              <a:rPr lang="en-US" sz="1600" b="0" dirty="0">
                <a:latin typeface="Helvetica" charset="0"/>
              </a:rPr>
              <a:t> </a:t>
            </a:r>
            <a:endParaRPr lang="en-US" sz="1600" b="0" dirty="0">
              <a:latin typeface="Calibri" panose="020F050202020403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16498" y="2292795"/>
            <a:ext cx="5385685" cy="3519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87" b="0" dirty="0">
                <a:solidFill>
                  <a:srgbClr val="C00000"/>
                </a:solidFill>
                <a:latin typeface="Calibri" panose="020F0502020204030204" pitchFamily="34" charset="0"/>
              </a:rPr>
              <a:t>Consider everything critical section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32978" y="1770095"/>
            <a:ext cx="2939523" cy="3519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87" b="0" dirty="0" err="1">
                <a:solidFill>
                  <a:srgbClr val="0070C0"/>
                </a:solidFill>
                <a:latin typeface="Calibri" panose="020F0502020204030204" pitchFamily="34" charset="0"/>
              </a:rPr>
              <a:t>Pthread_mutex_lock</a:t>
            </a:r>
            <a:r>
              <a:rPr lang="en-US" sz="1687" b="0" dirty="0">
                <a:solidFill>
                  <a:srgbClr val="0070C0"/>
                </a:solidFill>
                <a:latin typeface="Calibri" panose="020F0502020204030204" pitchFamily="34" charset="0"/>
              </a:rPr>
              <a:t>(&amp;L-&gt;lock);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3918438" y="1770095"/>
            <a:ext cx="887254" cy="0"/>
          </a:xfrm>
          <a:prstGeom prst="straightConnector1">
            <a:avLst/>
          </a:prstGeom>
          <a:ln w="63500"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74090" y="3028255"/>
            <a:ext cx="3167149" cy="3519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87" b="0" dirty="0" err="1">
                <a:solidFill>
                  <a:srgbClr val="0070C0"/>
                </a:solidFill>
                <a:latin typeface="Calibri" panose="020F0502020204030204" pitchFamily="34" charset="0"/>
              </a:rPr>
              <a:t>Pthread_mutex_unlock</a:t>
            </a:r>
            <a:r>
              <a:rPr lang="en-US" sz="1687" b="0" dirty="0">
                <a:solidFill>
                  <a:srgbClr val="0070C0"/>
                </a:solidFill>
                <a:latin typeface="Calibri" panose="020F0502020204030204" pitchFamily="34" charset="0"/>
              </a:rPr>
              <a:t>(&amp;L-&gt;lock);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3918438" y="3083667"/>
            <a:ext cx="887254" cy="0"/>
          </a:xfrm>
          <a:prstGeom prst="straightConnector1">
            <a:avLst/>
          </a:prstGeom>
          <a:ln w="63500"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74090" y="3829086"/>
            <a:ext cx="2939523" cy="3519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87" b="0" dirty="0" err="1">
                <a:solidFill>
                  <a:srgbClr val="0070C0"/>
                </a:solidFill>
                <a:latin typeface="Calibri" panose="020F0502020204030204" pitchFamily="34" charset="0"/>
              </a:rPr>
              <a:t>Pthread_mutex_lock</a:t>
            </a:r>
            <a:r>
              <a:rPr lang="en-US" sz="1687" b="0" dirty="0">
                <a:solidFill>
                  <a:srgbClr val="0070C0"/>
                </a:solidFill>
                <a:latin typeface="Calibri" panose="020F0502020204030204" pitchFamily="34" charset="0"/>
              </a:rPr>
              <a:t>(&amp;L-&gt;lock);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3918438" y="4005064"/>
            <a:ext cx="887254" cy="0"/>
          </a:xfrm>
          <a:prstGeom prst="straightConnector1">
            <a:avLst/>
          </a:prstGeom>
          <a:ln w="63500"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74090" y="5197238"/>
            <a:ext cx="3167149" cy="3519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87" b="0" dirty="0" err="1">
                <a:solidFill>
                  <a:srgbClr val="0070C0"/>
                </a:solidFill>
                <a:latin typeface="Calibri" panose="020F0502020204030204" pitchFamily="34" charset="0"/>
              </a:rPr>
              <a:t>Pthread_mutex_unlock</a:t>
            </a:r>
            <a:r>
              <a:rPr lang="en-US" sz="1687" b="0" dirty="0">
                <a:solidFill>
                  <a:srgbClr val="0070C0"/>
                </a:solidFill>
                <a:latin typeface="Calibri" panose="020F0502020204030204" pitchFamily="34" charset="0"/>
              </a:rPr>
              <a:t>(&amp;L-&gt;lock);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3918438" y="5373216"/>
            <a:ext cx="887254" cy="0"/>
          </a:xfrm>
          <a:prstGeom prst="straightConnector1">
            <a:avLst/>
          </a:prstGeom>
          <a:ln w="63500"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22234" y="2508706"/>
            <a:ext cx="2961010" cy="3519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87" b="0" dirty="0">
                <a:solidFill>
                  <a:srgbClr val="C00000"/>
                </a:solidFill>
                <a:latin typeface="Calibri" panose="020F0502020204030204" pitchFamily="34" charset="0"/>
              </a:rPr>
              <a:t>Can critical section be smaller?</a:t>
            </a:r>
          </a:p>
        </p:txBody>
      </p:sp>
    </p:spTree>
    <p:extLst>
      <p:ext uri="{BB962C8B-B14F-4D97-AF65-F5344CB8AC3E}">
        <p14:creationId xmlns:p14="http://schemas.microsoft.com/office/powerpoint/2010/main" val="259109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/>
      <p:bldP spid="11" grpId="0"/>
      <p:bldP spid="13" grpId="0"/>
      <p:bldP spid="15" grpId="0"/>
      <p:bldP spid="1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Locking Linked Lists : Approach #2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07261" y="1493373"/>
            <a:ext cx="5385685" cy="3519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87" b="0" dirty="0">
                <a:solidFill>
                  <a:srgbClr val="C00000"/>
                </a:solidFill>
                <a:latin typeface="Calibri" panose="020F0502020204030204" pitchFamily="34" charset="0"/>
              </a:rPr>
              <a:t>Critical section small as possible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226161" y="2457341"/>
            <a:ext cx="2939523" cy="3519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87" b="0" dirty="0" err="1">
                <a:solidFill>
                  <a:srgbClr val="0070C0"/>
                </a:solidFill>
                <a:latin typeface="Calibri" panose="020F0502020204030204" pitchFamily="34" charset="0"/>
              </a:rPr>
              <a:t>Pthread_mutex_lock</a:t>
            </a:r>
            <a:r>
              <a:rPr lang="en-US" sz="1687" b="0" dirty="0">
                <a:solidFill>
                  <a:srgbClr val="0070C0"/>
                </a:solidFill>
                <a:latin typeface="Calibri" panose="020F0502020204030204" pitchFamily="34" charset="0"/>
              </a:rPr>
              <a:t>(&amp;L-&gt;lock);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4404826" y="2633319"/>
            <a:ext cx="887254" cy="0"/>
          </a:xfrm>
          <a:prstGeom prst="straightConnector1">
            <a:avLst/>
          </a:prstGeom>
          <a:ln w="63500"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226161" y="2973962"/>
            <a:ext cx="3167149" cy="3519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87" b="0" dirty="0" err="1">
                <a:solidFill>
                  <a:srgbClr val="0070C0"/>
                </a:solidFill>
                <a:latin typeface="Calibri" panose="020F0502020204030204" pitchFamily="34" charset="0"/>
              </a:rPr>
              <a:t>Pthread_mutex_unlock</a:t>
            </a:r>
            <a:r>
              <a:rPr lang="en-US" sz="1687" b="0" dirty="0">
                <a:solidFill>
                  <a:srgbClr val="0070C0"/>
                </a:solidFill>
                <a:latin typeface="Calibri" panose="020F0502020204030204" pitchFamily="34" charset="0"/>
              </a:rPr>
              <a:t>(&amp;L-&gt;lock);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4379920" y="3140968"/>
            <a:ext cx="887254" cy="0"/>
          </a:xfrm>
          <a:prstGeom prst="straightConnector1">
            <a:avLst/>
          </a:prstGeom>
          <a:ln w="63500"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226161" y="3621159"/>
            <a:ext cx="2939523" cy="3519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87" b="0" dirty="0" err="1">
                <a:solidFill>
                  <a:srgbClr val="0070C0"/>
                </a:solidFill>
                <a:latin typeface="Calibri" panose="020F0502020204030204" pitchFamily="34" charset="0"/>
              </a:rPr>
              <a:t>Pthread_mutex_lock</a:t>
            </a:r>
            <a:r>
              <a:rPr lang="en-US" sz="1687" b="0" dirty="0">
                <a:solidFill>
                  <a:srgbClr val="0070C0"/>
                </a:solidFill>
                <a:latin typeface="Calibri" panose="020F0502020204030204" pitchFamily="34" charset="0"/>
              </a:rPr>
              <a:t>(&amp;L-&gt;lock);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4357640" y="3861048"/>
            <a:ext cx="887254" cy="0"/>
          </a:xfrm>
          <a:prstGeom prst="straightConnector1">
            <a:avLst/>
          </a:prstGeom>
          <a:ln w="63500"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226161" y="5125230"/>
            <a:ext cx="3167149" cy="3519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87" b="0" dirty="0" err="1">
                <a:solidFill>
                  <a:srgbClr val="0070C0"/>
                </a:solidFill>
                <a:latin typeface="Calibri" panose="020F0502020204030204" pitchFamily="34" charset="0"/>
              </a:rPr>
              <a:t>Pthread_mutex_unlock</a:t>
            </a:r>
            <a:r>
              <a:rPr lang="en-US" sz="1687" b="0" dirty="0">
                <a:solidFill>
                  <a:srgbClr val="0070C0"/>
                </a:solidFill>
                <a:latin typeface="Calibri" panose="020F0502020204030204" pitchFamily="34" charset="0"/>
              </a:rPr>
              <a:t>(&amp;L-&gt;lock);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4332818" y="5301208"/>
            <a:ext cx="887254" cy="0"/>
          </a:xfrm>
          <a:prstGeom prst="straightConnector1">
            <a:avLst/>
          </a:prstGeom>
          <a:ln w="63500"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404BF056-728C-2949-A288-781CA756552D}"/>
              </a:ext>
            </a:extLst>
          </p:cNvPr>
          <p:cNvSpPr/>
          <p:nvPr/>
        </p:nvSpPr>
        <p:spPr>
          <a:xfrm>
            <a:off x="4283969" y="1354531"/>
            <a:ext cx="486003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600" b="0" dirty="0">
                <a:latin typeface="Menlo" charset="0"/>
              </a:rPr>
              <a:t>Void </a:t>
            </a:r>
            <a:r>
              <a:rPr lang="en-US" sz="1600" b="0" dirty="0" err="1">
                <a:latin typeface="Menlo" charset="0"/>
              </a:rPr>
              <a:t>List_Insert</a:t>
            </a:r>
            <a:r>
              <a:rPr lang="en-US" sz="1600" b="0" dirty="0">
                <a:latin typeface="Menlo" charset="0"/>
              </a:rPr>
              <a:t>(</a:t>
            </a:r>
            <a:r>
              <a:rPr lang="en-US" sz="1600" b="0" dirty="0" err="1">
                <a:latin typeface="Menlo" charset="0"/>
              </a:rPr>
              <a:t>list_t</a:t>
            </a:r>
            <a:r>
              <a:rPr lang="en-US" sz="1600" b="0" dirty="0">
                <a:latin typeface="Menlo" charset="0"/>
              </a:rPr>
              <a:t> *L, int key) { </a:t>
            </a:r>
          </a:p>
          <a:p>
            <a:pPr algn="l"/>
            <a:r>
              <a:rPr lang="en-US" sz="1600" b="0" dirty="0">
                <a:latin typeface="Menlo" charset="0"/>
              </a:rPr>
              <a:t>	</a:t>
            </a:r>
            <a:r>
              <a:rPr lang="en-US" sz="1600" b="0" dirty="0" err="1">
                <a:latin typeface="Menlo" charset="0"/>
              </a:rPr>
              <a:t>node_t</a:t>
            </a:r>
            <a:r>
              <a:rPr lang="en-US" sz="1600" b="0" dirty="0">
                <a:latin typeface="Menlo" charset="0"/>
              </a:rPr>
              <a:t> *new = 		malloc(</a:t>
            </a:r>
            <a:r>
              <a:rPr lang="en-US" sz="1600" b="0" dirty="0" err="1">
                <a:latin typeface="Menlo" charset="0"/>
              </a:rPr>
              <a:t>sizeof</a:t>
            </a:r>
            <a:r>
              <a:rPr lang="en-US" sz="1600" b="0" dirty="0">
                <a:latin typeface="Menlo" charset="0"/>
              </a:rPr>
              <a:t>(</a:t>
            </a:r>
            <a:r>
              <a:rPr lang="en-US" sz="1600" b="0" dirty="0" err="1">
                <a:latin typeface="Menlo" charset="0"/>
              </a:rPr>
              <a:t>node_t</a:t>
            </a:r>
            <a:r>
              <a:rPr lang="en-US" sz="1600" b="0" dirty="0">
                <a:latin typeface="Menlo" charset="0"/>
              </a:rPr>
              <a:t>)); </a:t>
            </a:r>
          </a:p>
          <a:p>
            <a:pPr algn="l"/>
            <a:r>
              <a:rPr lang="en-US" sz="1600" b="0" dirty="0">
                <a:latin typeface="Menlo" charset="0"/>
              </a:rPr>
              <a:t>	assert(new);</a:t>
            </a:r>
          </a:p>
          <a:p>
            <a:pPr algn="l"/>
            <a:r>
              <a:rPr lang="en-US" sz="1600" b="0" dirty="0">
                <a:latin typeface="Menlo" charset="0"/>
              </a:rPr>
              <a:t>	new-&gt;key = key;</a:t>
            </a:r>
          </a:p>
          <a:p>
            <a:pPr algn="l"/>
            <a:r>
              <a:rPr lang="en-US" sz="1600" b="0" dirty="0">
                <a:latin typeface="Menlo" charset="0"/>
              </a:rPr>
              <a:t>	new-&gt;next = L-&gt;head;</a:t>
            </a:r>
          </a:p>
          <a:p>
            <a:pPr algn="l"/>
            <a:r>
              <a:rPr lang="en-US" sz="1600" b="0" dirty="0">
                <a:latin typeface="Menlo" charset="0"/>
              </a:rPr>
              <a:t>	L-&gt;head = new; </a:t>
            </a:r>
          </a:p>
          <a:p>
            <a:pPr algn="l"/>
            <a:r>
              <a:rPr lang="en-US" sz="1600" b="0" dirty="0">
                <a:latin typeface="Menlo" charset="0"/>
              </a:rPr>
              <a:t>}</a:t>
            </a:r>
          </a:p>
          <a:p>
            <a:pPr algn="l"/>
            <a:endParaRPr lang="en-US" sz="1600" b="0" dirty="0">
              <a:latin typeface="Menlo" charset="0"/>
            </a:endParaRPr>
          </a:p>
          <a:p>
            <a:pPr algn="l"/>
            <a:r>
              <a:rPr lang="en-US" sz="1600" b="0" dirty="0">
                <a:latin typeface="Menlo" charset="0"/>
              </a:rPr>
              <a:t>int </a:t>
            </a:r>
            <a:r>
              <a:rPr lang="en-US" sz="1600" b="0" dirty="0" err="1">
                <a:latin typeface="Menlo" charset="0"/>
              </a:rPr>
              <a:t>List_Lookup</a:t>
            </a:r>
            <a:r>
              <a:rPr lang="en-US" sz="1600" b="0" dirty="0">
                <a:latin typeface="Menlo" charset="0"/>
              </a:rPr>
              <a:t>(</a:t>
            </a:r>
            <a:r>
              <a:rPr lang="en-US" sz="1600" b="0" dirty="0" err="1">
                <a:latin typeface="Menlo" charset="0"/>
              </a:rPr>
              <a:t>list_t</a:t>
            </a:r>
            <a:r>
              <a:rPr lang="en-US" sz="1600" b="0" dirty="0">
                <a:latin typeface="Menlo" charset="0"/>
              </a:rPr>
              <a:t> *L, int key) { </a:t>
            </a:r>
          </a:p>
          <a:p>
            <a:pPr algn="l"/>
            <a:r>
              <a:rPr lang="en-US" sz="1600" b="0" dirty="0">
                <a:latin typeface="Menlo" charset="0"/>
              </a:rPr>
              <a:t>	</a:t>
            </a:r>
            <a:r>
              <a:rPr lang="en-US" sz="1600" b="0" dirty="0" err="1">
                <a:latin typeface="Menlo" charset="0"/>
              </a:rPr>
              <a:t>node_t</a:t>
            </a:r>
            <a:r>
              <a:rPr lang="en-US" sz="1600" b="0" dirty="0">
                <a:latin typeface="Menlo" charset="0"/>
              </a:rPr>
              <a:t> *</a:t>
            </a:r>
            <a:r>
              <a:rPr lang="en-US" sz="1600" b="0" dirty="0" err="1">
                <a:latin typeface="Menlo" charset="0"/>
              </a:rPr>
              <a:t>tmp</a:t>
            </a:r>
            <a:r>
              <a:rPr lang="en-US" sz="1600" b="0" dirty="0">
                <a:latin typeface="Menlo" charset="0"/>
              </a:rPr>
              <a:t> = L-&gt;head;</a:t>
            </a:r>
            <a:br>
              <a:rPr lang="en-US" sz="1600" b="0" dirty="0">
                <a:latin typeface="Menlo" charset="0"/>
              </a:rPr>
            </a:br>
            <a:r>
              <a:rPr lang="en-US" sz="1600" b="0" dirty="0">
                <a:latin typeface="Menlo" charset="0"/>
              </a:rPr>
              <a:t>	while (</a:t>
            </a:r>
            <a:r>
              <a:rPr lang="en-US" sz="1600" b="0" dirty="0" err="1">
                <a:latin typeface="Menlo" charset="0"/>
              </a:rPr>
              <a:t>tmp</a:t>
            </a:r>
            <a:r>
              <a:rPr lang="en-US" sz="1600" b="0" dirty="0">
                <a:latin typeface="Menlo" charset="0"/>
              </a:rPr>
              <a:t>) { </a:t>
            </a:r>
            <a:endParaRPr lang="en-US" sz="1600" b="0" dirty="0">
              <a:latin typeface="Calibri" panose="020F0502020204030204" pitchFamily="34" charset="0"/>
            </a:endParaRPr>
          </a:p>
          <a:p>
            <a:pPr algn="l"/>
            <a:r>
              <a:rPr lang="en-US" sz="1600" b="0" dirty="0">
                <a:latin typeface="Menlo" charset="0"/>
              </a:rPr>
              <a:t>		if (</a:t>
            </a:r>
            <a:r>
              <a:rPr lang="en-US" sz="1600" b="0" dirty="0" err="1">
                <a:latin typeface="Menlo" charset="0"/>
              </a:rPr>
              <a:t>tmp</a:t>
            </a:r>
            <a:r>
              <a:rPr lang="en-US" sz="1600" b="0" dirty="0">
                <a:latin typeface="Menlo" charset="0"/>
              </a:rPr>
              <a:t>-&gt;key == key) 				return 1; </a:t>
            </a:r>
          </a:p>
          <a:p>
            <a:pPr algn="l"/>
            <a:r>
              <a:rPr lang="en-US" sz="1600" b="0" dirty="0">
                <a:latin typeface="Menlo" charset="0"/>
              </a:rPr>
              <a:t>		</a:t>
            </a:r>
            <a:r>
              <a:rPr lang="en-US" sz="1600" b="0" dirty="0" err="1">
                <a:latin typeface="Menlo" charset="0"/>
              </a:rPr>
              <a:t>tmp</a:t>
            </a:r>
            <a:r>
              <a:rPr lang="en-US" sz="1600" b="0" dirty="0">
                <a:latin typeface="Menlo" charset="0"/>
              </a:rPr>
              <a:t> = </a:t>
            </a:r>
            <a:r>
              <a:rPr lang="en-US" sz="1600" b="0" dirty="0" err="1">
                <a:latin typeface="Menlo" charset="0"/>
              </a:rPr>
              <a:t>tmp</a:t>
            </a:r>
            <a:r>
              <a:rPr lang="en-US" sz="1600" b="0" dirty="0">
                <a:latin typeface="Menlo" charset="0"/>
              </a:rPr>
              <a:t>-&gt;next; </a:t>
            </a:r>
          </a:p>
          <a:p>
            <a:pPr algn="l"/>
            <a:r>
              <a:rPr lang="en-US" sz="1600" b="0" dirty="0">
                <a:latin typeface="Menlo" charset="0"/>
              </a:rPr>
              <a:t>	} </a:t>
            </a:r>
          </a:p>
          <a:p>
            <a:pPr algn="l"/>
            <a:r>
              <a:rPr lang="en-US" sz="1600" b="0" dirty="0">
                <a:latin typeface="Menlo" charset="0"/>
              </a:rPr>
              <a:t>	return 0; </a:t>
            </a:r>
          </a:p>
          <a:p>
            <a:pPr algn="l"/>
            <a:r>
              <a:rPr lang="en-US" sz="1600" b="0" dirty="0">
                <a:latin typeface="Menlo" charset="0"/>
              </a:rPr>
              <a:t>}</a:t>
            </a:r>
            <a:r>
              <a:rPr lang="en-US" sz="1600" b="0" dirty="0">
                <a:latin typeface="Helvetica" charset="0"/>
              </a:rPr>
              <a:t> </a:t>
            </a:r>
            <a:endParaRPr lang="en-US" sz="1600" b="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93318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Locking Linked Lists : Approach #3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47124" y="1474885"/>
            <a:ext cx="5385685" cy="3519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87" b="0" dirty="0">
                <a:solidFill>
                  <a:srgbClr val="C00000"/>
                </a:solidFill>
                <a:latin typeface="Calibri" panose="020F0502020204030204" pitchFamily="34" charset="0"/>
              </a:rPr>
              <a:t>What about Lookup()?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63602" y="4384790"/>
            <a:ext cx="3342710" cy="3519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87" b="0" dirty="0">
                <a:solidFill>
                  <a:srgbClr val="C00000"/>
                </a:solidFill>
                <a:latin typeface="Calibri" panose="020F0502020204030204" pitchFamily="34" charset="0"/>
              </a:rPr>
              <a:t>If no </a:t>
            </a:r>
            <a:r>
              <a:rPr lang="en-US" sz="1687" b="0" dirty="0" err="1">
                <a:solidFill>
                  <a:srgbClr val="C00000"/>
                </a:solidFill>
                <a:latin typeface="Calibri" panose="020F0502020204030204" pitchFamily="34" charset="0"/>
              </a:rPr>
              <a:t>List_Delete</a:t>
            </a:r>
            <a:r>
              <a:rPr lang="en-US" sz="1687" b="0" dirty="0">
                <a:solidFill>
                  <a:srgbClr val="C00000"/>
                </a:solidFill>
                <a:latin typeface="Calibri" panose="020F0502020204030204" pitchFamily="34" charset="0"/>
              </a:rPr>
              <a:t>(), locks not needed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3D4F095-2371-3944-A971-48CFF1ABB652}"/>
              </a:ext>
            </a:extLst>
          </p:cNvPr>
          <p:cNvSpPr/>
          <p:nvPr/>
        </p:nvSpPr>
        <p:spPr>
          <a:xfrm>
            <a:off x="4283969" y="1354531"/>
            <a:ext cx="486003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600" b="0" dirty="0">
                <a:latin typeface="Menlo" charset="0"/>
              </a:rPr>
              <a:t>Void </a:t>
            </a:r>
            <a:r>
              <a:rPr lang="en-US" sz="1600" b="0" dirty="0" err="1">
                <a:latin typeface="Menlo" charset="0"/>
              </a:rPr>
              <a:t>List_Insert</a:t>
            </a:r>
            <a:r>
              <a:rPr lang="en-US" sz="1600" b="0" dirty="0">
                <a:latin typeface="Menlo" charset="0"/>
              </a:rPr>
              <a:t>(</a:t>
            </a:r>
            <a:r>
              <a:rPr lang="en-US" sz="1600" b="0" dirty="0" err="1">
                <a:latin typeface="Menlo" charset="0"/>
              </a:rPr>
              <a:t>list_t</a:t>
            </a:r>
            <a:r>
              <a:rPr lang="en-US" sz="1600" b="0" dirty="0">
                <a:latin typeface="Menlo" charset="0"/>
              </a:rPr>
              <a:t> *L, int key) { </a:t>
            </a:r>
          </a:p>
          <a:p>
            <a:pPr algn="l"/>
            <a:r>
              <a:rPr lang="en-US" sz="1600" b="0" dirty="0">
                <a:latin typeface="Menlo" charset="0"/>
              </a:rPr>
              <a:t>	</a:t>
            </a:r>
            <a:r>
              <a:rPr lang="en-US" sz="1600" b="0" dirty="0" err="1">
                <a:latin typeface="Menlo" charset="0"/>
              </a:rPr>
              <a:t>node_t</a:t>
            </a:r>
            <a:r>
              <a:rPr lang="en-US" sz="1600" b="0" dirty="0">
                <a:latin typeface="Menlo" charset="0"/>
              </a:rPr>
              <a:t> *new = 		malloc(</a:t>
            </a:r>
            <a:r>
              <a:rPr lang="en-US" sz="1600" b="0" dirty="0" err="1">
                <a:latin typeface="Menlo" charset="0"/>
              </a:rPr>
              <a:t>sizeof</a:t>
            </a:r>
            <a:r>
              <a:rPr lang="en-US" sz="1600" b="0" dirty="0">
                <a:latin typeface="Menlo" charset="0"/>
              </a:rPr>
              <a:t>(</a:t>
            </a:r>
            <a:r>
              <a:rPr lang="en-US" sz="1600" b="0" dirty="0" err="1">
                <a:latin typeface="Menlo" charset="0"/>
              </a:rPr>
              <a:t>node_t</a:t>
            </a:r>
            <a:r>
              <a:rPr lang="en-US" sz="1600" b="0" dirty="0">
                <a:latin typeface="Menlo" charset="0"/>
              </a:rPr>
              <a:t>)); </a:t>
            </a:r>
          </a:p>
          <a:p>
            <a:pPr algn="l"/>
            <a:r>
              <a:rPr lang="en-US" sz="1600" b="0" dirty="0">
                <a:latin typeface="Menlo" charset="0"/>
              </a:rPr>
              <a:t>	assert(new);</a:t>
            </a:r>
          </a:p>
          <a:p>
            <a:pPr algn="l"/>
            <a:r>
              <a:rPr lang="en-US" sz="1600" b="0" dirty="0">
                <a:latin typeface="Menlo" charset="0"/>
              </a:rPr>
              <a:t>	new-&gt;key = key;</a:t>
            </a:r>
          </a:p>
          <a:p>
            <a:pPr algn="l"/>
            <a:r>
              <a:rPr lang="en-US" sz="1600" b="0" dirty="0">
                <a:latin typeface="Menlo" charset="0"/>
              </a:rPr>
              <a:t>	new-&gt;next = L-&gt;head;</a:t>
            </a:r>
          </a:p>
          <a:p>
            <a:pPr algn="l"/>
            <a:r>
              <a:rPr lang="en-US" sz="1600" b="0" dirty="0">
                <a:latin typeface="Menlo" charset="0"/>
              </a:rPr>
              <a:t>	L-&gt;head = new; </a:t>
            </a:r>
          </a:p>
          <a:p>
            <a:pPr algn="l"/>
            <a:r>
              <a:rPr lang="en-US" sz="1600" b="0" dirty="0">
                <a:latin typeface="Menlo" charset="0"/>
              </a:rPr>
              <a:t>}</a:t>
            </a:r>
          </a:p>
          <a:p>
            <a:pPr algn="l"/>
            <a:endParaRPr lang="en-US" sz="1600" b="0" dirty="0">
              <a:latin typeface="Menlo" charset="0"/>
            </a:endParaRPr>
          </a:p>
          <a:p>
            <a:pPr algn="l"/>
            <a:r>
              <a:rPr lang="en-US" sz="1600" b="0" dirty="0">
                <a:latin typeface="Menlo" charset="0"/>
              </a:rPr>
              <a:t>int </a:t>
            </a:r>
            <a:r>
              <a:rPr lang="en-US" sz="1600" b="0" dirty="0" err="1">
                <a:latin typeface="Menlo" charset="0"/>
              </a:rPr>
              <a:t>List_Lookup</a:t>
            </a:r>
            <a:r>
              <a:rPr lang="en-US" sz="1600" b="0" dirty="0">
                <a:latin typeface="Menlo" charset="0"/>
              </a:rPr>
              <a:t>(</a:t>
            </a:r>
            <a:r>
              <a:rPr lang="en-US" sz="1600" b="0" dirty="0" err="1">
                <a:latin typeface="Menlo" charset="0"/>
              </a:rPr>
              <a:t>list_t</a:t>
            </a:r>
            <a:r>
              <a:rPr lang="en-US" sz="1600" b="0" dirty="0">
                <a:latin typeface="Menlo" charset="0"/>
              </a:rPr>
              <a:t> *L, int key) { </a:t>
            </a:r>
          </a:p>
          <a:p>
            <a:pPr algn="l"/>
            <a:r>
              <a:rPr lang="en-US" sz="1600" b="0" dirty="0">
                <a:latin typeface="Menlo" charset="0"/>
              </a:rPr>
              <a:t>	</a:t>
            </a:r>
            <a:r>
              <a:rPr lang="en-US" sz="1600" b="0" dirty="0" err="1">
                <a:latin typeface="Menlo" charset="0"/>
              </a:rPr>
              <a:t>node_t</a:t>
            </a:r>
            <a:r>
              <a:rPr lang="en-US" sz="1600" b="0" dirty="0">
                <a:latin typeface="Menlo" charset="0"/>
              </a:rPr>
              <a:t> *</a:t>
            </a:r>
            <a:r>
              <a:rPr lang="en-US" sz="1600" b="0" dirty="0" err="1">
                <a:latin typeface="Menlo" charset="0"/>
              </a:rPr>
              <a:t>tmp</a:t>
            </a:r>
            <a:r>
              <a:rPr lang="en-US" sz="1600" b="0" dirty="0">
                <a:latin typeface="Menlo" charset="0"/>
              </a:rPr>
              <a:t> = L-&gt;head;</a:t>
            </a:r>
            <a:br>
              <a:rPr lang="en-US" sz="1600" b="0" dirty="0">
                <a:latin typeface="Menlo" charset="0"/>
              </a:rPr>
            </a:br>
            <a:r>
              <a:rPr lang="en-US" sz="1600" b="0" dirty="0">
                <a:latin typeface="Menlo" charset="0"/>
              </a:rPr>
              <a:t>	while (</a:t>
            </a:r>
            <a:r>
              <a:rPr lang="en-US" sz="1600" b="0" dirty="0" err="1">
                <a:latin typeface="Menlo" charset="0"/>
              </a:rPr>
              <a:t>tmp</a:t>
            </a:r>
            <a:r>
              <a:rPr lang="en-US" sz="1600" b="0" dirty="0">
                <a:latin typeface="Menlo" charset="0"/>
              </a:rPr>
              <a:t>) { </a:t>
            </a:r>
            <a:endParaRPr lang="en-US" sz="1600" b="0" dirty="0">
              <a:latin typeface="Calibri" panose="020F0502020204030204" pitchFamily="34" charset="0"/>
            </a:endParaRPr>
          </a:p>
          <a:p>
            <a:pPr algn="l"/>
            <a:r>
              <a:rPr lang="en-US" sz="1600" b="0" dirty="0">
                <a:latin typeface="Menlo" charset="0"/>
              </a:rPr>
              <a:t>		if (</a:t>
            </a:r>
            <a:r>
              <a:rPr lang="en-US" sz="1600" b="0" dirty="0" err="1">
                <a:latin typeface="Menlo" charset="0"/>
              </a:rPr>
              <a:t>tmp</a:t>
            </a:r>
            <a:r>
              <a:rPr lang="en-US" sz="1600" b="0" dirty="0">
                <a:latin typeface="Menlo" charset="0"/>
              </a:rPr>
              <a:t>-&gt;key == key) 				return 1; </a:t>
            </a:r>
          </a:p>
          <a:p>
            <a:pPr algn="l"/>
            <a:r>
              <a:rPr lang="en-US" sz="1600" b="0" dirty="0">
                <a:latin typeface="Menlo" charset="0"/>
              </a:rPr>
              <a:t>		</a:t>
            </a:r>
            <a:r>
              <a:rPr lang="en-US" sz="1600" b="0" dirty="0" err="1">
                <a:latin typeface="Menlo" charset="0"/>
              </a:rPr>
              <a:t>tmp</a:t>
            </a:r>
            <a:r>
              <a:rPr lang="en-US" sz="1600" b="0" dirty="0">
                <a:latin typeface="Menlo" charset="0"/>
              </a:rPr>
              <a:t> = </a:t>
            </a:r>
            <a:r>
              <a:rPr lang="en-US" sz="1600" b="0" dirty="0" err="1">
                <a:latin typeface="Menlo" charset="0"/>
              </a:rPr>
              <a:t>tmp</a:t>
            </a:r>
            <a:r>
              <a:rPr lang="en-US" sz="1600" b="0" dirty="0">
                <a:latin typeface="Menlo" charset="0"/>
              </a:rPr>
              <a:t>-&gt;next; </a:t>
            </a:r>
          </a:p>
          <a:p>
            <a:pPr algn="l"/>
            <a:r>
              <a:rPr lang="en-US" sz="1600" b="0" dirty="0">
                <a:latin typeface="Menlo" charset="0"/>
              </a:rPr>
              <a:t>	} </a:t>
            </a:r>
          </a:p>
          <a:p>
            <a:pPr algn="l"/>
            <a:r>
              <a:rPr lang="en-US" sz="1600" b="0" dirty="0">
                <a:latin typeface="Menlo" charset="0"/>
              </a:rPr>
              <a:t>	return 0; </a:t>
            </a:r>
          </a:p>
          <a:p>
            <a:pPr algn="l"/>
            <a:r>
              <a:rPr lang="en-US" sz="1600" b="0" dirty="0">
                <a:latin typeface="Menlo" charset="0"/>
              </a:rPr>
              <a:t>}</a:t>
            </a:r>
            <a:r>
              <a:rPr lang="en-US" sz="1600" b="0" dirty="0">
                <a:latin typeface="Helvetica" charset="0"/>
              </a:rPr>
              <a:t> </a:t>
            </a:r>
            <a:endParaRPr lang="en-US" sz="1600" b="0" dirty="0">
              <a:latin typeface="Calibri" panose="020F050202020403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7AE391D-AD19-F34E-82EE-841CA9AEB51F}"/>
              </a:ext>
            </a:extLst>
          </p:cNvPr>
          <p:cNvSpPr txBox="1"/>
          <p:nvPr/>
        </p:nvSpPr>
        <p:spPr>
          <a:xfrm>
            <a:off x="1226161" y="2457341"/>
            <a:ext cx="2939523" cy="3519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87" b="0" dirty="0" err="1">
                <a:solidFill>
                  <a:srgbClr val="0070C0"/>
                </a:solidFill>
                <a:latin typeface="Calibri" panose="020F0502020204030204" pitchFamily="34" charset="0"/>
              </a:rPr>
              <a:t>Pthread_mutex_lock</a:t>
            </a:r>
            <a:r>
              <a:rPr lang="en-US" sz="1687" b="0" dirty="0">
                <a:solidFill>
                  <a:srgbClr val="0070C0"/>
                </a:solidFill>
                <a:latin typeface="Calibri" panose="020F0502020204030204" pitchFamily="34" charset="0"/>
              </a:rPr>
              <a:t>(&amp;L-&gt;lock);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38454EC-7BFD-1C49-9BE5-A0A66406C66A}"/>
              </a:ext>
            </a:extLst>
          </p:cNvPr>
          <p:cNvCxnSpPr/>
          <p:nvPr/>
        </p:nvCxnSpPr>
        <p:spPr>
          <a:xfrm>
            <a:off x="4404826" y="2633319"/>
            <a:ext cx="887254" cy="0"/>
          </a:xfrm>
          <a:prstGeom prst="straightConnector1">
            <a:avLst/>
          </a:prstGeom>
          <a:ln w="63500"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0BC6DACD-7B72-7049-86C8-26AC323A374B}"/>
              </a:ext>
            </a:extLst>
          </p:cNvPr>
          <p:cNvSpPr txBox="1"/>
          <p:nvPr/>
        </p:nvSpPr>
        <p:spPr>
          <a:xfrm>
            <a:off x="1226161" y="2973962"/>
            <a:ext cx="3167149" cy="3519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87" b="0" dirty="0" err="1">
                <a:solidFill>
                  <a:srgbClr val="0070C0"/>
                </a:solidFill>
                <a:latin typeface="Calibri" panose="020F0502020204030204" pitchFamily="34" charset="0"/>
              </a:rPr>
              <a:t>Pthread_mutex_unlock</a:t>
            </a:r>
            <a:r>
              <a:rPr lang="en-US" sz="1687" b="0" dirty="0">
                <a:solidFill>
                  <a:srgbClr val="0070C0"/>
                </a:solidFill>
                <a:latin typeface="Calibri" panose="020F0502020204030204" pitchFamily="34" charset="0"/>
              </a:rPr>
              <a:t>(&amp;L-&gt;lock);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0E99548-326C-0844-A206-503FC3D66C80}"/>
              </a:ext>
            </a:extLst>
          </p:cNvPr>
          <p:cNvCxnSpPr/>
          <p:nvPr/>
        </p:nvCxnSpPr>
        <p:spPr>
          <a:xfrm>
            <a:off x="4379920" y="3140968"/>
            <a:ext cx="887254" cy="0"/>
          </a:xfrm>
          <a:prstGeom prst="straightConnector1">
            <a:avLst/>
          </a:prstGeom>
          <a:ln w="63500"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" name="Group 5">
            <a:extLst>
              <a:ext uri="{FF2B5EF4-FFF2-40B4-BE49-F238E27FC236}">
                <a16:creationId xmlns:a16="http://schemas.microsoft.com/office/drawing/2014/main" id="{13D48938-BB3D-9145-ABEB-D0B0FBE7EAA0}"/>
              </a:ext>
            </a:extLst>
          </p:cNvPr>
          <p:cNvGrpSpPr/>
          <p:nvPr/>
        </p:nvGrpSpPr>
        <p:grpSpPr>
          <a:xfrm>
            <a:off x="1226161" y="3621159"/>
            <a:ext cx="4018733" cy="1856027"/>
            <a:chOff x="1226161" y="3621159"/>
            <a:chExt cx="4018733" cy="1856027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AF57B39-D28F-A345-AC5C-6180BEB645EC}"/>
                </a:ext>
              </a:extLst>
            </p:cNvPr>
            <p:cNvSpPr txBox="1"/>
            <p:nvPr/>
          </p:nvSpPr>
          <p:spPr>
            <a:xfrm>
              <a:off x="1226161" y="3621159"/>
              <a:ext cx="2939523" cy="3519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87" b="0" dirty="0" err="1">
                  <a:solidFill>
                    <a:srgbClr val="0070C0"/>
                  </a:solidFill>
                  <a:latin typeface="Calibri" panose="020F0502020204030204" pitchFamily="34" charset="0"/>
                </a:rPr>
                <a:t>Pthread_mutex_lock</a:t>
              </a:r>
              <a:r>
                <a:rPr lang="en-US" sz="1687" b="0" dirty="0">
                  <a:solidFill>
                    <a:srgbClr val="0070C0"/>
                  </a:solidFill>
                  <a:latin typeface="Calibri" panose="020F0502020204030204" pitchFamily="34" charset="0"/>
                </a:rPr>
                <a:t>(&amp;L-&gt;lock);</a:t>
              </a:r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035B91FB-6E06-3F49-B7AB-F8DB2F87D69E}"/>
                </a:ext>
              </a:extLst>
            </p:cNvPr>
            <p:cNvCxnSpPr/>
            <p:nvPr/>
          </p:nvCxnSpPr>
          <p:spPr>
            <a:xfrm>
              <a:off x="4357640" y="3861048"/>
              <a:ext cx="887254" cy="0"/>
            </a:xfrm>
            <a:prstGeom prst="straightConnector1">
              <a:avLst/>
            </a:prstGeom>
            <a:ln w="63500">
              <a:tailEnd type="triangle" w="lg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1FA52848-E041-F74C-B634-D13290F6E836}"/>
                </a:ext>
              </a:extLst>
            </p:cNvPr>
            <p:cNvSpPr txBox="1"/>
            <p:nvPr/>
          </p:nvSpPr>
          <p:spPr>
            <a:xfrm>
              <a:off x="1226161" y="5125230"/>
              <a:ext cx="3167149" cy="3519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87" b="0" dirty="0" err="1">
                  <a:solidFill>
                    <a:srgbClr val="0070C0"/>
                  </a:solidFill>
                  <a:latin typeface="Calibri" panose="020F0502020204030204" pitchFamily="34" charset="0"/>
                </a:rPr>
                <a:t>Pthread_mutex_unlock</a:t>
              </a:r>
              <a:r>
                <a:rPr lang="en-US" sz="1687" b="0" dirty="0">
                  <a:solidFill>
                    <a:srgbClr val="0070C0"/>
                  </a:solidFill>
                  <a:latin typeface="Calibri" panose="020F0502020204030204" pitchFamily="34" charset="0"/>
                </a:rPr>
                <a:t>(&amp;L-&gt;lock);</a:t>
              </a:r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C939E6A5-5DB7-7044-A4BC-80F626B4BDA6}"/>
                </a:ext>
              </a:extLst>
            </p:cNvPr>
            <p:cNvCxnSpPr/>
            <p:nvPr/>
          </p:nvCxnSpPr>
          <p:spPr>
            <a:xfrm>
              <a:off x="4332818" y="5301208"/>
              <a:ext cx="887254" cy="0"/>
            </a:xfrm>
            <a:prstGeom prst="straightConnector1">
              <a:avLst/>
            </a:prstGeom>
            <a:ln w="63500">
              <a:tailEnd type="triangle" w="lg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31531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6" name="Rectangle 12"/>
          <p:cNvSpPr>
            <a:spLocks noChangeArrowheads="1"/>
          </p:cNvSpPr>
          <p:nvPr/>
        </p:nvSpPr>
        <p:spPr bwMode="auto">
          <a:xfrm>
            <a:off x="6935932" y="2119314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altLang="en-US" sz="3600">
              <a:latin typeface="Marker Felt" charset="0"/>
            </a:endParaRPr>
          </a:p>
        </p:txBody>
      </p:sp>
      <p:sp>
        <p:nvSpPr>
          <p:cNvPr id="6158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Implementing Synchronization</a:t>
            </a:r>
          </a:p>
        </p:txBody>
      </p:sp>
      <p:sp>
        <p:nvSpPr>
          <p:cNvPr id="6160" name="Rectangle 16"/>
          <p:cNvSpPr>
            <a:spLocks noGrp="1" noChangeArrowheads="1"/>
          </p:cNvSpPr>
          <p:nvPr>
            <p:ph type="body" idx="1"/>
          </p:nvPr>
        </p:nvSpPr>
        <p:spPr>
          <a:xfrm>
            <a:off x="304800" y="1524000"/>
            <a:ext cx="8674530" cy="2133600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/>
              <a:t>Build higher-level synchronization primitives in </a:t>
            </a:r>
            <a:r>
              <a:rPr lang="en-US" altLang="en-US" dirty="0">
                <a:solidFill>
                  <a:srgbClr val="0070C0"/>
                </a:solidFill>
              </a:rPr>
              <a:t>OS</a:t>
            </a:r>
          </a:p>
          <a:p>
            <a:pPr marL="914353" lvl="1" indent="-457177">
              <a:lnSpc>
                <a:spcPct val="90000"/>
              </a:lnSpc>
            </a:pPr>
            <a:r>
              <a:rPr lang="en-US" altLang="en-US" dirty="0"/>
              <a:t>Operations that ensure correct ordering of instructions across threads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Motivation: Build them once and get them right</a:t>
            </a:r>
          </a:p>
        </p:txBody>
      </p:sp>
      <p:sp>
        <p:nvSpPr>
          <p:cNvPr id="6162" name="Rectangle 18"/>
          <p:cNvSpPr>
            <a:spLocks noChangeArrowheads="1"/>
          </p:cNvSpPr>
          <p:nvPr/>
        </p:nvSpPr>
        <p:spPr bwMode="auto">
          <a:xfrm>
            <a:off x="1905000" y="3962401"/>
            <a:ext cx="5486400" cy="12192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 sz="3600" b="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6163" name="Rectangle 19"/>
          <p:cNvSpPr>
            <a:spLocks noChangeArrowheads="1"/>
          </p:cNvSpPr>
          <p:nvPr/>
        </p:nvSpPr>
        <p:spPr bwMode="auto">
          <a:xfrm>
            <a:off x="1905000" y="5257800"/>
            <a:ext cx="5486400" cy="1143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 sz="3600" b="0" dirty="0">
              <a:latin typeface="Calibri" panose="020F0502020204030204" pitchFamily="34" charset="0"/>
            </a:endParaRPr>
          </a:p>
        </p:txBody>
      </p:sp>
      <p:sp>
        <p:nvSpPr>
          <p:cNvPr id="6165" name="Text Box 21"/>
          <p:cNvSpPr txBox="1">
            <a:spLocks noChangeArrowheads="1"/>
          </p:cNvSpPr>
          <p:nvPr/>
        </p:nvSpPr>
        <p:spPr bwMode="auto">
          <a:xfrm>
            <a:off x="1852481" y="3871915"/>
            <a:ext cx="189712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3600" b="0" dirty="0">
                <a:solidFill>
                  <a:schemeClr val="bg1"/>
                </a:solidFill>
                <a:latin typeface="Calibri" panose="020F0502020204030204" pitchFamily="34" charset="0"/>
              </a:rPr>
              <a:t>Monitors</a:t>
            </a:r>
          </a:p>
        </p:txBody>
      </p:sp>
      <p:sp>
        <p:nvSpPr>
          <p:cNvPr id="6166" name="Text Box 22"/>
          <p:cNvSpPr txBox="1">
            <a:spLocks noChangeArrowheads="1"/>
          </p:cNvSpPr>
          <p:nvPr/>
        </p:nvSpPr>
        <p:spPr bwMode="auto">
          <a:xfrm>
            <a:off x="4965825" y="4038602"/>
            <a:ext cx="250773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3600" b="0" dirty="0">
                <a:solidFill>
                  <a:schemeClr val="bg1"/>
                </a:solidFill>
                <a:latin typeface="Calibri" panose="020F0502020204030204" pitchFamily="34" charset="0"/>
              </a:rPr>
              <a:t>Semaphores</a:t>
            </a:r>
          </a:p>
        </p:txBody>
      </p:sp>
      <p:sp>
        <p:nvSpPr>
          <p:cNvPr id="6167" name="Text Box 23"/>
          <p:cNvSpPr txBox="1">
            <a:spLocks noChangeArrowheads="1"/>
          </p:cNvSpPr>
          <p:nvPr/>
        </p:nvSpPr>
        <p:spPr bwMode="auto">
          <a:xfrm>
            <a:off x="2807406" y="4648201"/>
            <a:ext cx="3817007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3600" b="0" dirty="0">
                <a:solidFill>
                  <a:schemeClr val="bg1"/>
                </a:solidFill>
                <a:latin typeface="Calibri" panose="020F0502020204030204" pitchFamily="34" charset="0"/>
              </a:rPr>
              <a:t>Condition Variables</a:t>
            </a:r>
          </a:p>
        </p:txBody>
      </p:sp>
      <p:sp>
        <p:nvSpPr>
          <p:cNvPr id="6168" name="Text Box 24"/>
          <p:cNvSpPr txBox="1">
            <a:spLocks noChangeArrowheads="1"/>
          </p:cNvSpPr>
          <p:nvPr/>
        </p:nvSpPr>
        <p:spPr bwMode="auto">
          <a:xfrm>
            <a:off x="3505200" y="4191001"/>
            <a:ext cx="1654175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3600" b="0" dirty="0">
                <a:solidFill>
                  <a:schemeClr val="bg1"/>
                </a:solidFill>
                <a:latin typeface="Calibri" panose="020F0502020204030204" pitchFamily="34" charset="0"/>
              </a:rPr>
              <a:t>Locks</a:t>
            </a:r>
          </a:p>
        </p:txBody>
      </p:sp>
      <p:sp>
        <p:nvSpPr>
          <p:cNvPr id="6170" name="Text Box 26"/>
          <p:cNvSpPr txBox="1">
            <a:spLocks noChangeArrowheads="1"/>
          </p:cNvSpPr>
          <p:nvPr/>
        </p:nvSpPr>
        <p:spPr bwMode="auto">
          <a:xfrm>
            <a:off x="1830466" y="5167314"/>
            <a:ext cx="129715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3600" b="0" dirty="0">
                <a:latin typeface="Calibri" panose="020F0502020204030204" pitchFamily="34" charset="0"/>
              </a:rPr>
              <a:t>Loads</a:t>
            </a:r>
          </a:p>
        </p:txBody>
      </p:sp>
      <p:sp>
        <p:nvSpPr>
          <p:cNvPr id="6171" name="Text Box 27"/>
          <p:cNvSpPr txBox="1">
            <a:spLocks noChangeArrowheads="1"/>
          </p:cNvSpPr>
          <p:nvPr/>
        </p:nvSpPr>
        <p:spPr bwMode="auto">
          <a:xfrm>
            <a:off x="3606394" y="5410202"/>
            <a:ext cx="1362874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3600" b="0" dirty="0">
                <a:latin typeface="Calibri" panose="020F0502020204030204" pitchFamily="34" charset="0"/>
              </a:rPr>
              <a:t>Stores</a:t>
            </a:r>
          </a:p>
        </p:txBody>
      </p:sp>
      <p:sp>
        <p:nvSpPr>
          <p:cNvPr id="6172" name="Text Box 28"/>
          <p:cNvSpPr txBox="1">
            <a:spLocks noChangeArrowheads="1"/>
          </p:cNvSpPr>
          <p:nvPr/>
        </p:nvSpPr>
        <p:spPr bwMode="auto">
          <a:xfrm>
            <a:off x="5279512" y="5243515"/>
            <a:ext cx="1833515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3600" b="0" dirty="0" err="1">
                <a:latin typeface="Calibri" panose="020F0502020204030204" pitchFamily="34" charset="0"/>
              </a:rPr>
              <a:t>Test&amp;Set</a:t>
            </a:r>
            <a:endParaRPr lang="en-US" altLang="en-US" sz="3600" b="0" dirty="0">
              <a:latin typeface="Calibri" panose="020F0502020204030204" pitchFamily="34" charset="0"/>
            </a:endParaRPr>
          </a:p>
        </p:txBody>
      </p:sp>
      <p:sp>
        <p:nvSpPr>
          <p:cNvPr id="6173" name="Text Box 29"/>
          <p:cNvSpPr txBox="1">
            <a:spLocks noChangeArrowheads="1"/>
          </p:cNvSpPr>
          <p:nvPr/>
        </p:nvSpPr>
        <p:spPr bwMode="auto">
          <a:xfrm>
            <a:off x="2108690" y="5853114"/>
            <a:ext cx="352846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3600" b="0" dirty="0">
                <a:latin typeface="Calibri" panose="020F0502020204030204" pitchFamily="34" charset="0"/>
              </a:rPr>
              <a:t>Disable Interrupts</a:t>
            </a:r>
          </a:p>
        </p:txBody>
      </p:sp>
    </p:spTree>
    <p:extLst>
      <p:ext uri="{BB962C8B-B14F-4D97-AF65-F5344CB8AC3E}">
        <p14:creationId xmlns:p14="http://schemas.microsoft.com/office/powerpoint/2010/main" val="12025580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Shape 39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rgbClr val="000000"/>
                </a:solidFill>
              </a:rPr>
              <a:t>Lock </a:t>
            </a:r>
            <a:r>
              <a:rPr lang="en-US" sz="3600" dirty="0">
                <a:solidFill>
                  <a:srgbClr val="000000"/>
                </a:solidFill>
              </a:rPr>
              <a:t>Implementation </a:t>
            </a:r>
            <a:r>
              <a:rPr sz="3600" dirty="0">
                <a:solidFill>
                  <a:srgbClr val="000000"/>
                </a:solidFill>
              </a:rPr>
              <a:t>Goals</a:t>
            </a:r>
          </a:p>
        </p:txBody>
      </p:sp>
      <p:sp>
        <p:nvSpPr>
          <p:cNvPr id="398" name="Shape 398"/>
          <p:cNvSpPr>
            <a:spLocks noGrp="1"/>
          </p:cNvSpPr>
          <p:nvPr>
            <p:ph type="body" idx="4294967295"/>
          </p:nvPr>
        </p:nvSpPr>
        <p:spPr>
          <a:xfrm>
            <a:off x="347186" y="1478756"/>
            <a:ext cx="7804547" cy="5194935"/>
          </a:xfrm>
          <a:prstGeom prst="rect">
            <a:avLst/>
          </a:prstGeom>
        </p:spPr>
        <p:txBody>
          <a:bodyPr>
            <a:noAutofit/>
          </a:bodyPr>
          <a:lstStyle/>
          <a:p>
            <a:pPr>
              <a:defRPr sz="1800">
                <a:solidFill>
                  <a:srgbClr val="000000"/>
                </a:solidFill>
              </a:defRPr>
            </a:pPr>
            <a:r>
              <a:rPr sz="2250" dirty="0">
                <a:solidFill>
                  <a:srgbClr val="0070C0"/>
                </a:solidFill>
              </a:rPr>
              <a:t>Correctness</a:t>
            </a:r>
            <a:r>
              <a:rPr sz="2250" dirty="0"/>
              <a:t> </a:t>
            </a:r>
            <a:endParaRPr lang="en-US" sz="2250" dirty="0"/>
          </a:p>
          <a:p>
            <a:pPr lvl="1">
              <a:lnSpc>
                <a:spcPct val="90000"/>
              </a:lnSpc>
            </a:pPr>
            <a:r>
              <a:rPr lang="en-US" altLang="en-US" sz="1969" dirty="0">
                <a:solidFill>
                  <a:srgbClr val="0070C0"/>
                </a:solidFill>
              </a:rPr>
              <a:t>Mutual exclusion</a:t>
            </a:r>
          </a:p>
          <a:p>
            <a:pPr lvl="2">
              <a:lnSpc>
                <a:spcPct val="90000"/>
              </a:lnSpc>
            </a:pPr>
            <a:r>
              <a:rPr lang="en-US" altLang="en-US" dirty="0"/>
              <a:t>Only one thread in critical section at a time</a:t>
            </a:r>
          </a:p>
          <a:p>
            <a:pPr lvl="1">
              <a:lnSpc>
                <a:spcPct val="90000"/>
              </a:lnSpc>
            </a:pPr>
            <a:r>
              <a:rPr lang="en-US" altLang="en-US" sz="1969" dirty="0">
                <a:solidFill>
                  <a:srgbClr val="0070C0"/>
                </a:solidFill>
              </a:rPr>
              <a:t>Progress</a:t>
            </a:r>
            <a:r>
              <a:rPr lang="en-US" altLang="en-US" sz="1969" dirty="0"/>
              <a:t> (deadlock-free)</a:t>
            </a:r>
          </a:p>
          <a:p>
            <a:pPr lvl="2">
              <a:lnSpc>
                <a:spcPct val="90000"/>
              </a:lnSpc>
            </a:pPr>
            <a:r>
              <a:rPr lang="en-US" altLang="en-US" dirty="0"/>
              <a:t>If several simultaneous requests, must allow one to proceed</a:t>
            </a:r>
          </a:p>
          <a:p>
            <a:pPr lvl="1">
              <a:lnSpc>
                <a:spcPct val="90000"/>
              </a:lnSpc>
            </a:pPr>
            <a:r>
              <a:rPr lang="en-US" altLang="en-US" sz="1969" dirty="0">
                <a:solidFill>
                  <a:srgbClr val="0070C0"/>
                </a:solidFill>
              </a:rPr>
              <a:t>Bounded</a:t>
            </a:r>
            <a:r>
              <a:rPr lang="en-US" altLang="en-US" sz="1969" dirty="0"/>
              <a:t> (starvation-free)</a:t>
            </a:r>
          </a:p>
          <a:p>
            <a:pPr lvl="2">
              <a:lnSpc>
                <a:spcPct val="90000"/>
              </a:lnSpc>
            </a:pPr>
            <a:r>
              <a:rPr lang="en-US" altLang="en-US" dirty="0"/>
              <a:t>Must eventually allow each waiting thread to enter</a:t>
            </a:r>
            <a:endParaRPr dirty="0"/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sz="2250" dirty="0">
                <a:solidFill>
                  <a:srgbClr val="0070C0"/>
                </a:solidFill>
              </a:rPr>
              <a:t>Fairness</a:t>
            </a:r>
            <a:endParaRPr lang="en-US" sz="2250" dirty="0">
              <a:solidFill>
                <a:srgbClr val="0070C0"/>
              </a:solidFill>
            </a:endParaRPr>
          </a:p>
          <a:p>
            <a:pPr marL="638160" lvl="1" indent="-342900">
              <a:defRPr sz="1800">
                <a:solidFill>
                  <a:srgbClr val="000000"/>
                </a:solidFill>
              </a:defRPr>
            </a:pPr>
            <a:r>
              <a:rPr lang="en-US" sz="2250" dirty="0"/>
              <a:t>Each thread waits for same amount of time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sz="2250" dirty="0">
                <a:solidFill>
                  <a:srgbClr val="0070C0"/>
                </a:solidFill>
              </a:rPr>
              <a:t>Performance</a:t>
            </a:r>
            <a:r>
              <a:rPr lang="en-US" sz="2250" dirty="0"/>
              <a:t> </a:t>
            </a:r>
          </a:p>
          <a:p>
            <a:pPr marL="638160" lvl="1" indent="-342900">
              <a:defRPr sz="1800">
                <a:solidFill>
                  <a:srgbClr val="000000"/>
                </a:solidFill>
              </a:defRPr>
            </a:pPr>
            <a:r>
              <a:rPr lang="en-US" sz="2250" dirty="0"/>
              <a:t>CPU is not used unnecessarily (e.g., spinning)</a:t>
            </a:r>
            <a:endParaRPr sz="2250" dirty="0"/>
          </a:p>
        </p:txBody>
      </p:sp>
    </p:spTree>
    <p:extLst>
      <p:ext uri="{BB962C8B-B14F-4D97-AF65-F5344CB8AC3E}">
        <p14:creationId xmlns:p14="http://schemas.microsoft.com/office/powerpoint/2010/main" val="6254021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332656"/>
            <a:ext cx="7592093" cy="762000"/>
          </a:xfrm>
        </p:spPr>
        <p:txBody>
          <a:bodyPr/>
          <a:lstStyle/>
          <a:p>
            <a:r>
              <a:rPr lang="en-US" altLang="en-US" dirty="0"/>
              <a:t>Implementing Synchronization</a:t>
            </a:r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1239" y="1645920"/>
            <a:ext cx="8503249" cy="5014913"/>
          </a:xfrm>
        </p:spPr>
        <p:txBody>
          <a:bodyPr>
            <a:normAutofit/>
          </a:bodyPr>
          <a:lstStyle/>
          <a:p>
            <a:r>
              <a:rPr lang="en-US" altLang="en-US" dirty="0"/>
              <a:t>To implement, need </a:t>
            </a:r>
            <a:r>
              <a:rPr lang="en-US" altLang="en-US" dirty="0">
                <a:solidFill>
                  <a:srgbClr val="0070C0"/>
                </a:solidFill>
              </a:rPr>
              <a:t>atomic operations</a:t>
            </a:r>
          </a:p>
          <a:p>
            <a:r>
              <a:rPr lang="en-US" altLang="en-US" dirty="0"/>
              <a:t>Atomic operation: No other instructions can be interleaved</a:t>
            </a:r>
          </a:p>
          <a:p>
            <a:r>
              <a:rPr lang="en-US" altLang="en-US" dirty="0"/>
              <a:t>Examples of atomic operations</a:t>
            </a:r>
          </a:p>
          <a:p>
            <a:pPr lvl="1"/>
            <a:r>
              <a:rPr lang="en-US" altLang="en-US" dirty="0">
                <a:solidFill>
                  <a:srgbClr val="0070C0"/>
                </a:solidFill>
              </a:rPr>
              <a:t>Code between interrupts on uniprocessors</a:t>
            </a:r>
          </a:p>
          <a:p>
            <a:pPr lvl="2"/>
            <a:r>
              <a:rPr lang="en-US" altLang="en-US" sz="1800" dirty="0"/>
              <a:t>Disable timer interrupts, don’t do any I/O</a:t>
            </a:r>
          </a:p>
          <a:p>
            <a:pPr lvl="1"/>
            <a:r>
              <a:rPr lang="en-US" altLang="en-US" dirty="0">
                <a:solidFill>
                  <a:srgbClr val="0070C0"/>
                </a:solidFill>
              </a:rPr>
              <a:t>Loads and stores of words</a:t>
            </a:r>
          </a:p>
          <a:p>
            <a:pPr lvl="2"/>
            <a:r>
              <a:rPr lang="en-US" altLang="en-US" sz="1800" dirty="0"/>
              <a:t>Load r1, B</a:t>
            </a:r>
          </a:p>
          <a:p>
            <a:pPr lvl="2"/>
            <a:r>
              <a:rPr lang="en-US" altLang="en-US" sz="1800" dirty="0"/>
              <a:t>Store r1, A</a:t>
            </a:r>
          </a:p>
          <a:p>
            <a:pPr lvl="1"/>
            <a:r>
              <a:rPr lang="en-US" altLang="en-US" b="1" dirty="0">
                <a:solidFill>
                  <a:srgbClr val="0070C0"/>
                </a:solidFill>
              </a:rPr>
              <a:t>Special </a:t>
            </a:r>
            <a:r>
              <a:rPr lang="en-US" altLang="en-US" b="1" dirty="0" err="1">
                <a:solidFill>
                  <a:srgbClr val="0070C0"/>
                </a:solidFill>
              </a:rPr>
              <a:t>hw</a:t>
            </a:r>
            <a:r>
              <a:rPr lang="en-US" altLang="en-US" b="1" dirty="0">
                <a:solidFill>
                  <a:srgbClr val="0070C0"/>
                </a:solidFill>
              </a:rPr>
              <a:t> instructions</a:t>
            </a:r>
          </a:p>
          <a:p>
            <a:pPr lvl="2"/>
            <a:r>
              <a:rPr lang="en-US" altLang="en-US" sz="1800" b="1" dirty="0" err="1"/>
              <a:t>Test&amp;Set</a:t>
            </a:r>
            <a:endParaRPr lang="en-US" altLang="en-US" sz="1800" b="1" dirty="0"/>
          </a:p>
          <a:p>
            <a:pPr lvl="2"/>
            <a:r>
              <a:rPr lang="en-US" altLang="en-US" sz="1800" b="1" dirty="0" err="1"/>
              <a:t>Compare&amp;Swap</a:t>
            </a:r>
            <a:endParaRPr lang="en-US" alt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10382858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Implementing Locks: w/ Interrupts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7377" y="1268760"/>
            <a:ext cx="7985575" cy="534231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dirty="0">
                <a:solidFill>
                  <a:srgbClr val="0070C0"/>
                </a:solidFill>
              </a:rPr>
              <a:t>Turn off interrupts for critical sections</a:t>
            </a:r>
          </a:p>
          <a:p>
            <a:pPr marL="625460" lvl="1" indent="-342900">
              <a:lnSpc>
                <a:spcPct val="90000"/>
              </a:lnSpc>
            </a:pPr>
            <a:r>
              <a:rPr lang="en-US" altLang="en-US" dirty="0"/>
              <a:t>Prevent dispatcher from running another thread</a:t>
            </a:r>
          </a:p>
          <a:p>
            <a:pPr marL="625460" lvl="1" indent="-342900">
              <a:lnSpc>
                <a:spcPct val="90000"/>
              </a:lnSpc>
            </a:pPr>
            <a:r>
              <a:rPr lang="en-US" altLang="en-US" dirty="0"/>
              <a:t>Code between interrupts executes atomically</a:t>
            </a:r>
          </a:p>
          <a:p>
            <a:pPr marL="625460" lvl="1" indent="-342900">
              <a:lnSpc>
                <a:spcPct val="90000"/>
              </a:lnSpc>
            </a:pPr>
            <a:endParaRPr lang="en-US" altLang="en-US" dirty="0"/>
          </a:p>
          <a:p>
            <a:pPr marL="0" indent="0">
              <a:lnSpc>
                <a:spcPct val="90000"/>
              </a:lnSpc>
              <a:buNone/>
            </a:pPr>
            <a:r>
              <a:rPr lang="en-US" altLang="en-US" sz="2000" b="0" dirty="0">
                <a:latin typeface="Courier" charset="0"/>
              </a:rPr>
              <a:t>Void acquire(</a:t>
            </a:r>
            <a:r>
              <a:rPr lang="en-US" altLang="en-US" sz="2000" b="0" dirty="0" err="1">
                <a:latin typeface="Courier" charset="0"/>
              </a:rPr>
              <a:t>lockT</a:t>
            </a:r>
            <a:r>
              <a:rPr lang="en-US" altLang="en-US" sz="2000" b="0" dirty="0">
                <a:latin typeface="Courier" charset="0"/>
              </a:rPr>
              <a:t> *l) {</a:t>
            </a:r>
            <a:br>
              <a:rPr lang="en-US" altLang="en-US" sz="2000" b="0" dirty="0">
                <a:latin typeface="Courier" charset="0"/>
              </a:rPr>
            </a:br>
            <a:r>
              <a:rPr lang="en-US" altLang="en-US" sz="2000" b="0" dirty="0">
                <a:latin typeface="Courier" charset="0"/>
              </a:rPr>
              <a:t>	</a:t>
            </a:r>
            <a:r>
              <a:rPr lang="en-US" altLang="en-US" sz="2000" b="0" dirty="0" err="1">
                <a:latin typeface="Courier" charset="0"/>
              </a:rPr>
              <a:t>disableInterrupts</a:t>
            </a:r>
            <a:r>
              <a:rPr lang="en-US" altLang="en-US" sz="2000" b="0" dirty="0">
                <a:latin typeface="Courier" charset="0"/>
              </a:rPr>
              <a:t>();</a:t>
            </a:r>
            <a:br>
              <a:rPr lang="en-US" altLang="en-US" sz="2000" b="0" dirty="0">
                <a:latin typeface="Courier" charset="0"/>
              </a:rPr>
            </a:br>
            <a:r>
              <a:rPr lang="en-US" altLang="en-US" sz="2000" b="0" dirty="0">
                <a:latin typeface="Courier" charset="0"/>
              </a:rPr>
              <a:t>}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sz="2000" b="0" dirty="0">
                <a:latin typeface="Courier" charset="0"/>
              </a:rPr>
              <a:t>Void release(</a:t>
            </a:r>
            <a:r>
              <a:rPr lang="en-US" altLang="en-US" sz="2000" b="0" dirty="0" err="1">
                <a:latin typeface="Courier" charset="0"/>
              </a:rPr>
              <a:t>lockT</a:t>
            </a:r>
            <a:r>
              <a:rPr lang="en-US" altLang="en-US" sz="2000" b="0" dirty="0">
                <a:latin typeface="Courier" charset="0"/>
              </a:rPr>
              <a:t> *l) {</a:t>
            </a:r>
            <a:br>
              <a:rPr lang="en-US" altLang="en-US" sz="2000" b="0" dirty="0">
                <a:latin typeface="Courier" charset="0"/>
              </a:rPr>
            </a:br>
            <a:r>
              <a:rPr lang="en-US" altLang="en-US" sz="2000" b="0" dirty="0">
                <a:latin typeface="Courier" charset="0"/>
              </a:rPr>
              <a:t>	</a:t>
            </a:r>
            <a:r>
              <a:rPr lang="en-US" altLang="en-US" sz="2000" b="0" dirty="0" err="1">
                <a:latin typeface="Courier" charset="0"/>
              </a:rPr>
              <a:t>enableInterrupts</a:t>
            </a:r>
            <a:r>
              <a:rPr lang="en-US" altLang="en-US" sz="2000" b="0" dirty="0">
                <a:latin typeface="Courier" charset="0"/>
              </a:rPr>
              <a:t>();</a:t>
            </a:r>
            <a:br>
              <a:rPr lang="en-US" altLang="en-US" sz="2000" b="0" dirty="0">
                <a:latin typeface="Courier" charset="0"/>
              </a:rPr>
            </a:br>
            <a:r>
              <a:rPr lang="en-US" altLang="en-US" sz="2000" b="0" dirty="0">
                <a:latin typeface="Courier" charset="0"/>
              </a:rPr>
              <a:t>}</a:t>
            </a:r>
          </a:p>
          <a:p>
            <a:pPr marL="0" indent="0">
              <a:lnSpc>
                <a:spcPct val="90000"/>
              </a:lnSpc>
              <a:buNone/>
            </a:pPr>
            <a:endParaRPr lang="en-US" altLang="en-US" sz="2000" b="0" dirty="0">
              <a:latin typeface="Courier" charset="0"/>
            </a:endParaRPr>
          </a:p>
          <a:p>
            <a:pPr>
              <a:lnSpc>
                <a:spcPct val="90000"/>
              </a:lnSpc>
            </a:pPr>
            <a:r>
              <a:rPr lang="en-US" altLang="en-US" dirty="0"/>
              <a:t>Disadvantages?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Privilege mode, malicious or buggy program </a:t>
            </a:r>
            <a:r>
              <a:rPr lang="en-US" altLang="en-US" dirty="0">
                <a:solidFill>
                  <a:srgbClr val="0070C0"/>
                </a:solidFill>
              </a:rPr>
              <a:t>run forever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solidFill>
                  <a:srgbClr val="0070C0"/>
                </a:solidFill>
              </a:rPr>
              <a:t>Not work for multiprocessors</a:t>
            </a:r>
            <a:r>
              <a:rPr lang="en-US" altLang="en-US" dirty="0"/>
              <a:t>, thread will be scheduled on other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Make CPUs </a:t>
            </a:r>
            <a:r>
              <a:rPr lang="en-US" altLang="en-US" dirty="0">
                <a:solidFill>
                  <a:srgbClr val="0070C0"/>
                </a:solidFill>
              </a:rPr>
              <a:t>miss other interrupt </a:t>
            </a:r>
            <a:r>
              <a:rPr lang="en-US" altLang="en-US" dirty="0"/>
              <a:t>events, such as disk finishes read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Inefficient</a:t>
            </a:r>
          </a:p>
          <a:p>
            <a:pPr lvl="1">
              <a:lnSpc>
                <a:spcPct val="90000"/>
              </a:lnSpc>
            </a:pPr>
            <a:endParaRPr lang="en-US" altLang="en-US" dirty="0"/>
          </a:p>
          <a:p>
            <a:pPr>
              <a:lnSpc>
                <a:spcPct val="90000"/>
              </a:lnSpc>
            </a:pPr>
            <a:endParaRPr lang="en-US" altLang="en-US" dirty="0"/>
          </a:p>
          <a:p>
            <a:pPr>
              <a:lnSpc>
                <a:spcPct val="90000"/>
              </a:lnSpc>
            </a:pPr>
            <a:endParaRPr lang="en-US" altLang="en-US" dirty="0"/>
          </a:p>
          <a:p>
            <a:pPr>
              <a:lnSpc>
                <a:spcPct val="90000"/>
              </a:lnSpc>
            </a:pPr>
            <a:endParaRPr lang="en-US" altLang="en-US" dirty="0"/>
          </a:p>
          <a:p>
            <a:pPr>
              <a:lnSpc>
                <a:spcPct val="90000"/>
              </a:lnSpc>
            </a:pPr>
            <a:endParaRPr lang="en-US" altLang="en-US" dirty="0"/>
          </a:p>
          <a:p>
            <a:pPr>
              <a:lnSpc>
                <a:spcPct val="90000"/>
              </a:lnSpc>
            </a:pPr>
            <a:endParaRPr lang="en-US" altLang="en-US" dirty="0"/>
          </a:p>
          <a:p>
            <a:pPr>
              <a:lnSpc>
                <a:spcPct val="90000"/>
              </a:lnSpc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371721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827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/>
        </p:nvSpPr>
        <p:spPr>
          <a:xfrm>
            <a:off x="1348357" y="867431"/>
            <a:ext cx="1465680" cy="1466473"/>
          </a:xfrm>
          <a:prstGeom prst="rect">
            <a:avLst/>
          </a:prstGeom>
          <a:solidFill>
            <a:srgbClr val="DCDEE0"/>
          </a:solidFill>
          <a:ln w="38100">
            <a:solidFill>
              <a:srgbClr val="971817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>
                <a:solidFill>
                  <a:srgbClr val="971817"/>
                </a:solidFill>
              </a:defRPr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104" name="Shape 104"/>
          <p:cNvSpPr/>
          <p:nvPr/>
        </p:nvSpPr>
        <p:spPr>
          <a:xfrm>
            <a:off x="1576651" y="420816"/>
            <a:ext cx="856005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b="0" dirty="0">
                <a:solidFill>
                  <a:srgbClr val="000000"/>
                </a:solidFill>
                <a:latin typeface="Calibri" panose="020F0502020204030204" pitchFamily="34" charset="0"/>
              </a:rPr>
              <a:t>CPU 1</a:t>
            </a:r>
          </a:p>
        </p:txBody>
      </p:sp>
      <p:sp>
        <p:nvSpPr>
          <p:cNvPr id="105" name="Shape 105"/>
          <p:cNvSpPr/>
          <p:nvPr/>
        </p:nvSpPr>
        <p:spPr>
          <a:xfrm>
            <a:off x="3849119" y="867431"/>
            <a:ext cx="1465680" cy="1466473"/>
          </a:xfrm>
          <a:prstGeom prst="rect">
            <a:avLst/>
          </a:prstGeom>
          <a:solidFill>
            <a:srgbClr val="DCDEE0"/>
          </a:solidFill>
          <a:ln w="38100">
            <a:solidFill>
              <a:srgbClr val="971817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>
                <a:solidFill>
                  <a:srgbClr val="971817"/>
                </a:solidFill>
              </a:defRPr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106" name="Shape 106"/>
          <p:cNvSpPr/>
          <p:nvPr/>
        </p:nvSpPr>
        <p:spPr>
          <a:xfrm>
            <a:off x="4067455" y="420816"/>
            <a:ext cx="856005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b="0" dirty="0">
                <a:solidFill>
                  <a:srgbClr val="000000"/>
                </a:solidFill>
                <a:latin typeface="Calibri" panose="020F0502020204030204" pitchFamily="34" charset="0"/>
              </a:rPr>
              <a:t>CPU 2</a:t>
            </a:r>
          </a:p>
        </p:txBody>
      </p:sp>
      <p:sp>
        <p:nvSpPr>
          <p:cNvPr id="107" name="Shape 107"/>
          <p:cNvSpPr/>
          <p:nvPr/>
        </p:nvSpPr>
        <p:spPr>
          <a:xfrm>
            <a:off x="1544611" y="883837"/>
            <a:ext cx="1003096" cy="7212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109" b="0" dirty="0">
                <a:latin typeface="Calibri" panose="020F0502020204030204" pitchFamily="34" charset="0"/>
              </a:rPr>
              <a:t>running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109" b="0" dirty="0">
                <a:latin typeface="Calibri" panose="020F0502020204030204" pitchFamily="34" charset="0"/>
              </a:rPr>
              <a:t>thread 1</a:t>
            </a:r>
          </a:p>
        </p:txBody>
      </p:sp>
      <p:sp>
        <p:nvSpPr>
          <p:cNvPr id="108" name="Shape 108"/>
          <p:cNvSpPr/>
          <p:nvPr/>
        </p:nvSpPr>
        <p:spPr>
          <a:xfrm>
            <a:off x="4077415" y="883837"/>
            <a:ext cx="1003096" cy="7212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109" b="0" dirty="0">
                <a:latin typeface="Calibri" panose="020F0502020204030204" pitchFamily="34" charset="0"/>
              </a:rPr>
              <a:t>running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109" b="0" dirty="0">
                <a:latin typeface="Calibri" panose="020F0502020204030204" pitchFamily="34" charset="0"/>
              </a:rPr>
              <a:t>thread 2</a:t>
            </a:r>
          </a:p>
        </p:txBody>
      </p:sp>
      <p:sp>
        <p:nvSpPr>
          <p:cNvPr id="109" name="Shape 109"/>
          <p:cNvSpPr/>
          <p:nvPr/>
        </p:nvSpPr>
        <p:spPr>
          <a:xfrm>
            <a:off x="6329963" y="867431"/>
            <a:ext cx="1465680" cy="1466473"/>
          </a:xfrm>
          <a:prstGeom prst="rect">
            <a:avLst/>
          </a:prstGeom>
          <a:solidFill>
            <a:srgbClr val="DCDEE0"/>
          </a:solidFill>
          <a:ln w="38100">
            <a:solidFill>
              <a:srgbClr val="971817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>
                <a:solidFill>
                  <a:srgbClr val="971817"/>
                </a:solidFill>
              </a:defRPr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110" name="Shape 110"/>
          <p:cNvSpPr/>
          <p:nvPr/>
        </p:nvSpPr>
        <p:spPr>
          <a:xfrm>
            <a:off x="1010084" y="2625828"/>
            <a:ext cx="7467100" cy="1"/>
          </a:xfrm>
          <a:prstGeom prst="line">
            <a:avLst/>
          </a:prstGeom>
          <a:ln w="762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111" name="Shape 111"/>
          <p:cNvSpPr/>
          <p:nvPr/>
        </p:nvSpPr>
        <p:spPr>
          <a:xfrm flipV="1">
            <a:off x="2081196" y="2349037"/>
            <a:ext cx="1" cy="248265"/>
          </a:xfrm>
          <a:prstGeom prst="line">
            <a:avLst/>
          </a:prstGeom>
          <a:ln w="508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112" name="Shape 112"/>
          <p:cNvSpPr/>
          <p:nvPr/>
        </p:nvSpPr>
        <p:spPr>
          <a:xfrm flipV="1">
            <a:off x="4581959" y="2352496"/>
            <a:ext cx="1" cy="237900"/>
          </a:xfrm>
          <a:prstGeom prst="line">
            <a:avLst/>
          </a:prstGeom>
          <a:ln w="508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113" name="Shape 113"/>
          <p:cNvSpPr/>
          <p:nvPr/>
        </p:nvSpPr>
        <p:spPr>
          <a:xfrm>
            <a:off x="6683817" y="420816"/>
            <a:ext cx="713337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b="0" dirty="0">
                <a:solidFill>
                  <a:srgbClr val="000000"/>
                </a:solidFill>
                <a:latin typeface="Calibri" panose="020F0502020204030204" pitchFamily="34" charset="0"/>
              </a:rPr>
              <a:t>RAM</a:t>
            </a:r>
          </a:p>
        </p:txBody>
      </p:sp>
      <p:sp>
        <p:nvSpPr>
          <p:cNvPr id="114" name="Shape 114"/>
          <p:cNvSpPr/>
          <p:nvPr/>
        </p:nvSpPr>
        <p:spPr>
          <a:xfrm flipV="1">
            <a:off x="7082271" y="2352496"/>
            <a:ext cx="1" cy="237900"/>
          </a:xfrm>
          <a:prstGeom prst="line">
            <a:avLst/>
          </a:prstGeom>
          <a:ln w="508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115" name="Shape 115"/>
          <p:cNvSpPr/>
          <p:nvPr/>
        </p:nvSpPr>
        <p:spPr>
          <a:xfrm>
            <a:off x="6458812" y="952889"/>
            <a:ext cx="1246919" cy="351138"/>
          </a:xfrm>
          <a:prstGeom prst="rect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28" b="0" dirty="0" err="1">
                <a:solidFill>
                  <a:schemeClr val="bg1"/>
                </a:solidFill>
                <a:latin typeface="Calibri" panose="020F0502020204030204" pitchFamily="34" charset="0"/>
              </a:rPr>
              <a:t>PageDir</a:t>
            </a:r>
            <a:r>
              <a:rPr sz="1828" b="0" dirty="0">
                <a:solidFill>
                  <a:schemeClr val="bg1"/>
                </a:solidFill>
                <a:latin typeface="Calibri" panose="020F0502020204030204" pitchFamily="34" charset="0"/>
              </a:rPr>
              <a:t> A</a:t>
            </a:r>
          </a:p>
        </p:txBody>
      </p:sp>
      <p:sp>
        <p:nvSpPr>
          <p:cNvPr id="116" name="Shape 116"/>
          <p:cNvSpPr/>
          <p:nvPr/>
        </p:nvSpPr>
        <p:spPr>
          <a:xfrm>
            <a:off x="6458812" y="1377592"/>
            <a:ext cx="1246919" cy="351137"/>
          </a:xfrm>
          <a:prstGeom prst="rect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28" b="0" dirty="0" err="1">
                <a:solidFill>
                  <a:schemeClr val="bg1"/>
                </a:solidFill>
                <a:latin typeface="Calibri" panose="020F0502020204030204" pitchFamily="34" charset="0"/>
              </a:rPr>
              <a:t>PageDir</a:t>
            </a:r>
            <a:r>
              <a:rPr sz="1828" b="0" dirty="0">
                <a:solidFill>
                  <a:schemeClr val="bg1"/>
                </a:solidFill>
                <a:latin typeface="Calibri" panose="020F0502020204030204" pitchFamily="34" charset="0"/>
              </a:rPr>
              <a:t> B</a:t>
            </a:r>
          </a:p>
        </p:txBody>
      </p:sp>
      <p:sp>
        <p:nvSpPr>
          <p:cNvPr id="117" name="Shape 117"/>
          <p:cNvSpPr/>
          <p:nvPr/>
        </p:nvSpPr>
        <p:spPr>
          <a:xfrm>
            <a:off x="6881353" y="1597461"/>
            <a:ext cx="296556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 lvl="0">
              <a:defRPr sz="1800"/>
            </a:pPr>
            <a:r>
              <a:rPr sz="2531" b="0" dirty="0">
                <a:latin typeface="Calibri" panose="020F0502020204030204" pitchFamily="34" charset="0"/>
              </a:rPr>
              <a:t>…</a:t>
            </a:r>
          </a:p>
        </p:txBody>
      </p:sp>
      <p:sp>
        <p:nvSpPr>
          <p:cNvPr id="118" name="Shape 118"/>
          <p:cNvSpPr/>
          <p:nvPr/>
        </p:nvSpPr>
        <p:spPr>
          <a:xfrm>
            <a:off x="4183505" y="1563396"/>
            <a:ext cx="776991" cy="351138"/>
          </a:xfrm>
          <a:prstGeom prst="rect">
            <a:avLst/>
          </a:prstGeom>
          <a:solidFill>
            <a:srgbClr val="1497FC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1828">
                <a:solidFill>
                  <a:srgbClr val="000000"/>
                </a:solidFill>
              </a:rPr>
              <a:t>PTBR</a:t>
            </a:r>
          </a:p>
        </p:txBody>
      </p:sp>
      <p:sp>
        <p:nvSpPr>
          <p:cNvPr id="119" name="Shape 119"/>
          <p:cNvSpPr/>
          <p:nvPr/>
        </p:nvSpPr>
        <p:spPr>
          <a:xfrm>
            <a:off x="1703111" y="1563396"/>
            <a:ext cx="776990" cy="351138"/>
          </a:xfrm>
          <a:prstGeom prst="rect">
            <a:avLst/>
          </a:prstGeom>
          <a:solidFill>
            <a:srgbClr val="1497FC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1828">
                <a:solidFill>
                  <a:srgbClr val="000000"/>
                </a:solidFill>
              </a:rPr>
              <a:t>PTBR</a:t>
            </a:r>
          </a:p>
        </p:txBody>
      </p:sp>
      <p:sp>
        <p:nvSpPr>
          <p:cNvPr id="120" name="Shape 120"/>
          <p:cNvSpPr/>
          <p:nvPr/>
        </p:nvSpPr>
        <p:spPr>
          <a:xfrm>
            <a:off x="1734419" y="3828582"/>
            <a:ext cx="892969" cy="455415"/>
          </a:xfrm>
          <a:prstGeom prst="rect">
            <a:avLst/>
          </a:prstGeom>
          <a:solidFill>
            <a:srgbClr val="E8A433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1828">
                <a:solidFill>
                  <a:srgbClr val="000000"/>
                </a:solidFill>
              </a:rPr>
              <a:t>CODE</a:t>
            </a:r>
          </a:p>
        </p:txBody>
      </p:sp>
      <p:sp>
        <p:nvSpPr>
          <p:cNvPr id="121" name="Shape 121"/>
          <p:cNvSpPr/>
          <p:nvPr/>
        </p:nvSpPr>
        <p:spPr>
          <a:xfrm>
            <a:off x="2627387" y="3828582"/>
            <a:ext cx="892969" cy="455415"/>
          </a:xfrm>
          <a:prstGeom prst="rect">
            <a:avLst/>
          </a:prstGeom>
          <a:solidFill>
            <a:srgbClr val="E8A433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1828" dirty="0">
                <a:solidFill>
                  <a:srgbClr val="000000"/>
                </a:solidFill>
              </a:rPr>
              <a:t>HEAP</a:t>
            </a:r>
          </a:p>
        </p:txBody>
      </p:sp>
      <p:sp>
        <p:nvSpPr>
          <p:cNvPr id="122" name="Shape 122"/>
          <p:cNvSpPr/>
          <p:nvPr/>
        </p:nvSpPr>
        <p:spPr>
          <a:xfrm>
            <a:off x="3472244" y="3828582"/>
            <a:ext cx="4986563" cy="455415"/>
          </a:xfrm>
          <a:prstGeom prst="rect">
            <a:avLst/>
          </a:prstGeom>
          <a:solidFill>
            <a:srgbClr val="A6AAA8"/>
          </a:solidFill>
          <a:ln w="381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 b="1">
                <a:latin typeface="Helvetica"/>
                <a:ea typeface="Helvetica"/>
                <a:cs typeface="Helvetica"/>
                <a:sym typeface="Helvetica"/>
              </a:defRPr>
            </a:pPr>
            <a:endParaRPr sz="1828"/>
          </a:p>
        </p:txBody>
      </p:sp>
      <p:sp>
        <p:nvSpPr>
          <p:cNvPr id="123" name="Shape 123"/>
          <p:cNvSpPr/>
          <p:nvPr/>
        </p:nvSpPr>
        <p:spPr>
          <a:xfrm>
            <a:off x="423152" y="3717190"/>
            <a:ext cx="1199047" cy="6781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 algn="r">
              <a:defRPr sz="1800">
                <a:solidFill>
                  <a:srgbClr val="000000"/>
                </a:solidFill>
              </a:defRPr>
            </a:pPr>
            <a:r>
              <a:rPr sz="1969" b="0" dirty="0" err="1">
                <a:solidFill>
                  <a:srgbClr val="000000"/>
                </a:solidFill>
                <a:latin typeface="Calibri" panose="020F0502020204030204" pitchFamily="34" charset="0"/>
              </a:rPr>
              <a:t>Virt</a:t>
            </a:r>
            <a:r>
              <a:rPr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 Mem</a:t>
            </a:r>
          </a:p>
          <a:p>
            <a:pPr lvl="0" algn="r">
              <a:defRPr sz="1800">
                <a:solidFill>
                  <a:srgbClr val="000000"/>
                </a:solidFill>
              </a:defRPr>
            </a:pPr>
            <a:r>
              <a:rPr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(</a:t>
            </a:r>
            <a:r>
              <a:rPr sz="1969" b="0" dirty="0" err="1">
                <a:solidFill>
                  <a:srgbClr val="000000"/>
                </a:solidFill>
                <a:latin typeface="Calibri" panose="020F0502020204030204" pitchFamily="34" charset="0"/>
              </a:rPr>
              <a:t>PageDir</a:t>
            </a:r>
            <a:r>
              <a:rPr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 B)</a:t>
            </a:r>
          </a:p>
        </p:txBody>
      </p:sp>
      <p:sp>
        <p:nvSpPr>
          <p:cNvPr id="124" name="Shape 124"/>
          <p:cNvSpPr/>
          <p:nvPr/>
        </p:nvSpPr>
        <p:spPr>
          <a:xfrm>
            <a:off x="1435220" y="1963229"/>
            <a:ext cx="487527" cy="317422"/>
          </a:xfrm>
          <a:prstGeom prst="rect">
            <a:avLst/>
          </a:prstGeom>
          <a:solidFill>
            <a:srgbClr val="8881F0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1828">
                <a:solidFill>
                  <a:srgbClr val="000000"/>
                </a:solidFill>
              </a:rPr>
              <a:t>IP</a:t>
            </a:r>
          </a:p>
        </p:txBody>
      </p:sp>
      <p:sp>
        <p:nvSpPr>
          <p:cNvPr id="125" name="Shape 125"/>
          <p:cNvSpPr/>
          <p:nvPr/>
        </p:nvSpPr>
        <p:spPr>
          <a:xfrm>
            <a:off x="3935533" y="1963229"/>
            <a:ext cx="487527" cy="317422"/>
          </a:xfrm>
          <a:prstGeom prst="rect">
            <a:avLst/>
          </a:prstGeom>
          <a:solidFill>
            <a:srgbClr val="8881F0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1828">
                <a:solidFill>
                  <a:srgbClr val="000000"/>
                </a:solidFill>
              </a:rPr>
              <a:t>IP</a:t>
            </a:r>
          </a:p>
        </p:txBody>
      </p:sp>
      <p:sp>
        <p:nvSpPr>
          <p:cNvPr id="126" name="Shape 126"/>
          <p:cNvSpPr/>
          <p:nvPr/>
        </p:nvSpPr>
        <p:spPr>
          <a:xfrm>
            <a:off x="2238892" y="1963229"/>
            <a:ext cx="487527" cy="317422"/>
          </a:xfrm>
          <a:prstGeom prst="rect">
            <a:avLst/>
          </a:prstGeom>
          <a:solidFill>
            <a:srgbClr val="D45954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1828">
                <a:solidFill>
                  <a:srgbClr val="000000"/>
                </a:solidFill>
              </a:rPr>
              <a:t>SP</a:t>
            </a:r>
          </a:p>
        </p:txBody>
      </p:sp>
      <p:sp>
        <p:nvSpPr>
          <p:cNvPr id="127" name="Shape 127"/>
          <p:cNvSpPr/>
          <p:nvPr/>
        </p:nvSpPr>
        <p:spPr>
          <a:xfrm>
            <a:off x="4739205" y="1963229"/>
            <a:ext cx="487527" cy="317422"/>
          </a:xfrm>
          <a:prstGeom prst="rect">
            <a:avLst/>
          </a:prstGeom>
          <a:solidFill>
            <a:srgbClr val="D45954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1828">
                <a:solidFill>
                  <a:srgbClr val="000000"/>
                </a:solidFill>
              </a:rPr>
              <a:t>SP</a:t>
            </a:r>
          </a:p>
        </p:txBody>
      </p:sp>
      <p:sp>
        <p:nvSpPr>
          <p:cNvPr id="128" name="Shape 128"/>
          <p:cNvSpPr/>
          <p:nvPr/>
        </p:nvSpPr>
        <p:spPr>
          <a:xfrm>
            <a:off x="266395" y="4942005"/>
            <a:ext cx="8611211" cy="8510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531" b="0" dirty="0">
                <a:solidFill>
                  <a:srgbClr val="000000"/>
                </a:solidFill>
                <a:latin typeface="Calibri" panose="020F0502020204030204" pitchFamily="34" charset="0"/>
              </a:rPr>
              <a:t>Review:</a:t>
            </a:r>
            <a:br>
              <a:rPr lang="en-US" sz="2531" b="0" dirty="0">
                <a:solidFill>
                  <a:srgbClr val="000000"/>
                </a:solidFill>
                <a:latin typeface="Calibri" panose="020F0502020204030204" pitchFamily="34" charset="0"/>
              </a:rPr>
            </a:br>
            <a:r>
              <a:rPr sz="2531" b="0" dirty="0">
                <a:solidFill>
                  <a:srgbClr val="000000"/>
                </a:solidFill>
                <a:latin typeface="Calibri" panose="020F0502020204030204" pitchFamily="34" charset="0"/>
              </a:rPr>
              <a:t>Which registers store the</a:t>
            </a:r>
            <a:r>
              <a:rPr lang="en-US" sz="2531" b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sz="2531" b="0" dirty="0">
                <a:solidFill>
                  <a:srgbClr val="000000"/>
                </a:solidFill>
                <a:latin typeface="Calibri" panose="020F0502020204030204" pitchFamily="34" charset="0"/>
              </a:rPr>
              <a:t>same/different values across threads?</a:t>
            </a:r>
          </a:p>
        </p:txBody>
      </p:sp>
    </p:spTree>
    <p:extLst>
      <p:ext uri="{BB962C8B-B14F-4D97-AF65-F5344CB8AC3E}">
        <p14:creationId xmlns:p14="http://schemas.microsoft.com/office/powerpoint/2010/main" val="4060539360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Implementing locks: w/ </a:t>
            </a:r>
            <a:r>
              <a:rPr lang="en-US" altLang="en-US" dirty="0" err="1"/>
              <a:t>Load+Store</a:t>
            </a:r>
            <a:endParaRPr lang="en-US" altLang="en-US" dirty="0"/>
          </a:p>
        </p:txBody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3726" y="1412776"/>
            <a:ext cx="8752895" cy="517145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dirty="0"/>
              <a:t>Code uses a single shared lock variable</a:t>
            </a:r>
            <a:endParaRPr lang="en-US" altLang="en-US" dirty="0">
              <a:latin typeface="Courier" charset="0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altLang="en-US" b="0" dirty="0">
              <a:latin typeface="Courier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b="0" dirty="0" err="1">
                <a:latin typeface="Courier" charset="0"/>
              </a:rPr>
              <a:t>boolean</a:t>
            </a:r>
            <a:r>
              <a:rPr lang="en-US" altLang="en-US" b="0" dirty="0">
                <a:latin typeface="Courier" charset="0"/>
              </a:rPr>
              <a:t> lock = false; // shared variable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b="0" dirty="0">
                <a:latin typeface="Courier" charset="0"/>
              </a:rPr>
              <a:t>void acquire(Boolean *lock) {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b="0" dirty="0">
                <a:latin typeface="Courier" charset="0"/>
              </a:rPr>
              <a:t>	while (*lock) /* wait */ 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b="0" dirty="0">
                <a:latin typeface="Courier" charset="0"/>
              </a:rPr>
              <a:t>	*lock = true;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b="0" dirty="0">
                <a:latin typeface="Courier" charset="0"/>
              </a:rPr>
              <a:t>}	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b="0" dirty="0">
                <a:latin typeface="Courier" charset="0"/>
              </a:rPr>
              <a:t>void release(Boolean *lock) {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b="0" dirty="0">
                <a:latin typeface="Courier" charset="0"/>
              </a:rPr>
              <a:t>	*lock = false;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b="0" dirty="0">
                <a:latin typeface="Courier" charset="0"/>
              </a:rPr>
              <a:t>}</a:t>
            </a:r>
            <a:endParaRPr lang="en-US" altLang="en-US" dirty="0">
              <a:latin typeface="Courier" charset="0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altLang="en-US" dirty="0">
              <a:latin typeface="Courier" charset="0"/>
            </a:endParaRPr>
          </a:p>
          <a:p>
            <a:pPr>
              <a:lnSpc>
                <a:spcPct val="90000"/>
              </a:lnSpc>
            </a:pPr>
            <a:r>
              <a:rPr lang="en-US" altLang="en-US" dirty="0"/>
              <a:t>Does it work?</a:t>
            </a:r>
          </a:p>
        </p:txBody>
      </p:sp>
    </p:spTree>
    <p:extLst>
      <p:ext uri="{BB962C8B-B14F-4D97-AF65-F5344CB8AC3E}">
        <p14:creationId xmlns:p14="http://schemas.microsoft.com/office/powerpoint/2010/main" val="33710198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hape 32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3600" dirty="0">
                <a:solidFill>
                  <a:srgbClr val="000000"/>
                </a:solidFill>
              </a:rPr>
              <a:t>Race Condition with LOAD and STORE</a:t>
            </a:r>
            <a:endParaRPr sz="3600" dirty="0">
              <a:solidFill>
                <a:srgbClr val="000000"/>
              </a:solidFill>
            </a:endParaRPr>
          </a:p>
        </p:txBody>
      </p:sp>
      <p:sp>
        <p:nvSpPr>
          <p:cNvPr id="321" name="Shape 321"/>
          <p:cNvSpPr>
            <a:spLocks noGrp="1"/>
          </p:cNvSpPr>
          <p:nvPr>
            <p:ph type="body" idx="4294967295"/>
          </p:nvPr>
        </p:nvSpPr>
        <p:spPr>
          <a:xfrm>
            <a:off x="282892" y="1603862"/>
            <a:ext cx="8615363" cy="486409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lang="en-US" sz="2000" b="0" dirty="0">
                <a:latin typeface="Courier" charset="0"/>
                <a:ea typeface="Courier" charset="0"/>
                <a:cs typeface="Courier" charset="0"/>
              </a:rPr>
              <a:t>*lock == 0 initially</a:t>
            </a:r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endParaRPr sz="2000" b="0" dirty="0">
              <a:latin typeface="Courier" charset="0"/>
              <a:ea typeface="Courier" charset="0"/>
              <a:cs typeface="Courier" charset="0"/>
            </a:endParaRPr>
          </a:p>
          <a:p>
            <a:pPr marL="0" indent="0" defTabSz="321457">
              <a:buNone/>
              <a:defRPr sz="1800">
                <a:solidFill>
                  <a:srgbClr val="000000"/>
                </a:solidFill>
              </a:defRPr>
            </a:pPr>
            <a:r>
              <a:rPr sz="2000" b="0" u="sng" dirty="0">
                <a:latin typeface="Courier" charset="0"/>
                <a:ea typeface="Courier" charset="0"/>
                <a:cs typeface="Courier" charset="0"/>
                <a:sym typeface="Helvetica"/>
              </a:rPr>
              <a:t>Thread 1								</a:t>
            </a:r>
            <a:r>
              <a:rPr lang="en-US" sz="2000" b="0" u="sng" dirty="0">
                <a:latin typeface="Courier" charset="0"/>
                <a:ea typeface="Courier" charset="0"/>
                <a:cs typeface="Courier" charset="0"/>
                <a:sym typeface="Helvetica"/>
              </a:rPr>
              <a:t>  </a:t>
            </a:r>
            <a:r>
              <a:rPr sz="2000" b="0" u="sng" dirty="0">
                <a:latin typeface="Courier" charset="0"/>
                <a:ea typeface="Courier" charset="0"/>
                <a:cs typeface="Courier" charset="0"/>
                <a:sym typeface="Helvetica"/>
              </a:rPr>
              <a:t>Thread 2    			 </a:t>
            </a:r>
          </a:p>
          <a:p>
            <a:pPr marL="0" indent="0" defTabSz="321457">
              <a:buNone/>
              <a:defRPr sz="1800">
                <a:solidFill>
                  <a:srgbClr val="000000"/>
                </a:solidFill>
              </a:defRPr>
            </a:pPr>
            <a:r>
              <a:rPr sz="2000" b="0" dirty="0">
                <a:latin typeface="Courier" charset="0"/>
                <a:ea typeface="Courier" charset="0"/>
                <a:cs typeface="Courier" charset="0"/>
                <a:sym typeface="Helvetica"/>
              </a:rPr>
              <a:t>while(*lock == 1)</a:t>
            </a:r>
          </a:p>
          <a:p>
            <a:pPr marL="0" indent="0" defTabSz="321457">
              <a:buNone/>
              <a:defRPr sz="1800">
                <a:solidFill>
                  <a:srgbClr val="000000"/>
                </a:solidFill>
              </a:defRPr>
            </a:pPr>
            <a:r>
              <a:rPr sz="2000" b="0" dirty="0">
                <a:latin typeface="Courier" charset="0"/>
                <a:ea typeface="Courier" charset="0"/>
                <a:cs typeface="Courier" charset="0"/>
                <a:sym typeface="Helvetica"/>
              </a:rPr>
              <a:t>												</a:t>
            </a:r>
            <a:r>
              <a:rPr lang="en-US" sz="2000" b="0" dirty="0">
                <a:latin typeface="Courier" charset="0"/>
                <a:ea typeface="Courier" charset="0"/>
                <a:cs typeface="Courier" charset="0"/>
                <a:sym typeface="Helvetica"/>
              </a:rPr>
              <a:t>		</a:t>
            </a:r>
            <a:r>
              <a:rPr sz="2000" b="0" dirty="0">
                <a:latin typeface="Courier" charset="0"/>
                <a:ea typeface="Courier" charset="0"/>
                <a:cs typeface="Courier" charset="0"/>
                <a:sym typeface="Helvetica"/>
              </a:rPr>
              <a:t>while(*lock == 1)</a:t>
            </a:r>
          </a:p>
          <a:p>
            <a:pPr marL="0" indent="0" defTabSz="321457">
              <a:buNone/>
              <a:defRPr sz="1800">
                <a:solidFill>
                  <a:srgbClr val="000000"/>
                </a:solidFill>
              </a:defRPr>
            </a:pPr>
            <a:r>
              <a:rPr sz="2000" b="0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  <a:sym typeface="Helvetica"/>
              </a:rPr>
              <a:t>												</a:t>
            </a:r>
            <a:r>
              <a:rPr lang="en-US" sz="2000" b="0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  <a:sym typeface="Helvetica"/>
              </a:rPr>
              <a:t>		</a:t>
            </a:r>
            <a:r>
              <a:rPr sz="2000" b="0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  <a:sym typeface="Helvetica"/>
              </a:rPr>
              <a:t>*lock = 1</a:t>
            </a:r>
          </a:p>
          <a:p>
            <a:pPr marL="0" indent="0" defTabSz="321457">
              <a:buNone/>
              <a:defRPr sz="1800">
                <a:solidFill>
                  <a:srgbClr val="000000"/>
                </a:solidFill>
              </a:defRPr>
            </a:pPr>
            <a:r>
              <a:rPr sz="2000" b="0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  <a:sym typeface="Helvetica"/>
              </a:rPr>
              <a:t>*lock = 1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72644" y="5420606"/>
            <a:ext cx="8358698" cy="9578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Clr>
                <a:srgbClr val="0070C0"/>
              </a:buClr>
              <a:buFont typeface="Wingdings" pitchFamily="2" charset="2"/>
              <a:buChar char="§"/>
            </a:pPr>
            <a:r>
              <a:rPr lang="en-US" sz="2812" b="0" dirty="0">
                <a:latin typeface="Calibri" panose="020F0502020204030204" pitchFamily="34" charset="0"/>
              </a:rPr>
              <a:t>Both threads grab lock!</a:t>
            </a:r>
          </a:p>
          <a:p>
            <a:pPr marL="457200" indent="-457200">
              <a:buClr>
                <a:srgbClr val="0070C0"/>
              </a:buClr>
              <a:buFont typeface="Wingdings" pitchFamily="2" charset="2"/>
              <a:buChar char="§"/>
            </a:pPr>
            <a:r>
              <a:rPr lang="en-US" sz="2812" b="0" dirty="0">
                <a:latin typeface="Calibri" panose="020F0502020204030204" pitchFamily="34" charset="0"/>
              </a:rPr>
              <a:t>Problem: Testing lock and setting lock are not atomic</a:t>
            </a:r>
          </a:p>
        </p:txBody>
      </p:sp>
    </p:spTree>
    <p:extLst>
      <p:ext uri="{BB962C8B-B14F-4D97-AF65-F5344CB8AC3E}">
        <p14:creationId xmlns:p14="http://schemas.microsoft.com/office/powerpoint/2010/main" val="11161499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216AB6-6EDE-AA4C-8D43-3CC33AF8E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6287" y="2348880"/>
            <a:ext cx="7591425" cy="1728192"/>
          </a:xfrm>
        </p:spPr>
        <p:txBody>
          <a:bodyPr/>
          <a:lstStyle/>
          <a:p>
            <a:r>
              <a:rPr lang="en-CN" dirty="0"/>
              <a:t>Can we implement a software lock without the help of hardware?</a:t>
            </a:r>
          </a:p>
        </p:txBody>
      </p:sp>
    </p:spTree>
    <p:extLst>
      <p:ext uri="{BB962C8B-B14F-4D97-AF65-F5344CB8AC3E}">
        <p14:creationId xmlns:p14="http://schemas.microsoft.com/office/powerpoint/2010/main" val="31431575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Peterson’s Algorithm</a:t>
            </a:r>
          </a:p>
        </p:txBody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1451855"/>
            <a:ext cx="8975408" cy="5259228"/>
          </a:xfrm>
        </p:spPr>
        <p:txBody>
          <a:bodyPr>
            <a:normAutofit/>
          </a:bodyPr>
          <a:lstStyle/>
          <a:p>
            <a:r>
              <a:rPr lang="en-US" altLang="en-US" sz="2461" dirty="0"/>
              <a:t>Assume only two threads (</a:t>
            </a:r>
            <a:r>
              <a:rPr lang="en-US" altLang="en-US" sz="2461" dirty="0" err="1"/>
              <a:t>tid</a:t>
            </a:r>
            <a:r>
              <a:rPr lang="en-US" altLang="en-US" sz="2461" dirty="0"/>
              <a:t> = 0, 1) and use just loads and stores</a:t>
            </a:r>
          </a:p>
          <a:p>
            <a:pPr marL="0" indent="0">
              <a:buNone/>
            </a:pPr>
            <a:r>
              <a:rPr lang="en-US" altLang="en-US" sz="2000" b="0" dirty="0" err="1">
                <a:latin typeface="Courier" charset="0"/>
              </a:rPr>
              <a:t>int</a:t>
            </a:r>
            <a:r>
              <a:rPr lang="en-US" altLang="en-US" sz="2000" b="0" dirty="0">
                <a:latin typeface="Courier" charset="0"/>
              </a:rPr>
              <a:t> turn = 0; // shared</a:t>
            </a:r>
          </a:p>
          <a:p>
            <a:pPr marL="0" indent="0">
              <a:buNone/>
            </a:pPr>
            <a:r>
              <a:rPr lang="en-US" altLang="en-US" sz="2000" b="0" dirty="0">
                <a:latin typeface="Courier" charset="0"/>
              </a:rPr>
              <a:t>Boolean lock[2] = {false, false};</a:t>
            </a:r>
          </a:p>
          <a:p>
            <a:pPr marL="0" indent="0">
              <a:buNone/>
            </a:pPr>
            <a:r>
              <a:rPr lang="en-US" altLang="en-US" sz="2000" b="0" dirty="0">
                <a:latin typeface="Courier" charset="0"/>
              </a:rPr>
              <a:t>Void acquire() {</a:t>
            </a:r>
          </a:p>
          <a:p>
            <a:pPr marL="0" indent="0">
              <a:buNone/>
            </a:pPr>
            <a:r>
              <a:rPr lang="en-US" altLang="en-US" sz="2000" b="0" dirty="0">
                <a:latin typeface="Courier" charset="0"/>
              </a:rPr>
              <a:t>	lock[</a:t>
            </a:r>
            <a:r>
              <a:rPr lang="en-US" altLang="en-US" sz="2000" b="0" dirty="0" err="1">
                <a:latin typeface="Courier" charset="0"/>
              </a:rPr>
              <a:t>tid</a:t>
            </a:r>
            <a:r>
              <a:rPr lang="en-US" altLang="en-US" sz="2000" b="0" dirty="0">
                <a:latin typeface="Courier" charset="0"/>
              </a:rPr>
              <a:t>] = true;</a:t>
            </a:r>
          </a:p>
          <a:p>
            <a:pPr marL="0" indent="0">
              <a:buNone/>
            </a:pPr>
            <a:r>
              <a:rPr lang="en-US" altLang="en-US" sz="2000" b="0" dirty="0">
                <a:latin typeface="Courier" charset="0"/>
              </a:rPr>
              <a:t>	turn = 1-tid;</a:t>
            </a:r>
          </a:p>
          <a:p>
            <a:pPr marL="0" indent="0">
              <a:buNone/>
            </a:pPr>
            <a:r>
              <a:rPr lang="en-US" altLang="en-US" sz="2000" b="0" dirty="0">
                <a:solidFill>
                  <a:srgbClr val="0070C0"/>
                </a:solidFill>
                <a:latin typeface="Courier" charset="0"/>
              </a:rPr>
              <a:t>	while (lock[1-tid] &amp;&amp; turn == 1-tid) /* wait */ ;</a:t>
            </a:r>
          </a:p>
          <a:p>
            <a:pPr marL="0" indent="0">
              <a:buNone/>
            </a:pPr>
            <a:r>
              <a:rPr lang="en-US" altLang="en-US" sz="2000" b="0" dirty="0">
                <a:latin typeface="Courier" charset="0"/>
              </a:rPr>
              <a:t>}</a:t>
            </a:r>
          </a:p>
          <a:p>
            <a:pPr marL="0" indent="0">
              <a:buNone/>
            </a:pPr>
            <a:r>
              <a:rPr lang="en-US" altLang="en-US" sz="2000" b="0" dirty="0">
                <a:latin typeface="Courier" charset="0"/>
              </a:rPr>
              <a:t>Void release() {</a:t>
            </a:r>
          </a:p>
          <a:p>
            <a:pPr marL="0" indent="0">
              <a:buNone/>
            </a:pPr>
            <a:r>
              <a:rPr lang="en-US" altLang="en-US" sz="2000" b="0" dirty="0">
                <a:latin typeface="Courier" charset="0"/>
              </a:rPr>
              <a:t>	lock[</a:t>
            </a:r>
            <a:r>
              <a:rPr lang="en-US" altLang="en-US" sz="2000" b="0" dirty="0" err="1">
                <a:latin typeface="Courier" charset="0"/>
              </a:rPr>
              <a:t>tid</a:t>
            </a:r>
            <a:r>
              <a:rPr lang="en-US" altLang="en-US" sz="2000" b="0" dirty="0">
                <a:latin typeface="Courier" charset="0"/>
              </a:rPr>
              <a:t>] = false;</a:t>
            </a:r>
          </a:p>
          <a:p>
            <a:pPr marL="0" indent="0">
              <a:buNone/>
            </a:pPr>
            <a:r>
              <a:rPr lang="en-US" altLang="en-US" sz="2000" b="0" dirty="0">
                <a:latin typeface="Courier" charset="0"/>
              </a:rPr>
              <a:t>}</a:t>
            </a:r>
            <a:endParaRPr lang="en-US" altLang="en-US" sz="2000" b="0" dirty="0">
              <a:solidFill>
                <a:srgbClr val="FF00FF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F274128-FE10-5645-98EC-8F20B7CD2BD6}"/>
              </a:ext>
            </a:extLst>
          </p:cNvPr>
          <p:cNvSpPr txBox="1"/>
          <p:nvPr/>
        </p:nvSpPr>
        <p:spPr>
          <a:xfrm>
            <a:off x="3389894" y="5997514"/>
            <a:ext cx="575054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>
                <a:latin typeface="Calibri" pitchFamily="34" charset="0"/>
              </a:rPr>
              <a:t>Enter if the other thread does not have lock</a:t>
            </a:r>
          </a:p>
          <a:p>
            <a:r>
              <a:rPr lang="en-CN" dirty="0">
                <a:latin typeface="Calibri" pitchFamily="34" charset="0"/>
              </a:rPr>
              <a:t>or its your turn </a:t>
            </a:r>
          </a:p>
        </p:txBody>
      </p:sp>
    </p:spTree>
    <p:extLst>
      <p:ext uri="{BB962C8B-B14F-4D97-AF65-F5344CB8AC3E}">
        <p14:creationId xmlns:p14="http://schemas.microsoft.com/office/powerpoint/2010/main" val="32394296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 Cases: All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8599" y="1828801"/>
            <a:ext cx="4654867" cy="1406993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sz="1969" b="0" dirty="0">
                <a:latin typeface="Courier" charset="0"/>
              </a:rPr>
              <a:t>lock[0] = true;</a:t>
            </a:r>
          </a:p>
          <a:p>
            <a:pPr marL="0" indent="0">
              <a:buNone/>
            </a:pPr>
            <a:r>
              <a:rPr lang="en-US" altLang="en-US" sz="1969" b="0" dirty="0">
                <a:latin typeface="Courier" charset="0"/>
              </a:rPr>
              <a:t>turn = 1;</a:t>
            </a:r>
          </a:p>
          <a:p>
            <a:pPr marL="0" indent="0">
              <a:buNone/>
            </a:pPr>
            <a:r>
              <a:rPr lang="en-US" altLang="en-US" sz="1969" b="0" dirty="0">
                <a:latin typeface="Courier" charset="0"/>
              </a:rPr>
              <a:t>while (lock[1] &amp;&amp; turn == 1);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18599" y="1374349"/>
            <a:ext cx="2646045" cy="3519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87" b="0" dirty="0">
                <a:latin typeface="Calibri" panose="020F0502020204030204" pitchFamily="34" charset="0"/>
              </a:rPr>
              <a:t>Only thread 0 wants lock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07504" y="3980461"/>
            <a:ext cx="4654867" cy="2680372"/>
          </a:xfrm>
          <a:prstGeom prst="rect">
            <a:avLst/>
          </a:prstGeom>
        </p:spPr>
        <p:txBody>
          <a:bodyPr vert="horz" lIns="91439" tIns="45719" rIns="91439" bIns="45719" rtlCol="0">
            <a:normAutofit/>
          </a:bodyPr>
          <a:lstStyle>
            <a:lvl1pPr marL="401878" indent="-401878" algn="l" defTabSz="1300460" rtl="0" eaLnBrk="1" latinLnBrk="0" hangingPunct="1">
              <a:spcBef>
                <a:spcPts val="2844"/>
              </a:spcBef>
              <a:buFont typeface="Calisto MT" pitchFamily="18" charset="0"/>
              <a:buChar char="•"/>
              <a:defRPr sz="3400" kern="120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821818" indent="-419940" algn="l" defTabSz="1300460" rtl="0" eaLnBrk="1" latinLnBrk="0" hangingPunct="1">
              <a:spcBef>
                <a:spcPts val="853"/>
              </a:spcBef>
              <a:buClr>
                <a:schemeClr val="bg2">
                  <a:lumMod val="60000"/>
                  <a:lumOff val="40000"/>
                </a:schemeClr>
              </a:buClr>
              <a:buFont typeface="Calisto MT" pitchFamily="18" charset="0"/>
              <a:buChar char="•"/>
              <a:defRPr sz="3100" kern="120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23696" indent="-401878" algn="l" defTabSz="1300460" rtl="0" eaLnBrk="1" latinLnBrk="0" hangingPunct="1">
              <a:spcBef>
                <a:spcPts val="853"/>
              </a:spcBef>
              <a:buFont typeface="Calisto MT" pitchFamily="18" charset="0"/>
              <a:buChar char="•"/>
              <a:defRPr sz="2800" kern="120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25575" indent="-401878" algn="l" defTabSz="1300460" rtl="0" eaLnBrk="1" latinLnBrk="0" hangingPunct="1">
              <a:spcBef>
                <a:spcPts val="853"/>
              </a:spcBef>
              <a:buClr>
                <a:schemeClr val="bg2">
                  <a:lumMod val="60000"/>
                  <a:lumOff val="40000"/>
                </a:schemeClr>
              </a:buClr>
              <a:buFont typeface="Calisto MT" pitchFamily="18" charset="0"/>
              <a:buChar char="•"/>
              <a:defRPr sz="2600" kern="120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27453" indent="-401878" algn="l" defTabSz="1300460" rtl="0" eaLnBrk="1" latinLnBrk="0" hangingPunct="1">
              <a:spcBef>
                <a:spcPts val="853"/>
              </a:spcBef>
              <a:buFont typeface="Calisto MT" pitchFamily="18" charset="0"/>
              <a:buChar char="•"/>
              <a:defRPr sz="2600" kern="120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3576264" indent="-325115" algn="l" defTabSz="130046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26494" indent="-325115" algn="l" defTabSz="130046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76724" indent="-325115" algn="l" defTabSz="130046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26954" indent="-325115" algn="l" defTabSz="130046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sz="1969" dirty="0">
                <a:solidFill>
                  <a:schemeClr val="tx1"/>
                </a:solidFill>
                <a:latin typeface="Courier" charset="0"/>
              </a:rPr>
              <a:t>lock[0] = true;</a:t>
            </a:r>
          </a:p>
          <a:p>
            <a:pPr marL="0" indent="0">
              <a:buNone/>
            </a:pPr>
            <a:r>
              <a:rPr lang="en-US" altLang="en-US" sz="1969" dirty="0">
                <a:solidFill>
                  <a:schemeClr val="tx1"/>
                </a:solidFill>
                <a:latin typeface="Courier" charset="0"/>
              </a:rPr>
              <a:t>turn = 1;</a:t>
            </a:r>
          </a:p>
          <a:p>
            <a:pPr marL="0" indent="0">
              <a:buNone/>
            </a:pPr>
            <a:endParaRPr lang="en-US" altLang="en-US" sz="1969" dirty="0">
              <a:solidFill>
                <a:schemeClr val="tx1"/>
              </a:solidFill>
              <a:latin typeface="Courier" charset="0"/>
            </a:endParaRPr>
          </a:p>
          <a:p>
            <a:pPr marL="0" indent="0">
              <a:buNone/>
            </a:pPr>
            <a:r>
              <a:rPr lang="en-US" altLang="en-US" sz="1969" dirty="0">
                <a:solidFill>
                  <a:srgbClr val="0070C0"/>
                </a:solidFill>
                <a:latin typeface="Courier" charset="0"/>
              </a:rPr>
              <a:t>while (lock[1] &amp;&amp; turn == 1);</a:t>
            </a:r>
          </a:p>
          <a:p>
            <a:endParaRPr lang="en-US" sz="1969" b="0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18599" y="3497580"/>
            <a:ext cx="3885551" cy="3519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87" b="0" dirty="0">
                <a:latin typeface="Calibri" panose="020F0502020204030204" pitchFamily="34" charset="0"/>
              </a:rPr>
              <a:t>Thread 0 and thread 1 both want lock; 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71207" y="4869160"/>
            <a:ext cx="4654867" cy="1877378"/>
          </a:xfrm>
          <a:prstGeom prst="rect">
            <a:avLst/>
          </a:prstGeom>
        </p:spPr>
        <p:txBody>
          <a:bodyPr vert="horz" lIns="91439" tIns="45719" rIns="91439" bIns="45719" rtlCol="0">
            <a:normAutofit/>
          </a:bodyPr>
          <a:lstStyle>
            <a:lvl1pPr marL="401878" indent="-401878" algn="l" defTabSz="1300460" rtl="0" eaLnBrk="1" latinLnBrk="0" hangingPunct="1">
              <a:spcBef>
                <a:spcPts val="2844"/>
              </a:spcBef>
              <a:buFont typeface="Calisto MT" pitchFamily="18" charset="0"/>
              <a:buChar char="•"/>
              <a:defRPr sz="3400" kern="120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821818" indent="-419940" algn="l" defTabSz="1300460" rtl="0" eaLnBrk="1" latinLnBrk="0" hangingPunct="1">
              <a:spcBef>
                <a:spcPts val="853"/>
              </a:spcBef>
              <a:buClr>
                <a:schemeClr val="bg2">
                  <a:lumMod val="60000"/>
                  <a:lumOff val="40000"/>
                </a:schemeClr>
              </a:buClr>
              <a:buFont typeface="Calisto MT" pitchFamily="18" charset="0"/>
              <a:buChar char="•"/>
              <a:defRPr sz="3100" kern="120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23696" indent="-401878" algn="l" defTabSz="1300460" rtl="0" eaLnBrk="1" latinLnBrk="0" hangingPunct="1">
              <a:spcBef>
                <a:spcPts val="853"/>
              </a:spcBef>
              <a:buFont typeface="Calisto MT" pitchFamily="18" charset="0"/>
              <a:buChar char="•"/>
              <a:defRPr sz="2800" kern="120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25575" indent="-401878" algn="l" defTabSz="1300460" rtl="0" eaLnBrk="1" latinLnBrk="0" hangingPunct="1">
              <a:spcBef>
                <a:spcPts val="853"/>
              </a:spcBef>
              <a:buClr>
                <a:schemeClr val="bg2">
                  <a:lumMod val="60000"/>
                  <a:lumOff val="40000"/>
                </a:schemeClr>
              </a:buClr>
              <a:buFont typeface="Calisto MT" pitchFamily="18" charset="0"/>
              <a:buChar char="•"/>
              <a:defRPr sz="2600" kern="120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27453" indent="-401878" algn="l" defTabSz="1300460" rtl="0" eaLnBrk="1" latinLnBrk="0" hangingPunct="1">
              <a:spcBef>
                <a:spcPts val="853"/>
              </a:spcBef>
              <a:buFont typeface="Calisto MT" pitchFamily="18" charset="0"/>
              <a:buChar char="•"/>
              <a:defRPr sz="2600" kern="120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3576264" indent="-325115" algn="l" defTabSz="130046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26494" indent="-325115" algn="l" defTabSz="130046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76724" indent="-325115" algn="l" defTabSz="130046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26954" indent="-325115" algn="l" defTabSz="130046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sz="1969" dirty="0">
                <a:solidFill>
                  <a:schemeClr val="tx1"/>
                </a:solidFill>
                <a:latin typeface="Courier" charset="0"/>
              </a:rPr>
              <a:t>lock[1] = true;</a:t>
            </a:r>
          </a:p>
          <a:p>
            <a:pPr marL="0" indent="0">
              <a:buNone/>
            </a:pPr>
            <a:r>
              <a:rPr lang="en-US" altLang="en-US" sz="1969" dirty="0">
                <a:solidFill>
                  <a:schemeClr val="tx1"/>
                </a:solidFill>
                <a:latin typeface="Courier" charset="0"/>
              </a:rPr>
              <a:t>turn = 0;</a:t>
            </a:r>
          </a:p>
          <a:p>
            <a:pPr marL="0" indent="0">
              <a:buNone/>
            </a:pPr>
            <a:endParaRPr lang="en-US" altLang="en-US" sz="1969" dirty="0">
              <a:solidFill>
                <a:schemeClr val="tx1"/>
              </a:solidFill>
              <a:latin typeface="Courier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71207" y="6292944"/>
            <a:ext cx="4572000" cy="3953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en-US" sz="1969" dirty="0">
                <a:solidFill>
                  <a:srgbClr val="0070C0"/>
                </a:solidFill>
                <a:latin typeface="Courier" charset="0"/>
              </a:rPr>
              <a:t>while (lock[0] &amp;&amp; turn == 0);</a:t>
            </a:r>
          </a:p>
        </p:txBody>
      </p:sp>
    </p:spTree>
    <p:extLst>
      <p:ext uri="{BB962C8B-B14F-4D97-AF65-F5344CB8AC3E}">
        <p14:creationId xmlns:p14="http://schemas.microsoft.com/office/powerpoint/2010/main" val="37862758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155735" y="2051648"/>
            <a:ext cx="4654867" cy="3567626"/>
          </a:xfrm>
          <a:prstGeom prst="rect">
            <a:avLst/>
          </a:prstGeom>
        </p:spPr>
        <p:txBody>
          <a:bodyPr vert="horz" lIns="91439" tIns="45719" rIns="91439" bIns="45719" rtlCol="0">
            <a:normAutofit/>
          </a:bodyPr>
          <a:lstStyle>
            <a:lvl1pPr marL="401878" indent="-401878" algn="l" defTabSz="1300460" rtl="0" eaLnBrk="1" latinLnBrk="0" hangingPunct="1">
              <a:spcBef>
                <a:spcPts val="2844"/>
              </a:spcBef>
              <a:buFont typeface="Calisto MT" pitchFamily="18" charset="0"/>
              <a:buChar char="•"/>
              <a:defRPr sz="3400" kern="120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821818" indent="-419940" algn="l" defTabSz="1300460" rtl="0" eaLnBrk="1" latinLnBrk="0" hangingPunct="1">
              <a:spcBef>
                <a:spcPts val="853"/>
              </a:spcBef>
              <a:buClr>
                <a:schemeClr val="bg2">
                  <a:lumMod val="60000"/>
                  <a:lumOff val="40000"/>
                </a:schemeClr>
              </a:buClr>
              <a:buFont typeface="Calisto MT" pitchFamily="18" charset="0"/>
              <a:buChar char="•"/>
              <a:defRPr sz="3100" kern="120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23696" indent="-401878" algn="l" defTabSz="1300460" rtl="0" eaLnBrk="1" latinLnBrk="0" hangingPunct="1">
              <a:spcBef>
                <a:spcPts val="853"/>
              </a:spcBef>
              <a:buFont typeface="Calisto MT" pitchFamily="18" charset="0"/>
              <a:buChar char="•"/>
              <a:defRPr sz="2800" kern="120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25575" indent="-401878" algn="l" defTabSz="1300460" rtl="0" eaLnBrk="1" latinLnBrk="0" hangingPunct="1">
              <a:spcBef>
                <a:spcPts val="853"/>
              </a:spcBef>
              <a:buClr>
                <a:schemeClr val="bg2">
                  <a:lumMod val="60000"/>
                  <a:lumOff val="40000"/>
                </a:schemeClr>
              </a:buClr>
              <a:buFont typeface="Calisto MT" pitchFamily="18" charset="0"/>
              <a:buChar char="•"/>
              <a:defRPr sz="2600" kern="120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27453" indent="-401878" algn="l" defTabSz="1300460" rtl="0" eaLnBrk="1" latinLnBrk="0" hangingPunct="1">
              <a:spcBef>
                <a:spcPts val="853"/>
              </a:spcBef>
              <a:buFont typeface="Calisto MT" pitchFamily="18" charset="0"/>
              <a:buChar char="•"/>
              <a:defRPr sz="2600" kern="120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3576264" indent="-325115" algn="l" defTabSz="130046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26494" indent="-325115" algn="l" defTabSz="130046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76724" indent="-325115" algn="l" defTabSz="130046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26954" indent="-325115" algn="l" defTabSz="130046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sz="1969" dirty="0">
                <a:solidFill>
                  <a:schemeClr val="tx1"/>
                </a:solidFill>
                <a:latin typeface="Courier" charset="0"/>
              </a:rPr>
              <a:t>Lock[0] = true;</a:t>
            </a:r>
          </a:p>
          <a:p>
            <a:pPr marL="0" indent="0">
              <a:buNone/>
            </a:pPr>
            <a:endParaRPr lang="en-US" altLang="en-US" sz="1969" dirty="0">
              <a:solidFill>
                <a:schemeClr val="tx1"/>
              </a:solidFill>
              <a:latin typeface="Courier" charset="0"/>
            </a:endParaRPr>
          </a:p>
          <a:p>
            <a:pPr marL="0" indent="0">
              <a:buNone/>
            </a:pPr>
            <a:endParaRPr lang="en-US" altLang="en-US" sz="1969" dirty="0">
              <a:solidFill>
                <a:schemeClr val="tx1"/>
              </a:solidFill>
              <a:latin typeface="Courier" charset="0"/>
            </a:endParaRPr>
          </a:p>
          <a:p>
            <a:pPr marL="0" indent="0">
              <a:buNone/>
            </a:pPr>
            <a:r>
              <a:rPr lang="en-US" altLang="en-US" sz="1969" dirty="0">
                <a:solidFill>
                  <a:schemeClr val="tx1"/>
                </a:solidFill>
                <a:latin typeface="Courier" charset="0"/>
              </a:rPr>
              <a:t>turn = 1;</a:t>
            </a:r>
          </a:p>
          <a:p>
            <a:pPr marL="0" indent="0">
              <a:buNone/>
            </a:pPr>
            <a:r>
              <a:rPr lang="en-US" altLang="en-US" sz="1969" dirty="0">
                <a:solidFill>
                  <a:srgbClr val="0070C0"/>
                </a:solidFill>
                <a:latin typeface="Courier" charset="0"/>
              </a:rPr>
              <a:t>while (lock[1] &amp;&amp; turn == 1);</a:t>
            </a:r>
          </a:p>
          <a:p>
            <a:endParaRPr lang="en-US" sz="1969" b="0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5735" y="1568768"/>
            <a:ext cx="3778150" cy="3519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87" b="0" dirty="0">
                <a:latin typeface="Calibri" panose="020F0502020204030204" pitchFamily="34" charset="0"/>
              </a:rPr>
              <a:t>Thread 0 and thread 1 both want lock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489133" y="2623185"/>
            <a:ext cx="4654867" cy="1877378"/>
          </a:xfrm>
          <a:prstGeom prst="rect">
            <a:avLst/>
          </a:prstGeom>
        </p:spPr>
        <p:txBody>
          <a:bodyPr vert="horz" lIns="91439" tIns="45719" rIns="91439" bIns="45719" rtlCol="0">
            <a:normAutofit/>
          </a:bodyPr>
          <a:lstStyle>
            <a:lvl1pPr marL="401878" indent="-401878" algn="l" defTabSz="1300460" rtl="0" eaLnBrk="1" latinLnBrk="0" hangingPunct="1">
              <a:spcBef>
                <a:spcPts val="2844"/>
              </a:spcBef>
              <a:buFont typeface="Calisto MT" pitchFamily="18" charset="0"/>
              <a:buChar char="•"/>
              <a:defRPr sz="3400" kern="120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821818" indent="-419940" algn="l" defTabSz="1300460" rtl="0" eaLnBrk="1" latinLnBrk="0" hangingPunct="1">
              <a:spcBef>
                <a:spcPts val="853"/>
              </a:spcBef>
              <a:buClr>
                <a:schemeClr val="bg2">
                  <a:lumMod val="60000"/>
                  <a:lumOff val="40000"/>
                </a:schemeClr>
              </a:buClr>
              <a:buFont typeface="Calisto MT" pitchFamily="18" charset="0"/>
              <a:buChar char="•"/>
              <a:defRPr sz="3100" kern="120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23696" indent="-401878" algn="l" defTabSz="1300460" rtl="0" eaLnBrk="1" latinLnBrk="0" hangingPunct="1">
              <a:spcBef>
                <a:spcPts val="853"/>
              </a:spcBef>
              <a:buFont typeface="Calisto MT" pitchFamily="18" charset="0"/>
              <a:buChar char="•"/>
              <a:defRPr sz="2800" kern="120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25575" indent="-401878" algn="l" defTabSz="1300460" rtl="0" eaLnBrk="1" latinLnBrk="0" hangingPunct="1">
              <a:spcBef>
                <a:spcPts val="853"/>
              </a:spcBef>
              <a:buClr>
                <a:schemeClr val="bg2">
                  <a:lumMod val="60000"/>
                  <a:lumOff val="40000"/>
                </a:schemeClr>
              </a:buClr>
              <a:buFont typeface="Calisto MT" pitchFamily="18" charset="0"/>
              <a:buChar char="•"/>
              <a:defRPr sz="2600" kern="120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27453" indent="-401878" algn="l" defTabSz="1300460" rtl="0" eaLnBrk="1" latinLnBrk="0" hangingPunct="1">
              <a:spcBef>
                <a:spcPts val="853"/>
              </a:spcBef>
              <a:buFont typeface="Calisto MT" pitchFamily="18" charset="0"/>
              <a:buChar char="•"/>
              <a:defRPr sz="2600" kern="120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3576264" indent="-325115" algn="l" defTabSz="130046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26494" indent="-325115" algn="l" defTabSz="130046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76724" indent="-325115" algn="l" defTabSz="130046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26954" indent="-325115" algn="l" defTabSz="130046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sz="1969" dirty="0">
                <a:solidFill>
                  <a:schemeClr val="tx1"/>
                </a:solidFill>
                <a:latin typeface="Courier" charset="0"/>
              </a:rPr>
              <a:t>Lock[1] = true;</a:t>
            </a:r>
          </a:p>
          <a:p>
            <a:pPr marL="0" indent="0">
              <a:buNone/>
            </a:pPr>
            <a:r>
              <a:rPr lang="en-US" altLang="en-US" sz="1969" dirty="0">
                <a:solidFill>
                  <a:schemeClr val="tx1"/>
                </a:solidFill>
                <a:latin typeface="Courier" charset="0"/>
              </a:rPr>
              <a:t>turn = 0;</a:t>
            </a:r>
          </a:p>
          <a:p>
            <a:pPr marL="0" indent="0">
              <a:buNone/>
            </a:pPr>
            <a:endParaRPr lang="en-US" altLang="en-US" sz="1969" dirty="0">
              <a:solidFill>
                <a:schemeClr val="tx1"/>
              </a:solidFill>
              <a:latin typeface="Courier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489133" y="5375259"/>
            <a:ext cx="4572000" cy="3953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en-US" sz="1969" dirty="0">
                <a:solidFill>
                  <a:srgbClr val="0070C0"/>
                </a:solidFill>
                <a:latin typeface="Courier" charset="0"/>
              </a:rPr>
              <a:t>while (lock[0] &amp;&amp; turn == 0);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9F82779-3829-D847-9A85-3E43E9EAE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 Cases: All work</a:t>
            </a:r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40212352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295752" y="2128800"/>
            <a:ext cx="4654867" cy="4729200"/>
          </a:xfrm>
          <a:prstGeom prst="rect">
            <a:avLst/>
          </a:prstGeom>
        </p:spPr>
        <p:txBody>
          <a:bodyPr vert="horz" lIns="91439" tIns="45719" rIns="91439" bIns="45719" rtlCol="0">
            <a:noAutofit/>
          </a:bodyPr>
          <a:lstStyle>
            <a:lvl1pPr marL="401878" indent="-401878" algn="l" defTabSz="1300460" rtl="0" eaLnBrk="1" latinLnBrk="0" hangingPunct="1">
              <a:spcBef>
                <a:spcPts val="2844"/>
              </a:spcBef>
              <a:buFont typeface="Calisto MT" pitchFamily="18" charset="0"/>
              <a:buChar char="•"/>
              <a:defRPr sz="3400" kern="120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821818" indent="-419940" algn="l" defTabSz="1300460" rtl="0" eaLnBrk="1" latinLnBrk="0" hangingPunct="1">
              <a:spcBef>
                <a:spcPts val="853"/>
              </a:spcBef>
              <a:buClr>
                <a:schemeClr val="bg2">
                  <a:lumMod val="60000"/>
                  <a:lumOff val="40000"/>
                </a:schemeClr>
              </a:buClr>
              <a:buFont typeface="Calisto MT" pitchFamily="18" charset="0"/>
              <a:buChar char="•"/>
              <a:defRPr sz="3100" kern="120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23696" indent="-401878" algn="l" defTabSz="1300460" rtl="0" eaLnBrk="1" latinLnBrk="0" hangingPunct="1">
              <a:spcBef>
                <a:spcPts val="853"/>
              </a:spcBef>
              <a:buFont typeface="Calisto MT" pitchFamily="18" charset="0"/>
              <a:buChar char="•"/>
              <a:defRPr sz="2800" kern="120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25575" indent="-401878" algn="l" defTabSz="1300460" rtl="0" eaLnBrk="1" latinLnBrk="0" hangingPunct="1">
              <a:spcBef>
                <a:spcPts val="853"/>
              </a:spcBef>
              <a:buClr>
                <a:schemeClr val="bg2">
                  <a:lumMod val="60000"/>
                  <a:lumOff val="40000"/>
                </a:schemeClr>
              </a:buClr>
              <a:buFont typeface="Calisto MT" pitchFamily="18" charset="0"/>
              <a:buChar char="•"/>
              <a:defRPr sz="2600" kern="120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27453" indent="-401878" algn="l" defTabSz="1300460" rtl="0" eaLnBrk="1" latinLnBrk="0" hangingPunct="1">
              <a:spcBef>
                <a:spcPts val="853"/>
              </a:spcBef>
              <a:buFont typeface="Calisto MT" pitchFamily="18" charset="0"/>
              <a:buChar char="•"/>
              <a:defRPr sz="2600" kern="120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3576264" indent="-325115" algn="l" defTabSz="130046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26494" indent="-325115" algn="l" defTabSz="130046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76724" indent="-325115" algn="l" defTabSz="130046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26954" indent="-325115" algn="l" defTabSz="130046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sz="1800" dirty="0">
                <a:solidFill>
                  <a:schemeClr val="tx1"/>
                </a:solidFill>
                <a:latin typeface="Courier" charset="0"/>
              </a:rPr>
              <a:t>lock[0] = true;</a:t>
            </a:r>
          </a:p>
          <a:p>
            <a:pPr marL="0" indent="0">
              <a:buNone/>
            </a:pPr>
            <a:r>
              <a:rPr lang="en-US" altLang="en-US" sz="1800" dirty="0">
                <a:solidFill>
                  <a:schemeClr val="tx1"/>
                </a:solidFill>
                <a:latin typeface="Courier" charset="0"/>
              </a:rPr>
              <a:t>turn = 1;</a:t>
            </a:r>
          </a:p>
          <a:p>
            <a:pPr marL="0" indent="0">
              <a:buNone/>
            </a:pPr>
            <a:endParaRPr lang="en-US" altLang="en-US" sz="1800" dirty="0">
              <a:solidFill>
                <a:schemeClr val="tx1"/>
              </a:solidFill>
              <a:latin typeface="Courier" charset="0"/>
            </a:endParaRPr>
          </a:p>
          <a:p>
            <a:pPr marL="0" indent="0">
              <a:buNone/>
            </a:pPr>
            <a:r>
              <a:rPr lang="en-US" altLang="en-US" sz="1800" dirty="0">
                <a:solidFill>
                  <a:srgbClr val="0070C0"/>
                </a:solidFill>
                <a:latin typeface="Courier" charset="0"/>
              </a:rPr>
              <a:t>while (lock[1] &amp;&amp; turn == 1);</a:t>
            </a:r>
            <a:endParaRPr lang="en-US" altLang="en-US" sz="1800" b="0" dirty="0">
              <a:solidFill>
                <a:srgbClr val="0070C0"/>
              </a:solidFill>
              <a:latin typeface="Calibri" panose="020F0502020204030204" pitchFamily="34" charset="0"/>
            </a:endParaRPr>
          </a:p>
          <a:p>
            <a:pPr marL="0" indent="0">
              <a:buNone/>
            </a:pPr>
            <a:endParaRPr lang="en-US" altLang="en-US" sz="1800" dirty="0">
              <a:solidFill>
                <a:schemeClr val="tx1"/>
              </a:solidFill>
              <a:latin typeface="Courier" charset="0"/>
            </a:endParaRPr>
          </a:p>
          <a:p>
            <a:pPr marL="0" indent="0">
              <a:buNone/>
            </a:pPr>
            <a:endParaRPr lang="en-US" altLang="en-US" sz="1800" dirty="0">
              <a:solidFill>
                <a:schemeClr val="tx1"/>
              </a:solidFill>
              <a:latin typeface="Courier" charset="0"/>
            </a:endParaRPr>
          </a:p>
          <a:p>
            <a:pPr marL="0" indent="0">
              <a:buNone/>
            </a:pPr>
            <a:r>
              <a:rPr lang="en-US" altLang="en-US" sz="1800" dirty="0">
                <a:solidFill>
                  <a:srgbClr val="0070C0"/>
                </a:solidFill>
                <a:latin typeface="Courier" charset="0"/>
              </a:rPr>
              <a:t>while (lock[1] &amp;&amp; turn == 1);</a:t>
            </a:r>
          </a:p>
          <a:p>
            <a:pPr marL="0" indent="0">
              <a:buNone/>
            </a:pPr>
            <a:endParaRPr lang="en-US" altLang="en-US" sz="1800" dirty="0">
              <a:solidFill>
                <a:schemeClr val="tx1"/>
              </a:solidFill>
              <a:latin typeface="Courier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5752" y="1494987"/>
            <a:ext cx="3885551" cy="3519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87" b="0" dirty="0">
                <a:latin typeface="Calibri" panose="020F0502020204030204" pitchFamily="34" charset="0"/>
              </a:rPr>
              <a:t>Thread 0 and thread 1 both want lock; 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72000" y="3140968"/>
            <a:ext cx="4654867" cy="3317558"/>
          </a:xfrm>
          <a:prstGeom prst="rect">
            <a:avLst/>
          </a:prstGeom>
        </p:spPr>
        <p:txBody>
          <a:bodyPr vert="horz" lIns="91439" tIns="45719" rIns="91439" bIns="45719" rtlCol="0">
            <a:normAutofit/>
          </a:bodyPr>
          <a:lstStyle>
            <a:lvl1pPr marL="401878" indent="-401878" algn="l" defTabSz="1300460" rtl="0" eaLnBrk="1" latinLnBrk="0" hangingPunct="1">
              <a:spcBef>
                <a:spcPts val="2844"/>
              </a:spcBef>
              <a:buFont typeface="Calisto MT" pitchFamily="18" charset="0"/>
              <a:buChar char="•"/>
              <a:defRPr sz="3400" kern="120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821818" indent="-419940" algn="l" defTabSz="1300460" rtl="0" eaLnBrk="1" latinLnBrk="0" hangingPunct="1">
              <a:spcBef>
                <a:spcPts val="853"/>
              </a:spcBef>
              <a:buClr>
                <a:schemeClr val="bg2">
                  <a:lumMod val="60000"/>
                  <a:lumOff val="40000"/>
                </a:schemeClr>
              </a:buClr>
              <a:buFont typeface="Calisto MT" pitchFamily="18" charset="0"/>
              <a:buChar char="•"/>
              <a:defRPr sz="3100" kern="120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23696" indent="-401878" algn="l" defTabSz="1300460" rtl="0" eaLnBrk="1" latinLnBrk="0" hangingPunct="1">
              <a:spcBef>
                <a:spcPts val="853"/>
              </a:spcBef>
              <a:buFont typeface="Calisto MT" pitchFamily="18" charset="0"/>
              <a:buChar char="•"/>
              <a:defRPr sz="2800" kern="120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25575" indent="-401878" algn="l" defTabSz="1300460" rtl="0" eaLnBrk="1" latinLnBrk="0" hangingPunct="1">
              <a:spcBef>
                <a:spcPts val="853"/>
              </a:spcBef>
              <a:buClr>
                <a:schemeClr val="bg2">
                  <a:lumMod val="60000"/>
                  <a:lumOff val="40000"/>
                </a:schemeClr>
              </a:buClr>
              <a:buFont typeface="Calisto MT" pitchFamily="18" charset="0"/>
              <a:buChar char="•"/>
              <a:defRPr sz="2600" kern="120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27453" indent="-401878" algn="l" defTabSz="1300460" rtl="0" eaLnBrk="1" latinLnBrk="0" hangingPunct="1">
              <a:spcBef>
                <a:spcPts val="853"/>
              </a:spcBef>
              <a:buFont typeface="Calisto MT" pitchFamily="18" charset="0"/>
              <a:buChar char="•"/>
              <a:defRPr sz="2600" kern="120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3576264" indent="-325115" algn="l" defTabSz="130046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26494" indent="-325115" algn="l" defTabSz="130046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76724" indent="-325115" algn="l" defTabSz="130046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26954" indent="-325115" algn="l" defTabSz="130046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sz="1800" dirty="0">
                <a:solidFill>
                  <a:schemeClr val="tx1"/>
                </a:solidFill>
                <a:latin typeface="Courier" charset="0"/>
              </a:rPr>
              <a:t>lock[1] = true;</a:t>
            </a:r>
          </a:p>
          <a:p>
            <a:pPr marL="0" indent="0">
              <a:buNone/>
            </a:pPr>
            <a:endParaRPr lang="en-US" altLang="en-US" sz="1800" dirty="0">
              <a:solidFill>
                <a:schemeClr val="tx1"/>
              </a:solidFill>
              <a:latin typeface="Courier" charset="0"/>
            </a:endParaRPr>
          </a:p>
          <a:p>
            <a:pPr marL="0" indent="0">
              <a:buNone/>
            </a:pPr>
            <a:r>
              <a:rPr lang="en-US" altLang="en-US" sz="1800" dirty="0">
                <a:solidFill>
                  <a:schemeClr val="tx1"/>
                </a:solidFill>
                <a:latin typeface="Courier" charset="0"/>
              </a:rPr>
              <a:t>turn = 0;</a:t>
            </a:r>
          </a:p>
          <a:p>
            <a:pPr marL="0" indent="0">
              <a:buNone/>
            </a:pPr>
            <a:r>
              <a:rPr lang="en-US" altLang="en-US" sz="1800" dirty="0">
                <a:solidFill>
                  <a:srgbClr val="0070C0"/>
                </a:solidFill>
                <a:latin typeface="Courier" charset="0"/>
              </a:rPr>
              <a:t>while (lock[0] &amp;&amp; turn == 0);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9624958-5B10-9044-85CA-17E7C8A5B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 Cases: All work</a:t>
            </a:r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30218556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>
          <a:xfrm>
            <a:off x="231457" y="62754"/>
            <a:ext cx="8705374" cy="1283167"/>
          </a:xfrm>
        </p:spPr>
        <p:txBody>
          <a:bodyPr/>
          <a:lstStyle/>
          <a:p>
            <a:r>
              <a:rPr lang="en-US" altLang="en-US" dirty="0"/>
              <a:t>Peterson’s Algorithm: Intuition</a:t>
            </a:r>
          </a:p>
        </p:txBody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1458" y="1828801"/>
            <a:ext cx="8131494" cy="429736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/>
              <a:t>Mutual exclusion </a:t>
            </a:r>
          </a:p>
          <a:p>
            <a:pPr marL="457200" lvl="1" indent="0">
              <a:lnSpc>
                <a:spcPct val="90000"/>
              </a:lnSpc>
              <a:buNone/>
            </a:pPr>
            <a:endParaRPr lang="en-US" altLang="en-US" dirty="0">
              <a:solidFill>
                <a:srgbClr val="0070C0"/>
              </a:solidFill>
            </a:endParaRPr>
          </a:p>
          <a:p>
            <a:pPr marL="457200" lvl="1" indent="0">
              <a:lnSpc>
                <a:spcPct val="90000"/>
              </a:lnSpc>
              <a:buNone/>
            </a:pPr>
            <a:endParaRPr lang="en-US" altLang="en-US" dirty="0">
              <a:solidFill>
                <a:srgbClr val="0070C0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en-US" dirty="0">
                <a:solidFill>
                  <a:srgbClr val="0070C0"/>
                </a:solidFill>
              </a:rPr>
              <a:t>Progress</a:t>
            </a:r>
          </a:p>
          <a:p>
            <a:pPr marL="457200" lvl="1" indent="0">
              <a:lnSpc>
                <a:spcPct val="90000"/>
              </a:lnSpc>
              <a:buNone/>
            </a:pPr>
            <a:endParaRPr lang="en-US" altLang="en-US" dirty="0">
              <a:solidFill>
                <a:srgbClr val="0070C0"/>
              </a:solidFill>
            </a:endParaRPr>
          </a:p>
          <a:p>
            <a:pPr marL="457200" lvl="1" indent="0">
              <a:lnSpc>
                <a:spcPct val="90000"/>
              </a:lnSpc>
              <a:buNone/>
            </a:pPr>
            <a:endParaRPr lang="en-US" altLang="en-US" dirty="0">
              <a:solidFill>
                <a:srgbClr val="0070C0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en-US" dirty="0">
                <a:solidFill>
                  <a:srgbClr val="0070C0"/>
                </a:solidFill>
              </a:rPr>
              <a:t>Bounded</a:t>
            </a:r>
          </a:p>
          <a:p>
            <a:pPr>
              <a:lnSpc>
                <a:spcPct val="90000"/>
              </a:lnSpc>
            </a:pPr>
            <a:endParaRPr lang="en-US" altLang="en-US" dirty="0">
              <a:solidFill>
                <a:srgbClr val="0070C0"/>
              </a:solidFill>
            </a:endParaRPr>
          </a:p>
          <a:p>
            <a:pPr>
              <a:lnSpc>
                <a:spcPct val="90000"/>
              </a:lnSpc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42619703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>
          <a:xfrm>
            <a:off x="231457" y="62754"/>
            <a:ext cx="8705374" cy="1283167"/>
          </a:xfrm>
        </p:spPr>
        <p:txBody>
          <a:bodyPr/>
          <a:lstStyle/>
          <a:p>
            <a:r>
              <a:rPr lang="en-US" altLang="en-US" dirty="0"/>
              <a:t>Peterson’s Algorithm: Intuition</a:t>
            </a:r>
          </a:p>
        </p:txBody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1458" y="1828801"/>
            <a:ext cx="8131494" cy="429736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/>
              <a:t>Mutual exclusion: Enter critical section if and only if</a:t>
            </a:r>
          </a:p>
          <a:p>
            <a:pPr marL="625460" lvl="1" indent="-342900">
              <a:lnSpc>
                <a:spcPct val="90000"/>
              </a:lnSpc>
            </a:pPr>
            <a:r>
              <a:rPr lang="en-US" altLang="en-US" dirty="0"/>
              <a:t>Other thread does not want to enter</a:t>
            </a:r>
          </a:p>
          <a:p>
            <a:pPr marL="625460" lvl="1" indent="-342900">
              <a:lnSpc>
                <a:spcPct val="90000"/>
              </a:lnSpc>
            </a:pPr>
            <a:r>
              <a:rPr lang="en-US" altLang="en-US" dirty="0"/>
              <a:t>Other thread wants to enter, but your turn</a:t>
            </a:r>
          </a:p>
          <a:p>
            <a:pPr>
              <a:lnSpc>
                <a:spcPct val="90000"/>
              </a:lnSpc>
            </a:pPr>
            <a:r>
              <a:rPr lang="en-US" altLang="en-US" dirty="0">
                <a:solidFill>
                  <a:srgbClr val="0070C0"/>
                </a:solidFill>
              </a:rPr>
              <a:t>Progress</a:t>
            </a:r>
            <a:r>
              <a:rPr lang="en-US" altLang="en-US" dirty="0"/>
              <a:t>: Both threads cannot wait forever at while() loop</a:t>
            </a:r>
          </a:p>
          <a:p>
            <a:pPr marL="625460" lvl="1" indent="-342900">
              <a:lnSpc>
                <a:spcPct val="90000"/>
              </a:lnSpc>
            </a:pPr>
            <a:r>
              <a:rPr lang="en-US" altLang="en-US" dirty="0"/>
              <a:t>Completes if other process does not want to enter</a:t>
            </a:r>
          </a:p>
          <a:p>
            <a:pPr marL="625460" lvl="1" indent="-342900">
              <a:lnSpc>
                <a:spcPct val="90000"/>
              </a:lnSpc>
            </a:pPr>
            <a:r>
              <a:rPr lang="en-US" altLang="en-US" dirty="0"/>
              <a:t>Other process (matching turn) will eventually finish</a:t>
            </a:r>
          </a:p>
          <a:p>
            <a:pPr>
              <a:lnSpc>
                <a:spcPct val="90000"/>
              </a:lnSpc>
            </a:pPr>
            <a:r>
              <a:rPr lang="en-US" altLang="en-US" dirty="0">
                <a:solidFill>
                  <a:srgbClr val="0070C0"/>
                </a:solidFill>
              </a:rPr>
              <a:t>Bounded</a:t>
            </a:r>
            <a:r>
              <a:rPr lang="en-US" altLang="en-US" dirty="0"/>
              <a:t> waiting (not shown in examples)</a:t>
            </a:r>
          </a:p>
          <a:p>
            <a:pPr marL="625460" lvl="1" indent="-342900">
              <a:lnSpc>
                <a:spcPct val="90000"/>
              </a:lnSpc>
            </a:pPr>
            <a:r>
              <a:rPr lang="en-US" altLang="en-US" dirty="0"/>
              <a:t>Each process waits at most one critical section</a:t>
            </a:r>
          </a:p>
        </p:txBody>
      </p:sp>
      <p:sp>
        <p:nvSpPr>
          <p:cNvPr id="4" name="Shape 389"/>
          <p:cNvSpPr/>
          <p:nvPr/>
        </p:nvSpPr>
        <p:spPr>
          <a:xfrm>
            <a:off x="340982" y="5469830"/>
            <a:ext cx="8808244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9" tIns="35719" rIns="35719" bIns="35719" anchor="ctr">
            <a:spAutoFit/>
          </a:bodyPr>
          <a:lstStyle/>
          <a:p>
            <a:pPr marL="457200" lvl="0" indent="-457200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531" b="0" dirty="0">
                <a:solidFill>
                  <a:srgbClr val="971817"/>
                </a:solidFill>
                <a:latin typeface="Calibri" panose="020F0502020204030204" pitchFamily="34" charset="0"/>
              </a:rPr>
              <a:t>Problem?</a:t>
            </a:r>
            <a:endParaRPr sz="2531" b="0" dirty="0">
              <a:solidFill>
                <a:srgbClr val="971817"/>
              </a:solidFill>
              <a:latin typeface="Calibri" panose="020F050202020403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5AC9E21-6312-EC4F-AB48-966CC3534102}"/>
              </a:ext>
            </a:extLst>
          </p:cNvPr>
          <p:cNvSpPr/>
          <p:nvPr/>
        </p:nvSpPr>
        <p:spPr>
          <a:xfrm>
            <a:off x="2339752" y="5100465"/>
            <a:ext cx="635676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Modern architecture such as x86 is </a:t>
            </a:r>
            <a:r>
              <a:rPr lang="en-US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sequential consistency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: Two observers (cores) might see two events (writes) in different order</a:t>
            </a:r>
          </a:p>
        </p:txBody>
      </p:sp>
    </p:spTree>
    <p:extLst>
      <p:ext uri="{BB962C8B-B14F-4D97-AF65-F5344CB8AC3E}">
        <p14:creationId xmlns:p14="http://schemas.microsoft.com/office/powerpoint/2010/main" val="152572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>
            <a:spLocks noGrp="1"/>
          </p:cNvSpPr>
          <p:nvPr>
            <p:ph type="title"/>
          </p:nvPr>
        </p:nvSpPr>
        <p:spPr>
          <a:xfrm>
            <a:off x="321469" y="62754"/>
            <a:ext cx="8473916" cy="1283167"/>
          </a:xfrm>
          <a:prstGeom prst="rect">
            <a:avLst/>
          </a:prstGeom>
        </p:spPr>
        <p:txBody>
          <a:bodyPr/>
          <a:lstStyle>
            <a:lvl1pPr defTabSz="356362">
              <a:defRPr sz="48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 dirty="0" err="1">
                <a:solidFill>
                  <a:srgbClr val="000000"/>
                </a:solidFill>
              </a:rPr>
              <a:t>xchg</a:t>
            </a:r>
            <a:r>
              <a:rPr sz="3600" dirty="0">
                <a:solidFill>
                  <a:srgbClr val="000000"/>
                </a:solidFill>
              </a:rPr>
              <a:t>: atomic exchange, or test-and-set</a:t>
            </a:r>
          </a:p>
        </p:txBody>
      </p:sp>
      <p:sp>
        <p:nvSpPr>
          <p:cNvPr id="268" name="Shape 268"/>
          <p:cNvSpPr>
            <a:spLocks noGrp="1"/>
          </p:cNvSpPr>
          <p:nvPr>
            <p:ph type="body" idx="4294967295"/>
          </p:nvPr>
        </p:nvSpPr>
        <p:spPr>
          <a:xfrm>
            <a:off x="225774" y="1533763"/>
            <a:ext cx="7219442" cy="3056811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 defTabSz="321457">
              <a:buNone/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>
                <a:solidFill>
                  <a:srgbClr val="000000"/>
                </a:solidFill>
              </a:defRPr>
            </a:pPr>
            <a:r>
              <a:rPr sz="1828" b="0" dirty="0">
                <a:latin typeface="Menlo"/>
                <a:ea typeface="Menlo"/>
                <a:cs typeface="Menlo"/>
                <a:sym typeface="Menlo"/>
              </a:rPr>
              <a:t>// xchg(int *addr, int newval)                  </a:t>
            </a:r>
            <a:br>
              <a:rPr lang="en-US" sz="1828" b="0" dirty="0">
                <a:latin typeface="Menlo"/>
                <a:ea typeface="Menlo"/>
                <a:cs typeface="Menlo"/>
                <a:sym typeface="Menlo"/>
              </a:rPr>
            </a:br>
            <a:r>
              <a:rPr sz="1828" b="0" dirty="0">
                <a:latin typeface="Menlo"/>
                <a:ea typeface="Menlo"/>
                <a:cs typeface="Menlo"/>
                <a:sym typeface="Menlo"/>
              </a:rPr>
              <a:t>// return what </a:t>
            </a:r>
            <a:r>
              <a:rPr lang="en-US" sz="1828" b="0" dirty="0">
                <a:latin typeface="Menlo"/>
                <a:ea typeface="Menlo"/>
                <a:cs typeface="Menlo"/>
                <a:sym typeface="Menlo"/>
              </a:rPr>
              <a:t>wa</a:t>
            </a:r>
            <a:r>
              <a:rPr sz="1828" b="0" dirty="0">
                <a:latin typeface="Menlo"/>
                <a:ea typeface="Menlo"/>
                <a:cs typeface="Menlo"/>
                <a:sym typeface="Menlo"/>
              </a:rPr>
              <a:t>s pointed to by addr              </a:t>
            </a:r>
            <a:br>
              <a:rPr lang="en-US" sz="1828" b="0" dirty="0">
                <a:latin typeface="Menlo"/>
                <a:ea typeface="Menlo"/>
                <a:cs typeface="Menlo"/>
                <a:sym typeface="Menlo"/>
              </a:rPr>
            </a:br>
            <a:r>
              <a:rPr sz="1828" b="0" dirty="0">
                <a:latin typeface="Menlo"/>
                <a:ea typeface="Menlo"/>
                <a:cs typeface="Menlo"/>
                <a:sym typeface="Menlo"/>
              </a:rPr>
              <a:t>// at the same time, store newval into addr  </a:t>
            </a:r>
            <a:endParaRPr lang="en-US" sz="1828" b="0" dirty="0">
              <a:latin typeface="Menlo"/>
              <a:ea typeface="Menlo"/>
              <a:cs typeface="Menlo"/>
              <a:sym typeface="Menlo"/>
            </a:endParaRPr>
          </a:p>
          <a:p>
            <a:pPr marL="0" indent="0" defTabSz="321457">
              <a:buNone/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>
                <a:solidFill>
                  <a:srgbClr val="000000"/>
                </a:solidFill>
              </a:defRPr>
            </a:pPr>
            <a:r>
              <a:rPr lang="en-US" sz="1828" dirty="0">
                <a:latin typeface="Menlo"/>
                <a:ea typeface="Menlo"/>
                <a:cs typeface="Menlo"/>
                <a:sym typeface="Menlo"/>
              </a:rPr>
              <a:t>int </a:t>
            </a:r>
            <a:r>
              <a:rPr lang="en-US" sz="1828" dirty="0" err="1">
                <a:solidFill>
                  <a:srgbClr val="0070C0"/>
                </a:solidFill>
                <a:latin typeface="Menlo"/>
                <a:ea typeface="Menlo"/>
                <a:cs typeface="Menlo"/>
                <a:sym typeface="Menlo"/>
              </a:rPr>
              <a:t>xchg</a:t>
            </a:r>
            <a:r>
              <a:rPr lang="en-US" sz="1828" dirty="0">
                <a:latin typeface="Menlo"/>
                <a:ea typeface="Menlo"/>
                <a:cs typeface="Menlo"/>
                <a:sym typeface="Menlo"/>
              </a:rPr>
              <a:t>(int *</a:t>
            </a:r>
            <a:r>
              <a:rPr lang="en-US" sz="1828" dirty="0" err="1">
                <a:latin typeface="Menlo"/>
                <a:ea typeface="Menlo"/>
                <a:cs typeface="Menlo"/>
                <a:sym typeface="Menlo"/>
              </a:rPr>
              <a:t>addr</a:t>
            </a:r>
            <a:r>
              <a:rPr lang="en-US" sz="1828" dirty="0">
                <a:latin typeface="Menlo"/>
                <a:ea typeface="Menlo"/>
                <a:cs typeface="Menlo"/>
                <a:sym typeface="Menlo"/>
              </a:rPr>
              <a:t>, int </a:t>
            </a:r>
            <a:r>
              <a:rPr lang="en-US" sz="1828" dirty="0" err="1">
                <a:latin typeface="Menlo"/>
                <a:ea typeface="Menlo"/>
                <a:cs typeface="Menlo"/>
                <a:sym typeface="Menlo"/>
              </a:rPr>
              <a:t>newval</a:t>
            </a:r>
            <a:r>
              <a:rPr lang="en-US" sz="1828" dirty="0">
                <a:latin typeface="Menlo"/>
                <a:ea typeface="Menlo"/>
                <a:cs typeface="Menlo"/>
                <a:sym typeface="Menlo"/>
              </a:rPr>
              <a:t>) {</a:t>
            </a:r>
            <a:br>
              <a:rPr lang="en-US" sz="1828" dirty="0">
                <a:latin typeface="Menlo"/>
                <a:ea typeface="Menlo"/>
                <a:cs typeface="Menlo"/>
                <a:sym typeface="Menlo"/>
              </a:rPr>
            </a:br>
            <a:r>
              <a:rPr lang="en-US" sz="1828" dirty="0">
                <a:latin typeface="Menlo"/>
                <a:ea typeface="Menlo"/>
                <a:cs typeface="Menlo"/>
                <a:sym typeface="Menlo"/>
              </a:rPr>
              <a:t>	int old = *</a:t>
            </a:r>
            <a:r>
              <a:rPr lang="en-US" sz="1828" dirty="0" err="1">
                <a:latin typeface="Menlo"/>
                <a:ea typeface="Menlo"/>
                <a:cs typeface="Menlo"/>
                <a:sym typeface="Menlo"/>
              </a:rPr>
              <a:t>addr</a:t>
            </a:r>
            <a:r>
              <a:rPr lang="en-US" sz="1828" dirty="0">
                <a:latin typeface="Menlo"/>
                <a:ea typeface="Menlo"/>
                <a:cs typeface="Menlo"/>
                <a:sym typeface="Menlo"/>
              </a:rPr>
              <a:t>;</a:t>
            </a:r>
            <a:br>
              <a:rPr lang="en-US" sz="1828" dirty="0">
                <a:latin typeface="Menlo"/>
                <a:ea typeface="Menlo"/>
                <a:cs typeface="Menlo"/>
                <a:sym typeface="Menlo"/>
              </a:rPr>
            </a:br>
            <a:r>
              <a:rPr lang="en-US" sz="1828" dirty="0">
                <a:latin typeface="Menlo"/>
                <a:ea typeface="Menlo"/>
                <a:cs typeface="Menlo"/>
                <a:sym typeface="Menlo"/>
              </a:rPr>
              <a:t>	*</a:t>
            </a:r>
            <a:r>
              <a:rPr lang="en-US" sz="1828" dirty="0" err="1">
                <a:latin typeface="Menlo"/>
                <a:ea typeface="Menlo"/>
                <a:cs typeface="Menlo"/>
                <a:sym typeface="Menlo"/>
              </a:rPr>
              <a:t>addr</a:t>
            </a:r>
            <a:r>
              <a:rPr lang="en-US" sz="1828" dirty="0">
                <a:latin typeface="Menlo"/>
                <a:ea typeface="Menlo"/>
                <a:cs typeface="Menlo"/>
                <a:sym typeface="Menlo"/>
              </a:rPr>
              <a:t> = </a:t>
            </a:r>
            <a:r>
              <a:rPr lang="en-US" sz="1828" dirty="0" err="1">
                <a:latin typeface="Menlo"/>
                <a:ea typeface="Menlo"/>
                <a:cs typeface="Menlo"/>
                <a:sym typeface="Menlo"/>
              </a:rPr>
              <a:t>newval</a:t>
            </a:r>
            <a:r>
              <a:rPr lang="en-US" sz="1828" dirty="0">
                <a:latin typeface="Menlo"/>
                <a:ea typeface="Menlo"/>
                <a:cs typeface="Menlo"/>
                <a:sym typeface="Menlo"/>
              </a:rPr>
              <a:t>;</a:t>
            </a:r>
            <a:br>
              <a:rPr lang="en-US" sz="1828" dirty="0">
                <a:latin typeface="Menlo"/>
                <a:ea typeface="Menlo"/>
                <a:cs typeface="Menlo"/>
                <a:sym typeface="Menlo"/>
              </a:rPr>
            </a:br>
            <a:r>
              <a:rPr lang="en-US" sz="1828" dirty="0">
                <a:latin typeface="Menlo"/>
                <a:ea typeface="Menlo"/>
                <a:cs typeface="Menlo"/>
                <a:sym typeface="Menlo"/>
              </a:rPr>
              <a:t>	return </a:t>
            </a:r>
            <a:r>
              <a:rPr lang="en-US" sz="1828" dirty="0">
                <a:solidFill>
                  <a:srgbClr val="0070C0"/>
                </a:solidFill>
                <a:latin typeface="Menlo"/>
                <a:ea typeface="Menlo"/>
                <a:cs typeface="Menlo"/>
                <a:sym typeface="Menlo"/>
              </a:rPr>
              <a:t>old</a:t>
            </a:r>
            <a:r>
              <a:rPr lang="en-US" sz="1828" dirty="0">
                <a:latin typeface="Menlo"/>
                <a:ea typeface="Menlo"/>
                <a:cs typeface="Menlo"/>
                <a:sym typeface="Menlo"/>
              </a:rPr>
              <a:t>;</a:t>
            </a:r>
            <a:br>
              <a:rPr lang="en-US" sz="1828" dirty="0">
                <a:latin typeface="Menlo"/>
                <a:ea typeface="Menlo"/>
                <a:cs typeface="Menlo"/>
                <a:sym typeface="Menlo"/>
              </a:rPr>
            </a:br>
            <a:r>
              <a:rPr lang="en-US" sz="1828" dirty="0">
                <a:latin typeface="Menlo"/>
                <a:ea typeface="Menlo"/>
                <a:cs typeface="Menlo"/>
                <a:sym typeface="Menlo"/>
              </a:rPr>
              <a:t>}</a:t>
            </a:r>
            <a:endParaRPr sz="1828" dirty="0">
              <a:latin typeface="Menlo"/>
              <a:ea typeface="Menlo"/>
              <a:cs typeface="Menlo"/>
              <a:sym typeface="Menlo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25773" y="4066370"/>
            <a:ext cx="8363872" cy="28196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>
                <a:solidFill>
                  <a:srgbClr val="000000"/>
                </a:solidFill>
              </a:defRPr>
            </a:pPr>
            <a:r>
              <a:rPr lang="en-US" sz="1969" b="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static inline </a:t>
            </a:r>
            <a:r>
              <a:rPr lang="en-US" sz="1969" b="0" dirty="0" err="1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uint</a:t>
            </a:r>
            <a:r>
              <a:rPr lang="en-US" sz="1969" b="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br>
              <a:rPr lang="en-US" sz="1969" b="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lang="en-US" sz="1969" b="0" dirty="0" err="1">
                <a:solidFill>
                  <a:srgbClr val="0070C0"/>
                </a:solidFill>
                <a:latin typeface="Menlo"/>
                <a:ea typeface="Menlo"/>
                <a:cs typeface="Menlo"/>
                <a:sym typeface="Menlo"/>
              </a:rPr>
              <a:t>xchg</a:t>
            </a:r>
            <a:r>
              <a:rPr lang="en-US" sz="1969" b="0" dirty="0">
                <a:latin typeface="Menlo"/>
                <a:ea typeface="Menlo"/>
                <a:cs typeface="Menlo"/>
                <a:sym typeface="Menlo"/>
              </a:rPr>
              <a:t>(</a:t>
            </a:r>
            <a:r>
              <a:rPr lang="en-US" sz="1969" b="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volatile unsigned </a:t>
            </a:r>
            <a:r>
              <a:rPr lang="en-US" sz="1969" b="0" dirty="0" err="1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int</a:t>
            </a:r>
            <a:r>
              <a:rPr lang="en-US" sz="1969" b="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en-US" sz="1969" b="0" dirty="0">
                <a:latin typeface="Menlo"/>
                <a:ea typeface="Menlo"/>
                <a:cs typeface="Menlo"/>
                <a:sym typeface="Menlo"/>
              </a:rPr>
              <a:t>*</a:t>
            </a:r>
            <a:r>
              <a:rPr lang="en-US" sz="1969" b="0" dirty="0" err="1">
                <a:solidFill>
                  <a:srgbClr val="CE7924"/>
                </a:solidFill>
                <a:latin typeface="Menlo"/>
                <a:ea typeface="Menlo"/>
                <a:cs typeface="Menlo"/>
                <a:sym typeface="Menlo"/>
              </a:rPr>
              <a:t>addr</a:t>
            </a:r>
            <a:r>
              <a:rPr lang="en-US" sz="1969" b="0" dirty="0">
                <a:latin typeface="Menlo"/>
                <a:ea typeface="Menlo"/>
                <a:cs typeface="Menlo"/>
                <a:sym typeface="Menlo"/>
              </a:rPr>
              <a:t>, </a:t>
            </a:r>
            <a:r>
              <a:rPr lang="en-US" sz="1969" b="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unsigned </a:t>
            </a:r>
            <a:r>
              <a:rPr lang="en-US" sz="1969" b="0" dirty="0" err="1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int</a:t>
            </a:r>
            <a:r>
              <a:rPr lang="en-US" sz="1969" b="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en-US" sz="1969" b="0" dirty="0" err="1">
                <a:solidFill>
                  <a:srgbClr val="CE7924"/>
                </a:solidFill>
                <a:latin typeface="Menlo"/>
                <a:ea typeface="Menlo"/>
                <a:cs typeface="Menlo"/>
                <a:sym typeface="Menlo"/>
              </a:rPr>
              <a:t>newval</a:t>
            </a:r>
            <a:r>
              <a:rPr lang="en-US" sz="1969" b="0" dirty="0">
                <a:latin typeface="Menlo"/>
                <a:ea typeface="Menlo"/>
                <a:cs typeface="Menlo"/>
                <a:sym typeface="Menlo"/>
              </a:rPr>
              <a:t>) {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>
                <a:solidFill>
                  <a:srgbClr val="000000"/>
                </a:solidFill>
              </a:defRPr>
            </a:pPr>
            <a:r>
              <a:rPr lang="en-US" sz="1969" b="0" dirty="0">
                <a:latin typeface="Menlo"/>
                <a:ea typeface="Menlo"/>
                <a:cs typeface="Menlo"/>
                <a:sym typeface="Menlo"/>
              </a:rPr>
              <a:t>    </a:t>
            </a:r>
            <a:r>
              <a:rPr lang="en-US" sz="1969" b="0" dirty="0" err="1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uint</a:t>
            </a:r>
            <a:r>
              <a:rPr lang="en-US" sz="1969" b="0" dirty="0"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en-US" sz="1969" b="0" dirty="0">
                <a:solidFill>
                  <a:srgbClr val="CE7924"/>
                </a:solidFill>
                <a:latin typeface="Menlo"/>
                <a:ea typeface="Menlo"/>
                <a:cs typeface="Menlo"/>
                <a:sym typeface="Menlo"/>
              </a:rPr>
              <a:t>result</a:t>
            </a:r>
            <a:r>
              <a:rPr lang="en-US" sz="1969" b="0" dirty="0">
                <a:latin typeface="Menlo"/>
                <a:ea typeface="Menlo"/>
                <a:cs typeface="Menlo"/>
                <a:sym typeface="Menlo"/>
              </a:rPr>
              <a:t>;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>
                <a:solidFill>
                  <a:srgbClr val="000000"/>
                </a:solidFill>
              </a:defRPr>
            </a:pPr>
            <a:r>
              <a:rPr lang="en-US" sz="1969" b="0" dirty="0">
                <a:latin typeface="Menlo"/>
                <a:ea typeface="Menlo"/>
                <a:cs typeface="Menlo"/>
                <a:sym typeface="Menlo"/>
              </a:rPr>
              <a:t>    </a:t>
            </a:r>
            <a:r>
              <a:rPr lang="en-US" sz="1969" dirty="0" err="1">
                <a:latin typeface="Menlo"/>
                <a:ea typeface="Menlo"/>
                <a:cs typeface="Menlo"/>
                <a:sym typeface="Menlo"/>
              </a:rPr>
              <a:t>asm</a:t>
            </a:r>
            <a:r>
              <a:rPr lang="en-US" sz="1969" dirty="0">
                <a:latin typeface="Menlo"/>
                <a:ea typeface="Menlo"/>
                <a:cs typeface="Menlo"/>
                <a:sym typeface="Menlo"/>
              </a:rPr>
              <a:t> volatile(</a:t>
            </a:r>
            <a:r>
              <a:rPr lang="en-US" sz="1969" dirty="0">
                <a:solidFill>
                  <a:srgbClr val="AF3782"/>
                </a:solidFill>
                <a:latin typeface="Menlo"/>
                <a:ea typeface="Menlo"/>
                <a:cs typeface="Menlo"/>
                <a:sym typeface="Menlo"/>
              </a:rPr>
              <a:t>"lock; </a:t>
            </a:r>
            <a:r>
              <a:rPr lang="en-US" sz="1969" dirty="0" err="1">
                <a:solidFill>
                  <a:srgbClr val="AF3782"/>
                </a:solidFill>
                <a:latin typeface="Menlo"/>
                <a:ea typeface="Menlo"/>
                <a:cs typeface="Menlo"/>
                <a:sym typeface="Menlo"/>
              </a:rPr>
              <a:t>xchgl</a:t>
            </a:r>
            <a:r>
              <a:rPr lang="en-US" sz="1969" dirty="0">
                <a:solidFill>
                  <a:srgbClr val="AF3782"/>
                </a:solidFill>
                <a:latin typeface="Menlo"/>
                <a:ea typeface="Menlo"/>
                <a:cs typeface="Menlo"/>
                <a:sym typeface="Menlo"/>
              </a:rPr>
              <a:t> %0, %1"</a:t>
            </a:r>
            <a:r>
              <a:rPr lang="en-US" sz="1969" dirty="0">
                <a:latin typeface="Menlo"/>
                <a:ea typeface="Menlo"/>
                <a:cs typeface="Menlo"/>
                <a:sym typeface="Menlo"/>
              </a:rPr>
              <a:t> :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>
                <a:solidFill>
                  <a:srgbClr val="000000"/>
                </a:solidFill>
              </a:defRPr>
            </a:pPr>
            <a:r>
              <a:rPr lang="en-US" sz="1969" dirty="0">
                <a:latin typeface="Menlo"/>
                <a:ea typeface="Menlo"/>
                <a:cs typeface="Menlo"/>
                <a:sym typeface="Menlo"/>
              </a:rPr>
              <a:t>                 </a:t>
            </a:r>
            <a:r>
              <a:rPr lang="en-US" sz="1969" dirty="0">
                <a:solidFill>
                  <a:srgbClr val="AF3782"/>
                </a:solidFill>
                <a:latin typeface="Menlo"/>
                <a:ea typeface="Menlo"/>
                <a:cs typeface="Menlo"/>
                <a:sym typeface="Menlo"/>
              </a:rPr>
              <a:t>"+m"</a:t>
            </a:r>
            <a:r>
              <a:rPr lang="en-US" sz="1969" dirty="0">
                <a:latin typeface="Menlo"/>
                <a:ea typeface="Menlo"/>
                <a:cs typeface="Menlo"/>
                <a:sym typeface="Menlo"/>
              </a:rPr>
              <a:t> (*</a:t>
            </a:r>
            <a:r>
              <a:rPr lang="en-US" sz="1969" dirty="0" err="1">
                <a:latin typeface="Menlo"/>
                <a:ea typeface="Menlo"/>
                <a:cs typeface="Menlo"/>
                <a:sym typeface="Menlo"/>
              </a:rPr>
              <a:t>addr</a:t>
            </a:r>
            <a:r>
              <a:rPr lang="en-US" sz="1969" dirty="0">
                <a:latin typeface="Menlo"/>
                <a:ea typeface="Menlo"/>
                <a:cs typeface="Menlo"/>
                <a:sym typeface="Menlo"/>
              </a:rPr>
              <a:t>), </a:t>
            </a:r>
            <a:r>
              <a:rPr lang="en-US" sz="1969" dirty="0">
                <a:solidFill>
                  <a:srgbClr val="AF3782"/>
                </a:solidFill>
                <a:latin typeface="Menlo"/>
                <a:ea typeface="Menlo"/>
                <a:cs typeface="Menlo"/>
                <a:sym typeface="Menlo"/>
              </a:rPr>
              <a:t>"=a"</a:t>
            </a:r>
            <a:r>
              <a:rPr lang="en-US" sz="1969" dirty="0">
                <a:latin typeface="Menlo"/>
                <a:ea typeface="Menlo"/>
                <a:cs typeface="Menlo"/>
                <a:sym typeface="Menlo"/>
              </a:rPr>
              <a:t> (result) :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>
                <a:solidFill>
                  <a:srgbClr val="000000"/>
                </a:solidFill>
              </a:defRPr>
            </a:pPr>
            <a:r>
              <a:rPr lang="en-US" sz="1969" dirty="0">
                <a:latin typeface="Menlo"/>
                <a:ea typeface="Menlo"/>
                <a:cs typeface="Menlo"/>
                <a:sym typeface="Menlo"/>
              </a:rPr>
              <a:t>                 </a:t>
            </a:r>
            <a:r>
              <a:rPr lang="en-US" sz="1969" dirty="0">
                <a:solidFill>
                  <a:srgbClr val="AF3782"/>
                </a:solidFill>
                <a:latin typeface="Menlo"/>
                <a:ea typeface="Menlo"/>
                <a:cs typeface="Menlo"/>
                <a:sym typeface="Menlo"/>
              </a:rPr>
              <a:t>"1"</a:t>
            </a:r>
            <a:r>
              <a:rPr lang="en-US" sz="1969" dirty="0">
                <a:latin typeface="Menlo"/>
                <a:ea typeface="Menlo"/>
                <a:cs typeface="Menlo"/>
                <a:sym typeface="Menlo"/>
              </a:rPr>
              <a:t> (</a:t>
            </a:r>
            <a:r>
              <a:rPr lang="en-US" sz="1969" dirty="0" err="1">
                <a:latin typeface="Menlo"/>
                <a:ea typeface="Menlo"/>
                <a:cs typeface="Menlo"/>
                <a:sym typeface="Menlo"/>
              </a:rPr>
              <a:t>newval</a:t>
            </a:r>
            <a:r>
              <a:rPr lang="en-US" sz="1969" dirty="0">
                <a:latin typeface="Menlo"/>
                <a:ea typeface="Menlo"/>
                <a:cs typeface="Menlo"/>
                <a:sym typeface="Menlo"/>
              </a:rPr>
              <a:t>) : </a:t>
            </a:r>
            <a:r>
              <a:rPr lang="en-US" sz="1969" dirty="0">
                <a:solidFill>
                  <a:srgbClr val="AF3782"/>
                </a:solidFill>
                <a:latin typeface="Menlo"/>
                <a:ea typeface="Menlo"/>
                <a:cs typeface="Menlo"/>
                <a:sym typeface="Menlo"/>
              </a:rPr>
              <a:t>"cc"</a:t>
            </a:r>
            <a:r>
              <a:rPr lang="en-US" sz="1969" dirty="0">
                <a:latin typeface="Menlo"/>
                <a:ea typeface="Menlo"/>
                <a:cs typeface="Menlo"/>
                <a:sym typeface="Menlo"/>
              </a:rPr>
              <a:t>);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>
                <a:solidFill>
                  <a:srgbClr val="000000"/>
                </a:solidFill>
              </a:defRPr>
            </a:pPr>
            <a:r>
              <a:rPr lang="en-US" sz="1969" b="0" dirty="0">
                <a:latin typeface="Menlo"/>
                <a:ea typeface="Menlo"/>
                <a:cs typeface="Menlo"/>
                <a:sym typeface="Menlo"/>
              </a:rPr>
              <a:t>    return result;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>
                <a:solidFill>
                  <a:srgbClr val="000000"/>
                </a:solidFill>
              </a:defRPr>
            </a:pPr>
            <a:r>
              <a:rPr lang="en-US" sz="1969" b="0" dirty="0">
                <a:latin typeface="Menlo"/>
                <a:ea typeface="Menlo"/>
                <a:cs typeface="Menlo"/>
                <a:sym typeface="Menlo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74811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/>
        </p:nvSpPr>
        <p:spPr>
          <a:xfrm>
            <a:off x="1348357" y="867431"/>
            <a:ext cx="1465680" cy="1466473"/>
          </a:xfrm>
          <a:prstGeom prst="rect">
            <a:avLst/>
          </a:prstGeom>
          <a:solidFill>
            <a:srgbClr val="DCDEE0"/>
          </a:solidFill>
          <a:ln w="38100">
            <a:solidFill>
              <a:srgbClr val="971817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>
                <a:solidFill>
                  <a:srgbClr val="971817"/>
                </a:solidFill>
              </a:defRPr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131" name="Shape 131"/>
          <p:cNvSpPr/>
          <p:nvPr/>
        </p:nvSpPr>
        <p:spPr>
          <a:xfrm>
            <a:off x="1576651" y="420816"/>
            <a:ext cx="856005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b="0" dirty="0">
                <a:solidFill>
                  <a:srgbClr val="000000"/>
                </a:solidFill>
                <a:latin typeface="Calibri" panose="020F0502020204030204" pitchFamily="34" charset="0"/>
              </a:rPr>
              <a:t>CPU 1</a:t>
            </a:r>
          </a:p>
        </p:txBody>
      </p:sp>
      <p:sp>
        <p:nvSpPr>
          <p:cNvPr id="132" name="Shape 132"/>
          <p:cNvSpPr/>
          <p:nvPr/>
        </p:nvSpPr>
        <p:spPr>
          <a:xfrm>
            <a:off x="3849119" y="867431"/>
            <a:ext cx="1465680" cy="1466473"/>
          </a:xfrm>
          <a:prstGeom prst="rect">
            <a:avLst/>
          </a:prstGeom>
          <a:solidFill>
            <a:srgbClr val="DCDEE0"/>
          </a:solidFill>
          <a:ln w="38100">
            <a:solidFill>
              <a:srgbClr val="971817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>
                <a:solidFill>
                  <a:srgbClr val="971817"/>
                </a:solidFill>
              </a:defRPr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133" name="Shape 133"/>
          <p:cNvSpPr/>
          <p:nvPr/>
        </p:nvSpPr>
        <p:spPr>
          <a:xfrm>
            <a:off x="4067455" y="420816"/>
            <a:ext cx="856005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b="0" dirty="0">
                <a:solidFill>
                  <a:srgbClr val="000000"/>
                </a:solidFill>
                <a:latin typeface="Calibri" panose="020F0502020204030204" pitchFamily="34" charset="0"/>
              </a:rPr>
              <a:t>CPU 2</a:t>
            </a:r>
          </a:p>
        </p:txBody>
      </p:sp>
      <p:sp>
        <p:nvSpPr>
          <p:cNvPr id="134" name="Shape 134"/>
          <p:cNvSpPr/>
          <p:nvPr/>
        </p:nvSpPr>
        <p:spPr>
          <a:xfrm>
            <a:off x="1544611" y="883837"/>
            <a:ext cx="1003096" cy="7212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109" b="0" dirty="0">
                <a:latin typeface="Calibri" panose="020F0502020204030204" pitchFamily="34" charset="0"/>
              </a:rPr>
              <a:t>running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109" b="0" dirty="0">
                <a:latin typeface="Calibri" panose="020F0502020204030204" pitchFamily="34" charset="0"/>
              </a:rPr>
              <a:t>thread 1</a:t>
            </a:r>
          </a:p>
        </p:txBody>
      </p:sp>
      <p:sp>
        <p:nvSpPr>
          <p:cNvPr id="135" name="Shape 135"/>
          <p:cNvSpPr/>
          <p:nvPr/>
        </p:nvSpPr>
        <p:spPr>
          <a:xfrm>
            <a:off x="4077415" y="883837"/>
            <a:ext cx="1003096" cy="7212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109" b="0" dirty="0">
                <a:latin typeface="Calibri" panose="020F0502020204030204" pitchFamily="34" charset="0"/>
              </a:rPr>
              <a:t>running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109" b="0" dirty="0">
                <a:latin typeface="Calibri" panose="020F0502020204030204" pitchFamily="34" charset="0"/>
              </a:rPr>
              <a:t>thread 2</a:t>
            </a:r>
          </a:p>
        </p:txBody>
      </p:sp>
      <p:sp>
        <p:nvSpPr>
          <p:cNvPr id="136" name="Shape 136"/>
          <p:cNvSpPr/>
          <p:nvPr/>
        </p:nvSpPr>
        <p:spPr>
          <a:xfrm>
            <a:off x="6329963" y="867431"/>
            <a:ext cx="1465680" cy="1466473"/>
          </a:xfrm>
          <a:prstGeom prst="rect">
            <a:avLst/>
          </a:prstGeom>
          <a:solidFill>
            <a:srgbClr val="DCDEE0"/>
          </a:solidFill>
          <a:ln w="38100">
            <a:solidFill>
              <a:srgbClr val="971817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>
                <a:solidFill>
                  <a:srgbClr val="971817"/>
                </a:solidFill>
              </a:defRPr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137" name="Shape 137"/>
          <p:cNvSpPr/>
          <p:nvPr/>
        </p:nvSpPr>
        <p:spPr>
          <a:xfrm>
            <a:off x="1010084" y="2625828"/>
            <a:ext cx="7467100" cy="1"/>
          </a:xfrm>
          <a:prstGeom prst="line">
            <a:avLst/>
          </a:prstGeom>
          <a:ln w="762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138" name="Shape 138"/>
          <p:cNvSpPr/>
          <p:nvPr/>
        </p:nvSpPr>
        <p:spPr>
          <a:xfrm flipV="1">
            <a:off x="2081196" y="2349037"/>
            <a:ext cx="1" cy="248265"/>
          </a:xfrm>
          <a:prstGeom prst="line">
            <a:avLst/>
          </a:prstGeom>
          <a:ln w="508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139" name="Shape 139"/>
          <p:cNvSpPr/>
          <p:nvPr/>
        </p:nvSpPr>
        <p:spPr>
          <a:xfrm flipV="1">
            <a:off x="4581959" y="2352496"/>
            <a:ext cx="1" cy="237900"/>
          </a:xfrm>
          <a:prstGeom prst="line">
            <a:avLst/>
          </a:prstGeom>
          <a:ln w="508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140" name="Shape 140"/>
          <p:cNvSpPr/>
          <p:nvPr/>
        </p:nvSpPr>
        <p:spPr>
          <a:xfrm>
            <a:off x="6683817" y="420816"/>
            <a:ext cx="713337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b="0" dirty="0">
                <a:solidFill>
                  <a:srgbClr val="000000"/>
                </a:solidFill>
                <a:latin typeface="Calibri" panose="020F0502020204030204" pitchFamily="34" charset="0"/>
              </a:rPr>
              <a:t>RAM</a:t>
            </a:r>
          </a:p>
        </p:txBody>
      </p:sp>
      <p:sp>
        <p:nvSpPr>
          <p:cNvPr id="141" name="Shape 141"/>
          <p:cNvSpPr/>
          <p:nvPr/>
        </p:nvSpPr>
        <p:spPr>
          <a:xfrm flipV="1">
            <a:off x="7082271" y="2352496"/>
            <a:ext cx="1" cy="237900"/>
          </a:xfrm>
          <a:prstGeom prst="line">
            <a:avLst/>
          </a:prstGeom>
          <a:ln w="508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142" name="Shape 142"/>
          <p:cNvSpPr/>
          <p:nvPr/>
        </p:nvSpPr>
        <p:spPr>
          <a:xfrm>
            <a:off x="6458812" y="952889"/>
            <a:ext cx="1246919" cy="351138"/>
          </a:xfrm>
          <a:prstGeom prst="rect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28" b="0" dirty="0" err="1">
                <a:solidFill>
                  <a:schemeClr val="bg1"/>
                </a:solidFill>
                <a:latin typeface="Calibri" panose="020F0502020204030204" pitchFamily="34" charset="0"/>
              </a:rPr>
              <a:t>PageDir</a:t>
            </a:r>
            <a:r>
              <a:rPr sz="1828" b="0" dirty="0">
                <a:solidFill>
                  <a:schemeClr val="bg1"/>
                </a:solidFill>
                <a:latin typeface="Calibri" panose="020F0502020204030204" pitchFamily="34" charset="0"/>
              </a:rPr>
              <a:t> A</a:t>
            </a:r>
          </a:p>
        </p:txBody>
      </p:sp>
      <p:sp>
        <p:nvSpPr>
          <p:cNvPr id="143" name="Shape 143"/>
          <p:cNvSpPr/>
          <p:nvPr/>
        </p:nvSpPr>
        <p:spPr>
          <a:xfrm>
            <a:off x="6458812" y="1377592"/>
            <a:ext cx="1246919" cy="351137"/>
          </a:xfrm>
          <a:prstGeom prst="rect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28" b="0" dirty="0" err="1">
                <a:solidFill>
                  <a:schemeClr val="bg1"/>
                </a:solidFill>
                <a:latin typeface="Calibri" panose="020F0502020204030204" pitchFamily="34" charset="0"/>
              </a:rPr>
              <a:t>PageDir</a:t>
            </a:r>
            <a:r>
              <a:rPr sz="1828" b="0" dirty="0">
                <a:solidFill>
                  <a:schemeClr val="bg1"/>
                </a:solidFill>
                <a:latin typeface="Calibri" panose="020F0502020204030204" pitchFamily="34" charset="0"/>
              </a:rPr>
              <a:t> B</a:t>
            </a:r>
          </a:p>
        </p:txBody>
      </p:sp>
      <p:sp>
        <p:nvSpPr>
          <p:cNvPr id="144" name="Shape 144"/>
          <p:cNvSpPr/>
          <p:nvPr/>
        </p:nvSpPr>
        <p:spPr>
          <a:xfrm>
            <a:off x="6881353" y="1597461"/>
            <a:ext cx="296556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 lvl="0">
              <a:defRPr sz="1800"/>
            </a:pPr>
            <a:r>
              <a:rPr sz="2531" b="0" dirty="0">
                <a:latin typeface="Calibri" panose="020F0502020204030204" pitchFamily="34" charset="0"/>
              </a:rPr>
              <a:t>…</a:t>
            </a:r>
          </a:p>
        </p:txBody>
      </p:sp>
      <p:sp>
        <p:nvSpPr>
          <p:cNvPr id="145" name="Shape 145"/>
          <p:cNvSpPr/>
          <p:nvPr/>
        </p:nvSpPr>
        <p:spPr>
          <a:xfrm>
            <a:off x="4183505" y="1563396"/>
            <a:ext cx="776991" cy="351138"/>
          </a:xfrm>
          <a:prstGeom prst="rect">
            <a:avLst/>
          </a:prstGeom>
          <a:solidFill>
            <a:srgbClr val="1497FC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1828">
                <a:solidFill>
                  <a:srgbClr val="000000"/>
                </a:solidFill>
              </a:rPr>
              <a:t>PTBR</a:t>
            </a:r>
          </a:p>
        </p:txBody>
      </p:sp>
      <p:sp>
        <p:nvSpPr>
          <p:cNvPr id="146" name="Shape 146"/>
          <p:cNvSpPr/>
          <p:nvPr/>
        </p:nvSpPr>
        <p:spPr>
          <a:xfrm>
            <a:off x="1703111" y="1563396"/>
            <a:ext cx="776990" cy="351138"/>
          </a:xfrm>
          <a:prstGeom prst="rect">
            <a:avLst/>
          </a:prstGeom>
          <a:solidFill>
            <a:srgbClr val="1497FC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1828">
                <a:solidFill>
                  <a:srgbClr val="000000"/>
                </a:solidFill>
              </a:rPr>
              <a:t>PTBR</a:t>
            </a:r>
          </a:p>
        </p:txBody>
      </p:sp>
      <p:sp>
        <p:nvSpPr>
          <p:cNvPr id="165" name="Shape 165"/>
          <p:cNvSpPr/>
          <p:nvPr/>
        </p:nvSpPr>
        <p:spPr>
          <a:xfrm>
            <a:off x="2480088" y="1426908"/>
            <a:ext cx="3994416" cy="73894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629" extrusionOk="0">
                <a:moveTo>
                  <a:pt x="0" y="8964"/>
                </a:moveTo>
                <a:cubicBezTo>
                  <a:pt x="14153" y="21600"/>
                  <a:pt x="21353" y="18612"/>
                  <a:pt x="21600" y="0"/>
                </a:cubicBezTo>
              </a:path>
            </a:pathLst>
          </a:custGeom>
          <a:ln w="76200">
            <a:solidFill>
              <a:srgbClr val="1497FC"/>
            </a:solidFill>
            <a:miter lim="400000"/>
            <a:tailEnd type="triangle"/>
          </a:ln>
        </p:spPr>
        <p:txBody>
          <a:bodyPr/>
          <a:lstStyle/>
          <a:p>
            <a:pPr lvl="0"/>
            <a:endParaRPr sz="1687" b="0" dirty="0">
              <a:latin typeface="Calibri" panose="020F0502020204030204" pitchFamily="34" charset="0"/>
            </a:endParaRPr>
          </a:p>
        </p:txBody>
      </p:sp>
      <p:sp>
        <p:nvSpPr>
          <p:cNvPr id="148" name="Shape 148"/>
          <p:cNvSpPr/>
          <p:nvPr/>
        </p:nvSpPr>
        <p:spPr>
          <a:xfrm flipV="1">
            <a:off x="4953389" y="1385741"/>
            <a:ext cx="1485017" cy="449435"/>
          </a:xfrm>
          <a:prstGeom prst="line">
            <a:avLst/>
          </a:prstGeom>
          <a:ln w="76200">
            <a:solidFill>
              <a:srgbClr val="0000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149" name="Shape 149"/>
          <p:cNvSpPr/>
          <p:nvPr/>
        </p:nvSpPr>
        <p:spPr>
          <a:xfrm>
            <a:off x="1734419" y="3828582"/>
            <a:ext cx="892969" cy="455415"/>
          </a:xfrm>
          <a:prstGeom prst="rect">
            <a:avLst/>
          </a:prstGeom>
          <a:solidFill>
            <a:srgbClr val="E8A433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1828">
                <a:solidFill>
                  <a:srgbClr val="000000"/>
                </a:solidFill>
              </a:rPr>
              <a:t>CODE</a:t>
            </a:r>
          </a:p>
        </p:txBody>
      </p:sp>
      <p:sp>
        <p:nvSpPr>
          <p:cNvPr id="150" name="Shape 150"/>
          <p:cNvSpPr/>
          <p:nvPr/>
        </p:nvSpPr>
        <p:spPr>
          <a:xfrm>
            <a:off x="2627387" y="3828582"/>
            <a:ext cx="892969" cy="455415"/>
          </a:xfrm>
          <a:prstGeom prst="rect">
            <a:avLst/>
          </a:prstGeom>
          <a:solidFill>
            <a:srgbClr val="E8A433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1828">
                <a:solidFill>
                  <a:srgbClr val="000000"/>
                </a:solidFill>
              </a:rPr>
              <a:t>HEAP</a:t>
            </a:r>
          </a:p>
        </p:txBody>
      </p:sp>
      <p:sp>
        <p:nvSpPr>
          <p:cNvPr id="151" name="Shape 151"/>
          <p:cNvSpPr/>
          <p:nvPr/>
        </p:nvSpPr>
        <p:spPr>
          <a:xfrm>
            <a:off x="8223714" y="3828582"/>
            <a:ext cx="235093" cy="455415"/>
          </a:xfrm>
          <a:prstGeom prst="rect">
            <a:avLst/>
          </a:prstGeom>
          <a:solidFill>
            <a:srgbClr val="A6AAA8"/>
          </a:solidFill>
          <a:ln w="381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 b="1">
                <a:latin typeface="Helvetica"/>
                <a:ea typeface="Helvetica"/>
                <a:cs typeface="Helvetica"/>
                <a:sym typeface="Helvetica"/>
              </a:defRPr>
            </a:pPr>
            <a:endParaRPr sz="1828"/>
          </a:p>
        </p:txBody>
      </p:sp>
      <p:sp>
        <p:nvSpPr>
          <p:cNvPr id="152" name="Shape 152"/>
          <p:cNvSpPr/>
          <p:nvPr/>
        </p:nvSpPr>
        <p:spPr>
          <a:xfrm>
            <a:off x="423152" y="3717190"/>
            <a:ext cx="1199047" cy="6781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 algn="r">
              <a:defRPr sz="1800">
                <a:solidFill>
                  <a:srgbClr val="000000"/>
                </a:solidFill>
              </a:defRPr>
            </a:pPr>
            <a:r>
              <a:rPr sz="1969" b="0" dirty="0" err="1">
                <a:solidFill>
                  <a:srgbClr val="000000"/>
                </a:solidFill>
                <a:latin typeface="Calibri" panose="020F0502020204030204" pitchFamily="34" charset="0"/>
              </a:rPr>
              <a:t>Virt</a:t>
            </a:r>
            <a:r>
              <a:rPr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 Mem</a:t>
            </a:r>
          </a:p>
          <a:p>
            <a:pPr lvl="0" algn="r">
              <a:defRPr sz="1800">
                <a:solidFill>
                  <a:srgbClr val="000000"/>
                </a:solidFill>
              </a:defRPr>
            </a:pPr>
            <a:r>
              <a:rPr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(</a:t>
            </a:r>
            <a:r>
              <a:rPr sz="1969" b="0" dirty="0" err="1">
                <a:solidFill>
                  <a:srgbClr val="000000"/>
                </a:solidFill>
                <a:latin typeface="Calibri" panose="020F0502020204030204" pitchFamily="34" charset="0"/>
              </a:rPr>
              <a:t>PageDir</a:t>
            </a:r>
            <a:r>
              <a:rPr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 B)</a:t>
            </a:r>
          </a:p>
        </p:txBody>
      </p:sp>
      <p:sp>
        <p:nvSpPr>
          <p:cNvPr id="153" name="Shape 153"/>
          <p:cNvSpPr/>
          <p:nvPr/>
        </p:nvSpPr>
        <p:spPr>
          <a:xfrm>
            <a:off x="1435220" y="1963229"/>
            <a:ext cx="487527" cy="317422"/>
          </a:xfrm>
          <a:prstGeom prst="rect">
            <a:avLst/>
          </a:prstGeom>
          <a:solidFill>
            <a:srgbClr val="8881F0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1828">
                <a:solidFill>
                  <a:srgbClr val="000000"/>
                </a:solidFill>
              </a:rPr>
              <a:t>IP</a:t>
            </a:r>
          </a:p>
        </p:txBody>
      </p:sp>
      <p:sp>
        <p:nvSpPr>
          <p:cNvPr id="154" name="Shape 154"/>
          <p:cNvSpPr/>
          <p:nvPr/>
        </p:nvSpPr>
        <p:spPr>
          <a:xfrm>
            <a:off x="3935533" y="1963229"/>
            <a:ext cx="487527" cy="317422"/>
          </a:xfrm>
          <a:prstGeom prst="rect">
            <a:avLst/>
          </a:prstGeom>
          <a:solidFill>
            <a:srgbClr val="8881F0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1828">
                <a:solidFill>
                  <a:srgbClr val="000000"/>
                </a:solidFill>
              </a:rPr>
              <a:t>IP</a:t>
            </a:r>
          </a:p>
        </p:txBody>
      </p:sp>
      <p:sp>
        <p:nvSpPr>
          <p:cNvPr id="155" name="Shape 155"/>
          <p:cNvSpPr/>
          <p:nvPr/>
        </p:nvSpPr>
        <p:spPr>
          <a:xfrm>
            <a:off x="1554311" y="2285436"/>
            <a:ext cx="306420" cy="1529537"/>
          </a:xfrm>
          <a:prstGeom prst="line">
            <a:avLst/>
          </a:prstGeom>
          <a:ln w="76200">
            <a:solidFill>
              <a:srgbClr val="0000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156" name="Shape 156"/>
          <p:cNvSpPr/>
          <p:nvPr/>
        </p:nvSpPr>
        <p:spPr>
          <a:xfrm flipH="1">
            <a:off x="2485809" y="2300949"/>
            <a:ext cx="1673809" cy="1514024"/>
          </a:xfrm>
          <a:prstGeom prst="line">
            <a:avLst/>
          </a:prstGeom>
          <a:ln w="76200">
            <a:solidFill>
              <a:srgbClr val="0000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157" name="Shape 157"/>
          <p:cNvSpPr/>
          <p:nvPr/>
        </p:nvSpPr>
        <p:spPr>
          <a:xfrm>
            <a:off x="2238892" y="1963229"/>
            <a:ext cx="487527" cy="317422"/>
          </a:xfrm>
          <a:prstGeom prst="rect">
            <a:avLst/>
          </a:prstGeom>
          <a:solidFill>
            <a:srgbClr val="D45954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1828">
                <a:solidFill>
                  <a:srgbClr val="000000"/>
                </a:solidFill>
              </a:rPr>
              <a:t>SP</a:t>
            </a:r>
          </a:p>
        </p:txBody>
      </p:sp>
      <p:sp>
        <p:nvSpPr>
          <p:cNvPr id="158" name="Shape 158"/>
          <p:cNvSpPr/>
          <p:nvPr/>
        </p:nvSpPr>
        <p:spPr>
          <a:xfrm>
            <a:off x="4739205" y="1963229"/>
            <a:ext cx="487527" cy="317422"/>
          </a:xfrm>
          <a:prstGeom prst="rect">
            <a:avLst/>
          </a:prstGeom>
          <a:solidFill>
            <a:srgbClr val="D45954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1828">
                <a:solidFill>
                  <a:srgbClr val="000000"/>
                </a:solidFill>
              </a:rPr>
              <a:t>SP</a:t>
            </a:r>
          </a:p>
        </p:txBody>
      </p:sp>
      <p:sp>
        <p:nvSpPr>
          <p:cNvPr id="159" name="Shape 159"/>
          <p:cNvSpPr/>
          <p:nvPr/>
        </p:nvSpPr>
        <p:spPr>
          <a:xfrm>
            <a:off x="4591918" y="3828582"/>
            <a:ext cx="1220130" cy="455415"/>
          </a:xfrm>
          <a:prstGeom prst="rect">
            <a:avLst/>
          </a:prstGeom>
          <a:solidFill>
            <a:srgbClr val="E8A433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1828">
                <a:solidFill>
                  <a:srgbClr val="000000"/>
                </a:solidFill>
              </a:rPr>
              <a:t>STACK 1</a:t>
            </a:r>
          </a:p>
        </p:txBody>
      </p:sp>
      <p:sp>
        <p:nvSpPr>
          <p:cNvPr id="160" name="Shape 160"/>
          <p:cNvSpPr/>
          <p:nvPr/>
        </p:nvSpPr>
        <p:spPr>
          <a:xfrm>
            <a:off x="7002934" y="3828582"/>
            <a:ext cx="1220130" cy="455415"/>
          </a:xfrm>
          <a:prstGeom prst="rect">
            <a:avLst/>
          </a:prstGeom>
          <a:solidFill>
            <a:srgbClr val="E8A433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1828">
                <a:solidFill>
                  <a:srgbClr val="000000"/>
                </a:solidFill>
              </a:rPr>
              <a:t>STACK 2</a:t>
            </a:r>
          </a:p>
        </p:txBody>
      </p:sp>
      <p:sp>
        <p:nvSpPr>
          <p:cNvPr id="161" name="Shape 161"/>
          <p:cNvSpPr/>
          <p:nvPr/>
        </p:nvSpPr>
        <p:spPr>
          <a:xfrm>
            <a:off x="5809928" y="3828582"/>
            <a:ext cx="1220130" cy="455415"/>
          </a:xfrm>
          <a:prstGeom prst="rect">
            <a:avLst/>
          </a:prstGeom>
          <a:solidFill>
            <a:srgbClr val="A6AAA8"/>
          </a:solidFill>
          <a:ln w="381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 algn="ctr">
              <a:defRPr sz="2600" b="1">
                <a:latin typeface="Helvetica"/>
                <a:ea typeface="Helvetica"/>
                <a:cs typeface="Helvetica"/>
                <a:sym typeface="Helvetica"/>
              </a:defRPr>
            </a:pPr>
            <a:endParaRPr sz="1828"/>
          </a:p>
        </p:txBody>
      </p:sp>
      <p:sp>
        <p:nvSpPr>
          <p:cNvPr id="162" name="Shape 162"/>
          <p:cNvSpPr/>
          <p:nvPr/>
        </p:nvSpPr>
        <p:spPr>
          <a:xfrm>
            <a:off x="3488209" y="3828582"/>
            <a:ext cx="1128061" cy="455415"/>
          </a:xfrm>
          <a:prstGeom prst="rect">
            <a:avLst/>
          </a:prstGeom>
          <a:solidFill>
            <a:srgbClr val="A6AAA8"/>
          </a:solidFill>
          <a:ln w="381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 algn="ctr">
              <a:defRPr sz="2600" b="1">
                <a:latin typeface="Helvetica"/>
                <a:ea typeface="Helvetica"/>
                <a:cs typeface="Helvetica"/>
                <a:sym typeface="Helvetica"/>
              </a:defRPr>
            </a:pPr>
            <a:endParaRPr sz="1828"/>
          </a:p>
        </p:txBody>
      </p:sp>
      <p:sp>
        <p:nvSpPr>
          <p:cNvPr id="163" name="Shape 163"/>
          <p:cNvSpPr/>
          <p:nvPr/>
        </p:nvSpPr>
        <p:spPr>
          <a:xfrm>
            <a:off x="2536577" y="2285436"/>
            <a:ext cx="2063242" cy="1529752"/>
          </a:xfrm>
          <a:prstGeom prst="line">
            <a:avLst/>
          </a:prstGeom>
          <a:ln w="76200">
            <a:solidFill>
              <a:srgbClr val="0000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164" name="Shape 164"/>
          <p:cNvSpPr/>
          <p:nvPr/>
        </p:nvSpPr>
        <p:spPr>
          <a:xfrm>
            <a:off x="5141883" y="2300949"/>
            <a:ext cx="1901569" cy="1535757"/>
          </a:xfrm>
          <a:prstGeom prst="line">
            <a:avLst/>
          </a:prstGeom>
          <a:ln w="76200">
            <a:solidFill>
              <a:srgbClr val="0000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5769660"/>
      </p:ext>
    </p:extLst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Lock implementation with XCHG</a:t>
            </a:r>
          </a:p>
        </p:txBody>
      </p:sp>
      <p:sp>
        <p:nvSpPr>
          <p:cNvPr id="3" name="Rectangle 2"/>
          <p:cNvSpPr/>
          <p:nvPr/>
        </p:nvSpPr>
        <p:spPr>
          <a:xfrm>
            <a:off x="255667" y="1470841"/>
            <a:ext cx="8631079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2000" b="0" dirty="0" err="1">
                <a:latin typeface="Courier" charset="0"/>
                <a:ea typeface="Courier" charset="0"/>
                <a:cs typeface="Calibri" panose="020F0502020204030204" pitchFamily="34" charset="0"/>
              </a:rPr>
              <a:t>typedef</a:t>
            </a:r>
            <a:r>
              <a:rPr lang="en-US" sz="2000" b="0" dirty="0">
                <a:latin typeface="Courier" charset="0"/>
                <a:ea typeface="Courier" charset="0"/>
                <a:cs typeface="Calibri" panose="020F0502020204030204" pitchFamily="34" charset="0"/>
              </a:rPr>
              <a:t> </a:t>
            </a:r>
            <a:r>
              <a:rPr lang="en-US" sz="2000" b="0" dirty="0" err="1">
                <a:latin typeface="Courier" charset="0"/>
                <a:ea typeface="Courier" charset="0"/>
                <a:cs typeface="Calibri" panose="020F0502020204030204" pitchFamily="34" charset="0"/>
              </a:rPr>
              <a:t>struct</a:t>
            </a:r>
            <a:r>
              <a:rPr lang="en-US" sz="2000" b="0" dirty="0">
                <a:latin typeface="Courier" charset="0"/>
                <a:ea typeface="Courier" charset="0"/>
                <a:cs typeface="Calibri" panose="020F0502020204030204" pitchFamily="34" charset="0"/>
              </a:rPr>
              <a:t> __</a:t>
            </a:r>
            <a:r>
              <a:rPr lang="en-US" sz="2000" b="0" dirty="0" err="1">
                <a:latin typeface="Courier" charset="0"/>
                <a:ea typeface="Courier" charset="0"/>
                <a:cs typeface="Calibri" panose="020F0502020204030204" pitchFamily="34" charset="0"/>
              </a:rPr>
              <a:t>lock_t</a:t>
            </a:r>
            <a:r>
              <a:rPr lang="en-US" sz="2000" b="0" dirty="0">
                <a:latin typeface="Courier" charset="0"/>
                <a:ea typeface="Courier" charset="0"/>
                <a:cs typeface="Calibri" panose="020F0502020204030204" pitchFamily="34" charset="0"/>
              </a:rPr>
              <a:t> { </a:t>
            </a:r>
          </a:p>
          <a:p>
            <a:pPr algn="l"/>
            <a:r>
              <a:rPr lang="en-US" sz="2000" b="0" dirty="0">
                <a:latin typeface="Courier" charset="0"/>
                <a:ea typeface="Courier" charset="0"/>
                <a:cs typeface="Calibri" panose="020F0502020204030204" pitchFamily="34" charset="0"/>
              </a:rPr>
              <a:t>	</a:t>
            </a:r>
            <a:r>
              <a:rPr lang="en-US" sz="2000" b="0" dirty="0" err="1">
                <a:latin typeface="Courier" charset="0"/>
                <a:ea typeface="Courier" charset="0"/>
                <a:cs typeface="Calibri" panose="020F0502020204030204" pitchFamily="34" charset="0"/>
              </a:rPr>
              <a:t>int</a:t>
            </a:r>
            <a:r>
              <a:rPr lang="en-US" sz="2000" b="0" dirty="0">
                <a:latin typeface="Courier" charset="0"/>
                <a:ea typeface="Courier" charset="0"/>
                <a:cs typeface="Calibri" panose="020F0502020204030204" pitchFamily="34" charset="0"/>
              </a:rPr>
              <a:t> flag; </a:t>
            </a:r>
          </a:p>
          <a:p>
            <a:pPr algn="l"/>
            <a:r>
              <a:rPr lang="en-US" sz="2000" b="0" dirty="0">
                <a:latin typeface="Courier" charset="0"/>
                <a:ea typeface="Courier" charset="0"/>
                <a:cs typeface="Calibri" panose="020F0502020204030204" pitchFamily="34" charset="0"/>
              </a:rPr>
              <a:t>} </a:t>
            </a:r>
            <a:r>
              <a:rPr lang="en-US" sz="2000" b="0" dirty="0" err="1">
                <a:latin typeface="Courier" charset="0"/>
                <a:ea typeface="Courier" charset="0"/>
                <a:cs typeface="Calibri" panose="020F0502020204030204" pitchFamily="34" charset="0"/>
              </a:rPr>
              <a:t>lock_t</a:t>
            </a:r>
            <a:r>
              <a:rPr lang="en-US" sz="2000" b="0" dirty="0">
                <a:latin typeface="Courier" charset="0"/>
                <a:ea typeface="Courier" charset="0"/>
                <a:cs typeface="Calibri" panose="020F0502020204030204" pitchFamily="34" charset="0"/>
              </a:rPr>
              <a:t>; </a:t>
            </a:r>
          </a:p>
          <a:p>
            <a:pPr algn="l"/>
            <a:endParaRPr lang="en-US" sz="2000" b="0" dirty="0">
              <a:latin typeface="Courier" charset="0"/>
              <a:ea typeface="Courier" charset="0"/>
              <a:cs typeface="Calibri" panose="020F0502020204030204" pitchFamily="34" charset="0"/>
            </a:endParaRPr>
          </a:p>
          <a:p>
            <a:pPr algn="l"/>
            <a:r>
              <a:rPr lang="en-US" sz="2000" b="0" dirty="0">
                <a:latin typeface="Courier" charset="0"/>
                <a:ea typeface="Courier" charset="0"/>
                <a:cs typeface="Calibri" panose="020F0502020204030204" pitchFamily="34" charset="0"/>
              </a:rPr>
              <a:t>void </a:t>
            </a:r>
            <a:r>
              <a:rPr lang="en-US" sz="2000" b="0" dirty="0" err="1">
                <a:latin typeface="Courier" charset="0"/>
                <a:ea typeface="Courier" charset="0"/>
                <a:cs typeface="Calibri" panose="020F0502020204030204" pitchFamily="34" charset="0"/>
              </a:rPr>
              <a:t>init</a:t>
            </a:r>
            <a:r>
              <a:rPr lang="en-US" sz="2000" b="0" dirty="0">
                <a:latin typeface="Courier" charset="0"/>
                <a:ea typeface="Courier" charset="0"/>
                <a:cs typeface="Calibri" panose="020F0502020204030204" pitchFamily="34" charset="0"/>
              </a:rPr>
              <a:t>(</a:t>
            </a:r>
            <a:r>
              <a:rPr lang="en-US" sz="2000" b="0" dirty="0" err="1">
                <a:latin typeface="Courier" charset="0"/>
                <a:ea typeface="Courier" charset="0"/>
                <a:cs typeface="Calibri" panose="020F0502020204030204" pitchFamily="34" charset="0"/>
              </a:rPr>
              <a:t>lock_t</a:t>
            </a:r>
            <a:r>
              <a:rPr lang="en-US" sz="2000" b="0" dirty="0">
                <a:latin typeface="Courier" charset="0"/>
                <a:ea typeface="Courier" charset="0"/>
                <a:cs typeface="Calibri" panose="020F0502020204030204" pitchFamily="34" charset="0"/>
              </a:rPr>
              <a:t> *lock) { </a:t>
            </a:r>
          </a:p>
          <a:p>
            <a:pPr algn="l"/>
            <a:r>
              <a:rPr lang="en-US" sz="2000" b="0" dirty="0">
                <a:latin typeface="Courier" charset="0"/>
                <a:ea typeface="Courier" charset="0"/>
                <a:cs typeface="Calibri" panose="020F0502020204030204" pitchFamily="34" charset="0"/>
              </a:rPr>
              <a:t>	lock-&gt;flag = ??; </a:t>
            </a:r>
          </a:p>
          <a:p>
            <a:pPr algn="l"/>
            <a:r>
              <a:rPr lang="en-US" sz="2000" b="0" dirty="0">
                <a:latin typeface="Courier" charset="0"/>
                <a:ea typeface="Courier" charset="0"/>
                <a:cs typeface="Calibri" panose="020F0502020204030204" pitchFamily="34" charset="0"/>
              </a:rPr>
              <a:t>} </a:t>
            </a:r>
          </a:p>
          <a:p>
            <a:pPr algn="l"/>
            <a:endParaRPr lang="en-US" sz="2000" b="0" dirty="0">
              <a:latin typeface="Courier" charset="0"/>
              <a:ea typeface="Courier" charset="0"/>
              <a:cs typeface="Calibri" panose="020F0502020204030204" pitchFamily="34" charset="0"/>
            </a:endParaRPr>
          </a:p>
          <a:p>
            <a:pPr algn="l"/>
            <a:r>
              <a:rPr lang="en-US" sz="2000" b="0" dirty="0">
                <a:latin typeface="Courier" charset="0"/>
                <a:ea typeface="Courier" charset="0"/>
                <a:cs typeface="Calibri" panose="020F0502020204030204" pitchFamily="34" charset="0"/>
              </a:rPr>
              <a:t>void acquire(</a:t>
            </a:r>
            <a:r>
              <a:rPr lang="en-US" sz="2000" b="0" dirty="0" err="1">
                <a:latin typeface="Courier" charset="0"/>
                <a:ea typeface="Courier" charset="0"/>
                <a:cs typeface="Calibri" panose="020F0502020204030204" pitchFamily="34" charset="0"/>
              </a:rPr>
              <a:t>lock_t</a:t>
            </a:r>
            <a:r>
              <a:rPr lang="en-US" sz="2000" b="0" dirty="0">
                <a:latin typeface="Courier" charset="0"/>
                <a:ea typeface="Courier" charset="0"/>
                <a:cs typeface="Calibri" panose="020F0502020204030204" pitchFamily="34" charset="0"/>
              </a:rPr>
              <a:t> *lock) { </a:t>
            </a:r>
          </a:p>
          <a:p>
            <a:pPr algn="l"/>
            <a:r>
              <a:rPr lang="en-US" sz="2000" b="0" dirty="0">
                <a:latin typeface="Courier" charset="0"/>
                <a:ea typeface="Courier" charset="0"/>
                <a:cs typeface="Calibri" panose="020F0502020204030204" pitchFamily="34" charset="0"/>
              </a:rPr>
              <a:t>	????; </a:t>
            </a:r>
          </a:p>
          <a:p>
            <a:pPr algn="l"/>
            <a:r>
              <a:rPr lang="en-US" sz="2000" b="0" dirty="0">
                <a:latin typeface="Courier" charset="0"/>
                <a:ea typeface="Courier" charset="0"/>
                <a:cs typeface="Calibri" panose="020F0502020204030204" pitchFamily="34" charset="0"/>
              </a:rPr>
              <a:t>	// spin-wait (do nothing) </a:t>
            </a:r>
          </a:p>
          <a:p>
            <a:pPr algn="l"/>
            <a:r>
              <a:rPr lang="en-US" sz="2000" b="0" dirty="0">
                <a:latin typeface="Courier" charset="0"/>
                <a:ea typeface="Courier" charset="0"/>
                <a:cs typeface="Calibri" panose="020F0502020204030204" pitchFamily="34" charset="0"/>
              </a:rPr>
              <a:t>} </a:t>
            </a:r>
          </a:p>
          <a:p>
            <a:pPr algn="l"/>
            <a:endParaRPr lang="en-US" sz="2000" b="0" dirty="0">
              <a:latin typeface="Courier" charset="0"/>
              <a:ea typeface="Courier" charset="0"/>
              <a:cs typeface="Calibri" panose="020F0502020204030204" pitchFamily="34" charset="0"/>
            </a:endParaRPr>
          </a:p>
          <a:p>
            <a:pPr algn="l"/>
            <a:r>
              <a:rPr lang="en-US" sz="2000" b="0" dirty="0">
                <a:latin typeface="Courier" charset="0"/>
                <a:ea typeface="Courier" charset="0"/>
                <a:cs typeface="Calibri" panose="020F0502020204030204" pitchFamily="34" charset="0"/>
              </a:rPr>
              <a:t>void release(</a:t>
            </a:r>
            <a:r>
              <a:rPr lang="en-US" sz="2000" b="0" dirty="0" err="1">
                <a:latin typeface="Courier" charset="0"/>
                <a:ea typeface="Courier" charset="0"/>
                <a:cs typeface="Calibri" panose="020F0502020204030204" pitchFamily="34" charset="0"/>
              </a:rPr>
              <a:t>lock_t</a:t>
            </a:r>
            <a:r>
              <a:rPr lang="en-US" sz="2000" b="0" dirty="0">
                <a:latin typeface="Courier" charset="0"/>
                <a:ea typeface="Courier" charset="0"/>
                <a:cs typeface="Calibri" panose="020F0502020204030204" pitchFamily="34" charset="0"/>
              </a:rPr>
              <a:t> *lock) { </a:t>
            </a:r>
          </a:p>
          <a:p>
            <a:pPr algn="l"/>
            <a:r>
              <a:rPr lang="en-US" sz="2000" b="0" dirty="0">
                <a:latin typeface="Courier" charset="0"/>
                <a:ea typeface="Courier" charset="0"/>
                <a:cs typeface="Calibri" panose="020F0502020204030204" pitchFamily="34" charset="0"/>
              </a:rPr>
              <a:t>	lock-&gt;flag = ??; </a:t>
            </a:r>
          </a:p>
          <a:p>
            <a:pPr algn="l"/>
            <a:r>
              <a:rPr lang="en-US" sz="2000" b="0" dirty="0">
                <a:latin typeface="Courier" charset="0"/>
                <a:ea typeface="Courier" charset="0"/>
                <a:cs typeface="Calibri" panose="020F0502020204030204" pitchFamily="34" charset="0"/>
              </a:rPr>
              <a:t>} </a:t>
            </a:r>
          </a:p>
        </p:txBody>
      </p:sp>
      <p:sp>
        <p:nvSpPr>
          <p:cNvPr id="4" name="Rectangle 3"/>
          <p:cNvSpPr/>
          <p:nvPr/>
        </p:nvSpPr>
        <p:spPr>
          <a:xfrm>
            <a:off x="3779912" y="4221088"/>
            <a:ext cx="5659279" cy="3953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969" dirty="0" err="1">
                <a:latin typeface="Menlo"/>
                <a:ea typeface="Menlo"/>
                <a:cs typeface="Menlo"/>
                <a:sym typeface="Menlo"/>
              </a:rPr>
              <a:t>int</a:t>
            </a:r>
            <a:r>
              <a:rPr lang="en-US" sz="1969" dirty="0"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en-US" sz="1969" dirty="0" err="1">
                <a:solidFill>
                  <a:srgbClr val="0070C0"/>
                </a:solidFill>
                <a:latin typeface="Menlo"/>
                <a:ea typeface="Menlo"/>
                <a:cs typeface="Menlo"/>
                <a:sym typeface="Menlo"/>
              </a:rPr>
              <a:t>xchg</a:t>
            </a:r>
            <a:r>
              <a:rPr lang="en-US" sz="1969" dirty="0">
                <a:latin typeface="Menlo"/>
                <a:ea typeface="Menlo"/>
                <a:cs typeface="Menlo"/>
                <a:sym typeface="Menlo"/>
              </a:rPr>
              <a:t>(</a:t>
            </a:r>
            <a:r>
              <a:rPr lang="en-US" sz="1969" dirty="0" err="1">
                <a:latin typeface="Menlo"/>
                <a:ea typeface="Menlo"/>
                <a:cs typeface="Menlo"/>
                <a:sym typeface="Menlo"/>
              </a:rPr>
              <a:t>int</a:t>
            </a:r>
            <a:r>
              <a:rPr lang="en-US" sz="1969" dirty="0">
                <a:latin typeface="Menlo"/>
                <a:ea typeface="Menlo"/>
                <a:cs typeface="Menlo"/>
                <a:sym typeface="Menlo"/>
              </a:rPr>
              <a:t> *</a:t>
            </a:r>
            <a:r>
              <a:rPr lang="en-US" sz="1969" dirty="0" err="1">
                <a:latin typeface="Menlo"/>
                <a:ea typeface="Menlo"/>
                <a:cs typeface="Menlo"/>
                <a:sym typeface="Menlo"/>
              </a:rPr>
              <a:t>addr</a:t>
            </a:r>
            <a:r>
              <a:rPr lang="en-US" sz="1969" dirty="0">
                <a:latin typeface="Menlo"/>
                <a:ea typeface="Menlo"/>
                <a:cs typeface="Menlo"/>
                <a:sym typeface="Menlo"/>
              </a:rPr>
              <a:t>, </a:t>
            </a:r>
            <a:r>
              <a:rPr lang="en-US" sz="1969" dirty="0" err="1">
                <a:latin typeface="Menlo"/>
                <a:ea typeface="Menlo"/>
                <a:cs typeface="Menlo"/>
                <a:sym typeface="Menlo"/>
              </a:rPr>
              <a:t>int</a:t>
            </a:r>
            <a:r>
              <a:rPr lang="en-US" sz="1969" dirty="0"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en-US" sz="1969" dirty="0" err="1">
                <a:latin typeface="Menlo"/>
                <a:ea typeface="Menlo"/>
                <a:cs typeface="Menlo"/>
                <a:sym typeface="Menlo"/>
              </a:rPr>
              <a:t>newval</a:t>
            </a:r>
            <a:r>
              <a:rPr lang="en-US" sz="1969" dirty="0">
                <a:latin typeface="Menlo"/>
                <a:ea typeface="Menlo"/>
                <a:cs typeface="Menlo"/>
                <a:sym typeface="Menlo"/>
              </a:rPr>
              <a:t>) </a:t>
            </a:r>
            <a:endParaRPr lang="en-US" sz="1969" b="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053120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XCHG Implementation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255667" y="1345921"/>
            <a:ext cx="8631079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2000" b="0" dirty="0" err="1">
                <a:latin typeface="Courier" charset="0"/>
                <a:ea typeface="Courier" charset="0"/>
                <a:cs typeface="Calibri" panose="020F0502020204030204" pitchFamily="34" charset="0"/>
              </a:rPr>
              <a:t>typedef</a:t>
            </a:r>
            <a:r>
              <a:rPr lang="en-US" sz="2000" b="0" dirty="0">
                <a:latin typeface="Courier" charset="0"/>
                <a:ea typeface="Courier" charset="0"/>
                <a:cs typeface="Calibri" panose="020F0502020204030204" pitchFamily="34" charset="0"/>
              </a:rPr>
              <a:t> </a:t>
            </a:r>
            <a:r>
              <a:rPr lang="en-US" sz="2000" b="0" dirty="0" err="1">
                <a:latin typeface="Courier" charset="0"/>
                <a:ea typeface="Courier" charset="0"/>
                <a:cs typeface="Calibri" panose="020F0502020204030204" pitchFamily="34" charset="0"/>
              </a:rPr>
              <a:t>struct</a:t>
            </a:r>
            <a:r>
              <a:rPr lang="en-US" sz="2000" b="0" dirty="0">
                <a:latin typeface="Courier" charset="0"/>
                <a:ea typeface="Courier" charset="0"/>
                <a:cs typeface="Calibri" panose="020F0502020204030204" pitchFamily="34" charset="0"/>
              </a:rPr>
              <a:t> __</a:t>
            </a:r>
            <a:r>
              <a:rPr lang="en-US" sz="2000" b="0" dirty="0" err="1">
                <a:latin typeface="Courier" charset="0"/>
                <a:ea typeface="Courier" charset="0"/>
                <a:cs typeface="Calibri" panose="020F0502020204030204" pitchFamily="34" charset="0"/>
              </a:rPr>
              <a:t>lock_t</a:t>
            </a:r>
            <a:r>
              <a:rPr lang="en-US" sz="2000" b="0" dirty="0">
                <a:latin typeface="Courier" charset="0"/>
                <a:ea typeface="Courier" charset="0"/>
                <a:cs typeface="Calibri" panose="020F0502020204030204" pitchFamily="34" charset="0"/>
              </a:rPr>
              <a:t> { </a:t>
            </a:r>
          </a:p>
          <a:p>
            <a:pPr algn="l"/>
            <a:r>
              <a:rPr lang="en-US" sz="2000" b="0" dirty="0">
                <a:latin typeface="Courier" charset="0"/>
                <a:ea typeface="Courier" charset="0"/>
                <a:cs typeface="Calibri" panose="020F0502020204030204" pitchFamily="34" charset="0"/>
              </a:rPr>
              <a:t>	</a:t>
            </a:r>
            <a:r>
              <a:rPr lang="en-US" sz="2000" b="0" dirty="0" err="1">
                <a:latin typeface="Courier" charset="0"/>
                <a:ea typeface="Courier" charset="0"/>
                <a:cs typeface="Calibri" panose="020F0502020204030204" pitchFamily="34" charset="0"/>
              </a:rPr>
              <a:t>int</a:t>
            </a:r>
            <a:r>
              <a:rPr lang="en-US" sz="2000" b="0" dirty="0">
                <a:latin typeface="Courier" charset="0"/>
                <a:ea typeface="Courier" charset="0"/>
                <a:cs typeface="Calibri" panose="020F0502020204030204" pitchFamily="34" charset="0"/>
              </a:rPr>
              <a:t> flag; </a:t>
            </a:r>
          </a:p>
          <a:p>
            <a:pPr algn="l"/>
            <a:r>
              <a:rPr lang="en-US" sz="2000" b="0" dirty="0">
                <a:latin typeface="Courier" charset="0"/>
                <a:ea typeface="Courier" charset="0"/>
                <a:cs typeface="Calibri" panose="020F0502020204030204" pitchFamily="34" charset="0"/>
              </a:rPr>
              <a:t>} </a:t>
            </a:r>
            <a:r>
              <a:rPr lang="en-US" sz="2000" b="0" dirty="0" err="1">
                <a:latin typeface="Courier" charset="0"/>
                <a:ea typeface="Courier" charset="0"/>
                <a:cs typeface="Calibri" panose="020F0502020204030204" pitchFamily="34" charset="0"/>
              </a:rPr>
              <a:t>lock_t</a:t>
            </a:r>
            <a:r>
              <a:rPr lang="en-US" sz="2000" b="0" dirty="0">
                <a:latin typeface="Courier" charset="0"/>
                <a:ea typeface="Courier" charset="0"/>
                <a:cs typeface="Calibri" panose="020F0502020204030204" pitchFamily="34" charset="0"/>
              </a:rPr>
              <a:t>; </a:t>
            </a:r>
          </a:p>
          <a:p>
            <a:pPr algn="l"/>
            <a:endParaRPr lang="en-US" sz="2000" b="0" dirty="0">
              <a:latin typeface="Courier" charset="0"/>
              <a:ea typeface="Courier" charset="0"/>
              <a:cs typeface="Calibri" panose="020F0502020204030204" pitchFamily="34" charset="0"/>
            </a:endParaRPr>
          </a:p>
          <a:p>
            <a:pPr algn="l"/>
            <a:r>
              <a:rPr lang="en-US" sz="2000" b="0" dirty="0">
                <a:latin typeface="Courier" charset="0"/>
                <a:ea typeface="Courier" charset="0"/>
                <a:cs typeface="Calibri" panose="020F0502020204030204" pitchFamily="34" charset="0"/>
              </a:rPr>
              <a:t>void </a:t>
            </a:r>
            <a:r>
              <a:rPr lang="en-US" sz="2000" b="0" dirty="0" err="1">
                <a:latin typeface="Courier" charset="0"/>
                <a:ea typeface="Courier" charset="0"/>
                <a:cs typeface="Calibri" panose="020F0502020204030204" pitchFamily="34" charset="0"/>
              </a:rPr>
              <a:t>init</a:t>
            </a:r>
            <a:r>
              <a:rPr lang="en-US" sz="2000" b="0" dirty="0">
                <a:latin typeface="Courier" charset="0"/>
                <a:ea typeface="Courier" charset="0"/>
                <a:cs typeface="Calibri" panose="020F0502020204030204" pitchFamily="34" charset="0"/>
              </a:rPr>
              <a:t>(</a:t>
            </a:r>
            <a:r>
              <a:rPr lang="en-US" sz="2000" b="0" dirty="0" err="1">
                <a:latin typeface="Courier" charset="0"/>
                <a:ea typeface="Courier" charset="0"/>
                <a:cs typeface="Calibri" panose="020F0502020204030204" pitchFamily="34" charset="0"/>
              </a:rPr>
              <a:t>lock_t</a:t>
            </a:r>
            <a:r>
              <a:rPr lang="en-US" sz="2000" b="0" dirty="0">
                <a:latin typeface="Courier" charset="0"/>
                <a:ea typeface="Courier" charset="0"/>
                <a:cs typeface="Calibri" panose="020F0502020204030204" pitchFamily="34" charset="0"/>
              </a:rPr>
              <a:t> *lock) { </a:t>
            </a:r>
          </a:p>
          <a:p>
            <a:pPr algn="l"/>
            <a:r>
              <a:rPr lang="en-US" sz="2000" b="0" dirty="0">
                <a:latin typeface="Courier" charset="0"/>
                <a:ea typeface="Courier" charset="0"/>
                <a:cs typeface="Calibri" panose="020F0502020204030204" pitchFamily="34" charset="0"/>
              </a:rPr>
              <a:t>	lock-&gt;flag = 0; </a:t>
            </a:r>
          </a:p>
          <a:p>
            <a:pPr algn="l"/>
            <a:r>
              <a:rPr lang="en-US" sz="2000" b="0" dirty="0">
                <a:latin typeface="Courier" charset="0"/>
                <a:ea typeface="Courier" charset="0"/>
                <a:cs typeface="Calibri" panose="020F0502020204030204" pitchFamily="34" charset="0"/>
              </a:rPr>
              <a:t>} </a:t>
            </a:r>
          </a:p>
          <a:p>
            <a:pPr algn="l"/>
            <a:endParaRPr lang="en-US" sz="2000" b="0" dirty="0">
              <a:latin typeface="Courier" charset="0"/>
              <a:ea typeface="Courier" charset="0"/>
              <a:cs typeface="Calibri" panose="020F0502020204030204" pitchFamily="34" charset="0"/>
            </a:endParaRPr>
          </a:p>
          <a:p>
            <a:pPr algn="l"/>
            <a:r>
              <a:rPr lang="en-US" sz="2000" b="0" dirty="0">
                <a:latin typeface="Courier" charset="0"/>
                <a:ea typeface="Courier" charset="0"/>
                <a:cs typeface="Calibri" panose="020F0502020204030204" pitchFamily="34" charset="0"/>
              </a:rPr>
              <a:t>void acquire(</a:t>
            </a:r>
            <a:r>
              <a:rPr lang="en-US" sz="2000" b="0" dirty="0" err="1">
                <a:latin typeface="Courier" charset="0"/>
                <a:ea typeface="Courier" charset="0"/>
                <a:cs typeface="Calibri" panose="020F0502020204030204" pitchFamily="34" charset="0"/>
              </a:rPr>
              <a:t>lock_t</a:t>
            </a:r>
            <a:r>
              <a:rPr lang="en-US" sz="2000" b="0" dirty="0">
                <a:latin typeface="Courier" charset="0"/>
                <a:ea typeface="Courier" charset="0"/>
                <a:cs typeface="Calibri" panose="020F0502020204030204" pitchFamily="34" charset="0"/>
              </a:rPr>
              <a:t> *lock) { </a:t>
            </a:r>
          </a:p>
          <a:p>
            <a:pPr algn="l"/>
            <a:r>
              <a:rPr lang="en-US" sz="2000" b="0" dirty="0">
                <a:solidFill>
                  <a:srgbClr val="0070C0"/>
                </a:solidFill>
                <a:latin typeface="Courier" charset="0"/>
                <a:ea typeface="Courier" charset="0"/>
                <a:cs typeface="Calibri" panose="020F0502020204030204" pitchFamily="34" charset="0"/>
              </a:rPr>
              <a:t>	while(</a:t>
            </a:r>
            <a:r>
              <a:rPr lang="en-US" sz="2000" b="0" dirty="0" err="1">
                <a:solidFill>
                  <a:srgbClr val="0070C0"/>
                </a:solidFill>
                <a:latin typeface="Courier" charset="0"/>
                <a:ea typeface="Courier" charset="0"/>
                <a:cs typeface="Calibri" panose="020F0502020204030204" pitchFamily="34" charset="0"/>
              </a:rPr>
              <a:t>xchg</a:t>
            </a:r>
            <a:r>
              <a:rPr lang="en-US" sz="2000" b="0" dirty="0">
                <a:solidFill>
                  <a:srgbClr val="0070C0"/>
                </a:solidFill>
                <a:latin typeface="Courier" charset="0"/>
                <a:ea typeface="Courier" charset="0"/>
                <a:cs typeface="Calibri" panose="020F0502020204030204" pitchFamily="34" charset="0"/>
              </a:rPr>
              <a:t>(&amp;lock-&gt;flag, 1) == 1) ; </a:t>
            </a:r>
          </a:p>
          <a:p>
            <a:pPr algn="l"/>
            <a:r>
              <a:rPr lang="en-US" sz="2000" b="0" dirty="0">
                <a:latin typeface="Courier" charset="0"/>
                <a:ea typeface="Courier" charset="0"/>
                <a:cs typeface="Calibri" panose="020F0502020204030204" pitchFamily="34" charset="0"/>
              </a:rPr>
              <a:t>	// spin-wait (do nothing) </a:t>
            </a:r>
          </a:p>
          <a:p>
            <a:pPr algn="l"/>
            <a:r>
              <a:rPr lang="en-US" sz="2000" b="0" dirty="0">
                <a:latin typeface="Courier" charset="0"/>
                <a:ea typeface="Courier" charset="0"/>
                <a:cs typeface="Calibri" panose="020F0502020204030204" pitchFamily="34" charset="0"/>
              </a:rPr>
              <a:t>} </a:t>
            </a:r>
          </a:p>
          <a:p>
            <a:pPr algn="l"/>
            <a:endParaRPr lang="en-US" sz="2000" b="0" dirty="0">
              <a:latin typeface="Courier" charset="0"/>
              <a:ea typeface="Courier" charset="0"/>
              <a:cs typeface="Calibri" panose="020F0502020204030204" pitchFamily="34" charset="0"/>
            </a:endParaRPr>
          </a:p>
          <a:p>
            <a:pPr algn="l"/>
            <a:r>
              <a:rPr lang="en-US" sz="2000" b="0" dirty="0">
                <a:latin typeface="Courier" charset="0"/>
                <a:ea typeface="Courier" charset="0"/>
                <a:cs typeface="Calibri" panose="020F0502020204030204" pitchFamily="34" charset="0"/>
              </a:rPr>
              <a:t>void release(</a:t>
            </a:r>
            <a:r>
              <a:rPr lang="en-US" sz="2000" b="0" dirty="0" err="1">
                <a:latin typeface="Courier" charset="0"/>
                <a:ea typeface="Courier" charset="0"/>
                <a:cs typeface="Calibri" panose="020F0502020204030204" pitchFamily="34" charset="0"/>
              </a:rPr>
              <a:t>lock_t</a:t>
            </a:r>
            <a:r>
              <a:rPr lang="en-US" sz="2000" b="0" dirty="0">
                <a:latin typeface="Courier" charset="0"/>
                <a:ea typeface="Courier" charset="0"/>
                <a:cs typeface="Calibri" panose="020F0502020204030204" pitchFamily="34" charset="0"/>
              </a:rPr>
              <a:t> *lock) { </a:t>
            </a:r>
          </a:p>
          <a:p>
            <a:pPr algn="l"/>
            <a:r>
              <a:rPr lang="en-US" sz="2000" b="0" dirty="0">
                <a:latin typeface="Courier" charset="0"/>
                <a:ea typeface="Courier" charset="0"/>
                <a:cs typeface="Calibri" panose="020F0502020204030204" pitchFamily="34" charset="0"/>
              </a:rPr>
              <a:t>	lock-&gt;flag = 0; </a:t>
            </a:r>
          </a:p>
          <a:p>
            <a:pPr algn="l"/>
            <a:r>
              <a:rPr lang="en-US" sz="2000" b="0" dirty="0">
                <a:latin typeface="Courier" charset="0"/>
                <a:ea typeface="Courier" charset="0"/>
                <a:cs typeface="Calibri" panose="020F0502020204030204" pitchFamily="34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279241956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Atomic HW Instructions</a:t>
            </a:r>
          </a:p>
        </p:txBody>
      </p:sp>
      <p:sp>
        <p:nvSpPr>
          <p:cNvPr id="3" name="Shape 268"/>
          <p:cNvSpPr txBox="1">
            <a:spLocks/>
          </p:cNvSpPr>
          <p:nvPr/>
        </p:nvSpPr>
        <p:spPr>
          <a:xfrm>
            <a:off x="225773" y="1533763"/>
            <a:ext cx="8723917" cy="3056811"/>
          </a:xfrm>
          <a:prstGeom prst="rect">
            <a:avLst/>
          </a:prstGeom>
        </p:spPr>
        <p:txBody>
          <a:bodyPr vert="horz" lIns="91439" tIns="45719" rIns="91439" bIns="45719" rtlCol="0">
            <a:normAutofit/>
          </a:bodyPr>
          <a:lstStyle>
            <a:lvl1pPr marL="401878" indent="-401878" algn="l" defTabSz="1300460" rtl="0" eaLnBrk="1" latinLnBrk="0" hangingPunct="1">
              <a:spcBef>
                <a:spcPts val="2844"/>
              </a:spcBef>
              <a:buFont typeface="Calisto MT" pitchFamily="18" charset="0"/>
              <a:buChar char="•"/>
              <a:defRPr sz="3400" kern="120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821818" indent="-419940" algn="l" defTabSz="1300460" rtl="0" eaLnBrk="1" latinLnBrk="0" hangingPunct="1">
              <a:spcBef>
                <a:spcPts val="853"/>
              </a:spcBef>
              <a:buClr>
                <a:schemeClr val="bg2">
                  <a:lumMod val="60000"/>
                  <a:lumOff val="40000"/>
                </a:schemeClr>
              </a:buClr>
              <a:buFont typeface="Calisto MT" pitchFamily="18" charset="0"/>
              <a:buChar char="•"/>
              <a:defRPr sz="3100" kern="120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23696" indent="-401878" algn="l" defTabSz="1300460" rtl="0" eaLnBrk="1" latinLnBrk="0" hangingPunct="1">
              <a:spcBef>
                <a:spcPts val="853"/>
              </a:spcBef>
              <a:buFont typeface="Calisto MT" pitchFamily="18" charset="0"/>
              <a:buChar char="•"/>
              <a:defRPr sz="2800" kern="120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25575" indent="-401878" algn="l" defTabSz="1300460" rtl="0" eaLnBrk="1" latinLnBrk="0" hangingPunct="1">
              <a:spcBef>
                <a:spcPts val="853"/>
              </a:spcBef>
              <a:buClr>
                <a:schemeClr val="bg2">
                  <a:lumMod val="60000"/>
                  <a:lumOff val="40000"/>
                </a:schemeClr>
              </a:buClr>
              <a:buFont typeface="Calisto MT" pitchFamily="18" charset="0"/>
              <a:buChar char="•"/>
              <a:defRPr sz="2600" kern="120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27453" indent="-401878" algn="l" defTabSz="1300460" rtl="0" eaLnBrk="1" latinLnBrk="0" hangingPunct="1">
              <a:spcBef>
                <a:spcPts val="853"/>
              </a:spcBef>
              <a:buFont typeface="Calisto MT" pitchFamily="18" charset="0"/>
              <a:buChar char="•"/>
              <a:defRPr sz="2600" kern="120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3576264" indent="-325115" algn="l" defTabSz="130046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26494" indent="-325115" algn="l" defTabSz="130046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76724" indent="-325115" algn="l" defTabSz="130046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26954" indent="-325115" algn="l" defTabSz="130046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321457">
              <a:buNone/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>
                <a:solidFill>
                  <a:srgbClr val="000000"/>
                </a:solidFill>
              </a:defRPr>
            </a:pPr>
            <a:r>
              <a:rPr lang="en-US" sz="1828" dirty="0" err="1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int</a:t>
            </a:r>
            <a:r>
              <a:rPr lang="en-US" sz="1828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en-US" sz="1828" dirty="0" err="1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CompareAndSwap</a:t>
            </a:r>
            <a:r>
              <a:rPr lang="en-US" sz="1828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(</a:t>
            </a:r>
            <a:r>
              <a:rPr lang="en-US" sz="1828" dirty="0" err="1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int</a:t>
            </a:r>
            <a:r>
              <a:rPr lang="en-US" sz="1828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 *</a:t>
            </a:r>
            <a:r>
              <a:rPr lang="en-US" sz="1828" dirty="0" err="1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addr</a:t>
            </a:r>
            <a:r>
              <a:rPr lang="en-US" sz="1828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, </a:t>
            </a:r>
            <a:r>
              <a:rPr lang="en-US" sz="1828" dirty="0" err="1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int</a:t>
            </a:r>
            <a:r>
              <a:rPr lang="en-US" sz="1828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 expected, </a:t>
            </a:r>
            <a:r>
              <a:rPr lang="en-US" sz="1828" dirty="0" err="1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int</a:t>
            </a:r>
            <a:r>
              <a:rPr lang="en-US" sz="1828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 new) {</a:t>
            </a:r>
            <a:br>
              <a:rPr lang="en-US" sz="1828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lang="en-US" sz="1828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	</a:t>
            </a:r>
            <a:r>
              <a:rPr lang="en-US" sz="1828" dirty="0" err="1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int</a:t>
            </a:r>
            <a:r>
              <a:rPr lang="en-US" sz="1828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 actual = *</a:t>
            </a:r>
            <a:r>
              <a:rPr lang="en-US" sz="1828" dirty="0" err="1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addr</a:t>
            </a:r>
            <a:r>
              <a:rPr lang="en-US" sz="1828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;</a:t>
            </a:r>
            <a:br>
              <a:rPr lang="en-US" sz="1828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lang="en-US" sz="1828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	if (actual == expected) </a:t>
            </a:r>
            <a:br>
              <a:rPr lang="en-US" sz="1828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lang="en-US" sz="1828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		*</a:t>
            </a:r>
            <a:r>
              <a:rPr lang="en-US" sz="1828" dirty="0" err="1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addr</a:t>
            </a:r>
            <a:r>
              <a:rPr lang="en-US" sz="1828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 = new;</a:t>
            </a:r>
            <a:br>
              <a:rPr lang="en-US" sz="1828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lang="en-US" sz="1828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	return actual;</a:t>
            </a:r>
            <a:br>
              <a:rPr lang="en-US" sz="1828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lang="en-US" sz="1828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}            </a:t>
            </a:r>
            <a:r>
              <a:rPr lang="en-US" sz="1828" dirty="0">
                <a:solidFill>
                  <a:srgbClr val="D7391E"/>
                </a:solidFill>
                <a:latin typeface="Menlo"/>
                <a:ea typeface="Menlo"/>
                <a:cs typeface="Menlo"/>
                <a:sym typeface="Menlo"/>
              </a:rPr>
              <a:t>                                          </a:t>
            </a:r>
            <a:endParaRPr lang="en-US" sz="1828" dirty="0">
              <a:solidFill>
                <a:srgbClr val="000000"/>
              </a:solidFill>
              <a:latin typeface="Menlo"/>
              <a:ea typeface="Menlo"/>
              <a:cs typeface="Menlo"/>
              <a:sym typeface="Menlo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18611" y="3966896"/>
            <a:ext cx="8631079" cy="13904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687" dirty="0">
                <a:latin typeface="Menlo" charset="0"/>
              </a:rPr>
              <a:t>void acquire(</a:t>
            </a:r>
            <a:r>
              <a:rPr lang="en-US" sz="1687" dirty="0" err="1">
                <a:latin typeface="Menlo" charset="0"/>
              </a:rPr>
              <a:t>lock_t</a:t>
            </a:r>
            <a:r>
              <a:rPr lang="en-US" sz="1687" dirty="0">
                <a:latin typeface="Menlo" charset="0"/>
              </a:rPr>
              <a:t> *lock) { </a:t>
            </a:r>
            <a:endParaRPr lang="en-US" sz="1687" b="0" dirty="0">
              <a:latin typeface="Calibri" panose="020F0502020204030204" pitchFamily="34" charset="0"/>
            </a:endParaRPr>
          </a:p>
          <a:p>
            <a:pPr algn="l"/>
            <a:r>
              <a:rPr lang="en-US" sz="1687" dirty="0">
                <a:latin typeface="Menlo" charset="0"/>
              </a:rPr>
              <a:t>	while(</a:t>
            </a:r>
            <a:r>
              <a:rPr lang="en-US" sz="1687" dirty="0" err="1">
                <a:latin typeface="Menlo" charset="0"/>
              </a:rPr>
              <a:t>CompareAndSwap</a:t>
            </a:r>
            <a:r>
              <a:rPr lang="en-US" sz="1687" dirty="0">
                <a:latin typeface="Menlo" charset="0"/>
              </a:rPr>
              <a:t>(&amp;lock-&gt;flag, ?, ?)</a:t>
            </a:r>
            <a:br>
              <a:rPr lang="en-US" sz="1687" dirty="0">
                <a:latin typeface="Menlo" charset="0"/>
              </a:rPr>
            </a:br>
            <a:r>
              <a:rPr lang="en-US" sz="1687" dirty="0">
                <a:latin typeface="Menlo" charset="0"/>
              </a:rPr>
              <a:t>				 == ?) ; </a:t>
            </a:r>
          </a:p>
          <a:p>
            <a:pPr algn="l"/>
            <a:r>
              <a:rPr lang="en-US" sz="1687" dirty="0">
                <a:latin typeface="Menlo" charset="0"/>
              </a:rPr>
              <a:t>	// spin-wait (do nothing) </a:t>
            </a:r>
          </a:p>
          <a:p>
            <a:pPr algn="l"/>
            <a:r>
              <a:rPr lang="en-US" sz="1687" dirty="0">
                <a:latin typeface="Menlo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236166266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Atomic HW Instructions</a:t>
            </a:r>
          </a:p>
        </p:txBody>
      </p:sp>
      <p:sp>
        <p:nvSpPr>
          <p:cNvPr id="3" name="Shape 268"/>
          <p:cNvSpPr txBox="1">
            <a:spLocks/>
          </p:cNvSpPr>
          <p:nvPr/>
        </p:nvSpPr>
        <p:spPr>
          <a:xfrm>
            <a:off x="225773" y="1533763"/>
            <a:ext cx="8723917" cy="3056811"/>
          </a:xfrm>
          <a:prstGeom prst="rect">
            <a:avLst/>
          </a:prstGeom>
        </p:spPr>
        <p:txBody>
          <a:bodyPr vert="horz" lIns="91439" tIns="45719" rIns="91439" bIns="45719" rtlCol="0">
            <a:normAutofit/>
          </a:bodyPr>
          <a:lstStyle>
            <a:lvl1pPr marL="401878" indent="-401878" algn="l" defTabSz="1300460" rtl="0" eaLnBrk="1" latinLnBrk="0" hangingPunct="1">
              <a:spcBef>
                <a:spcPts val="2844"/>
              </a:spcBef>
              <a:buFont typeface="Calisto MT" pitchFamily="18" charset="0"/>
              <a:buChar char="•"/>
              <a:defRPr sz="3400" kern="120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821818" indent="-419940" algn="l" defTabSz="1300460" rtl="0" eaLnBrk="1" latinLnBrk="0" hangingPunct="1">
              <a:spcBef>
                <a:spcPts val="853"/>
              </a:spcBef>
              <a:buClr>
                <a:schemeClr val="bg2">
                  <a:lumMod val="60000"/>
                  <a:lumOff val="40000"/>
                </a:schemeClr>
              </a:buClr>
              <a:buFont typeface="Calisto MT" pitchFamily="18" charset="0"/>
              <a:buChar char="•"/>
              <a:defRPr sz="3100" kern="120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23696" indent="-401878" algn="l" defTabSz="1300460" rtl="0" eaLnBrk="1" latinLnBrk="0" hangingPunct="1">
              <a:spcBef>
                <a:spcPts val="853"/>
              </a:spcBef>
              <a:buFont typeface="Calisto MT" pitchFamily="18" charset="0"/>
              <a:buChar char="•"/>
              <a:defRPr sz="2800" kern="120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25575" indent="-401878" algn="l" defTabSz="1300460" rtl="0" eaLnBrk="1" latinLnBrk="0" hangingPunct="1">
              <a:spcBef>
                <a:spcPts val="853"/>
              </a:spcBef>
              <a:buClr>
                <a:schemeClr val="bg2">
                  <a:lumMod val="60000"/>
                  <a:lumOff val="40000"/>
                </a:schemeClr>
              </a:buClr>
              <a:buFont typeface="Calisto MT" pitchFamily="18" charset="0"/>
              <a:buChar char="•"/>
              <a:defRPr sz="2600" kern="120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27453" indent="-401878" algn="l" defTabSz="1300460" rtl="0" eaLnBrk="1" latinLnBrk="0" hangingPunct="1">
              <a:spcBef>
                <a:spcPts val="853"/>
              </a:spcBef>
              <a:buFont typeface="Calisto MT" pitchFamily="18" charset="0"/>
              <a:buChar char="•"/>
              <a:defRPr sz="2600" kern="120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3576264" indent="-325115" algn="l" defTabSz="130046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26494" indent="-325115" algn="l" defTabSz="130046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76724" indent="-325115" algn="l" defTabSz="130046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26954" indent="-325115" algn="l" defTabSz="130046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321457">
              <a:buNone/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>
                <a:solidFill>
                  <a:srgbClr val="000000"/>
                </a:solidFill>
              </a:defRPr>
            </a:pPr>
            <a:r>
              <a:rPr lang="en-US" sz="1828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int </a:t>
            </a:r>
            <a:r>
              <a:rPr lang="en-US" sz="1828" dirty="0" err="1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CompareAndSwap</a:t>
            </a:r>
            <a:r>
              <a:rPr lang="en-US" sz="1828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(int *</a:t>
            </a:r>
            <a:r>
              <a:rPr lang="en-US" sz="1828" dirty="0" err="1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addr</a:t>
            </a:r>
            <a:r>
              <a:rPr lang="en-US" sz="1828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, int expected, int new) {</a:t>
            </a:r>
            <a:br>
              <a:rPr lang="en-US" sz="1828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lang="en-US" sz="1828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	int actual = *</a:t>
            </a:r>
            <a:r>
              <a:rPr lang="en-US" sz="1828" dirty="0" err="1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addr</a:t>
            </a:r>
            <a:r>
              <a:rPr lang="en-US" sz="1828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;</a:t>
            </a:r>
            <a:br>
              <a:rPr lang="en-US" sz="1828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lang="en-US" sz="1828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	if (actual == expected) </a:t>
            </a:r>
            <a:br>
              <a:rPr lang="en-US" sz="1828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lang="en-US" sz="1828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		*</a:t>
            </a:r>
            <a:r>
              <a:rPr lang="en-US" sz="1828" dirty="0" err="1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addr</a:t>
            </a:r>
            <a:r>
              <a:rPr lang="en-US" sz="1828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 = new;</a:t>
            </a:r>
            <a:br>
              <a:rPr lang="en-US" sz="1828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lang="en-US" sz="1828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	return actual;</a:t>
            </a:r>
            <a:br>
              <a:rPr lang="en-US" sz="1828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lang="en-US" sz="1828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}            </a:t>
            </a:r>
            <a:r>
              <a:rPr lang="en-US" sz="1828" dirty="0">
                <a:solidFill>
                  <a:srgbClr val="D7391E"/>
                </a:solidFill>
                <a:latin typeface="Menlo"/>
                <a:ea typeface="Menlo"/>
                <a:cs typeface="Menlo"/>
                <a:sym typeface="Menlo"/>
              </a:rPr>
              <a:t>                                          </a:t>
            </a:r>
            <a:endParaRPr lang="en-US" sz="1828" dirty="0">
              <a:solidFill>
                <a:srgbClr val="000000"/>
              </a:solidFill>
              <a:latin typeface="Menlo"/>
              <a:ea typeface="Menlo"/>
              <a:cs typeface="Menlo"/>
              <a:sym typeface="Menlo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18611" y="3966896"/>
            <a:ext cx="8631079" cy="13904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687" dirty="0">
                <a:latin typeface="Menlo" charset="0"/>
              </a:rPr>
              <a:t>void acquire(</a:t>
            </a:r>
            <a:r>
              <a:rPr lang="en-US" sz="1687" dirty="0" err="1">
                <a:latin typeface="Menlo" charset="0"/>
              </a:rPr>
              <a:t>lock_t</a:t>
            </a:r>
            <a:r>
              <a:rPr lang="en-US" sz="1687" dirty="0">
                <a:latin typeface="Menlo" charset="0"/>
              </a:rPr>
              <a:t> *lock) { </a:t>
            </a:r>
            <a:endParaRPr lang="en-US" sz="1687" b="0" dirty="0">
              <a:latin typeface="Calibri" panose="020F0502020204030204" pitchFamily="34" charset="0"/>
            </a:endParaRPr>
          </a:p>
          <a:p>
            <a:pPr algn="l"/>
            <a:r>
              <a:rPr lang="en-US" sz="1687" dirty="0">
                <a:latin typeface="Menlo" charset="0"/>
              </a:rPr>
              <a:t>	</a:t>
            </a:r>
            <a:r>
              <a:rPr lang="en-US" sz="1687" dirty="0">
                <a:solidFill>
                  <a:srgbClr val="0070C0"/>
                </a:solidFill>
                <a:latin typeface="Menlo" charset="0"/>
              </a:rPr>
              <a:t>while(</a:t>
            </a:r>
            <a:r>
              <a:rPr lang="en-US" sz="1687" dirty="0" err="1">
                <a:solidFill>
                  <a:srgbClr val="0070C0"/>
                </a:solidFill>
                <a:latin typeface="Menlo" charset="0"/>
              </a:rPr>
              <a:t>CompareAndSwap</a:t>
            </a:r>
            <a:r>
              <a:rPr lang="en-US" sz="1687" dirty="0">
                <a:solidFill>
                  <a:srgbClr val="0070C0"/>
                </a:solidFill>
                <a:latin typeface="Menlo" charset="0"/>
              </a:rPr>
              <a:t>(&amp;lock-&gt;flag, 0, 1)</a:t>
            </a:r>
            <a:br>
              <a:rPr lang="en-US" sz="1687" dirty="0">
                <a:solidFill>
                  <a:srgbClr val="0070C0"/>
                </a:solidFill>
                <a:latin typeface="Menlo" charset="0"/>
              </a:rPr>
            </a:br>
            <a:r>
              <a:rPr lang="en-US" sz="1687" dirty="0">
                <a:solidFill>
                  <a:srgbClr val="0070C0"/>
                </a:solidFill>
                <a:latin typeface="Menlo" charset="0"/>
              </a:rPr>
              <a:t>				 == 1) ; </a:t>
            </a:r>
          </a:p>
          <a:p>
            <a:pPr algn="l"/>
            <a:r>
              <a:rPr lang="en-US" sz="1687" dirty="0">
                <a:latin typeface="Menlo" charset="0"/>
              </a:rPr>
              <a:t>	// spin-wait (do nothing) </a:t>
            </a:r>
          </a:p>
          <a:p>
            <a:pPr algn="l"/>
            <a:r>
              <a:rPr lang="en-US" sz="1687" dirty="0">
                <a:latin typeface="Menlo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212951830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Shape 39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rgbClr val="000000"/>
                </a:solidFill>
              </a:rPr>
              <a:t>Lock </a:t>
            </a:r>
            <a:r>
              <a:rPr lang="en-US" sz="3600" dirty="0">
                <a:solidFill>
                  <a:srgbClr val="000000"/>
                </a:solidFill>
              </a:rPr>
              <a:t>Implementation </a:t>
            </a:r>
            <a:r>
              <a:rPr sz="3600" dirty="0">
                <a:solidFill>
                  <a:srgbClr val="000000"/>
                </a:solidFill>
              </a:rPr>
              <a:t>Goals</a:t>
            </a:r>
          </a:p>
        </p:txBody>
      </p:sp>
      <p:sp>
        <p:nvSpPr>
          <p:cNvPr id="398" name="Shape 398"/>
          <p:cNvSpPr>
            <a:spLocks noGrp="1"/>
          </p:cNvSpPr>
          <p:nvPr>
            <p:ph type="body" idx="4294967295"/>
          </p:nvPr>
        </p:nvSpPr>
        <p:spPr>
          <a:xfrm>
            <a:off x="347186" y="1478756"/>
            <a:ext cx="7804547" cy="5194935"/>
          </a:xfrm>
          <a:prstGeom prst="rect">
            <a:avLst/>
          </a:prstGeom>
        </p:spPr>
        <p:txBody>
          <a:bodyPr>
            <a:noAutofit/>
          </a:bodyPr>
          <a:lstStyle/>
          <a:p>
            <a:pPr>
              <a:defRPr sz="1800">
                <a:solidFill>
                  <a:srgbClr val="000000"/>
                </a:solidFill>
              </a:defRPr>
            </a:pPr>
            <a:r>
              <a:rPr sz="2250" dirty="0"/>
              <a:t>Correctness </a:t>
            </a:r>
            <a:endParaRPr lang="en-US" sz="2250" dirty="0"/>
          </a:p>
          <a:p>
            <a:pPr lvl="1">
              <a:lnSpc>
                <a:spcPct val="90000"/>
              </a:lnSpc>
            </a:pPr>
            <a:r>
              <a:rPr lang="en-US" altLang="en-US" sz="1969" dirty="0"/>
              <a:t>Mutual exclusion</a:t>
            </a:r>
          </a:p>
          <a:p>
            <a:pPr lvl="2">
              <a:lnSpc>
                <a:spcPct val="90000"/>
              </a:lnSpc>
            </a:pPr>
            <a:r>
              <a:rPr lang="en-US" altLang="en-US" dirty="0"/>
              <a:t>Only one thread in critical section at a time</a:t>
            </a:r>
          </a:p>
          <a:p>
            <a:pPr lvl="1">
              <a:lnSpc>
                <a:spcPct val="90000"/>
              </a:lnSpc>
            </a:pPr>
            <a:r>
              <a:rPr lang="en-US" altLang="en-US" sz="1969" dirty="0"/>
              <a:t>Progress (deadlock-free)</a:t>
            </a:r>
          </a:p>
          <a:p>
            <a:pPr lvl="2">
              <a:lnSpc>
                <a:spcPct val="90000"/>
              </a:lnSpc>
            </a:pPr>
            <a:r>
              <a:rPr lang="en-US" altLang="en-US" dirty="0"/>
              <a:t>If several simultaneous requests, must allow one to proceed</a:t>
            </a:r>
          </a:p>
          <a:p>
            <a:pPr lvl="1">
              <a:lnSpc>
                <a:spcPct val="90000"/>
              </a:lnSpc>
            </a:pPr>
            <a:r>
              <a:rPr lang="en-US" altLang="en-US" sz="1969" dirty="0"/>
              <a:t>Bounded (starvation-free)</a:t>
            </a:r>
          </a:p>
          <a:p>
            <a:pPr lvl="2">
              <a:lnSpc>
                <a:spcPct val="90000"/>
              </a:lnSpc>
            </a:pPr>
            <a:r>
              <a:rPr lang="en-US" altLang="en-US" dirty="0"/>
              <a:t>Must eventually allow each waiting thread to enter</a:t>
            </a:r>
            <a:endParaRPr dirty="0"/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sz="2250" dirty="0"/>
              <a:t>Fairness</a:t>
            </a:r>
            <a:endParaRPr lang="en-US" sz="2250" dirty="0"/>
          </a:p>
          <a:p>
            <a:pPr marL="638160" lvl="1" indent="-342900">
              <a:defRPr sz="1800">
                <a:solidFill>
                  <a:srgbClr val="000000"/>
                </a:solidFill>
              </a:defRPr>
            </a:pPr>
            <a:r>
              <a:rPr lang="en-US" sz="2250" b="1" dirty="0">
                <a:solidFill>
                  <a:srgbClr val="0070C0"/>
                </a:solidFill>
              </a:rPr>
              <a:t>Each thread waits for same amount of time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sz="2250" dirty="0"/>
              <a:t>Performance</a:t>
            </a:r>
            <a:r>
              <a:rPr lang="en-US" sz="2250" dirty="0"/>
              <a:t> </a:t>
            </a:r>
          </a:p>
          <a:p>
            <a:pPr marL="638160" lvl="1" indent="-342900">
              <a:defRPr sz="1800">
                <a:solidFill>
                  <a:srgbClr val="000000"/>
                </a:solidFill>
              </a:defRPr>
            </a:pPr>
            <a:r>
              <a:rPr lang="en-US" sz="2250" dirty="0"/>
              <a:t>CPU is not used unnecessarily</a:t>
            </a:r>
            <a:endParaRPr sz="2250" dirty="0"/>
          </a:p>
        </p:txBody>
      </p:sp>
    </p:spTree>
    <p:extLst>
      <p:ext uri="{BB962C8B-B14F-4D97-AF65-F5344CB8AC3E}">
        <p14:creationId xmlns:p14="http://schemas.microsoft.com/office/powerpoint/2010/main" val="111081700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Shape 400"/>
          <p:cNvSpPr/>
          <p:nvPr/>
        </p:nvSpPr>
        <p:spPr>
          <a:xfrm>
            <a:off x="1746278" y="3302631"/>
            <a:ext cx="800851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headEnd type="triangle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401" name="Shape 401"/>
          <p:cNvSpPr/>
          <p:nvPr/>
        </p:nvSpPr>
        <p:spPr>
          <a:xfrm>
            <a:off x="1887234" y="3141327"/>
            <a:ext cx="394339" cy="281295"/>
          </a:xfrm>
          <a:prstGeom prst="rect">
            <a:avLst/>
          </a:prstGeom>
          <a:solidFill/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2600">
                <a:solidFill>
                  <a:srgbClr val="11DBE3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28" b="0" dirty="0">
                <a:solidFill>
                  <a:schemeClr val="bg1"/>
                </a:solidFill>
                <a:latin typeface="Calibri" panose="020F0502020204030204" pitchFamily="34" charset="0"/>
              </a:rPr>
              <a:t>spin</a:t>
            </a:r>
          </a:p>
        </p:txBody>
      </p:sp>
      <p:sp>
        <p:nvSpPr>
          <p:cNvPr id="402" name="Shape 402"/>
          <p:cNvSpPr/>
          <p:nvPr/>
        </p:nvSpPr>
        <p:spPr>
          <a:xfrm>
            <a:off x="3532216" y="3302631"/>
            <a:ext cx="800851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headEnd type="triangle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 b="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403" name="Shape 403"/>
          <p:cNvSpPr/>
          <p:nvPr/>
        </p:nvSpPr>
        <p:spPr>
          <a:xfrm>
            <a:off x="3673172" y="3141327"/>
            <a:ext cx="394339" cy="281295"/>
          </a:xfrm>
          <a:prstGeom prst="rect">
            <a:avLst/>
          </a:prstGeom>
          <a:solidFill/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2600">
                <a:solidFill>
                  <a:srgbClr val="11DBE3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28" b="0" dirty="0">
                <a:solidFill>
                  <a:schemeClr val="bg1"/>
                </a:solidFill>
                <a:latin typeface="Calibri" panose="020F0502020204030204" pitchFamily="34" charset="0"/>
              </a:rPr>
              <a:t>spin</a:t>
            </a:r>
          </a:p>
        </p:txBody>
      </p:sp>
      <p:sp>
        <p:nvSpPr>
          <p:cNvPr id="404" name="Shape 404"/>
          <p:cNvSpPr/>
          <p:nvPr/>
        </p:nvSpPr>
        <p:spPr>
          <a:xfrm>
            <a:off x="5318154" y="3302631"/>
            <a:ext cx="800851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headEnd type="triangle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 b="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405" name="Shape 405"/>
          <p:cNvSpPr/>
          <p:nvPr/>
        </p:nvSpPr>
        <p:spPr>
          <a:xfrm>
            <a:off x="5459109" y="3141327"/>
            <a:ext cx="394339" cy="281295"/>
          </a:xfrm>
          <a:prstGeom prst="rect">
            <a:avLst/>
          </a:prstGeom>
          <a:solidFill/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2600">
                <a:solidFill>
                  <a:srgbClr val="11DBE3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28" b="0" dirty="0">
                <a:solidFill>
                  <a:schemeClr val="bg1"/>
                </a:solidFill>
                <a:latin typeface="Calibri" panose="020F0502020204030204" pitchFamily="34" charset="0"/>
              </a:rPr>
              <a:t>spin</a:t>
            </a:r>
          </a:p>
        </p:txBody>
      </p:sp>
      <p:sp>
        <p:nvSpPr>
          <p:cNvPr id="406" name="Shape 406"/>
          <p:cNvSpPr/>
          <p:nvPr/>
        </p:nvSpPr>
        <p:spPr>
          <a:xfrm>
            <a:off x="7104092" y="3302631"/>
            <a:ext cx="800851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headEnd type="triangle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 b="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407" name="Shape 407"/>
          <p:cNvSpPr/>
          <p:nvPr/>
        </p:nvSpPr>
        <p:spPr>
          <a:xfrm>
            <a:off x="7245047" y="3141327"/>
            <a:ext cx="394339" cy="281295"/>
          </a:xfrm>
          <a:prstGeom prst="rect">
            <a:avLst/>
          </a:prstGeom>
          <a:solidFill/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2600">
                <a:solidFill>
                  <a:srgbClr val="11DBE3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28" b="0" dirty="0">
                <a:solidFill>
                  <a:schemeClr val="bg1"/>
                </a:solidFill>
                <a:latin typeface="Calibri" panose="020F0502020204030204" pitchFamily="34" charset="0"/>
              </a:rPr>
              <a:t>spin</a:t>
            </a:r>
          </a:p>
        </p:txBody>
      </p:sp>
      <p:sp>
        <p:nvSpPr>
          <p:cNvPr id="408" name="Shape 40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rgbClr val="000000"/>
                </a:solidFill>
              </a:rPr>
              <a:t>Basic Spinlocks are Unfair</a:t>
            </a:r>
          </a:p>
        </p:txBody>
      </p:sp>
      <p:sp>
        <p:nvSpPr>
          <p:cNvPr id="409" name="Shape 409"/>
          <p:cNvSpPr/>
          <p:nvPr/>
        </p:nvSpPr>
        <p:spPr>
          <a:xfrm>
            <a:off x="801306" y="3413199"/>
            <a:ext cx="904859" cy="892969"/>
          </a:xfrm>
          <a:prstGeom prst="rect">
            <a:avLst/>
          </a:prstGeom>
          <a:solidFill>
            <a:srgbClr val="0B5D12"/>
          </a:solidFill>
          <a:ln w="25400">
            <a:solid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531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410" name="Shape 410"/>
          <p:cNvSpPr/>
          <p:nvPr/>
        </p:nvSpPr>
        <p:spPr>
          <a:xfrm>
            <a:off x="1694275" y="3413199"/>
            <a:ext cx="904859" cy="892969"/>
          </a:xfrm>
          <a:prstGeom prst="rect">
            <a:avLst/>
          </a:prstGeom>
          <a:solidFill>
            <a:srgbClr val="11DBE3"/>
          </a:solidFill>
          <a:ln w="25400">
            <a:solid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/>
            </a:pPr>
            <a:r>
              <a:rPr sz="2531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411" name="Shape 411"/>
          <p:cNvSpPr/>
          <p:nvPr/>
        </p:nvSpPr>
        <p:spPr>
          <a:xfrm>
            <a:off x="810070" y="4371340"/>
            <a:ext cx="7125891" cy="1"/>
          </a:xfrm>
          <a:prstGeom prst="line">
            <a:avLst/>
          </a:prstGeom>
          <a:ln w="508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 lvl="0" algn="ctr">
              <a:defRPr sz="2600"/>
            </a:pPr>
            <a:endParaRPr sz="1828" b="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412" name="Shape 412"/>
          <p:cNvSpPr/>
          <p:nvPr/>
        </p:nvSpPr>
        <p:spPr>
          <a:xfrm>
            <a:off x="810070" y="4371340"/>
            <a:ext cx="1" cy="7413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413" name="Shape 413"/>
          <p:cNvSpPr/>
          <p:nvPr/>
        </p:nvSpPr>
        <p:spPr>
          <a:xfrm>
            <a:off x="668777" y="4409780"/>
            <a:ext cx="237245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b="0" dirty="0">
                <a:solidFill>
                  <a:srgbClr val="000000"/>
                </a:solidFill>
                <a:latin typeface="Calibri" panose="020F0502020204030204" pitchFamily="34" charset="0"/>
              </a:rPr>
              <a:t>0</a:t>
            </a:r>
          </a:p>
        </p:txBody>
      </p:sp>
      <p:sp>
        <p:nvSpPr>
          <p:cNvPr id="414" name="Shape 414"/>
          <p:cNvSpPr/>
          <p:nvPr/>
        </p:nvSpPr>
        <p:spPr>
          <a:xfrm>
            <a:off x="1703039" y="4371340"/>
            <a:ext cx="1" cy="7413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415" name="Shape 415"/>
          <p:cNvSpPr/>
          <p:nvPr/>
        </p:nvSpPr>
        <p:spPr>
          <a:xfrm>
            <a:off x="1472378" y="4409780"/>
            <a:ext cx="402354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b="0" dirty="0">
                <a:solidFill>
                  <a:srgbClr val="000000"/>
                </a:solidFill>
                <a:latin typeface="Calibri" panose="020F0502020204030204" pitchFamily="34" charset="0"/>
              </a:rPr>
              <a:t>20</a:t>
            </a:r>
          </a:p>
        </p:txBody>
      </p:sp>
      <p:sp>
        <p:nvSpPr>
          <p:cNvPr id="416" name="Shape 416"/>
          <p:cNvSpPr/>
          <p:nvPr/>
        </p:nvSpPr>
        <p:spPr>
          <a:xfrm>
            <a:off x="2596007" y="4371340"/>
            <a:ext cx="1" cy="7413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417" name="Shape 417"/>
          <p:cNvSpPr/>
          <p:nvPr/>
        </p:nvSpPr>
        <p:spPr>
          <a:xfrm>
            <a:off x="2365347" y="4409780"/>
            <a:ext cx="402354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b="0" dirty="0">
                <a:solidFill>
                  <a:srgbClr val="000000"/>
                </a:solidFill>
                <a:latin typeface="Calibri" panose="020F0502020204030204" pitchFamily="34" charset="0"/>
              </a:rPr>
              <a:t>40</a:t>
            </a:r>
          </a:p>
        </p:txBody>
      </p:sp>
      <p:sp>
        <p:nvSpPr>
          <p:cNvPr id="418" name="Shape 418"/>
          <p:cNvSpPr/>
          <p:nvPr/>
        </p:nvSpPr>
        <p:spPr>
          <a:xfrm>
            <a:off x="2596007" y="4371340"/>
            <a:ext cx="1" cy="7413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419" name="Shape 419"/>
          <p:cNvSpPr/>
          <p:nvPr/>
        </p:nvSpPr>
        <p:spPr>
          <a:xfrm>
            <a:off x="3488976" y="4371340"/>
            <a:ext cx="1" cy="7413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420" name="Shape 420"/>
          <p:cNvSpPr/>
          <p:nvPr/>
        </p:nvSpPr>
        <p:spPr>
          <a:xfrm>
            <a:off x="3258315" y="4409780"/>
            <a:ext cx="402354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b="0" dirty="0">
                <a:solidFill>
                  <a:srgbClr val="000000"/>
                </a:solidFill>
                <a:latin typeface="Calibri" panose="020F0502020204030204" pitchFamily="34" charset="0"/>
              </a:rPr>
              <a:t>60</a:t>
            </a:r>
          </a:p>
        </p:txBody>
      </p:sp>
      <p:sp>
        <p:nvSpPr>
          <p:cNvPr id="421" name="Shape 421"/>
          <p:cNvSpPr/>
          <p:nvPr/>
        </p:nvSpPr>
        <p:spPr>
          <a:xfrm>
            <a:off x="4381945" y="4371340"/>
            <a:ext cx="1" cy="7413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422" name="Shape 422"/>
          <p:cNvSpPr/>
          <p:nvPr/>
        </p:nvSpPr>
        <p:spPr>
          <a:xfrm>
            <a:off x="4151284" y="4409780"/>
            <a:ext cx="402354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b="0" dirty="0">
                <a:solidFill>
                  <a:srgbClr val="000000"/>
                </a:solidFill>
                <a:latin typeface="Calibri" panose="020F0502020204030204" pitchFamily="34" charset="0"/>
              </a:rPr>
              <a:t>80</a:t>
            </a:r>
          </a:p>
        </p:txBody>
      </p:sp>
      <p:sp>
        <p:nvSpPr>
          <p:cNvPr id="423" name="Shape 423"/>
          <p:cNvSpPr/>
          <p:nvPr/>
        </p:nvSpPr>
        <p:spPr>
          <a:xfrm>
            <a:off x="4381945" y="4371340"/>
            <a:ext cx="1" cy="7413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424" name="Shape 424"/>
          <p:cNvSpPr/>
          <p:nvPr/>
        </p:nvSpPr>
        <p:spPr>
          <a:xfrm>
            <a:off x="5274914" y="4371340"/>
            <a:ext cx="1" cy="7413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425" name="Shape 425"/>
          <p:cNvSpPr/>
          <p:nvPr/>
        </p:nvSpPr>
        <p:spPr>
          <a:xfrm>
            <a:off x="4954885" y="4409780"/>
            <a:ext cx="567464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b="0" dirty="0">
                <a:solidFill>
                  <a:srgbClr val="000000"/>
                </a:solidFill>
                <a:latin typeface="Calibri" panose="020F0502020204030204" pitchFamily="34" charset="0"/>
              </a:rPr>
              <a:t>100</a:t>
            </a:r>
          </a:p>
        </p:txBody>
      </p:sp>
      <p:sp>
        <p:nvSpPr>
          <p:cNvPr id="426" name="Shape 426"/>
          <p:cNvSpPr/>
          <p:nvPr/>
        </p:nvSpPr>
        <p:spPr>
          <a:xfrm>
            <a:off x="6167882" y="4371340"/>
            <a:ext cx="1" cy="7413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427" name="Shape 427"/>
          <p:cNvSpPr/>
          <p:nvPr/>
        </p:nvSpPr>
        <p:spPr>
          <a:xfrm>
            <a:off x="5847854" y="4409780"/>
            <a:ext cx="567464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b="0" dirty="0">
                <a:solidFill>
                  <a:srgbClr val="000000"/>
                </a:solidFill>
                <a:latin typeface="Calibri" panose="020F0502020204030204" pitchFamily="34" charset="0"/>
              </a:rPr>
              <a:t>120</a:t>
            </a:r>
          </a:p>
        </p:txBody>
      </p:sp>
      <p:sp>
        <p:nvSpPr>
          <p:cNvPr id="428" name="Shape 428"/>
          <p:cNvSpPr/>
          <p:nvPr/>
        </p:nvSpPr>
        <p:spPr>
          <a:xfrm>
            <a:off x="6167882" y="4371340"/>
            <a:ext cx="1" cy="7413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429" name="Shape 429"/>
          <p:cNvSpPr/>
          <p:nvPr/>
        </p:nvSpPr>
        <p:spPr>
          <a:xfrm>
            <a:off x="7060851" y="4371340"/>
            <a:ext cx="1" cy="7413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430" name="Shape 430"/>
          <p:cNvSpPr/>
          <p:nvPr/>
        </p:nvSpPr>
        <p:spPr>
          <a:xfrm>
            <a:off x="6740822" y="4409780"/>
            <a:ext cx="567464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b="0" dirty="0">
                <a:solidFill>
                  <a:srgbClr val="000000"/>
                </a:solidFill>
                <a:latin typeface="Calibri" panose="020F0502020204030204" pitchFamily="34" charset="0"/>
              </a:rPr>
              <a:t>140</a:t>
            </a:r>
          </a:p>
        </p:txBody>
      </p:sp>
      <p:sp>
        <p:nvSpPr>
          <p:cNvPr id="431" name="Shape 431"/>
          <p:cNvSpPr/>
          <p:nvPr/>
        </p:nvSpPr>
        <p:spPr>
          <a:xfrm>
            <a:off x="7953820" y="4371340"/>
            <a:ext cx="1" cy="7413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432" name="Shape 432"/>
          <p:cNvSpPr/>
          <p:nvPr/>
        </p:nvSpPr>
        <p:spPr>
          <a:xfrm>
            <a:off x="7633791" y="4409780"/>
            <a:ext cx="567464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b="0" dirty="0">
                <a:solidFill>
                  <a:srgbClr val="000000"/>
                </a:solidFill>
                <a:latin typeface="Calibri" panose="020F0502020204030204" pitchFamily="34" charset="0"/>
              </a:rPr>
              <a:t>160</a:t>
            </a:r>
          </a:p>
        </p:txBody>
      </p:sp>
      <p:sp>
        <p:nvSpPr>
          <p:cNvPr id="433" name="Shape 433"/>
          <p:cNvSpPr/>
          <p:nvPr/>
        </p:nvSpPr>
        <p:spPr>
          <a:xfrm>
            <a:off x="2587244" y="3413199"/>
            <a:ext cx="904859" cy="892969"/>
          </a:xfrm>
          <a:prstGeom prst="rect">
            <a:avLst/>
          </a:prstGeom>
          <a:solidFill>
            <a:srgbClr val="0B5D12"/>
          </a:solidFill>
          <a:ln w="25400">
            <a:solid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531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434" name="Shape 434"/>
          <p:cNvSpPr/>
          <p:nvPr/>
        </p:nvSpPr>
        <p:spPr>
          <a:xfrm>
            <a:off x="3480213" y="3413199"/>
            <a:ext cx="904859" cy="892969"/>
          </a:xfrm>
          <a:prstGeom prst="rect">
            <a:avLst/>
          </a:prstGeom>
          <a:solidFill>
            <a:srgbClr val="11DBE3"/>
          </a:solidFill>
          <a:ln w="25400">
            <a:solid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/>
            </a:pPr>
            <a:r>
              <a:rPr sz="2531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435" name="Shape 435"/>
          <p:cNvSpPr/>
          <p:nvPr/>
        </p:nvSpPr>
        <p:spPr>
          <a:xfrm>
            <a:off x="4373181" y="3413199"/>
            <a:ext cx="904859" cy="892969"/>
          </a:xfrm>
          <a:prstGeom prst="rect">
            <a:avLst/>
          </a:prstGeom>
          <a:solidFill>
            <a:srgbClr val="0B5D12"/>
          </a:solidFill>
          <a:ln w="25400">
            <a:solid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531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436" name="Shape 436"/>
          <p:cNvSpPr/>
          <p:nvPr/>
        </p:nvSpPr>
        <p:spPr>
          <a:xfrm>
            <a:off x="5266150" y="3413199"/>
            <a:ext cx="904859" cy="892969"/>
          </a:xfrm>
          <a:prstGeom prst="rect">
            <a:avLst/>
          </a:prstGeom>
          <a:solidFill>
            <a:srgbClr val="11DBE3"/>
          </a:solidFill>
          <a:ln w="25400">
            <a:solid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/>
            </a:pPr>
            <a:r>
              <a:rPr sz="2531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437" name="Shape 437"/>
          <p:cNvSpPr/>
          <p:nvPr/>
        </p:nvSpPr>
        <p:spPr>
          <a:xfrm>
            <a:off x="6159119" y="3413199"/>
            <a:ext cx="904859" cy="892969"/>
          </a:xfrm>
          <a:prstGeom prst="rect">
            <a:avLst/>
          </a:prstGeom>
          <a:solidFill>
            <a:srgbClr val="0B5D12"/>
          </a:solidFill>
          <a:ln w="25400">
            <a:solid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531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438" name="Shape 438"/>
          <p:cNvSpPr/>
          <p:nvPr/>
        </p:nvSpPr>
        <p:spPr>
          <a:xfrm>
            <a:off x="7052088" y="3413199"/>
            <a:ext cx="904859" cy="892969"/>
          </a:xfrm>
          <a:prstGeom prst="rect">
            <a:avLst/>
          </a:prstGeom>
          <a:solidFill>
            <a:srgbClr val="11DBE3"/>
          </a:solidFill>
          <a:ln w="25400">
            <a:solid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/>
            </a:pPr>
            <a:r>
              <a:rPr sz="2531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439" name="Shape 439"/>
          <p:cNvSpPr/>
          <p:nvPr/>
        </p:nvSpPr>
        <p:spPr>
          <a:xfrm>
            <a:off x="575543" y="2864437"/>
            <a:ext cx="456856" cy="353431"/>
          </a:xfrm>
          <a:prstGeom prst="rect">
            <a:avLst/>
          </a:prstGeom>
          <a:ln w="12700">
            <a:solidFill>
              <a:schemeClr val="bg2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600">
                <a:solidFill>
                  <a:srgbClr val="7BDB45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28" b="0" dirty="0">
                <a:solidFill>
                  <a:schemeClr val="bg2"/>
                </a:solidFill>
                <a:latin typeface="Calibri" panose="020F0502020204030204" pitchFamily="34" charset="0"/>
              </a:rPr>
              <a:t>lock</a:t>
            </a:r>
          </a:p>
        </p:txBody>
      </p:sp>
      <p:sp>
        <p:nvSpPr>
          <p:cNvPr id="440" name="Shape 440"/>
          <p:cNvSpPr/>
          <p:nvPr/>
        </p:nvSpPr>
        <p:spPr>
          <a:xfrm>
            <a:off x="822157" y="3188212"/>
            <a:ext cx="1" cy="222323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 b="0" dirty="0">
              <a:solidFill>
                <a:schemeClr val="bg2"/>
              </a:solidFill>
              <a:latin typeface="Calibri" panose="020F0502020204030204" pitchFamily="34" charset="0"/>
            </a:endParaRPr>
          </a:p>
        </p:txBody>
      </p:sp>
      <p:sp>
        <p:nvSpPr>
          <p:cNvPr id="441" name="Shape 441"/>
          <p:cNvSpPr/>
          <p:nvPr/>
        </p:nvSpPr>
        <p:spPr>
          <a:xfrm>
            <a:off x="1667607" y="2456945"/>
            <a:ext cx="456856" cy="353431"/>
          </a:xfrm>
          <a:prstGeom prst="rect">
            <a:avLst/>
          </a:prstGeom>
          <a:ln w="12700">
            <a:solidFill>
              <a:schemeClr val="bg2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600">
                <a:solidFill>
                  <a:srgbClr val="7BDB45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28" b="0" dirty="0">
                <a:solidFill>
                  <a:schemeClr val="bg2"/>
                </a:solidFill>
                <a:latin typeface="Calibri" panose="020F0502020204030204" pitchFamily="34" charset="0"/>
              </a:rPr>
              <a:t>lock</a:t>
            </a:r>
          </a:p>
        </p:txBody>
      </p:sp>
      <p:sp>
        <p:nvSpPr>
          <p:cNvPr id="442" name="Shape 442"/>
          <p:cNvSpPr/>
          <p:nvPr/>
        </p:nvSpPr>
        <p:spPr>
          <a:xfrm>
            <a:off x="1214478" y="2777179"/>
            <a:ext cx="232757" cy="63335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 b="0" dirty="0">
              <a:solidFill>
                <a:schemeClr val="bg2"/>
              </a:solidFill>
              <a:latin typeface="Calibri" panose="020F0502020204030204" pitchFamily="34" charset="0"/>
            </a:endParaRPr>
          </a:p>
        </p:txBody>
      </p:sp>
      <p:sp>
        <p:nvSpPr>
          <p:cNvPr id="443" name="Shape 443"/>
          <p:cNvSpPr/>
          <p:nvPr/>
        </p:nvSpPr>
        <p:spPr>
          <a:xfrm>
            <a:off x="788563" y="2456945"/>
            <a:ext cx="702116" cy="353431"/>
          </a:xfrm>
          <a:prstGeom prst="rect">
            <a:avLst/>
          </a:prstGeom>
          <a:ln w="12700">
            <a:solidFill>
              <a:schemeClr val="bg2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600">
                <a:solidFill>
                  <a:srgbClr val="7BDB45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28" b="0" dirty="0">
                <a:solidFill>
                  <a:schemeClr val="bg2"/>
                </a:solidFill>
                <a:latin typeface="Calibri" panose="020F0502020204030204" pitchFamily="34" charset="0"/>
              </a:rPr>
              <a:t>unlock</a:t>
            </a:r>
          </a:p>
        </p:txBody>
      </p:sp>
      <p:sp>
        <p:nvSpPr>
          <p:cNvPr id="444" name="Shape 444"/>
          <p:cNvSpPr/>
          <p:nvPr/>
        </p:nvSpPr>
        <p:spPr>
          <a:xfrm flipH="1">
            <a:off x="1536531" y="2778222"/>
            <a:ext cx="319537" cy="632313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 b="0" dirty="0">
              <a:solidFill>
                <a:schemeClr val="bg2"/>
              </a:solidFill>
              <a:latin typeface="Calibri" panose="020F0502020204030204" pitchFamily="34" charset="0"/>
            </a:endParaRPr>
          </a:p>
        </p:txBody>
      </p:sp>
      <p:sp>
        <p:nvSpPr>
          <p:cNvPr id="445" name="Shape 445"/>
          <p:cNvSpPr/>
          <p:nvPr/>
        </p:nvSpPr>
        <p:spPr>
          <a:xfrm>
            <a:off x="3274951" y="2456945"/>
            <a:ext cx="456856" cy="353431"/>
          </a:xfrm>
          <a:prstGeom prst="rect">
            <a:avLst/>
          </a:prstGeom>
          <a:ln w="12700">
            <a:solidFill>
              <a:schemeClr val="bg2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600">
                <a:solidFill>
                  <a:srgbClr val="7BDB45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28" b="0" dirty="0">
                <a:solidFill>
                  <a:schemeClr val="bg2"/>
                </a:solidFill>
                <a:latin typeface="Calibri" panose="020F0502020204030204" pitchFamily="34" charset="0"/>
              </a:rPr>
              <a:t>lock</a:t>
            </a:r>
          </a:p>
        </p:txBody>
      </p:sp>
      <p:sp>
        <p:nvSpPr>
          <p:cNvPr id="446" name="Shape 446"/>
          <p:cNvSpPr/>
          <p:nvPr/>
        </p:nvSpPr>
        <p:spPr>
          <a:xfrm>
            <a:off x="2821821" y="2777179"/>
            <a:ext cx="232757" cy="63335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 b="0" dirty="0">
              <a:solidFill>
                <a:schemeClr val="bg2"/>
              </a:solidFill>
              <a:latin typeface="Calibri" panose="020F0502020204030204" pitchFamily="34" charset="0"/>
            </a:endParaRPr>
          </a:p>
        </p:txBody>
      </p:sp>
      <p:sp>
        <p:nvSpPr>
          <p:cNvPr id="447" name="Shape 447"/>
          <p:cNvSpPr/>
          <p:nvPr/>
        </p:nvSpPr>
        <p:spPr>
          <a:xfrm>
            <a:off x="2395906" y="2456945"/>
            <a:ext cx="702116" cy="353431"/>
          </a:xfrm>
          <a:prstGeom prst="rect">
            <a:avLst/>
          </a:prstGeom>
          <a:ln w="12700">
            <a:solidFill>
              <a:schemeClr val="bg2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600">
                <a:solidFill>
                  <a:srgbClr val="7BDB45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28" b="0" dirty="0">
                <a:solidFill>
                  <a:schemeClr val="bg2"/>
                </a:solidFill>
                <a:latin typeface="Calibri" panose="020F0502020204030204" pitchFamily="34" charset="0"/>
              </a:rPr>
              <a:t>unlock</a:t>
            </a:r>
          </a:p>
        </p:txBody>
      </p:sp>
      <p:sp>
        <p:nvSpPr>
          <p:cNvPr id="448" name="Shape 448"/>
          <p:cNvSpPr/>
          <p:nvPr/>
        </p:nvSpPr>
        <p:spPr>
          <a:xfrm flipH="1">
            <a:off x="3143875" y="2778222"/>
            <a:ext cx="319537" cy="632313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 b="0" dirty="0">
              <a:solidFill>
                <a:schemeClr val="bg2"/>
              </a:solidFill>
              <a:latin typeface="Calibri" panose="020F0502020204030204" pitchFamily="34" charset="0"/>
            </a:endParaRPr>
          </a:p>
        </p:txBody>
      </p:sp>
      <p:sp>
        <p:nvSpPr>
          <p:cNvPr id="449" name="Shape 449"/>
          <p:cNvSpPr/>
          <p:nvPr/>
        </p:nvSpPr>
        <p:spPr>
          <a:xfrm>
            <a:off x="5239481" y="2456945"/>
            <a:ext cx="456856" cy="353431"/>
          </a:xfrm>
          <a:prstGeom prst="rect">
            <a:avLst/>
          </a:prstGeom>
          <a:ln w="12700">
            <a:solidFill>
              <a:schemeClr val="bg2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600">
                <a:solidFill>
                  <a:srgbClr val="7BDB45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28" b="0" dirty="0">
                <a:solidFill>
                  <a:schemeClr val="bg2"/>
                </a:solidFill>
                <a:latin typeface="Calibri" panose="020F0502020204030204" pitchFamily="34" charset="0"/>
              </a:rPr>
              <a:t>lock</a:t>
            </a:r>
          </a:p>
        </p:txBody>
      </p:sp>
      <p:sp>
        <p:nvSpPr>
          <p:cNvPr id="450" name="Shape 450"/>
          <p:cNvSpPr/>
          <p:nvPr/>
        </p:nvSpPr>
        <p:spPr>
          <a:xfrm>
            <a:off x="4786353" y="2777179"/>
            <a:ext cx="232757" cy="63335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 b="0" dirty="0">
              <a:solidFill>
                <a:schemeClr val="bg2"/>
              </a:solidFill>
              <a:latin typeface="Calibri" panose="020F0502020204030204" pitchFamily="34" charset="0"/>
            </a:endParaRPr>
          </a:p>
        </p:txBody>
      </p:sp>
      <p:sp>
        <p:nvSpPr>
          <p:cNvPr id="451" name="Shape 451"/>
          <p:cNvSpPr/>
          <p:nvPr/>
        </p:nvSpPr>
        <p:spPr>
          <a:xfrm>
            <a:off x="4360438" y="2456945"/>
            <a:ext cx="702116" cy="353431"/>
          </a:xfrm>
          <a:prstGeom prst="rect">
            <a:avLst/>
          </a:prstGeom>
          <a:ln w="12700">
            <a:solidFill>
              <a:schemeClr val="bg2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600">
                <a:solidFill>
                  <a:srgbClr val="7BDB45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28" b="0" dirty="0">
                <a:solidFill>
                  <a:schemeClr val="bg2"/>
                </a:solidFill>
                <a:latin typeface="Calibri" panose="020F0502020204030204" pitchFamily="34" charset="0"/>
              </a:rPr>
              <a:t>unlock</a:t>
            </a:r>
          </a:p>
        </p:txBody>
      </p:sp>
      <p:sp>
        <p:nvSpPr>
          <p:cNvPr id="452" name="Shape 452"/>
          <p:cNvSpPr/>
          <p:nvPr/>
        </p:nvSpPr>
        <p:spPr>
          <a:xfrm flipH="1">
            <a:off x="5108406" y="2778222"/>
            <a:ext cx="319537" cy="632313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 b="0" dirty="0">
              <a:solidFill>
                <a:schemeClr val="bg2"/>
              </a:solidFill>
              <a:latin typeface="Calibri" panose="020F0502020204030204" pitchFamily="34" charset="0"/>
            </a:endParaRPr>
          </a:p>
        </p:txBody>
      </p:sp>
      <p:sp>
        <p:nvSpPr>
          <p:cNvPr id="453" name="Shape 453"/>
          <p:cNvSpPr/>
          <p:nvPr/>
        </p:nvSpPr>
        <p:spPr>
          <a:xfrm>
            <a:off x="6668231" y="2456945"/>
            <a:ext cx="456856" cy="353431"/>
          </a:xfrm>
          <a:prstGeom prst="rect">
            <a:avLst/>
          </a:prstGeom>
          <a:ln w="12700">
            <a:solidFill>
              <a:schemeClr val="bg2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600">
                <a:solidFill>
                  <a:srgbClr val="7BDB45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28" b="0" dirty="0">
                <a:solidFill>
                  <a:schemeClr val="bg2"/>
                </a:solidFill>
                <a:latin typeface="Calibri" panose="020F0502020204030204" pitchFamily="34" charset="0"/>
              </a:rPr>
              <a:t>lock</a:t>
            </a:r>
          </a:p>
        </p:txBody>
      </p:sp>
      <p:sp>
        <p:nvSpPr>
          <p:cNvPr id="454" name="Shape 454"/>
          <p:cNvSpPr/>
          <p:nvPr/>
        </p:nvSpPr>
        <p:spPr>
          <a:xfrm>
            <a:off x="6215103" y="2777179"/>
            <a:ext cx="232757" cy="63335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 b="0" dirty="0">
              <a:solidFill>
                <a:schemeClr val="bg2"/>
              </a:solidFill>
              <a:latin typeface="Calibri" panose="020F0502020204030204" pitchFamily="34" charset="0"/>
            </a:endParaRPr>
          </a:p>
        </p:txBody>
      </p:sp>
      <p:sp>
        <p:nvSpPr>
          <p:cNvPr id="455" name="Shape 455"/>
          <p:cNvSpPr/>
          <p:nvPr/>
        </p:nvSpPr>
        <p:spPr>
          <a:xfrm>
            <a:off x="5789188" y="2456945"/>
            <a:ext cx="702116" cy="353431"/>
          </a:xfrm>
          <a:prstGeom prst="rect">
            <a:avLst/>
          </a:prstGeom>
          <a:ln w="12700">
            <a:solidFill>
              <a:schemeClr val="bg2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600">
                <a:solidFill>
                  <a:srgbClr val="7BDB45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28" b="0" dirty="0">
                <a:solidFill>
                  <a:schemeClr val="bg2"/>
                </a:solidFill>
                <a:latin typeface="Calibri" panose="020F0502020204030204" pitchFamily="34" charset="0"/>
              </a:rPr>
              <a:t>unlock</a:t>
            </a:r>
          </a:p>
        </p:txBody>
      </p:sp>
      <p:sp>
        <p:nvSpPr>
          <p:cNvPr id="456" name="Shape 456"/>
          <p:cNvSpPr/>
          <p:nvPr/>
        </p:nvSpPr>
        <p:spPr>
          <a:xfrm flipH="1">
            <a:off x="6537156" y="2778222"/>
            <a:ext cx="319537" cy="632313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 b="0" dirty="0">
              <a:solidFill>
                <a:schemeClr val="bg2"/>
              </a:solidFill>
              <a:latin typeface="Calibri" panose="020F050202020403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64281" y="5477813"/>
            <a:ext cx="55611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  <a:latin typeface="Calibri" panose="020F0502020204030204" pitchFamily="34" charset="0"/>
              </a:rPr>
              <a:t>Scheduler is independent of locks/unlocks</a:t>
            </a:r>
          </a:p>
        </p:txBody>
      </p:sp>
    </p:spTree>
    <p:extLst>
      <p:ext uri="{BB962C8B-B14F-4D97-AF65-F5344CB8AC3E}">
        <p14:creationId xmlns:p14="http://schemas.microsoft.com/office/powerpoint/2010/main" val="4061758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0" grpId="0" animBg="1"/>
      <p:bldP spid="401" grpId="0" animBg="1"/>
      <p:bldP spid="402" grpId="0" animBg="1"/>
      <p:bldP spid="403" grpId="0" animBg="1"/>
      <p:bldP spid="404" grpId="0" animBg="1"/>
      <p:bldP spid="405" grpId="0" animBg="1"/>
      <p:bldP spid="406" grpId="0" animBg="1"/>
      <p:bldP spid="407" grpId="0" animBg="1"/>
      <p:bldP spid="410" grpId="0" animBg="1"/>
      <p:bldP spid="414" grpId="0" animBg="1"/>
      <p:bldP spid="416" grpId="0" animBg="1"/>
      <p:bldP spid="418" grpId="0" animBg="1"/>
      <p:bldP spid="433" grpId="0" animBg="1"/>
      <p:bldP spid="434" grpId="0" animBg="1"/>
      <p:bldP spid="435" grpId="0" animBg="1"/>
      <p:bldP spid="436" grpId="0" animBg="1"/>
      <p:bldP spid="437" grpId="0" animBg="1"/>
      <p:bldP spid="438" grpId="0" animBg="1"/>
      <p:bldP spid="445" grpId="0" animBg="1"/>
      <p:bldP spid="446" grpId="0" animBg="1"/>
      <p:bldP spid="447" grpId="0" animBg="1"/>
      <p:bldP spid="448" grpId="0" animBg="1"/>
      <p:bldP spid="449" grpId="0" animBg="1"/>
      <p:bldP spid="450" grpId="0" animBg="1"/>
      <p:bldP spid="451" grpId="0" animBg="1"/>
      <p:bldP spid="452" grpId="0" animBg="1"/>
      <p:bldP spid="453" grpId="0" animBg="1"/>
      <p:bldP spid="454" grpId="0" animBg="1"/>
      <p:bldP spid="455" grpId="0" animBg="1"/>
      <p:bldP spid="456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Shape 458"/>
          <p:cNvSpPr>
            <a:spLocks noGrp="1"/>
          </p:cNvSpPr>
          <p:nvPr>
            <p:ph type="title"/>
          </p:nvPr>
        </p:nvSpPr>
        <p:spPr>
          <a:xfrm>
            <a:off x="323528" y="332656"/>
            <a:ext cx="7591425" cy="762000"/>
          </a:xfrm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rgbClr val="000000"/>
                </a:solidFill>
              </a:rPr>
              <a:t>Fair</a:t>
            </a:r>
            <a:r>
              <a:rPr lang="en-US" sz="3600" dirty="0">
                <a:solidFill>
                  <a:srgbClr val="000000"/>
                </a:solidFill>
              </a:rPr>
              <a:t>ness</a:t>
            </a:r>
            <a:r>
              <a:rPr sz="3600" dirty="0">
                <a:solidFill>
                  <a:srgbClr val="000000"/>
                </a:solidFill>
              </a:rPr>
              <a:t>: </a:t>
            </a:r>
            <a:r>
              <a:rPr lang="en-US" sz="3600" dirty="0">
                <a:solidFill>
                  <a:srgbClr val="000000"/>
                </a:solidFill>
              </a:rPr>
              <a:t>How to implement?</a:t>
            </a:r>
            <a:endParaRPr sz="3600" dirty="0">
              <a:solidFill>
                <a:srgbClr val="000000"/>
              </a:solidFill>
            </a:endParaRPr>
          </a:p>
        </p:txBody>
      </p:sp>
      <p:sp>
        <p:nvSpPr>
          <p:cNvPr id="459" name="Shape 459"/>
          <p:cNvSpPr>
            <a:spLocks noGrp="1"/>
          </p:cNvSpPr>
          <p:nvPr>
            <p:ph type="body" idx="4294967295"/>
          </p:nvPr>
        </p:nvSpPr>
        <p:spPr>
          <a:xfrm>
            <a:off x="467544" y="1437878"/>
            <a:ext cx="8872538" cy="5087466"/>
          </a:xfrm>
          <a:prstGeom prst="rect">
            <a:avLst/>
          </a:prstGeom>
        </p:spPr>
        <p:txBody>
          <a:bodyPr>
            <a:normAutofit/>
          </a:bodyPr>
          <a:lstStyle/>
          <a:p>
            <a:pPr defTabSz="328600">
              <a:defRPr sz="1800">
                <a:solidFill>
                  <a:srgbClr val="000000"/>
                </a:solidFill>
              </a:defRPr>
            </a:pPr>
            <a:r>
              <a:rPr lang="en-US" sz="2000" dirty="0">
                <a:cs typeface="Calibri" panose="020F0502020204030204" pitchFamily="34" charset="0"/>
              </a:rPr>
              <a:t>The spins lead to competition</a:t>
            </a:r>
          </a:p>
          <a:p>
            <a:pPr defTabSz="328600">
              <a:defRPr sz="1800">
                <a:solidFill>
                  <a:srgbClr val="000000"/>
                </a:solidFill>
              </a:defRPr>
            </a:pPr>
            <a:r>
              <a:rPr lang="en-US" sz="2000" dirty="0">
                <a:cs typeface="Calibri" panose="020F0502020204030204" pitchFamily="34" charset="0"/>
              </a:rPr>
              <a:t>Competition results in </a:t>
            </a:r>
            <a:r>
              <a:rPr lang="en-US" sz="2000" dirty="0">
                <a:solidFill>
                  <a:srgbClr val="0070C0"/>
                </a:solidFill>
                <a:cs typeface="Calibri" panose="020F0502020204030204" pitchFamily="34" charset="0"/>
              </a:rPr>
              <a:t>unpredictability</a:t>
            </a:r>
            <a:r>
              <a:rPr lang="en-US" sz="2000" dirty="0">
                <a:cs typeface="Calibri" panose="020F0502020204030204" pitchFamily="34" charset="0"/>
              </a:rPr>
              <a:t> and </a:t>
            </a:r>
            <a:r>
              <a:rPr lang="en-US" sz="2000" dirty="0">
                <a:solidFill>
                  <a:srgbClr val="0070C0"/>
                </a:solidFill>
                <a:cs typeface="Calibri" panose="020F0502020204030204" pitchFamily="34" charset="0"/>
              </a:rPr>
              <a:t>unfairness</a:t>
            </a:r>
          </a:p>
          <a:p>
            <a:pPr defTabSz="328600">
              <a:defRPr sz="1800">
                <a:solidFill>
                  <a:srgbClr val="000000"/>
                </a:solidFill>
              </a:defRPr>
            </a:pPr>
            <a:r>
              <a:rPr lang="en-US" sz="2000" dirty="0">
                <a:cs typeface="Calibri" panose="020F0502020204030204" pitchFamily="34" charset="0"/>
              </a:rPr>
              <a:t>Any solution for a fair lock?</a:t>
            </a:r>
          </a:p>
          <a:p>
            <a:pPr defTabSz="328600">
              <a:defRPr sz="1800">
                <a:solidFill>
                  <a:srgbClr val="000000"/>
                </a:solidFill>
              </a:defRPr>
            </a:pPr>
            <a:endParaRPr lang="en-US" sz="2000" dirty="0">
              <a:cs typeface="Calibri" panose="020F0502020204030204" pitchFamily="34" charset="0"/>
            </a:endParaRPr>
          </a:p>
          <a:p>
            <a:pPr defTabSz="328600">
              <a:defRPr sz="1800">
                <a:solidFill>
                  <a:srgbClr val="000000"/>
                </a:solidFill>
              </a:defRPr>
            </a:pPr>
            <a:endParaRPr lang="en-US" sz="2000" dirty="0">
              <a:cs typeface="Calibri" panose="020F0502020204030204" pitchFamily="34" charset="0"/>
            </a:endParaRPr>
          </a:p>
          <a:p>
            <a:pPr defTabSz="328600">
              <a:defRPr sz="1800">
                <a:solidFill>
                  <a:srgbClr val="000000"/>
                </a:solidFill>
              </a:defRPr>
            </a:pPr>
            <a:r>
              <a:rPr lang="en-US" sz="2000" dirty="0">
                <a:cs typeface="Calibri" panose="020F0502020204030204" pitchFamily="34" charset="0"/>
              </a:rPr>
              <a:t>Spin</a:t>
            </a:r>
            <a:endParaRPr lang="en-US" dirty="0">
              <a:cs typeface="Calibri" panose="020F0502020204030204" pitchFamily="34" charset="0"/>
            </a:endParaRPr>
          </a:p>
          <a:p>
            <a:pPr lvl="1" defTabSz="328600">
              <a:defRPr sz="1800">
                <a:solidFill>
                  <a:srgbClr val="000000"/>
                </a:solidFill>
              </a:defRPr>
            </a:pPr>
            <a:r>
              <a:rPr lang="en-US" dirty="0">
                <a:solidFill>
                  <a:srgbClr val="0070C0"/>
                </a:solidFill>
                <a:cs typeface="Calibri" panose="020F0502020204030204" pitchFamily="34" charset="0"/>
              </a:rPr>
              <a:t>always waiting </a:t>
            </a:r>
            <a:r>
              <a:rPr lang="en-US" dirty="0">
                <a:cs typeface="Calibri" panose="020F0502020204030204" pitchFamily="34" charset="0"/>
              </a:rPr>
              <a:t>at a bank counter</a:t>
            </a:r>
          </a:p>
          <a:p>
            <a:pPr lvl="1" defTabSz="328600">
              <a:defRPr sz="1800">
                <a:solidFill>
                  <a:srgbClr val="000000"/>
                </a:solidFill>
              </a:defRPr>
            </a:pPr>
            <a:r>
              <a:rPr lang="en-CN" dirty="0">
                <a:ea typeface="Menlo"/>
                <a:cs typeface="Calibri" panose="020F0502020204030204" pitchFamily="34" charset="0"/>
                <a:sym typeface="Menlo"/>
              </a:rPr>
              <a:t>fight</a:t>
            </a:r>
            <a:r>
              <a:rPr lang="zh-CN" altLang="en-US" dirty="0">
                <a:ea typeface="Menlo"/>
                <a:cs typeface="Calibri" panose="020F0502020204030204" pitchFamily="34" charset="0"/>
                <a:sym typeface="Menlo"/>
              </a:rPr>
              <a:t> </a:t>
            </a:r>
            <a:r>
              <a:rPr lang="en-US" altLang="zh-CN" dirty="0">
                <a:ea typeface="Menlo"/>
                <a:cs typeface="Calibri" panose="020F0502020204030204" pitchFamily="34" charset="0"/>
                <a:sym typeface="Menlo"/>
              </a:rPr>
              <a:t>with other customers when someone finishes services</a:t>
            </a:r>
          </a:p>
          <a:p>
            <a:pPr lvl="1" defTabSz="328600">
              <a:defRPr sz="1800">
                <a:solidFill>
                  <a:srgbClr val="000000"/>
                </a:solidFill>
              </a:defRPr>
            </a:pPr>
            <a:r>
              <a:rPr lang="en-US" dirty="0">
                <a:ea typeface="Menlo"/>
                <a:cs typeface="Calibri" panose="020F0502020204030204" pitchFamily="34" charset="0"/>
                <a:sym typeface="Menlo"/>
              </a:rPr>
              <a:t>you </a:t>
            </a:r>
            <a:r>
              <a:rPr lang="en-US" dirty="0">
                <a:solidFill>
                  <a:srgbClr val="0070C0"/>
                </a:solidFill>
                <a:ea typeface="Menlo"/>
                <a:cs typeface="Calibri" panose="020F0502020204030204" pitchFamily="34" charset="0"/>
                <a:sym typeface="Menlo"/>
              </a:rPr>
              <a:t>may never </a:t>
            </a:r>
            <a:r>
              <a:rPr lang="en-US" dirty="0">
                <a:ea typeface="Menlo"/>
                <a:cs typeface="Calibri" panose="020F0502020204030204" pitchFamily="34" charset="0"/>
                <a:sym typeface="Menlo"/>
              </a:rPr>
              <a:t>be served if weak</a:t>
            </a:r>
          </a:p>
          <a:p>
            <a:pPr lvl="1" defTabSz="328600">
              <a:defRPr sz="1800">
                <a:solidFill>
                  <a:srgbClr val="000000"/>
                </a:solidFill>
              </a:defRPr>
            </a:pPr>
            <a:endParaRPr lang="en-US" dirty="0">
              <a:ea typeface="Menlo"/>
              <a:cs typeface="Calibri" panose="020F0502020204030204" pitchFamily="34" charset="0"/>
              <a:sym typeface="Menlo"/>
            </a:endParaRPr>
          </a:p>
          <a:p>
            <a:pPr defTabSz="328600">
              <a:defRPr sz="1800">
                <a:solidFill>
                  <a:srgbClr val="000000"/>
                </a:solidFill>
              </a:defRPr>
            </a:pPr>
            <a:r>
              <a:rPr lang="en-US" sz="2000" dirty="0">
                <a:ea typeface="Menlo"/>
                <a:cs typeface="Calibri" panose="020F0502020204030204" pitchFamily="34" charset="0"/>
                <a:sym typeface="Menlo"/>
              </a:rPr>
              <a:t>Any inspiration for implementing a fair lock?</a:t>
            </a:r>
            <a:endParaRPr sz="2000" dirty="0">
              <a:ea typeface="Menlo"/>
              <a:cs typeface="Calibri" panose="020F0502020204030204" pitchFamily="34" charset="0"/>
              <a:sym typeface="Menlo"/>
            </a:endParaRPr>
          </a:p>
        </p:txBody>
      </p:sp>
    </p:spTree>
    <p:extLst>
      <p:ext uri="{BB962C8B-B14F-4D97-AF65-F5344CB8AC3E}">
        <p14:creationId xmlns:p14="http://schemas.microsoft.com/office/powerpoint/2010/main" val="3013429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Shape 458"/>
          <p:cNvSpPr>
            <a:spLocks noGrp="1"/>
          </p:cNvSpPr>
          <p:nvPr>
            <p:ph type="title"/>
          </p:nvPr>
        </p:nvSpPr>
        <p:spPr>
          <a:xfrm>
            <a:off x="323528" y="332656"/>
            <a:ext cx="7591425" cy="762000"/>
          </a:xfrm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rgbClr val="000000"/>
                </a:solidFill>
              </a:rPr>
              <a:t>Fair</a:t>
            </a:r>
            <a:r>
              <a:rPr lang="en-US" sz="3600" dirty="0">
                <a:solidFill>
                  <a:srgbClr val="000000"/>
                </a:solidFill>
              </a:rPr>
              <a:t>ness</a:t>
            </a:r>
            <a:r>
              <a:rPr sz="3600" dirty="0">
                <a:solidFill>
                  <a:srgbClr val="000000"/>
                </a:solidFill>
              </a:rPr>
              <a:t>: Ticket Locks</a:t>
            </a:r>
          </a:p>
        </p:txBody>
      </p:sp>
      <p:sp>
        <p:nvSpPr>
          <p:cNvPr id="459" name="Shape 459"/>
          <p:cNvSpPr>
            <a:spLocks noGrp="1"/>
          </p:cNvSpPr>
          <p:nvPr>
            <p:ph type="body" idx="4294967295"/>
          </p:nvPr>
        </p:nvSpPr>
        <p:spPr>
          <a:xfrm>
            <a:off x="467544" y="1437878"/>
            <a:ext cx="8872538" cy="5087466"/>
          </a:xfrm>
          <a:prstGeom prst="rect">
            <a:avLst/>
          </a:prstGeom>
        </p:spPr>
        <p:txBody>
          <a:bodyPr>
            <a:normAutofit/>
          </a:bodyPr>
          <a:lstStyle/>
          <a:p>
            <a:pPr defTabSz="328600">
              <a:defRPr sz="1800">
                <a:solidFill>
                  <a:srgbClr val="000000"/>
                </a:solidFill>
              </a:defRPr>
            </a:pPr>
            <a:r>
              <a:rPr sz="2137" dirty="0"/>
              <a:t>Idea: </a:t>
            </a:r>
            <a:r>
              <a:rPr sz="2137" dirty="0">
                <a:solidFill>
                  <a:srgbClr val="0070C0"/>
                </a:solidFill>
              </a:rPr>
              <a:t>reserve </a:t>
            </a:r>
            <a:r>
              <a:rPr lang="en-US" sz="2137" dirty="0">
                <a:solidFill>
                  <a:srgbClr val="0070C0"/>
                </a:solidFill>
              </a:rPr>
              <a:t>each thread’s</a:t>
            </a:r>
            <a:r>
              <a:rPr sz="2137" dirty="0">
                <a:solidFill>
                  <a:srgbClr val="0070C0"/>
                </a:solidFill>
              </a:rPr>
              <a:t> turn </a:t>
            </a:r>
            <a:r>
              <a:rPr sz="2137" dirty="0"/>
              <a:t>to use a lock.</a:t>
            </a:r>
          </a:p>
          <a:p>
            <a:pPr defTabSz="328600">
              <a:defRPr sz="1800">
                <a:solidFill>
                  <a:srgbClr val="000000"/>
                </a:solidFill>
              </a:defRPr>
            </a:pPr>
            <a:r>
              <a:rPr lang="en-US" sz="2137" dirty="0"/>
              <a:t>Each thread s</a:t>
            </a:r>
            <a:r>
              <a:rPr sz="2137" dirty="0"/>
              <a:t>pin</a:t>
            </a:r>
            <a:r>
              <a:rPr lang="en-US" sz="2137" dirty="0"/>
              <a:t>s</a:t>
            </a:r>
            <a:r>
              <a:rPr sz="2137" dirty="0"/>
              <a:t> until </a:t>
            </a:r>
            <a:r>
              <a:rPr lang="en-US" sz="2137" dirty="0"/>
              <a:t>their </a:t>
            </a:r>
            <a:r>
              <a:rPr sz="2137" dirty="0"/>
              <a:t>turn.</a:t>
            </a:r>
          </a:p>
          <a:p>
            <a:pPr defTabSz="328600">
              <a:defRPr sz="1800">
                <a:solidFill>
                  <a:srgbClr val="000000"/>
                </a:solidFill>
              </a:defRPr>
            </a:pPr>
            <a:r>
              <a:rPr sz="2137" dirty="0"/>
              <a:t>Use new </a:t>
            </a:r>
            <a:r>
              <a:rPr lang="en-US" sz="2137" dirty="0"/>
              <a:t>atomic </a:t>
            </a:r>
            <a:r>
              <a:rPr sz="2137" dirty="0"/>
              <a:t>primitive, fetch-and-add:</a:t>
            </a:r>
            <a:endParaRPr sz="2137" dirty="0">
              <a:latin typeface="Menlo"/>
              <a:ea typeface="Menlo"/>
              <a:cs typeface="Menlo"/>
              <a:sym typeface="Menlo"/>
            </a:endParaRPr>
          </a:p>
          <a:p>
            <a:pPr marL="0" indent="0" defTabSz="328600">
              <a:buNone/>
              <a:defRPr sz="1800">
                <a:solidFill>
                  <a:srgbClr val="000000"/>
                </a:solidFill>
              </a:defRPr>
            </a:pPr>
            <a:r>
              <a:rPr sz="2137" b="0" dirty="0">
                <a:latin typeface="Menlo"/>
                <a:ea typeface="Menlo"/>
                <a:cs typeface="Menlo"/>
                <a:sym typeface="Menlo"/>
              </a:rPr>
              <a:t>int </a:t>
            </a:r>
            <a:r>
              <a:rPr sz="2137" b="0" dirty="0" err="1">
                <a:latin typeface="Menlo"/>
                <a:ea typeface="Menlo"/>
                <a:cs typeface="Menlo"/>
                <a:sym typeface="Menlo"/>
              </a:rPr>
              <a:t>FetchAndAdd</a:t>
            </a:r>
            <a:r>
              <a:rPr sz="2137" b="0" dirty="0">
                <a:latin typeface="Menlo"/>
                <a:ea typeface="Menlo"/>
                <a:cs typeface="Menlo"/>
                <a:sym typeface="Menlo"/>
              </a:rPr>
              <a:t>(int *</a:t>
            </a:r>
            <a:r>
              <a:rPr sz="2137" b="0" dirty="0" err="1">
                <a:latin typeface="Menlo"/>
                <a:ea typeface="Menlo"/>
                <a:cs typeface="Menlo"/>
                <a:sym typeface="Menlo"/>
              </a:rPr>
              <a:t>ptr</a:t>
            </a:r>
            <a:r>
              <a:rPr sz="2137" b="0" dirty="0">
                <a:latin typeface="Menlo"/>
                <a:ea typeface="Menlo"/>
                <a:cs typeface="Menlo"/>
                <a:sym typeface="Menlo"/>
              </a:rPr>
              <a:t>) {</a:t>
            </a:r>
          </a:p>
          <a:p>
            <a:pPr marL="0" indent="0" defTabSz="328600">
              <a:buNone/>
              <a:defRPr sz="1800">
                <a:solidFill>
                  <a:srgbClr val="000000"/>
                </a:solidFill>
              </a:defRPr>
            </a:pPr>
            <a:r>
              <a:rPr sz="2137" b="0" dirty="0">
                <a:latin typeface="Menlo"/>
                <a:ea typeface="Menlo"/>
                <a:cs typeface="Menlo"/>
                <a:sym typeface="Menlo"/>
              </a:rPr>
              <a:t>	int old = *</a:t>
            </a:r>
            <a:r>
              <a:rPr sz="2137" b="0" dirty="0" err="1">
                <a:latin typeface="Menlo"/>
                <a:ea typeface="Menlo"/>
                <a:cs typeface="Menlo"/>
                <a:sym typeface="Menlo"/>
              </a:rPr>
              <a:t>ptr</a:t>
            </a:r>
            <a:r>
              <a:rPr sz="2137" b="0" dirty="0">
                <a:latin typeface="Menlo"/>
                <a:ea typeface="Menlo"/>
                <a:cs typeface="Menlo"/>
                <a:sym typeface="Menlo"/>
              </a:rPr>
              <a:t>;</a:t>
            </a:r>
          </a:p>
          <a:p>
            <a:pPr marL="0" indent="0" defTabSz="328600">
              <a:buNone/>
              <a:defRPr sz="1800">
                <a:solidFill>
                  <a:srgbClr val="000000"/>
                </a:solidFill>
              </a:defRPr>
            </a:pPr>
            <a:r>
              <a:rPr sz="2137" b="0" dirty="0">
                <a:latin typeface="Menlo"/>
                <a:ea typeface="Menlo"/>
                <a:cs typeface="Menlo"/>
                <a:sym typeface="Menlo"/>
              </a:rPr>
              <a:t>	*</a:t>
            </a:r>
            <a:r>
              <a:rPr sz="2137" b="0" dirty="0" err="1">
                <a:latin typeface="Menlo"/>
                <a:ea typeface="Menlo"/>
                <a:cs typeface="Menlo"/>
                <a:sym typeface="Menlo"/>
              </a:rPr>
              <a:t>ptr</a:t>
            </a:r>
            <a:r>
              <a:rPr sz="2137" b="0" dirty="0">
                <a:latin typeface="Menlo"/>
                <a:ea typeface="Menlo"/>
                <a:cs typeface="Menlo"/>
                <a:sym typeface="Menlo"/>
              </a:rPr>
              <a:t> = old + 1;</a:t>
            </a:r>
          </a:p>
          <a:p>
            <a:pPr marL="0" indent="0" defTabSz="328600">
              <a:buNone/>
              <a:defRPr sz="1800">
                <a:solidFill>
                  <a:srgbClr val="000000"/>
                </a:solidFill>
              </a:defRPr>
            </a:pPr>
            <a:r>
              <a:rPr sz="2137" b="0" dirty="0">
                <a:latin typeface="Menlo"/>
                <a:ea typeface="Menlo"/>
                <a:cs typeface="Menlo"/>
                <a:sym typeface="Menlo"/>
              </a:rPr>
              <a:t>	return old;</a:t>
            </a:r>
          </a:p>
          <a:p>
            <a:pPr marL="0" indent="0" defTabSz="328600">
              <a:buNone/>
              <a:defRPr sz="1800">
                <a:solidFill>
                  <a:srgbClr val="000000"/>
                </a:solidFill>
              </a:defRPr>
            </a:pPr>
            <a:r>
              <a:rPr sz="2137" b="0" dirty="0">
                <a:latin typeface="Menlo"/>
                <a:ea typeface="Menlo"/>
                <a:cs typeface="Menlo"/>
                <a:sym typeface="Menlo"/>
              </a:rPr>
              <a:t>}</a:t>
            </a:r>
            <a:endParaRPr lang="en-US" sz="2137" b="0" dirty="0">
              <a:latin typeface="Menlo"/>
              <a:ea typeface="Menlo"/>
              <a:cs typeface="Menlo"/>
              <a:sym typeface="Menlo"/>
            </a:endParaRPr>
          </a:p>
          <a:p>
            <a:pPr defTabSz="328600">
              <a:defRPr sz="1800">
                <a:solidFill>
                  <a:srgbClr val="000000"/>
                </a:solidFill>
              </a:defRPr>
            </a:pPr>
            <a:r>
              <a:rPr lang="en-US" sz="2137" dirty="0">
                <a:ea typeface="Menlo"/>
                <a:cs typeface="Calibri" panose="020F0502020204030204" pitchFamily="34" charset="0"/>
                <a:sym typeface="Menlo"/>
              </a:rPr>
              <a:t>Acquire: Grab ticket; </a:t>
            </a:r>
            <a:br>
              <a:rPr lang="en-US" sz="2137" dirty="0">
                <a:ea typeface="Menlo"/>
                <a:cs typeface="Calibri" panose="020F0502020204030204" pitchFamily="34" charset="0"/>
                <a:sym typeface="Menlo"/>
              </a:rPr>
            </a:br>
            <a:r>
              <a:rPr lang="en-US" sz="2137" dirty="0">
                <a:ea typeface="Menlo"/>
                <a:cs typeface="Calibri" panose="020F0502020204030204" pitchFamily="34" charset="0"/>
                <a:sym typeface="Menlo"/>
              </a:rPr>
              <a:t>Spin while not thread’s ticket != turn</a:t>
            </a:r>
          </a:p>
          <a:p>
            <a:pPr defTabSz="328600">
              <a:defRPr sz="1800">
                <a:solidFill>
                  <a:srgbClr val="000000"/>
                </a:solidFill>
              </a:defRPr>
            </a:pPr>
            <a:r>
              <a:rPr lang="en-US" sz="2137" dirty="0">
                <a:ea typeface="Menlo"/>
                <a:cs typeface="Calibri" panose="020F0502020204030204" pitchFamily="34" charset="0"/>
                <a:sym typeface="Menlo"/>
              </a:rPr>
              <a:t>Release: Advance to next turn</a:t>
            </a:r>
            <a:endParaRPr sz="2137" dirty="0">
              <a:ea typeface="Menlo"/>
              <a:cs typeface="Calibri" panose="020F0502020204030204" pitchFamily="34" charset="0"/>
              <a:sym typeface="Menlo"/>
            </a:endParaRPr>
          </a:p>
        </p:txBody>
      </p:sp>
    </p:spTree>
    <p:extLst>
      <p:ext uri="{BB962C8B-B14F-4D97-AF65-F5344CB8AC3E}">
        <p14:creationId xmlns:p14="http://schemas.microsoft.com/office/powerpoint/2010/main" val="116743174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Shape 586"/>
          <p:cNvSpPr/>
          <p:nvPr/>
        </p:nvSpPr>
        <p:spPr>
          <a:xfrm>
            <a:off x="6357223" y="2342836"/>
            <a:ext cx="892969" cy="427165"/>
          </a:xfrm>
          <a:prstGeom prst="rect">
            <a:avLst/>
          </a:prstGeom>
          <a:solidFill>
            <a:srgbClr val="53585F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8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1969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587" name="Shape 587"/>
          <p:cNvSpPr/>
          <p:nvPr/>
        </p:nvSpPr>
        <p:spPr>
          <a:xfrm>
            <a:off x="6357223" y="2726812"/>
            <a:ext cx="892969" cy="427165"/>
          </a:xfrm>
          <a:prstGeom prst="rect">
            <a:avLst/>
          </a:prstGeom>
          <a:solidFill>
            <a:srgbClr val="53585F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8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1969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588" name="Shape 588"/>
          <p:cNvSpPr/>
          <p:nvPr/>
        </p:nvSpPr>
        <p:spPr>
          <a:xfrm>
            <a:off x="6357223" y="3146508"/>
            <a:ext cx="892969" cy="427165"/>
          </a:xfrm>
          <a:prstGeom prst="rect">
            <a:avLst/>
          </a:prstGeom>
          <a:solidFill>
            <a:srgbClr val="53585F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8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1969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589" name="Shape 589"/>
          <p:cNvSpPr/>
          <p:nvPr/>
        </p:nvSpPr>
        <p:spPr>
          <a:xfrm>
            <a:off x="6357223" y="3530484"/>
            <a:ext cx="892969" cy="427165"/>
          </a:xfrm>
          <a:prstGeom prst="rect">
            <a:avLst/>
          </a:prstGeom>
          <a:solidFill>
            <a:srgbClr val="53585F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8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1969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590" name="Shape 590"/>
          <p:cNvSpPr/>
          <p:nvPr/>
        </p:nvSpPr>
        <p:spPr>
          <a:xfrm>
            <a:off x="6357223" y="3950180"/>
            <a:ext cx="892969" cy="427165"/>
          </a:xfrm>
          <a:prstGeom prst="rect">
            <a:avLst/>
          </a:prstGeom>
          <a:solidFill>
            <a:srgbClr val="53585F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8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1969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591" name="Shape 591"/>
          <p:cNvSpPr/>
          <p:nvPr/>
        </p:nvSpPr>
        <p:spPr>
          <a:xfrm>
            <a:off x="6357223" y="4334156"/>
            <a:ext cx="892969" cy="427165"/>
          </a:xfrm>
          <a:prstGeom prst="rect">
            <a:avLst/>
          </a:prstGeom>
          <a:solidFill>
            <a:srgbClr val="53585F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8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1969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592" name="Shape 592"/>
          <p:cNvSpPr/>
          <p:nvPr/>
        </p:nvSpPr>
        <p:spPr>
          <a:xfrm>
            <a:off x="6357223" y="4753851"/>
            <a:ext cx="892969" cy="427165"/>
          </a:xfrm>
          <a:prstGeom prst="rect">
            <a:avLst/>
          </a:prstGeom>
          <a:solidFill>
            <a:srgbClr val="53585F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8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1969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593" name="Shape 593"/>
          <p:cNvSpPr/>
          <p:nvPr/>
        </p:nvSpPr>
        <p:spPr>
          <a:xfrm>
            <a:off x="6357223" y="5137828"/>
            <a:ext cx="892969" cy="427165"/>
          </a:xfrm>
          <a:prstGeom prst="rect">
            <a:avLst/>
          </a:prstGeom>
          <a:solidFill>
            <a:srgbClr val="53585F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8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1969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598" name="Shape 598"/>
          <p:cNvSpPr/>
          <p:nvPr/>
        </p:nvSpPr>
        <p:spPr>
          <a:xfrm>
            <a:off x="539854" y="1840285"/>
            <a:ext cx="1327286" cy="41549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250" b="0" dirty="0">
                <a:latin typeface="Calibri" panose="020F0502020204030204" pitchFamily="34" charset="0"/>
              </a:rPr>
              <a:t>A lock(): </a:t>
            </a:r>
            <a:endParaRPr lang="en-US" sz="2250" b="0" dirty="0">
              <a:latin typeface="Calibri" panose="020F0502020204030204" pitchFamily="34" charset="0"/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250" b="0" dirty="0">
                <a:latin typeface="Calibri" panose="020F0502020204030204" pitchFamily="34" charset="0"/>
              </a:rPr>
              <a:t>B lock():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250" b="0" dirty="0">
                <a:latin typeface="Calibri" panose="020F0502020204030204" pitchFamily="34" charset="0"/>
              </a:rPr>
              <a:t>C lock():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250" b="0" dirty="0">
                <a:latin typeface="Calibri" panose="020F0502020204030204" pitchFamily="34" charset="0"/>
              </a:rPr>
              <a:t>A unlock(): </a:t>
            </a:r>
            <a:endParaRPr lang="en-US" sz="2250" b="0" dirty="0">
              <a:latin typeface="Calibri" panose="020F0502020204030204" pitchFamily="34" charset="0"/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250" b="0" dirty="0">
                <a:latin typeface="Calibri" panose="020F0502020204030204" pitchFamily="34" charset="0"/>
              </a:rPr>
              <a:t>B runs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250" b="0" dirty="0">
                <a:latin typeface="Calibri" panose="020F0502020204030204" pitchFamily="34" charset="0"/>
              </a:rPr>
              <a:t>A lock():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250" b="0" dirty="0">
                <a:latin typeface="Calibri" panose="020F0502020204030204" pitchFamily="34" charset="0"/>
              </a:rPr>
              <a:t>B unlock(): </a:t>
            </a:r>
            <a:endParaRPr lang="en-US" sz="2250" b="0" dirty="0">
              <a:latin typeface="Calibri" panose="020F0502020204030204" pitchFamily="34" charset="0"/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250" b="0" dirty="0">
                <a:latin typeface="Calibri" panose="020F0502020204030204" pitchFamily="34" charset="0"/>
              </a:rPr>
              <a:t>C runs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250" b="0" dirty="0">
                <a:latin typeface="Calibri" panose="020F0502020204030204" pitchFamily="34" charset="0"/>
              </a:rPr>
              <a:t>C unlock(): </a:t>
            </a:r>
            <a:endParaRPr lang="en-US" sz="2250" b="0" dirty="0">
              <a:latin typeface="Calibri" panose="020F0502020204030204" pitchFamily="34" charset="0"/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250" b="0" dirty="0">
                <a:latin typeface="Calibri" panose="020F0502020204030204" pitchFamily="34" charset="0"/>
              </a:rPr>
              <a:t>A runs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250" b="0" dirty="0">
                <a:latin typeface="Calibri" panose="020F0502020204030204" pitchFamily="34" charset="0"/>
              </a:rPr>
              <a:t>A unlock(): </a:t>
            </a:r>
            <a:endParaRPr lang="en-US" sz="2250" b="0" dirty="0">
              <a:latin typeface="Calibri" panose="020F0502020204030204" pitchFamily="34" charset="0"/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250" b="0" dirty="0">
                <a:latin typeface="Calibri" panose="020F0502020204030204" pitchFamily="34" charset="0"/>
              </a:rPr>
              <a:t>C lock():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Ticket Lock Example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5027771" y="2342836"/>
            <a:ext cx="114442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 flipV="1">
            <a:off x="7435216" y="2336807"/>
            <a:ext cx="861299" cy="602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355495" y="2044541"/>
            <a:ext cx="747449" cy="3519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87" b="0" dirty="0">
                <a:latin typeface="Calibri" panose="020F0502020204030204" pitchFamily="34" charset="0"/>
              </a:rPr>
              <a:t>Ticket 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105080" y="2020307"/>
            <a:ext cx="580031" cy="3519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87" b="0" dirty="0">
                <a:latin typeface="Calibri" panose="020F0502020204030204" pitchFamily="34" charset="0"/>
              </a:rPr>
              <a:t>Turn</a:t>
            </a:r>
          </a:p>
        </p:txBody>
      </p:sp>
    </p:spTree>
    <p:extLst>
      <p:ext uri="{BB962C8B-B14F-4D97-AF65-F5344CB8AC3E}">
        <p14:creationId xmlns:p14="http://schemas.microsoft.com/office/powerpoint/2010/main" val="29240950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Shape 586"/>
          <p:cNvSpPr/>
          <p:nvPr/>
        </p:nvSpPr>
        <p:spPr>
          <a:xfrm>
            <a:off x="6357223" y="2342836"/>
            <a:ext cx="892969" cy="427165"/>
          </a:xfrm>
          <a:prstGeom prst="rect">
            <a:avLst/>
          </a:prstGeom>
          <a:solidFill>
            <a:srgbClr val="53585F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8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1969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587" name="Shape 587"/>
          <p:cNvSpPr/>
          <p:nvPr/>
        </p:nvSpPr>
        <p:spPr>
          <a:xfrm>
            <a:off x="6357223" y="2726812"/>
            <a:ext cx="892969" cy="427165"/>
          </a:xfrm>
          <a:prstGeom prst="rect">
            <a:avLst/>
          </a:prstGeom>
          <a:solidFill>
            <a:srgbClr val="53585F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8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1969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588" name="Shape 588"/>
          <p:cNvSpPr/>
          <p:nvPr/>
        </p:nvSpPr>
        <p:spPr>
          <a:xfrm>
            <a:off x="6357223" y="3146508"/>
            <a:ext cx="892969" cy="427165"/>
          </a:xfrm>
          <a:prstGeom prst="rect">
            <a:avLst/>
          </a:prstGeom>
          <a:solidFill>
            <a:srgbClr val="53585F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8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1969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589" name="Shape 589"/>
          <p:cNvSpPr/>
          <p:nvPr/>
        </p:nvSpPr>
        <p:spPr>
          <a:xfrm>
            <a:off x="6357223" y="3530484"/>
            <a:ext cx="892969" cy="427165"/>
          </a:xfrm>
          <a:prstGeom prst="rect">
            <a:avLst/>
          </a:prstGeom>
          <a:solidFill>
            <a:srgbClr val="53585F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8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1969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590" name="Shape 590"/>
          <p:cNvSpPr/>
          <p:nvPr/>
        </p:nvSpPr>
        <p:spPr>
          <a:xfrm>
            <a:off x="6357223" y="3950180"/>
            <a:ext cx="892969" cy="427165"/>
          </a:xfrm>
          <a:prstGeom prst="rect">
            <a:avLst/>
          </a:prstGeom>
          <a:solidFill>
            <a:srgbClr val="53585F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8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1969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591" name="Shape 591"/>
          <p:cNvSpPr/>
          <p:nvPr/>
        </p:nvSpPr>
        <p:spPr>
          <a:xfrm>
            <a:off x="6357223" y="4334156"/>
            <a:ext cx="892969" cy="427165"/>
          </a:xfrm>
          <a:prstGeom prst="rect">
            <a:avLst/>
          </a:prstGeom>
          <a:solidFill>
            <a:srgbClr val="53585F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8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1969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592" name="Shape 592"/>
          <p:cNvSpPr/>
          <p:nvPr/>
        </p:nvSpPr>
        <p:spPr>
          <a:xfrm>
            <a:off x="6357223" y="4753851"/>
            <a:ext cx="892969" cy="427165"/>
          </a:xfrm>
          <a:prstGeom prst="rect">
            <a:avLst/>
          </a:prstGeom>
          <a:solidFill>
            <a:srgbClr val="53585F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8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1969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593" name="Shape 593"/>
          <p:cNvSpPr/>
          <p:nvPr/>
        </p:nvSpPr>
        <p:spPr>
          <a:xfrm>
            <a:off x="6357223" y="5137828"/>
            <a:ext cx="892969" cy="427165"/>
          </a:xfrm>
          <a:prstGeom prst="rect">
            <a:avLst/>
          </a:prstGeom>
          <a:solidFill>
            <a:srgbClr val="53585F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8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1969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598" name="Shape 598"/>
          <p:cNvSpPr/>
          <p:nvPr/>
        </p:nvSpPr>
        <p:spPr>
          <a:xfrm>
            <a:off x="539854" y="1840285"/>
            <a:ext cx="5605894" cy="41549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250" b="0" dirty="0">
                <a:latin typeface="Calibri" panose="020F0502020204030204" pitchFamily="34" charset="0"/>
              </a:rPr>
              <a:t>A lock(): gets ticket 0, </a:t>
            </a:r>
            <a:r>
              <a:rPr lang="en-US" sz="2250" b="0" dirty="0">
                <a:latin typeface="Calibri" panose="020F0502020204030204" pitchFamily="34" charset="0"/>
              </a:rPr>
              <a:t>spins until turn = 0 </a:t>
            </a:r>
            <a:r>
              <a:rPr lang="en-US" sz="2250" b="0" dirty="0">
                <a:latin typeface="Calibri" panose="020F0502020204030204" pitchFamily="34" charset="0"/>
                <a:sym typeface="Wingdings"/>
              </a:rPr>
              <a:t></a:t>
            </a:r>
            <a:r>
              <a:rPr sz="2250" b="0" dirty="0">
                <a:latin typeface="Calibri" panose="020F0502020204030204" pitchFamily="34" charset="0"/>
              </a:rPr>
              <a:t>runs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250" b="0" dirty="0">
                <a:latin typeface="Calibri" panose="020F0502020204030204" pitchFamily="34" charset="0"/>
              </a:rPr>
              <a:t>B lock(): gets ticket 1, spins until turn=1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250" b="0" dirty="0">
                <a:latin typeface="Calibri" panose="020F0502020204030204" pitchFamily="34" charset="0"/>
              </a:rPr>
              <a:t>C lock(): gets ticket 2, spins until turn=2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250" b="0" dirty="0">
                <a:latin typeface="Calibri" panose="020F0502020204030204" pitchFamily="34" charset="0"/>
              </a:rPr>
              <a:t>A unlock(): turn++</a:t>
            </a:r>
            <a:r>
              <a:rPr lang="en-US" sz="2250" b="0" dirty="0">
                <a:latin typeface="Calibri" panose="020F0502020204030204" pitchFamily="34" charset="0"/>
              </a:rPr>
              <a:t> (turn = 1)</a:t>
            </a:r>
            <a:endParaRPr sz="2250" b="0" dirty="0">
              <a:latin typeface="Calibri" panose="020F0502020204030204" pitchFamily="34" charset="0"/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250" b="0" dirty="0">
                <a:latin typeface="Calibri" panose="020F0502020204030204" pitchFamily="34" charset="0"/>
              </a:rPr>
              <a:t>B runs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250" b="0" dirty="0">
                <a:latin typeface="Calibri" panose="020F0502020204030204" pitchFamily="34" charset="0"/>
              </a:rPr>
              <a:t>A lock(): gets ticket 3, spins until turn=3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250" b="0" dirty="0">
                <a:latin typeface="Calibri" panose="020F0502020204030204" pitchFamily="34" charset="0"/>
              </a:rPr>
              <a:t>B unlock(): turn++</a:t>
            </a:r>
            <a:r>
              <a:rPr lang="en-US" sz="2250" b="0" dirty="0">
                <a:latin typeface="Calibri" panose="020F0502020204030204" pitchFamily="34" charset="0"/>
              </a:rPr>
              <a:t> (turn = 2)</a:t>
            </a:r>
            <a:endParaRPr sz="2250" b="0" dirty="0">
              <a:latin typeface="Calibri" panose="020F0502020204030204" pitchFamily="34" charset="0"/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250" b="0" dirty="0">
                <a:latin typeface="Calibri" panose="020F0502020204030204" pitchFamily="34" charset="0"/>
              </a:rPr>
              <a:t>C runs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250" b="0" dirty="0">
                <a:latin typeface="Calibri" panose="020F0502020204030204" pitchFamily="34" charset="0"/>
              </a:rPr>
              <a:t>C unlock(): turn++</a:t>
            </a:r>
            <a:r>
              <a:rPr lang="en-US" sz="2250" b="0" dirty="0">
                <a:latin typeface="Calibri" panose="020F0502020204030204" pitchFamily="34" charset="0"/>
              </a:rPr>
              <a:t> (turn = 3)</a:t>
            </a:r>
            <a:endParaRPr sz="2250" b="0" dirty="0">
              <a:latin typeface="Calibri" panose="020F0502020204030204" pitchFamily="34" charset="0"/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250" b="0" dirty="0">
                <a:latin typeface="Calibri" panose="020F0502020204030204" pitchFamily="34" charset="0"/>
              </a:rPr>
              <a:t>A runs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250" b="0" dirty="0">
                <a:latin typeface="Calibri" panose="020F0502020204030204" pitchFamily="34" charset="0"/>
              </a:rPr>
              <a:t>A unlock(): turn++</a:t>
            </a:r>
            <a:r>
              <a:rPr lang="en-US" sz="2250" b="0" dirty="0">
                <a:latin typeface="Calibri" panose="020F0502020204030204" pitchFamily="34" charset="0"/>
              </a:rPr>
              <a:t> (turn = 4)</a:t>
            </a:r>
            <a:endParaRPr sz="2250" b="0" dirty="0">
              <a:latin typeface="Calibri" panose="020F0502020204030204" pitchFamily="34" charset="0"/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250" b="0" dirty="0">
                <a:latin typeface="Calibri" panose="020F0502020204030204" pitchFamily="34" charset="0"/>
              </a:rPr>
              <a:t>C lock(): gets ticket 4, runs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Ticket Lock Example</a:t>
            </a:r>
          </a:p>
        </p:txBody>
      </p:sp>
    </p:spTree>
    <p:extLst>
      <p:ext uri="{BB962C8B-B14F-4D97-AF65-F5344CB8AC3E}">
        <p14:creationId xmlns:p14="http://schemas.microsoft.com/office/powerpoint/2010/main" val="17194744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" name="Shape 870"/>
          <p:cNvSpPr>
            <a:spLocks noGrp="1"/>
          </p:cNvSpPr>
          <p:nvPr>
            <p:ph type="title"/>
          </p:nvPr>
        </p:nvSpPr>
        <p:spPr>
          <a:xfrm>
            <a:off x="357762" y="445070"/>
            <a:ext cx="8246686" cy="762000"/>
          </a:xfrm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3600" dirty="0">
                <a:solidFill>
                  <a:srgbClr val="000000"/>
                </a:solidFill>
              </a:rPr>
              <a:t>Review: </a:t>
            </a:r>
            <a:r>
              <a:rPr sz="3600" dirty="0">
                <a:solidFill>
                  <a:srgbClr val="000000"/>
                </a:solidFill>
              </a:rPr>
              <a:t>What </a:t>
            </a:r>
            <a:r>
              <a:rPr lang="en-US" sz="3600" dirty="0">
                <a:solidFill>
                  <a:srgbClr val="000000"/>
                </a:solidFill>
              </a:rPr>
              <a:t>is needed for Correctness?</a:t>
            </a:r>
            <a:endParaRPr sz="3600" dirty="0">
              <a:solidFill>
                <a:srgbClr val="000000"/>
              </a:solidFill>
            </a:endParaRPr>
          </a:p>
        </p:txBody>
      </p:sp>
      <p:sp>
        <p:nvSpPr>
          <p:cNvPr id="872" name="Shape 872"/>
          <p:cNvSpPr>
            <a:spLocks noGrp="1"/>
          </p:cNvSpPr>
          <p:nvPr>
            <p:ph type="body" idx="4294967295"/>
          </p:nvPr>
        </p:nvSpPr>
        <p:spPr>
          <a:xfrm>
            <a:off x="128587" y="1581626"/>
            <a:ext cx="8911114" cy="1458984"/>
          </a:xfrm>
          <a:prstGeom prst="rect">
            <a:avLst/>
          </a:prstGeom>
        </p:spPr>
        <p:txBody>
          <a:bodyPr>
            <a:normAutofit fontScale="85000" lnSpcReduction="20000"/>
          </a:bodyPr>
          <a:lstStyle/>
          <a:p>
            <a:pPr>
              <a:defRPr sz="1800">
                <a:solidFill>
                  <a:srgbClr val="000000"/>
                </a:solidFill>
              </a:defRPr>
            </a:pPr>
            <a:r>
              <a:rPr lang="en-US" sz="2672" dirty="0">
                <a:latin typeface="Courier" charset="0"/>
                <a:ea typeface="Courier" charset="0"/>
                <a:cs typeface="Courier" charset="0"/>
              </a:rPr>
              <a:t>Balance = balance + 1;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lang="en-US" sz="2672" dirty="0"/>
              <a:t>I</a:t>
            </a:r>
            <a:r>
              <a:rPr sz="2672" dirty="0"/>
              <a:t>nstructions </a:t>
            </a:r>
            <a:r>
              <a:rPr lang="en-US" sz="2672" dirty="0"/>
              <a:t>accessing shared memory must</a:t>
            </a:r>
            <a:r>
              <a:rPr sz="2672" dirty="0"/>
              <a:t> </a:t>
            </a:r>
            <a:r>
              <a:rPr sz="2672" dirty="0">
                <a:solidFill>
                  <a:srgbClr val="0070C0"/>
                </a:solidFill>
              </a:rPr>
              <a:t>execute</a:t>
            </a:r>
            <a:r>
              <a:rPr lang="en-US" sz="2672" dirty="0">
                <a:solidFill>
                  <a:srgbClr val="0070C0"/>
                </a:solidFill>
              </a:rPr>
              <a:t> as uninterruptable group </a:t>
            </a:r>
          </a:p>
          <a:p>
            <a:pPr marL="616717" lvl="1" indent="-321457">
              <a:defRPr sz="1800">
                <a:solidFill>
                  <a:srgbClr val="000000"/>
                </a:solidFill>
              </a:defRPr>
            </a:pPr>
            <a:r>
              <a:rPr lang="en-US" sz="2461" dirty="0"/>
              <a:t>Need</a:t>
            </a:r>
            <a:r>
              <a:rPr sz="2461" dirty="0"/>
              <a:t> </a:t>
            </a:r>
            <a:r>
              <a:rPr lang="en-US" sz="2461" dirty="0"/>
              <a:t>instructions </a:t>
            </a:r>
            <a:r>
              <a:rPr sz="2461" dirty="0"/>
              <a:t>to be atomic</a:t>
            </a:r>
          </a:p>
        </p:txBody>
      </p:sp>
      <p:sp>
        <p:nvSpPr>
          <p:cNvPr id="873" name="Shape 873"/>
          <p:cNvSpPr/>
          <p:nvPr/>
        </p:nvSpPr>
        <p:spPr>
          <a:xfrm>
            <a:off x="6064379" y="3617729"/>
            <a:ext cx="1969002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b="0" dirty="0">
                <a:latin typeface="Calibri" panose="020F0502020204030204" pitchFamily="34" charset="0"/>
              </a:rPr>
              <a:t>critical section</a:t>
            </a:r>
          </a:p>
        </p:txBody>
      </p:sp>
      <p:sp>
        <p:nvSpPr>
          <p:cNvPr id="874" name="Shape 874"/>
          <p:cNvSpPr/>
          <p:nvPr/>
        </p:nvSpPr>
        <p:spPr>
          <a:xfrm>
            <a:off x="2755229" y="3160942"/>
            <a:ext cx="2997956" cy="1407303"/>
          </a:xfrm>
          <a:prstGeom prst="rect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 b="0" dirty="0">
              <a:solidFill>
                <a:schemeClr val="bg2"/>
              </a:solidFill>
              <a:latin typeface="Calibri" panose="020F0502020204030204" pitchFamily="34" charset="0"/>
            </a:endParaRPr>
          </a:p>
        </p:txBody>
      </p:sp>
      <p:sp>
        <p:nvSpPr>
          <p:cNvPr id="875" name="Shape 875"/>
          <p:cNvSpPr/>
          <p:nvPr/>
        </p:nvSpPr>
        <p:spPr>
          <a:xfrm>
            <a:off x="5746257" y="3857583"/>
            <a:ext cx="253582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876" name="Shape 876"/>
          <p:cNvSpPr/>
          <p:nvPr/>
        </p:nvSpPr>
        <p:spPr>
          <a:xfrm>
            <a:off x="350781" y="4986346"/>
            <a:ext cx="8089045" cy="11166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normAutofit fontScale="77500" lnSpcReduction="20000"/>
          </a:bodyPr>
          <a:lstStyle/>
          <a:p>
            <a:pPr marL="457200" lvl="0" indent="-457200" algn="l">
              <a:buClr>
                <a:srgbClr val="0070C0"/>
              </a:buClr>
              <a:buFont typeface="Wingdings" pitchFamily="2" charset="2"/>
              <a:buChar char="§"/>
              <a:defRPr sz="1800">
                <a:solidFill>
                  <a:srgbClr val="000000"/>
                </a:solidFill>
              </a:defRPr>
            </a:pPr>
            <a:r>
              <a:rPr lang="en-US" sz="2672" b="0" dirty="0">
                <a:latin typeface="Calibri" panose="020F0502020204030204" pitchFamily="34" charset="0"/>
              </a:rPr>
              <a:t>More general:</a:t>
            </a:r>
          </a:p>
          <a:p>
            <a:pPr marL="457200" lvl="0" indent="-457200" algn="l">
              <a:buClr>
                <a:srgbClr val="0070C0"/>
              </a:buClr>
              <a:buFont typeface="Wingdings" pitchFamily="2" charset="2"/>
              <a:buChar char="§"/>
              <a:defRPr sz="1800">
                <a:solidFill>
                  <a:srgbClr val="000000"/>
                </a:solidFill>
              </a:defRPr>
            </a:pPr>
            <a:r>
              <a:rPr lang="en-US" sz="2672" b="0" dirty="0">
                <a:latin typeface="Calibri" panose="020F0502020204030204" pitchFamily="34" charset="0"/>
              </a:rPr>
              <a:t>Need </a:t>
            </a:r>
            <a:r>
              <a:rPr sz="2672" b="0" dirty="0">
                <a:latin typeface="Calibri" panose="020F0502020204030204" pitchFamily="34" charset="0"/>
              </a:rPr>
              <a:t>mutual exclusion for critical sections</a:t>
            </a:r>
          </a:p>
          <a:p>
            <a:pPr marL="457200" lvl="2" indent="-457200">
              <a:buClr>
                <a:srgbClr val="0070C0"/>
              </a:buClr>
              <a:buFont typeface="Wingdings" pitchFamily="2" charset="2"/>
              <a:buChar char="§"/>
              <a:defRPr sz="1800">
                <a:solidFill>
                  <a:srgbClr val="000000"/>
                </a:solidFill>
              </a:defRPr>
            </a:pPr>
            <a:r>
              <a:rPr sz="2672" b="0" dirty="0">
                <a:latin typeface="Calibri" panose="020F0502020204030204" pitchFamily="34" charset="0"/>
              </a:rPr>
              <a:t>if </a:t>
            </a:r>
            <a:r>
              <a:rPr lang="en-US" sz="2672" b="0" dirty="0">
                <a:latin typeface="Calibri" panose="020F0502020204030204" pitchFamily="34" charset="0"/>
              </a:rPr>
              <a:t>process A</a:t>
            </a:r>
            <a:r>
              <a:rPr sz="2672" b="0" dirty="0">
                <a:latin typeface="Calibri" panose="020F0502020204030204" pitchFamily="34" charset="0"/>
              </a:rPr>
              <a:t> </a:t>
            </a:r>
            <a:r>
              <a:rPr lang="en-US" sz="2672" b="0" dirty="0">
                <a:latin typeface="Calibri" panose="020F0502020204030204" pitchFamily="34" charset="0"/>
              </a:rPr>
              <a:t>is in critical section C</a:t>
            </a:r>
            <a:r>
              <a:rPr sz="2672" b="0" dirty="0">
                <a:latin typeface="Calibri" panose="020F0502020204030204" pitchFamily="34" charset="0"/>
              </a:rPr>
              <a:t>, </a:t>
            </a:r>
            <a:r>
              <a:rPr lang="en-US" sz="2672" b="0" dirty="0">
                <a:latin typeface="Calibri" panose="020F0502020204030204" pitchFamily="34" charset="0"/>
              </a:rPr>
              <a:t>process B </a:t>
            </a:r>
            <a:r>
              <a:rPr sz="2672" b="0" dirty="0">
                <a:latin typeface="Calibri" panose="020F0502020204030204" pitchFamily="34" charset="0"/>
              </a:rPr>
              <a:t>can’t</a:t>
            </a:r>
            <a:endParaRPr lang="en-US" sz="2672" b="0" dirty="0">
              <a:latin typeface="Calibri" panose="020F0502020204030204" pitchFamily="34" charset="0"/>
            </a:endParaRPr>
          </a:p>
          <a:p>
            <a:pPr marL="1371600" lvl="2" indent="-457200">
              <a:buClr>
                <a:srgbClr val="0070C0"/>
              </a:buClr>
              <a:buFont typeface="Wingdings" pitchFamily="2" charset="2"/>
              <a:buChar char="§"/>
              <a:defRPr sz="1800">
                <a:solidFill>
                  <a:srgbClr val="000000"/>
                </a:solidFill>
              </a:defRPr>
            </a:pPr>
            <a:r>
              <a:rPr lang="en-US" sz="2672" b="0" dirty="0">
                <a:latin typeface="Calibri" panose="020F0502020204030204" pitchFamily="34" charset="0"/>
              </a:rPr>
              <a:t>	(okay if other processes do unrelated work)</a:t>
            </a:r>
            <a:endParaRPr sz="2672" b="0" dirty="0">
              <a:latin typeface="Calibri" panose="020F0502020204030204" pitchFamily="34" charset="0"/>
            </a:endParaRPr>
          </a:p>
        </p:txBody>
      </p:sp>
      <p:sp>
        <p:nvSpPr>
          <p:cNvPr id="9" name="Shape 871">
            <a:extLst>
              <a:ext uri="{FF2B5EF4-FFF2-40B4-BE49-F238E27FC236}">
                <a16:creationId xmlns:a16="http://schemas.microsoft.com/office/drawing/2014/main" id="{38E26715-65F3-AC4D-A744-3D290B56FFDC}"/>
              </a:ext>
            </a:extLst>
          </p:cNvPr>
          <p:cNvSpPr/>
          <p:nvPr/>
        </p:nvSpPr>
        <p:spPr>
          <a:xfrm>
            <a:off x="2860803" y="3159938"/>
            <a:ext cx="2694777" cy="13057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672" b="0" dirty="0">
                <a:latin typeface="Calibri" panose="020F0502020204030204" pitchFamily="34" charset="0"/>
              </a:rPr>
              <a:t>mov </a:t>
            </a:r>
            <a:r>
              <a:rPr lang="en-US" sz="2672" b="0" dirty="0">
                <a:latin typeface="Calibri" panose="020F0502020204030204" pitchFamily="34" charset="0"/>
              </a:rPr>
              <a:t>(</a:t>
            </a:r>
            <a:r>
              <a:rPr sz="2672" b="0" dirty="0">
                <a:latin typeface="Calibri" panose="020F0502020204030204" pitchFamily="34" charset="0"/>
              </a:rPr>
              <a:t>0x123</a:t>
            </a:r>
            <a:r>
              <a:rPr lang="en-US" sz="2672" b="0" dirty="0">
                <a:latin typeface="Calibri" panose="020F0502020204030204" pitchFamily="34" charset="0"/>
              </a:rPr>
              <a:t>)</a:t>
            </a:r>
            <a:r>
              <a:rPr sz="2672" b="0" dirty="0">
                <a:latin typeface="Calibri" panose="020F0502020204030204" pitchFamily="34" charset="0"/>
              </a:rPr>
              <a:t>, %</a:t>
            </a:r>
            <a:r>
              <a:rPr sz="2672" b="0" dirty="0" err="1">
                <a:latin typeface="Calibri" panose="020F0502020204030204" pitchFamily="34" charset="0"/>
              </a:rPr>
              <a:t>eax</a:t>
            </a:r>
            <a:endParaRPr sz="2672" b="0" dirty="0">
              <a:latin typeface="Calibri" panose="020F0502020204030204" pitchFamily="34" charset="0"/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672" b="0" dirty="0">
                <a:latin typeface="Calibri" panose="020F0502020204030204" pitchFamily="34" charset="0"/>
              </a:rPr>
              <a:t>add </a:t>
            </a:r>
            <a:r>
              <a:rPr lang="en-US" sz="2672" b="0" dirty="0">
                <a:latin typeface="Calibri" panose="020F0502020204030204" pitchFamily="34" charset="0"/>
              </a:rPr>
              <a:t>$</a:t>
            </a:r>
            <a:r>
              <a:rPr sz="2672" b="0" dirty="0">
                <a:latin typeface="Calibri" panose="020F0502020204030204" pitchFamily="34" charset="0"/>
              </a:rPr>
              <a:t>0x1, %</a:t>
            </a:r>
            <a:r>
              <a:rPr sz="2672" b="0" dirty="0" err="1">
                <a:latin typeface="Calibri" panose="020F0502020204030204" pitchFamily="34" charset="0"/>
              </a:rPr>
              <a:t>eax</a:t>
            </a:r>
            <a:endParaRPr sz="2672" b="0" dirty="0">
              <a:latin typeface="Calibri" panose="020F0502020204030204" pitchFamily="34" charset="0"/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672" b="0" dirty="0">
                <a:latin typeface="Calibri" panose="020F0502020204030204" pitchFamily="34" charset="0"/>
              </a:rPr>
              <a:t>mov %</a:t>
            </a:r>
            <a:r>
              <a:rPr sz="2672" b="0" dirty="0" err="1">
                <a:latin typeface="Calibri" panose="020F0502020204030204" pitchFamily="34" charset="0"/>
              </a:rPr>
              <a:t>eax</a:t>
            </a:r>
            <a:r>
              <a:rPr sz="2672" b="0" dirty="0">
                <a:latin typeface="Calibri" panose="020F0502020204030204" pitchFamily="34" charset="0"/>
              </a:rPr>
              <a:t>, </a:t>
            </a:r>
            <a:r>
              <a:rPr lang="en-US" sz="2672" b="0" dirty="0">
                <a:latin typeface="Calibri" panose="020F0502020204030204" pitchFamily="34" charset="0"/>
              </a:rPr>
              <a:t>(</a:t>
            </a:r>
            <a:r>
              <a:rPr sz="2672" b="0" dirty="0">
                <a:latin typeface="Calibri" panose="020F0502020204030204" pitchFamily="34" charset="0"/>
              </a:rPr>
              <a:t>0x123</a:t>
            </a:r>
            <a:r>
              <a:rPr lang="en-US" sz="2672" b="0" dirty="0">
                <a:latin typeface="Calibri" panose="020F0502020204030204" pitchFamily="34" charset="0"/>
              </a:rPr>
              <a:t>)</a:t>
            </a:r>
            <a:endParaRPr sz="2672" b="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044336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rgbClr val="000000"/>
                </a:solidFill>
              </a:rPr>
              <a:t>Ticket Lock</a:t>
            </a:r>
            <a:r>
              <a:rPr lang="en-US" sz="3600" dirty="0">
                <a:solidFill>
                  <a:srgbClr val="000000"/>
                </a:solidFill>
              </a:rPr>
              <a:t> Implementation</a:t>
            </a:r>
            <a:endParaRPr sz="3600" dirty="0">
              <a:solidFill>
                <a:srgbClr val="000000"/>
              </a:solidFill>
            </a:endParaRPr>
          </a:p>
        </p:txBody>
      </p:sp>
      <p:sp>
        <p:nvSpPr>
          <p:cNvPr id="242" name="Shape 242"/>
          <p:cNvSpPr>
            <a:spLocks noGrp="1"/>
          </p:cNvSpPr>
          <p:nvPr>
            <p:ph type="body" idx="4294967295"/>
          </p:nvPr>
        </p:nvSpPr>
        <p:spPr>
          <a:xfrm>
            <a:off x="375022" y="1504652"/>
            <a:ext cx="4052962" cy="489905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sz="1969" b="0" dirty="0"/>
              <a:t>typedef struct </a:t>
            </a:r>
            <a:r>
              <a:rPr sz="1969" b="0" dirty="0">
                <a:latin typeface="Helvetica"/>
                <a:ea typeface="Helvetica"/>
                <a:cs typeface="Helvetica"/>
                <a:sym typeface="Helvetica"/>
              </a:rPr>
              <a:t>__lock_t</a:t>
            </a:r>
            <a:r>
              <a:rPr sz="1969" b="0" dirty="0"/>
              <a:t> {</a:t>
            </a:r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sz="1969" b="0" dirty="0"/>
              <a:t>	int ticket;</a:t>
            </a:r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sz="1969" b="0" dirty="0"/>
              <a:t>	int turn;</a:t>
            </a:r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sz="1969" b="0" dirty="0"/>
              <a:t>}</a:t>
            </a:r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endParaRPr sz="1969" b="0" dirty="0"/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sz="1969" b="0" dirty="0"/>
              <a:t>void </a:t>
            </a:r>
            <a:r>
              <a:rPr sz="1969" b="0" dirty="0">
                <a:latin typeface="Helvetica"/>
                <a:ea typeface="Helvetica"/>
                <a:cs typeface="Helvetica"/>
                <a:sym typeface="Helvetica"/>
              </a:rPr>
              <a:t>lock_init</a:t>
            </a:r>
            <a:r>
              <a:rPr sz="1969" b="0" dirty="0"/>
              <a:t>(lock_t *lock) {</a:t>
            </a:r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sz="1969" b="0" dirty="0"/>
              <a:t>	lock-&gt;ticket = 0;</a:t>
            </a:r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sz="1969" b="0" dirty="0"/>
              <a:t>	lock-&gt;turn = 0;</a:t>
            </a:r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sz="1969" b="0" dirty="0"/>
              <a:t>}</a:t>
            </a:r>
          </a:p>
        </p:txBody>
      </p:sp>
      <p:sp>
        <p:nvSpPr>
          <p:cNvPr id="243" name="Shape 243"/>
          <p:cNvSpPr/>
          <p:nvPr/>
        </p:nvSpPr>
        <p:spPr>
          <a:xfrm>
            <a:off x="4052963" y="1479114"/>
            <a:ext cx="4630020" cy="51991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lvl="0" algn="l">
              <a:lnSpc>
                <a:spcPct val="200000"/>
              </a:lnSpc>
              <a:defRPr sz="1800">
                <a:solidFill>
                  <a:srgbClr val="000000"/>
                </a:solidFill>
              </a:defRPr>
            </a:pPr>
            <a:r>
              <a:rPr sz="1969" b="0" dirty="0">
                <a:latin typeface="Calibri" panose="020F0502020204030204" pitchFamily="34" charset="0"/>
              </a:rPr>
              <a:t>void </a:t>
            </a:r>
            <a:r>
              <a:rPr sz="1969" dirty="0">
                <a:latin typeface="Helvetica"/>
                <a:ea typeface="Helvetica"/>
                <a:cs typeface="Helvetica"/>
                <a:sym typeface="Helvetica"/>
              </a:rPr>
              <a:t>acquire</a:t>
            </a:r>
            <a:r>
              <a:rPr sz="1969" b="0" dirty="0">
                <a:latin typeface="Calibri" panose="020F0502020204030204" pitchFamily="34" charset="0"/>
              </a:rPr>
              <a:t>(lock_t *lock) {</a:t>
            </a:r>
            <a:endParaRPr lang="en-US" sz="1969" b="0" dirty="0">
              <a:latin typeface="Calibri" panose="020F0502020204030204" pitchFamily="34" charset="0"/>
            </a:endParaRPr>
          </a:p>
          <a:p>
            <a:pPr lvl="0" algn="l">
              <a:lnSpc>
                <a:spcPct val="200000"/>
              </a:lnSpc>
              <a:defRPr sz="1800">
                <a:solidFill>
                  <a:srgbClr val="000000"/>
                </a:solidFill>
              </a:defRPr>
            </a:pPr>
            <a:r>
              <a:rPr lang="en-US" sz="1969" b="0" dirty="0">
                <a:latin typeface="Calibri" panose="020F0502020204030204" pitchFamily="34" charset="0"/>
              </a:rPr>
              <a:t>	</a:t>
            </a:r>
            <a:r>
              <a:rPr sz="1969" b="0" dirty="0" err="1">
                <a:latin typeface="Calibri" panose="020F0502020204030204" pitchFamily="34" charset="0"/>
              </a:rPr>
              <a:t>int</a:t>
            </a:r>
            <a:r>
              <a:rPr sz="1969" b="0" dirty="0">
                <a:latin typeface="Calibri" panose="020F0502020204030204" pitchFamily="34" charset="0"/>
              </a:rPr>
              <a:t> myturn = </a:t>
            </a:r>
            <a:r>
              <a:rPr sz="1969" b="0" dirty="0">
                <a:solidFill>
                  <a:srgbClr val="0070C0"/>
                </a:solidFill>
                <a:latin typeface="Calibri" panose="020F0502020204030204" pitchFamily="34" charset="0"/>
              </a:rPr>
              <a:t>FAA(&amp;lock-&gt;ticket);</a:t>
            </a:r>
          </a:p>
          <a:p>
            <a:pPr lvl="0" algn="l">
              <a:lnSpc>
                <a:spcPct val="200000"/>
              </a:lnSpc>
              <a:defRPr sz="1800">
                <a:solidFill>
                  <a:srgbClr val="000000"/>
                </a:solidFill>
              </a:defRPr>
            </a:pPr>
            <a:r>
              <a:rPr sz="1969" b="0" dirty="0">
                <a:latin typeface="Calibri" panose="020F0502020204030204" pitchFamily="34" charset="0"/>
              </a:rPr>
              <a:t>	while</a:t>
            </a:r>
            <a:r>
              <a:rPr lang="en-US" sz="1969" b="0" dirty="0">
                <a:latin typeface="Calibri" panose="020F0502020204030204" pitchFamily="34" charset="0"/>
              </a:rPr>
              <a:t> </a:t>
            </a:r>
            <a:r>
              <a:rPr sz="1969" b="0" dirty="0">
                <a:latin typeface="Calibri" panose="020F0502020204030204" pitchFamily="34" charset="0"/>
              </a:rPr>
              <a:t>(lock-&gt;turn != myturn); // spin</a:t>
            </a:r>
          </a:p>
          <a:p>
            <a:pPr lvl="0" algn="l">
              <a:lnSpc>
                <a:spcPct val="200000"/>
              </a:lnSpc>
              <a:defRPr sz="1800">
                <a:solidFill>
                  <a:srgbClr val="000000"/>
                </a:solidFill>
              </a:defRPr>
            </a:pPr>
            <a:r>
              <a:rPr sz="1969" b="0" dirty="0">
                <a:latin typeface="Calibri" panose="020F0502020204030204" pitchFamily="34" charset="0"/>
              </a:rPr>
              <a:t>}</a:t>
            </a:r>
          </a:p>
          <a:p>
            <a:pPr lvl="0" algn="l">
              <a:lnSpc>
                <a:spcPct val="200000"/>
              </a:lnSpc>
              <a:defRPr sz="1800">
                <a:solidFill>
                  <a:srgbClr val="000000"/>
                </a:solidFill>
              </a:defRPr>
            </a:pPr>
            <a:r>
              <a:rPr sz="1969" b="0" dirty="0">
                <a:latin typeface="Calibri" panose="020F0502020204030204" pitchFamily="34" charset="0"/>
              </a:rPr>
              <a:t>void </a:t>
            </a:r>
            <a:r>
              <a:rPr sz="1969" dirty="0">
                <a:latin typeface="Helvetica"/>
                <a:ea typeface="Helvetica"/>
                <a:cs typeface="Helvetica"/>
                <a:sym typeface="Helvetica"/>
              </a:rPr>
              <a:t>release</a:t>
            </a:r>
            <a:r>
              <a:rPr sz="1969" b="0" dirty="0">
                <a:latin typeface="Calibri" panose="020F0502020204030204" pitchFamily="34" charset="0"/>
              </a:rPr>
              <a:t> (lock_t *lock) {</a:t>
            </a:r>
          </a:p>
          <a:p>
            <a:pPr lvl="0" algn="l">
              <a:lnSpc>
                <a:spcPct val="200000"/>
              </a:lnSpc>
              <a:defRPr sz="1800">
                <a:solidFill>
                  <a:srgbClr val="000000"/>
                </a:solidFill>
              </a:defRPr>
            </a:pPr>
            <a:r>
              <a:rPr sz="1969" b="0" dirty="0">
                <a:latin typeface="Calibri" panose="020F0502020204030204" pitchFamily="34" charset="0"/>
              </a:rPr>
              <a:t>	</a:t>
            </a:r>
            <a:r>
              <a:rPr sz="1969" b="0" dirty="0">
                <a:solidFill>
                  <a:srgbClr val="0070C0"/>
                </a:solidFill>
                <a:latin typeface="Calibri" panose="020F0502020204030204" pitchFamily="34" charset="0"/>
              </a:rPr>
              <a:t>FAA(&amp;lock-&gt;turn);</a:t>
            </a:r>
          </a:p>
          <a:p>
            <a:pPr lvl="0" algn="l">
              <a:lnSpc>
                <a:spcPct val="200000"/>
              </a:lnSpc>
              <a:defRPr sz="1800">
                <a:solidFill>
                  <a:srgbClr val="000000"/>
                </a:solidFill>
              </a:defRPr>
            </a:pPr>
            <a:r>
              <a:rPr sz="1969" b="0" dirty="0">
                <a:latin typeface="Calibri" panose="020F050202020403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249113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Shape 60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rgbClr val="000000"/>
                </a:solidFill>
              </a:rPr>
              <a:t>Spinlock Performance</a:t>
            </a:r>
          </a:p>
        </p:txBody>
      </p:sp>
      <p:sp>
        <p:nvSpPr>
          <p:cNvPr id="607" name="Shape 607"/>
          <p:cNvSpPr>
            <a:spLocks noGrp="1"/>
          </p:cNvSpPr>
          <p:nvPr>
            <p:ph type="body" idx="4294967295"/>
          </p:nvPr>
        </p:nvSpPr>
        <p:spPr>
          <a:xfrm>
            <a:off x="308610" y="1688425"/>
            <a:ext cx="7804547" cy="4869537"/>
          </a:xfrm>
          <a:prstGeom prst="rect">
            <a:avLst/>
          </a:prstGeom>
        </p:spPr>
        <p:txBody>
          <a:bodyPr>
            <a:normAutofit/>
          </a:bodyPr>
          <a:lstStyle/>
          <a:p>
            <a:pPr defTabSz="398428">
              <a:defRPr sz="1800">
                <a:solidFill>
                  <a:srgbClr val="000000"/>
                </a:solidFill>
              </a:defRPr>
            </a:pPr>
            <a:r>
              <a:rPr sz="2592" dirty="0"/>
              <a:t>Fast when…</a:t>
            </a:r>
          </a:p>
          <a:p>
            <a:pPr lvl="1" defTabSz="398428">
              <a:defRPr sz="1800">
                <a:solidFill>
                  <a:srgbClr val="000000"/>
                </a:solidFill>
              </a:defRPr>
            </a:pPr>
            <a:r>
              <a:rPr sz="2192" dirty="0"/>
              <a:t>many CPUs</a:t>
            </a:r>
          </a:p>
          <a:p>
            <a:pPr lvl="1" defTabSz="398428">
              <a:defRPr sz="1800">
                <a:solidFill>
                  <a:srgbClr val="000000"/>
                </a:solidFill>
              </a:defRPr>
            </a:pPr>
            <a:r>
              <a:rPr sz="2192" dirty="0"/>
              <a:t>locks held a </a:t>
            </a:r>
            <a:r>
              <a:rPr sz="2192" dirty="0">
                <a:solidFill>
                  <a:srgbClr val="0070C0"/>
                </a:solidFill>
              </a:rPr>
              <a:t>short time</a:t>
            </a:r>
          </a:p>
          <a:p>
            <a:pPr lvl="1" defTabSz="398428">
              <a:defRPr sz="1800">
                <a:solidFill>
                  <a:srgbClr val="000000"/>
                </a:solidFill>
              </a:defRPr>
            </a:pPr>
            <a:r>
              <a:rPr sz="2192" dirty="0"/>
              <a:t>advantage: </a:t>
            </a:r>
            <a:r>
              <a:rPr sz="2192" dirty="0">
                <a:solidFill>
                  <a:srgbClr val="0070C0"/>
                </a:solidFill>
              </a:rPr>
              <a:t>avoid context switch</a:t>
            </a:r>
          </a:p>
          <a:p>
            <a:pPr defTabSz="398428">
              <a:defRPr sz="1800">
                <a:solidFill>
                  <a:srgbClr val="000000"/>
                </a:solidFill>
              </a:defRPr>
            </a:pPr>
            <a:endParaRPr sz="2592" dirty="0"/>
          </a:p>
          <a:p>
            <a:pPr defTabSz="398428">
              <a:defRPr sz="1800">
                <a:solidFill>
                  <a:srgbClr val="000000"/>
                </a:solidFill>
              </a:defRPr>
            </a:pPr>
            <a:r>
              <a:rPr sz="2592" dirty="0"/>
              <a:t>Slow when…</a:t>
            </a:r>
          </a:p>
          <a:p>
            <a:pPr lvl="1" defTabSz="398428">
              <a:defRPr sz="1800">
                <a:solidFill>
                  <a:srgbClr val="000000"/>
                </a:solidFill>
              </a:defRPr>
            </a:pPr>
            <a:r>
              <a:rPr sz="2192" dirty="0"/>
              <a:t>one CPU</a:t>
            </a:r>
          </a:p>
          <a:p>
            <a:pPr lvl="1" defTabSz="398428">
              <a:defRPr sz="1800">
                <a:solidFill>
                  <a:srgbClr val="000000"/>
                </a:solidFill>
              </a:defRPr>
            </a:pPr>
            <a:r>
              <a:rPr sz="2192" dirty="0"/>
              <a:t>locks held a </a:t>
            </a:r>
            <a:r>
              <a:rPr sz="2192" dirty="0">
                <a:solidFill>
                  <a:srgbClr val="0070C0"/>
                </a:solidFill>
              </a:rPr>
              <a:t>long time</a:t>
            </a:r>
          </a:p>
          <a:p>
            <a:pPr lvl="1" defTabSz="398428">
              <a:defRPr sz="1800">
                <a:solidFill>
                  <a:srgbClr val="000000"/>
                </a:solidFill>
              </a:defRPr>
            </a:pPr>
            <a:r>
              <a:rPr sz="2192" dirty="0"/>
              <a:t>disadvantage: </a:t>
            </a:r>
            <a:r>
              <a:rPr sz="2192" dirty="0">
                <a:solidFill>
                  <a:srgbClr val="0070C0"/>
                </a:solidFill>
              </a:rPr>
              <a:t>spinning is wasteful</a:t>
            </a:r>
          </a:p>
        </p:txBody>
      </p:sp>
    </p:spTree>
    <p:extLst>
      <p:ext uri="{BB962C8B-B14F-4D97-AF65-F5344CB8AC3E}">
        <p14:creationId xmlns:p14="http://schemas.microsoft.com/office/powerpoint/2010/main" val="3450246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Shape 609"/>
          <p:cNvSpPr/>
          <p:nvPr/>
        </p:nvSpPr>
        <p:spPr>
          <a:xfrm>
            <a:off x="2599942" y="2471813"/>
            <a:ext cx="800851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headEnd type="triangle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 b="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610" name="Shape 610"/>
          <p:cNvSpPr/>
          <p:nvPr/>
        </p:nvSpPr>
        <p:spPr>
          <a:xfrm>
            <a:off x="2740897" y="2310509"/>
            <a:ext cx="394339" cy="281295"/>
          </a:xfrm>
          <a:prstGeom prst="rect">
            <a:avLst/>
          </a:prstGeom>
          <a:solidFill/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2600">
                <a:solidFill>
                  <a:srgbClr val="971817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28" b="0" dirty="0">
                <a:solidFill>
                  <a:schemeClr val="bg1"/>
                </a:solidFill>
                <a:latin typeface="Calibri" panose="020F0502020204030204" pitchFamily="34" charset="0"/>
              </a:rPr>
              <a:t>spin</a:t>
            </a:r>
          </a:p>
        </p:txBody>
      </p:sp>
      <p:sp>
        <p:nvSpPr>
          <p:cNvPr id="611" name="Shape 611"/>
          <p:cNvSpPr/>
          <p:nvPr/>
        </p:nvSpPr>
        <p:spPr>
          <a:xfrm>
            <a:off x="1706972" y="2471813"/>
            <a:ext cx="800851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headEnd type="triangle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 b="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612" name="Shape 612"/>
          <p:cNvSpPr/>
          <p:nvPr/>
        </p:nvSpPr>
        <p:spPr>
          <a:xfrm>
            <a:off x="1847928" y="2310509"/>
            <a:ext cx="394339" cy="281295"/>
          </a:xfrm>
          <a:prstGeom prst="rect">
            <a:avLst/>
          </a:prstGeom>
          <a:solidFill/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2600">
                <a:solidFill>
                  <a:srgbClr val="11DBE3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28" b="0" dirty="0">
                <a:solidFill>
                  <a:schemeClr val="bg1"/>
                </a:solidFill>
                <a:latin typeface="Calibri" panose="020F0502020204030204" pitchFamily="34" charset="0"/>
              </a:rPr>
              <a:t>spin</a:t>
            </a:r>
          </a:p>
        </p:txBody>
      </p:sp>
      <p:sp>
        <p:nvSpPr>
          <p:cNvPr id="613" name="Shape 613"/>
          <p:cNvSpPr/>
          <p:nvPr/>
        </p:nvSpPr>
        <p:spPr>
          <a:xfrm>
            <a:off x="3492910" y="2471813"/>
            <a:ext cx="800851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headEnd type="triangle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 b="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614" name="Shape 614"/>
          <p:cNvSpPr/>
          <p:nvPr/>
        </p:nvSpPr>
        <p:spPr>
          <a:xfrm>
            <a:off x="3633865" y="2310509"/>
            <a:ext cx="394339" cy="281295"/>
          </a:xfrm>
          <a:prstGeom prst="rect">
            <a:avLst/>
          </a:prstGeom>
          <a:solidFill/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2600">
                <a:solidFill>
                  <a:srgbClr val="E8A433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28" b="0" dirty="0">
                <a:solidFill>
                  <a:schemeClr val="bg1"/>
                </a:solidFill>
                <a:latin typeface="Calibri" panose="020F0502020204030204" pitchFamily="34" charset="0"/>
              </a:rPr>
              <a:t>spin</a:t>
            </a:r>
          </a:p>
        </p:txBody>
      </p:sp>
      <p:sp>
        <p:nvSpPr>
          <p:cNvPr id="615" name="Shape 615"/>
          <p:cNvSpPr/>
          <p:nvPr/>
        </p:nvSpPr>
        <p:spPr>
          <a:xfrm>
            <a:off x="6171817" y="2471813"/>
            <a:ext cx="800851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headEnd type="triangle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 b="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616" name="Shape 616"/>
          <p:cNvSpPr/>
          <p:nvPr/>
        </p:nvSpPr>
        <p:spPr>
          <a:xfrm>
            <a:off x="6312772" y="2310509"/>
            <a:ext cx="394339" cy="281295"/>
          </a:xfrm>
          <a:prstGeom prst="rect">
            <a:avLst/>
          </a:prstGeom>
          <a:solidFill/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2600">
                <a:solidFill>
                  <a:srgbClr val="971817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28" b="0" dirty="0">
                <a:solidFill>
                  <a:schemeClr val="bg1"/>
                </a:solidFill>
                <a:latin typeface="Calibri" panose="020F0502020204030204" pitchFamily="34" charset="0"/>
              </a:rPr>
              <a:t>spin</a:t>
            </a:r>
          </a:p>
        </p:txBody>
      </p:sp>
      <p:sp>
        <p:nvSpPr>
          <p:cNvPr id="617" name="Shape 617"/>
          <p:cNvSpPr/>
          <p:nvPr/>
        </p:nvSpPr>
        <p:spPr>
          <a:xfrm>
            <a:off x="7064786" y="2471813"/>
            <a:ext cx="800851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headEnd type="triangle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 b="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618" name="Shape 618"/>
          <p:cNvSpPr/>
          <p:nvPr/>
        </p:nvSpPr>
        <p:spPr>
          <a:xfrm>
            <a:off x="7205740" y="2310509"/>
            <a:ext cx="394339" cy="281295"/>
          </a:xfrm>
          <a:prstGeom prst="rect">
            <a:avLst/>
          </a:prstGeom>
          <a:solidFill/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2600">
                <a:solidFill>
                  <a:srgbClr val="E8A433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28" b="0" dirty="0">
                <a:solidFill>
                  <a:schemeClr val="bg1"/>
                </a:solidFill>
                <a:latin typeface="Calibri" panose="020F0502020204030204" pitchFamily="34" charset="0"/>
              </a:rPr>
              <a:t>spin</a:t>
            </a:r>
          </a:p>
        </p:txBody>
      </p:sp>
      <p:sp>
        <p:nvSpPr>
          <p:cNvPr id="619" name="Shape 61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rgbClr val="000000"/>
                </a:solidFill>
              </a:rPr>
              <a:t>CPU Scheduler is Ignorant</a:t>
            </a:r>
          </a:p>
        </p:txBody>
      </p:sp>
      <p:sp>
        <p:nvSpPr>
          <p:cNvPr id="620" name="Shape 620"/>
          <p:cNvSpPr/>
          <p:nvPr/>
        </p:nvSpPr>
        <p:spPr>
          <a:xfrm>
            <a:off x="762000" y="2582381"/>
            <a:ext cx="904859" cy="892969"/>
          </a:xfrm>
          <a:prstGeom prst="rect">
            <a:avLst/>
          </a:prstGeom>
          <a:solidFill>
            <a:srgbClr val="0B5D12"/>
          </a:solidFill>
          <a:ln w="25400">
            <a:solid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531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621" name="Shape 621"/>
          <p:cNvSpPr/>
          <p:nvPr/>
        </p:nvSpPr>
        <p:spPr>
          <a:xfrm>
            <a:off x="1654969" y="2582381"/>
            <a:ext cx="904859" cy="892969"/>
          </a:xfrm>
          <a:prstGeom prst="rect">
            <a:avLst/>
          </a:prstGeom>
          <a:solidFill>
            <a:srgbClr val="11DBE3"/>
          </a:solidFill>
          <a:ln w="25400">
            <a:solid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/>
            </a:pPr>
            <a:r>
              <a:rPr sz="2531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622" name="Shape 622"/>
          <p:cNvSpPr/>
          <p:nvPr/>
        </p:nvSpPr>
        <p:spPr>
          <a:xfrm>
            <a:off x="770764" y="3540522"/>
            <a:ext cx="7125891" cy="1"/>
          </a:xfrm>
          <a:prstGeom prst="line">
            <a:avLst/>
          </a:prstGeom>
          <a:ln w="508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 lvl="0" algn="ctr">
              <a:defRPr sz="2600"/>
            </a:pPr>
            <a:endParaRPr sz="1828" b="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623" name="Shape 623"/>
          <p:cNvSpPr/>
          <p:nvPr/>
        </p:nvSpPr>
        <p:spPr>
          <a:xfrm>
            <a:off x="770764" y="3540522"/>
            <a:ext cx="1" cy="7413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624" name="Shape 624"/>
          <p:cNvSpPr/>
          <p:nvPr/>
        </p:nvSpPr>
        <p:spPr>
          <a:xfrm>
            <a:off x="629471" y="3578962"/>
            <a:ext cx="237245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b="0" dirty="0">
                <a:solidFill>
                  <a:srgbClr val="000000"/>
                </a:solidFill>
                <a:latin typeface="Calibri" panose="020F0502020204030204" pitchFamily="34" charset="0"/>
              </a:rPr>
              <a:t>0</a:t>
            </a:r>
          </a:p>
        </p:txBody>
      </p:sp>
      <p:sp>
        <p:nvSpPr>
          <p:cNvPr id="625" name="Shape 625"/>
          <p:cNvSpPr/>
          <p:nvPr/>
        </p:nvSpPr>
        <p:spPr>
          <a:xfrm>
            <a:off x="1663732" y="3540522"/>
            <a:ext cx="1" cy="7413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626" name="Shape 626"/>
          <p:cNvSpPr/>
          <p:nvPr/>
        </p:nvSpPr>
        <p:spPr>
          <a:xfrm>
            <a:off x="1433072" y="3578962"/>
            <a:ext cx="402354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b="0" dirty="0">
                <a:solidFill>
                  <a:srgbClr val="000000"/>
                </a:solidFill>
                <a:latin typeface="Calibri" panose="020F0502020204030204" pitchFamily="34" charset="0"/>
              </a:rPr>
              <a:t>20</a:t>
            </a:r>
          </a:p>
        </p:txBody>
      </p:sp>
      <p:sp>
        <p:nvSpPr>
          <p:cNvPr id="627" name="Shape 627"/>
          <p:cNvSpPr/>
          <p:nvPr/>
        </p:nvSpPr>
        <p:spPr>
          <a:xfrm>
            <a:off x="2556701" y="3540522"/>
            <a:ext cx="1" cy="7413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628" name="Shape 628"/>
          <p:cNvSpPr/>
          <p:nvPr/>
        </p:nvSpPr>
        <p:spPr>
          <a:xfrm>
            <a:off x="2326040" y="3578962"/>
            <a:ext cx="402354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b="0" dirty="0">
                <a:solidFill>
                  <a:srgbClr val="000000"/>
                </a:solidFill>
                <a:latin typeface="Calibri" panose="020F0502020204030204" pitchFamily="34" charset="0"/>
              </a:rPr>
              <a:t>40</a:t>
            </a:r>
          </a:p>
        </p:txBody>
      </p:sp>
      <p:sp>
        <p:nvSpPr>
          <p:cNvPr id="629" name="Shape 629"/>
          <p:cNvSpPr/>
          <p:nvPr/>
        </p:nvSpPr>
        <p:spPr>
          <a:xfrm>
            <a:off x="2556701" y="3540522"/>
            <a:ext cx="1" cy="7413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630" name="Shape 630"/>
          <p:cNvSpPr/>
          <p:nvPr/>
        </p:nvSpPr>
        <p:spPr>
          <a:xfrm>
            <a:off x="3449670" y="3540522"/>
            <a:ext cx="1" cy="7413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631" name="Shape 631"/>
          <p:cNvSpPr/>
          <p:nvPr/>
        </p:nvSpPr>
        <p:spPr>
          <a:xfrm>
            <a:off x="3219009" y="3578962"/>
            <a:ext cx="402354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b="0" dirty="0">
                <a:solidFill>
                  <a:srgbClr val="000000"/>
                </a:solidFill>
                <a:latin typeface="Calibri" panose="020F0502020204030204" pitchFamily="34" charset="0"/>
              </a:rPr>
              <a:t>60</a:t>
            </a:r>
          </a:p>
        </p:txBody>
      </p:sp>
      <p:sp>
        <p:nvSpPr>
          <p:cNvPr id="632" name="Shape 632"/>
          <p:cNvSpPr/>
          <p:nvPr/>
        </p:nvSpPr>
        <p:spPr>
          <a:xfrm>
            <a:off x="4342639" y="3540522"/>
            <a:ext cx="1" cy="7413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633" name="Shape 633"/>
          <p:cNvSpPr/>
          <p:nvPr/>
        </p:nvSpPr>
        <p:spPr>
          <a:xfrm>
            <a:off x="4111978" y="3578962"/>
            <a:ext cx="402354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b="0" dirty="0">
                <a:solidFill>
                  <a:srgbClr val="000000"/>
                </a:solidFill>
                <a:latin typeface="Calibri" panose="020F0502020204030204" pitchFamily="34" charset="0"/>
              </a:rPr>
              <a:t>80</a:t>
            </a:r>
          </a:p>
        </p:txBody>
      </p:sp>
      <p:sp>
        <p:nvSpPr>
          <p:cNvPr id="634" name="Shape 634"/>
          <p:cNvSpPr/>
          <p:nvPr/>
        </p:nvSpPr>
        <p:spPr>
          <a:xfrm>
            <a:off x="4342639" y="3540522"/>
            <a:ext cx="1" cy="7413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635" name="Shape 635"/>
          <p:cNvSpPr/>
          <p:nvPr/>
        </p:nvSpPr>
        <p:spPr>
          <a:xfrm>
            <a:off x="5235607" y="3540522"/>
            <a:ext cx="1" cy="7413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636" name="Shape 636"/>
          <p:cNvSpPr/>
          <p:nvPr/>
        </p:nvSpPr>
        <p:spPr>
          <a:xfrm>
            <a:off x="4915579" y="3578962"/>
            <a:ext cx="567464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b="0" dirty="0">
                <a:solidFill>
                  <a:srgbClr val="000000"/>
                </a:solidFill>
                <a:latin typeface="Calibri" panose="020F0502020204030204" pitchFamily="34" charset="0"/>
              </a:rPr>
              <a:t>100</a:t>
            </a:r>
          </a:p>
        </p:txBody>
      </p:sp>
      <p:sp>
        <p:nvSpPr>
          <p:cNvPr id="637" name="Shape 637"/>
          <p:cNvSpPr/>
          <p:nvPr/>
        </p:nvSpPr>
        <p:spPr>
          <a:xfrm>
            <a:off x="6128576" y="3540522"/>
            <a:ext cx="1" cy="7413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638" name="Shape 638"/>
          <p:cNvSpPr/>
          <p:nvPr/>
        </p:nvSpPr>
        <p:spPr>
          <a:xfrm>
            <a:off x="5808548" y="3578962"/>
            <a:ext cx="567464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b="0" dirty="0">
                <a:solidFill>
                  <a:srgbClr val="000000"/>
                </a:solidFill>
                <a:latin typeface="Calibri" panose="020F0502020204030204" pitchFamily="34" charset="0"/>
              </a:rPr>
              <a:t>120</a:t>
            </a:r>
          </a:p>
        </p:txBody>
      </p:sp>
      <p:sp>
        <p:nvSpPr>
          <p:cNvPr id="639" name="Shape 639"/>
          <p:cNvSpPr/>
          <p:nvPr/>
        </p:nvSpPr>
        <p:spPr>
          <a:xfrm>
            <a:off x="6128576" y="3540522"/>
            <a:ext cx="1" cy="7413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640" name="Shape 640"/>
          <p:cNvSpPr/>
          <p:nvPr/>
        </p:nvSpPr>
        <p:spPr>
          <a:xfrm>
            <a:off x="7021545" y="3540522"/>
            <a:ext cx="1" cy="7413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641" name="Shape 641"/>
          <p:cNvSpPr/>
          <p:nvPr/>
        </p:nvSpPr>
        <p:spPr>
          <a:xfrm>
            <a:off x="6701516" y="3578962"/>
            <a:ext cx="567464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b="0" dirty="0">
                <a:solidFill>
                  <a:srgbClr val="000000"/>
                </a:solidFill>
                <a:latin typeface="Calibri" panose="020F0502020204030204" pitchFamily="34" charset="0"/>
              </a:rPr>
              <a:t>140</a:t>
            </a:r>
          </a:p>
        </p:txBody>
      </p:sp>
      <p:sp>
        <p:nvSpPr>
          <p:cNvPr id="642" name="Shape 642"/>
          <p:cNvSpPr/>
          <p:nvPr/>
        </p:nvSpPr>
        <p:spPr>
          <a:xfrm>
            <a:off x="7914514" y="3540522"/>
            <a:ext cx="1" cy="7413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643" name="Shape 643"/>
          <p:cNvSpPr/>
          <p:nvPr/>
        </p:nvSpPr>
        <p:spPr>
          <a:xfrm>
            <a:off x="7594485" y="3578962"/>
            <a:ext cx="567464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b="0" dirty="0">
                <a:solidFill>
                  <a:srgbClr val="000000"/>
                </a:solidFill>
                <a:latin typeface="Calibri" panose="020F0502020204030204" pitchFamily="34" charset="0"/>
              </a:rPr>
              <a:t>160</a:t>
            </a:r>
          </a:p>
        </p:txBody>
      </p:sp>
      <p:sp>
        <p:nvSpPr>
          <p:cNvPr id="644" name="Shape 644"/>
          <p:cNvSpPr/>
          <p:nvPr/>
        </p:nvSpPr>
        <p:spPr>
          <a:xfrm>
            <a:off x="2556867" y="2582381"/>
            <a:ext cx="904859" cy="892969"/>
          </a:xfrm>
          <a:prstGeom prst="rect">
            <a:avLst/>
          </a:prstGeom>
          <a:solidFill>
            <a:srgbClr val="971817"/>
          </a:solidFill>
          <a:ln w="25400">
            <a:solid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531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645" name="Shape 645"/>
          <p:cNvSpPr/>
          <p:nvPr/>
        </p:nvSpPr>
        <p:spPr>
          <a:xfrm>
            <a:off x="3440907" y="2582381"/>
            <a:ext cx="904859" cy="892969"/>
          </a:xfrm>
          <a:prstGeom prst="rect">
            <a:avLst/>
          </a:prstGeom>
          <a:solidFill>
            <a:srgbClr val="E8A433"/>
          </a:solidFill>
          <a:ln w="25400">
            <a:solid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/>
            </a:pPr>
            <a:r>
              <a:rPr sz="2531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646" name="Shape 646"/>
          <p:cNvSpPr/>
          <p:nvPr/>
        </p:nvSpPr>
        <p:spPr>
          <a:xfrm>
            <a:off x="4333875" y="2582381"/>
            <a:ext cx="904859" cy="892969"/>
          </a:xfrm>
          <a:prstGeom prst="rect">
            <a:avLst/>
          </a:prstGeom>
          <a:solidFill>
            <a:srgbClr val="0B5D12"/>
          </a:solidFill>
          <a:ln w="25400">
            <a:solid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531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647" name="Shape 647"/>
          <p:cNvSpPr/>
          <p:nvPr/>
        </p:nvSpPr>
        <p:spPr>
          <a:xfrm>
            <a:off x="5226844" y="2582381"/>
            <a:ext cx="904859" cy="892969"/>
          </a:xfrm>
          <a:prstGeom prst="rect">
            <a:avLst/>
          </a:prstGeom>
          <a:solidFill>
            <a:srgbClr val="11DBE3"/>
          </a:solidFill>
          <a:ln w="25400">
            <a:solid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/>
            </a:pPr>
            <a:r>
              <a:rPr sz="2531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648" name="Shape 648"/>
          <p:cNvSpPr/>
          <p:nvPr/>
        </p:nvSpPr>
        <p:spPr>
          <a:xfrm>
            <a:off x="6128742" y="2582381"/>
            <a:ext cx="904859" cy="892969"/>
          </a:xfrm>
          <a:prstGeom prst="rect">
            <a:avLst/>
          </a:prstGeom>
          <a:solidFill>
            <a:srgbClr val="971817"/>
          </a:solidFill>
          <a:ln w="25400">
            <a:solid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531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649" name="Shape 649"/>
          <p:cNvSpPr/>
          <p:nvPr/>
        </p:nvSpPr>
        <p:spPr>
          <a:xfrm>
            <a:off x="7012782" y="2582381"/>
            <a:ext cx="904859" cy="892969"/>
          </a:xfrm>
          <a:prstGeom prst="rect">
            <a:avLst/>
          </a:prstGeom>
          <a:solidFill>
            <a:srgbClr val="E8A433"/>
          </a:solidFill>
          <a:ln w="25400">
            <a:solid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/>
            </a:pPr>
            <a:r>
              <a:rPr sz="2531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650" name="Shape 650"/>
          <p:cNvSpPr/>
          <p:nvPr/>
        </p:nvSpPr>
        <p:spPr>
          <a:xfrm>
            <a:off x="1161315" y="2033618"/>
            <a:ext cx="456856" cy="3534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600">
                <a:solidFill>
                  <a:srgbClr val="7BDB45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28" b="0" dirty="0">
                <a:solidFill>
                  <a:schemeClr val="bg2"/>
                </a:solidFill>
                <a:latin typeface="Calibri" panose="020F0502020204030204" pitchFamily="34" charset="0"/>
              </a:rPr>
              <a:t>lock</a:t>
            </a:r>
          </a:p>
        </p:txBody>
      </p:sp>
      <p:sp>
        <p:nvSpPr>
          <p:cNvPr id="651" name="Shape 651"/>
          <p:cNvSpPr/>
          <p:nvPr/>
        </p:nvSpPr>
        <p:spPr>
          <a:xfrm>
            <a:off x="1407929" y="2357394"/>
            <a:ext cx="1" cy="222323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 b="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652" name="Shape 652"/>
          <p:cNvSpPr/>
          <p:nvPr/>
        </p:nvSpPr>
        <p:spPr>
          <a:xfrm>
            <a:off x="4157088" y="2033618"/>
            <a:ext cx="702116" cy="3534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600">
                <a:solidFill>
                  <a:srgbClr val="7BDB45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28" b="0" dirty="0">
                <a:solidFill>
                  <a:schemeClr val="bg2"/>
                </a:solidFill>
                <a:latin typeface="Calibri" panose="020F0502020204030204" pitchFamily="34" charset="0"/>
              </a:rPr>
              <a:t>unlock</a:t>
            </a:r>
          </a:p>
        </p:txBody>
      </p:sp>
      <p:sp>
        <p:nvSpPr>
          <p:cNvPr id="653" name="Shape 653"/>
          <p:cNvSpPr/>
          <p:nvPr/>
        </p:nvSpPr>
        <p:spPr>
          <a:xfrm>
            <a:off x="4533318" y="2357394"/>
            <a:ext cx="1" cy="222323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 b="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654" name="Shape 654"/>
          <p:cNvSpPr/>
          <p:nvPr/>
        </p:nvSpPr>
        <p:spPr>
          <a:xfrm>
            <a:off x="5074662" y="2033618"/>
            <a:ext cx="456856" cy="3534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600">
                <a:solidFill>
                  <a:srgbClr val="11DBE3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28" b="0" dirty="0">
                <a:solidFill>
                  <a:schemeClr val="bg2"/>
                </a:solidFill>
                <a:latin typeface="Calibri" panose="020F0502020204030204" pitchFamily="34" charset="0"/>
              </a:rPr>
              <a:t>lock</a:t>
            </a:r>
          </a:p>
        </p:txBody>
      </p:sp>
      <p:sp>
        <p:nvSpPr>
          <p:cNvPr id="655" name="Shape 655"/>
          <p:cNvSpPr/>
          <p:nvPr/>
        </p:nvSpPr>
        <p:spPr>
          <a:xfrm>
            <a:off x="5321274" y="2357394"/>
            <a:ext cx="1" cy="222323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 b="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656" name="Shape 656"/>
          <p:cNvSpPr/>
          <p:nvPr/>
        </p:nvSpPr>
        <p:spPr>
          <a:xfrm>
            <a:off x="1694925" y="4491510"/>
            <a:ext cx="5132495" cy="8510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b="0" dirty="0">
                <a:solidFill>
                  <a:srgbClr val="000000"/>
                </a:solidFill>
                <a:latin typeface="Calibri" panose="020F0502020204030204" pitchFamily="34" charset="0"/>
              </a:rPr>
              <a:t>CPU scheduler may run </a:t>
            </a:r>
            <a:r>
              <a:rPr sz="2531" dirty="0">
                <a:solidFill>
                  <a:srgbClr val="308B16"/>
                </a:solidFill>
                <a:latin typeface="Helvetica"/>
                <a:ea typeface="Helvetica"/>
                <a:cs typeface="Helvetica"/>
                <a:sym typeface="Helvetica"/>
              </a:rPr>
              <a:t>B</a:t>
            </a:r>
            <a:r>
              <a:rPr sz="2531" b="0" dirty="0">
                <a:solidFill>
                  <a:srgbClr val="000000"/>
                </a:solidFill>
                <a:latin typeface="Calibri" panose="020F0502020204030204" pitchFamily="34" charset="0"/>
              </a:rPr>
              <a:t> instead of </a:t>
            </a:r>
            <a:r>
              <a:rPr sz="2531" dirty="0">
                <a:solidFill>
                  <a:srgbClr val="11DBE3"/>
                </a:solidFill>
                <a:latin typeface="Helvetica"/>
                <a:ea typeface="Helvetica"/>
                <a:cs typeface="Helvetica"/>
                <a:sym typeface="Helvetica"/>
              </a:rPr>
              <a:t>A</a:t>
            </a:r>
            <a:endParaRPr sz="2531" b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b="0" dirty="0">
                <a:solidFill>
                  <a:srgbClr val="000000"/>
                </a:solidFill>
                <a:latin typeface="Calibri" panose="020F0502020204030204" pitchFamily="34" charset="0"/>
              </a:rPr>
              <a:t>even though </a:t>
            </a:r>
            <a:r>
              <a:rPr sz="2531" dirty="0">
                <a:solidFill>
                  <a:srgbClr val="308B16"/>
                </a:solidFill>
                <a:latin typeface="Helvetica"/>
                <a:ea typeface="Helvetica"/>
                <a:cs typeface="Helvetica"/>
                <a:sym typeface="Helvetica"/>
              </a:rPr>
              <a:t>B</a:t>
            </a:r>
            <a:r>
              <a:rPr sz="2531" b="0" dirty="0">
                <a:solidFill>
                  <a:srgbClr val="000000"/>
                </a:solidFill>
                <a:latin typeface="Calibri" panose="020F0502020204030204" pitchFamily="34" charset="0"/>
              </a:rPr>
              <a:t> is waiting for </a:t>
            </a:r>
            <a:r>
              <a:rPr sz="2531" dirty="0">
                <a:solidFill>
                  <a:srgbClr val="11DBE3"/>
                </a:solidFill>
                <a:latin typeface="Helvetica"/>
                <a:ea typeface="Helvetica"/>
                <a:cs typeface="Helvetica"/>
                <a:sym typeface="Helvetica"/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11679787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rgbClr val="000000"/>
                </a:solidFill>
              </a:rPr>
              <a:t>Ticket Lock</a:t>
            </a:r>
            <a:r>
              <a:rPr lang="en-US" sz="3600" dirty="0">
                <a:solidFill>
                  <a:srgbClr val="000000"/>
                </a:solidFill>
              </a:rPr>
              <a:t> with Yield()</a:t>
            </a:r>
            <a:endParaRPr sz="3600" dirty="0">
              <a:solidFill>
                <a:srgbClr val="000000"/>
              </a:solidFill>
            </a:endParaRPr>
          </a:p>
        </p:txBody>
      </p:sp>
      <p:sp>
        <p:nvSpPr>
          <p:cNvPr id="242" name="Shape 242"/>
          <p:cNvSpPr>
            <a:spLocks noGrp="1"/>
          </p:cNvSpPr>
          <p:nvPr>
            <p:ph type="body" idx="4294967295"/>
          </p:nvPr>
        </p:nvSpPr>
        <p:spPr>
          <a:xfrm>
            <a:off x="110464" y="1513880"/>
            <a:ext cx="4052962" cy="489905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sz="1969" b="0" dirty="0"/>
              <a:t>typedef struct </a:t>
            </a:r>
            <a:r>
              <a:rPr sz="1969" b="0" dirty="0">
                <a:latin typeface="Helvetica"/>
                <a:ea typeface="Helvetica"/>
                <a:cs typeface="Helvetica"/>
                <a:sym typeface="Helvetica"/>
              </a:rPr>
              <a:t>__lock_t</a:t>
            </a:r>
            <a:r>
              <a:rPr sz="1969" b="0" dirty="0"/>
              <a:t> {</a:t>
            </a:r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sz="1969" b="0" dirty="0"/>
              <a:t>	int ticket;</a:t>
            </a:r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sz="1969" b="0" dirty="0"/>
              <a:t>	int turn;</a:t>
            </a:r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sz="1969" b="0" dirty="0"/>
              <a:t>}</a:t>
            </a:r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endParaRPr sz="1969" b="0" dirty="0"/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sz="1969" b="0" dirty="0"/>
              <a:t>void </a:t>
            </a:r>
            <a:r>
              <a:rPr sz="1969" b="0" dirty="0">
                <a:latin typeface="Helvetica"/>
                <a:ea typeface="Helvetica"/>
                <a:cs typeface="Helvetica"/>
                <a:sym typeface="Helvetica"/>
              </a:rPr>
              <a:t>lock_init</a:t>
            </a:r>
            <a:r>
              <a:rPr sz="1969" b="0" dirty="0"/>
              <a:t>(lock_t *lock) {</a:t>
            </a:r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sz="1969" b="0" dirty="0"/>
              <a:t>	lock-&gt;ticket = 0;</a:t>
            </a:r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sz="1969" b="0" dirty="0"/>
              <a:t>	lock-&gt;turn = 0;</a:t>
            </a:r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sz="1969" dirty="0"/>
              <a:t>}</a:t>
            </a:r>
          </a:p>
        </p:txBody>
      </p:sp>
      <p:sp>
        <p:nvSpPr>
          <p:cNvPr id="243" name="Shape 243"/>
          <p:cNvSpPr/>
          <p:nvPr/>
        </p:nvSpPr>
        <p:spPr>
          <a:xfrm>
            <a:off x="4809173" y="1513084"/>
            <a:ext cx="4630020" cy="51991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lvl="0" algn="l">
              <a:lnSpc>
                <a:spcPct val="200000"/>
              </a:lnSpc>
              <a:defRPr sz="1800">
                <a:solidFill>
                  <a:srgbClr val="000000"/>
                </a:solidFill>
              </a:defRPr>
            </a:pPr>
            <a:r>
              <a:rPr sz="1969" b="0" dirty="0">
                <a:latin typeface="Calibri" panose="020F0502020204030204" pitchFamily="34" charset="0"/>
              </a:rPr>
              <a:t>void </a:t>
            </a:r>
            <a:r>
              <a:rPr sz="1969" dirty="0">
                <a:latin typeface="Helvetica"/>
                <a:ea typeface="Helvetica"/>
                <a:cs typeface="Helvetica"/>
                <a:sym typeface="Helvetica"/>
              </a:rPr>
              <a:t>acquire</a:t>
            </a:r>
            <a:r>
              <a:rPr sz="1969" b="0" dirty="0">
                <a:latin typeface="Calibri" panose="020F0502020204030204" pitchFamily="34" charset="0"/>
              </a:rPr>
              <a:t>(lock_t *lock) {</a:t>
            </a:r>
            <a:endParaRPr lang="en-US" sz="1969" b="0" dirty="0">
              <a:latin typeface="Calibri" panose="020F0502020204030204" pitchFamily="34" charset="0"/>
            </a:endParaRPr>
          </a:p>
          <a:p>
            <a:pPr lvl="0" algn="l">
              <a:lnSpc>
                <a:spcPct val="200000"/>
              </a:lnSpc>
              <a:defRPr sz="1800">
                <a:solidFill>
                  <a:srgbClr val="000000"/>
                </a:solidFill>
              </a:defRPr>
            </a:pPr>
            <a:r>
              <a:rPr lang="en-US" sz="1969" b="0" dirty="0">
                <a:latin typeface="Calibri" panose="020F0502020204030204" pitchFamily="34" charset="0"/>
              </a:rPr>
              <a:t>	</a:t>
            </a:r>
            <a:r>
              <a:rPr sz="1969" b="0" dirty="0" err="1">
                <a:latin typeface="Calibri" panose="020F0502020204030204" pitchFamily="34" charset="0"/>
              </a:rPr>
              <a:t>int</a:t>
            </a:r>
            <a:r>
              <a:rPr sz="1969" b="0" dirty="0">
                <a:latin typeface="Calibri" panose="020F0502020204030204" pitchFamily="34" charset="0"/>
              </a:rPr>
              <a:t> myturn = FAA(&amp;lock-&gt;ticket);</a:t>
            </a:r>
          </a:p>
          <a:p>
            <a:pPr lvl="0" algn="l">
              <a:lnSpc>
                <a:spcPct val="200000"/>
              </a:lnSpc>
              <a:defRPr sz="1800">
                <a:solidFill>
                  <a:srgbClr val="000000"/>
                </a:solidFill>
              </a:defRPr>
            </a:pPr>
            <a:r>
              <a:rPr sz="1969" b="0" dirty="0">
                <a:latin typeface="Calibri" panose="020F0502020204030204" pitchFamily="34" charset="0"/>
              </a:rPr>
              <a:t>	while(lock-&gt;turn != myturn)</a:t>
            </a:r>
          </a:p>
          <a:p>
            <a:pPr lvl="0" algn="l">
              <a:lnSpc>
                <a:spcPct val="200000"/>
              </a:lnSpc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rgbClr val="0070C0"/>
                </a:solidFill>
                <a:latin typeface="Calibri" panose="020F0502020204030204" pitchFamily="34" charset="0"/>
              </a:rPr>
              <a:t>		</a:t>
            </a:r>
            <a:r>
              <a:rPr lang="en-US" sz="1969" dirty="0">
                <a:solidFill>
                  <a:srgbClr val="0070C0"/>
                </a:solidFill>
                <a:latin typeface="Calibri" panose="020F0502020204030204" pitchFamily="34" charset="0"/>
              </a:rPr>
              <a:t>yield()</a:t>
            </a:r>
            <a:r>
              <a:rPr sz="1969" dirty="0">
                <a:solidFill>
                  <a:srgbClr val="0070C0"/>
                </a:solidFill>
                <a:latin typeface="Calibri" panose="020F0502020204030204" pitchFamily="34" charset="0"/>
              </a:rPr>
              <a:t>;</a:t>
            </a:r>
            <a:endParaRPr lang="en-US" sz="1969" dirty="0">
              <a:solidFill>
                <a:srgbClr val="0070C0"/>
              </a:solidFill>
              <a:latin typeface="Calibri" panose="020F0502020204030204" pitchFamily="34" charset="0"/>
            </a:endParaRPr>
          </a:p>
          <a:p>
            <a:pPr lvl="0" algn="l">
              <a:lnSpc>
                <a:spcPct val="200000"/>
              </a:lnSpc>
              <a:defRPr sz="1800">
                <a:solidFill>
                  <a:srgbClr val="000000"/>
                </a:solidFill>
              </a:defRPr>
            </a:pPr>
            <a:r>
              <a:rPr sz="1969" b="0" dirty="0">
                <a:latin typeface="Calibri" panose="020F0502020204030204" pitchFamily="34" charset="0"/>
              </a:rPr>
              <a:t>}</a:t>
            </a:r>
          </a:p>
          <a:p>
            <a:pPr lvl="0" algn="l">
              <a:lnSpc>
                <a:spcPct val="200000"/>
              </a:lnSpc>
              <a:defRPr sz="1800">
                <a:solidFill>
                  <a:srgbClr val="000000"/>
                </a:solidFill>
              </a:defRPr>
            </a:pPr>
            <a:r>
              <a:rPr sz="1969" b="0" dirty="0">
                <a:latin typeface="Calibri" panose="020F0502020204030204" pitchFamily="34" charset="0"/>
              </a:rPr>
              <a:t>void </a:t>
            </a:r>
            <a:r>
              <a:rPr sz="1969" dirty="0">
                <a:latin typeface="Helvetica"/>
                <a:ea typeface="Helvetica"/>
                <a:cs typeface="Helvetica"/>
                <a:sym typeface="Helvetica"/>
              </a:rPr>
              <a:t>release</a:t>
            </a:r>
            <a:r>
              <a:rPr sz="1969" b="0" dirty="0">
                <a:latin typeface="Calibri" panose="020F0502020204030204" pitchFamily="34" charset="0"/>
              </a:rPr>
              <a:t> (lock_t *lock) {</a:t>
            </a:r>
          </a:p>
          <a:p>
            <a:pPr lvl="0" algn="l">
              <a:lnSpc>
                <a:spcPct val="200000"/>
              </a:lnSpc>
              <a:defRPr sz="1800">
                <a:solidFill>
                  <a:srgbClr val="000000"/>
                </a:solidFill>
              </a:defRPr>
            </a:pPr>
            <a:r>
              <a:rPr sz="1969" b="0" dirty="0">
                <a:latin typeface="Calibri" panose="020F0502020204030204" pitchFamily="34" charset="0"/>
              </a:rPr>
              <a:t>	FAA(&amp;lock-&gt;turn);</a:t>
            </a:r>
          </a:p>
          <a:p>
            <a:pPr lvl="0" algn="l">
              <a:lnSpc>
                <a:spcPct val="200000"/>
              </a:lnSpc>
              <a:defRPr sz="1800">
                <a:solidFill>
                  <a:srgbClr val="000000"/>
                </a:solidFill>
              </a:defRPr>
            </a:pPr>
            <a:r>
              <a:rPr sz="1969" b="0" dirty="0">
                <a:latin typeface="Calibri" panose="020F050202020403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9259879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Shape 332"/>
          <p:cNvSpPr/>
          <p:nvPr/>
        </p:nvSpPr>
        <p:spPr>
          <a:xfrm>
            <a:off x="3292311" y="2476193"/>
            <a:ext cx="800851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headEnd type="triangle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 b="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333" name="Shape 333"/>
          <p:cNvSpPr/>
          <p:nvPr/>
        </p:nvSpPr>
        <p:spPr>
          <a:xfrm>
            <a:off x="3433266" y="2314889"/>
            <a:ext cx="394339" cy="281295"/>
          </a:xfrm>
          <a:prstGeom prst="rect">
            <a:avLst/>
          </a:prstGeom>
          <a:solidFill/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2600">
                <a:solidFill>
                  <a:srgbClr val="971817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28" b="0" dirty="0">
                <a:solidFill>
                  <a:schemeClr val="bg1"/>
                </a:solidFill>
                <a:latin typeface="Calibri" panose="020F0502020204030204" pitchFamily="34" charset="0"/>
              </a:rPr>
              <a:t>spin</a:t>
            </a:r>
          </a:p>
        </p:txBody>
      </p:sp>
      <p:sp>
        <p:nvSpPr>
          <p:cNvPr id="334" name="Shape 334"/>
          <p:cNvSpPr/>
          <p:nvPr/>
        </p:nvSpPr>
        <p:spPr>
          <a:xfrm>
            <a:off x="2399342" y="2476193"/>
            <a:ext cx="800851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headEnd type="triangle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 b="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335" name="Shape 335"/>
          <p:cNvSpPr/>
          <p:nvPr/>
        </p:nvSpPr>
        <p:spPr>
          <a:xfrm>
            <a:off x="2540297" y="2314889"/>
            <a:ext cx="394339" cy="281295"/>
          </a:xfrm>
          <a:prstGeom prst="rect">
            <a:avLst/>
          </a:prstGeom>
          <a:solidFill/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2600">
                <a:solidFill>
                  <a:srgbClr val="11DBE3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28" b="0" dirty="0">
                <a:solidFill>
                  <a:schemeClr val="bg1"/>
                </a:solidFill>
                <a:latin typeface="Calibri" panose="020F0502020204030204" pitchFamily="34" charset="0"/>
              </a:rPr>
              <a:t>spin</a:t>
            </a:r>
          </a:p>
        </p:txBody>
      </p:sp>
      <p:sp>
        <p:nvSpPr>
          <p:cNvPr id="336" name="Shape 336"/>
          <p:cNvSpPr/>
          <p:nvPr/>
        </p:nvSpPr>
        <p:spPr>
          <a:xfrm>
            <a:off x="4185280" y="2476193"/>
            <a:ext cx="800851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headEnd type="triangle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 b="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337" name="Shape 337"/>
          <p:cNvSpPr/>
          <p:nvPr/>
        </p:nvSpPr>
        <p:spPr>
          <a:xfrm>
            <a:off x="4326235" y="2314889"/>
            <a:ext cx="394339" cy="281295"/>
          </a:xfrm>
          <a:prstGeom prst="rect">
            <a:avLst/>
          </a:prstGeom>
          <a:solidFill/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2600">
                <a:solidFill>
                  <a:srgbClr val="E8A433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28" b="0" dirty="0">
                <a:solidFill>
                  <a:schemeClr val="bg1"/>
                </a:solidFill>
                <a:latin typeface="Calibri" panose="020F0502020204030204" pitchFamily="34" charset="0"/>
              </a:rPr>
              <a:t>spin</a:t>
            </a:r>
          </a:p>
        </p:txBody>
      </p:sp>
      <p:sp>
        <p:nvSpPr>
          <p:cNvPr id="338" name="Shape 338"/>
          <p:cNvSpPr/>
          <p:nvPr/>
        </p:nvSpPr>
        <p:spPr>
          <a:xfrm>
            <a:off x="6864186" y="2476193"/>
            <a:ext cx="800851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headEnd type="triangle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 b="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339" name="Shape 339"/>
          <p:cNvSpPr/>
          <p:nvPr/>
        </p:nvSpPr>
        <p:spPr>
          <a:xfrm>
            <a:off x="7005141" y="2314889"/>
            <a:ext cx="394339" cy="281295"/>
          </a:xfrm>
          <a:prstGeom prst="rect">
            <a:avLst/>
          </a:prstGeom>
          <a:solidFill/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2600">
                <a:solidFill>
                  <a:srgbClr val="971817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28" b="0" dirty="0">
                <a:solidFill>
                  <a:schemeClr val="bg1"/>
                </a:solidFill>
                <a:latin typeface="Calibri" panose="020F0502020204030204" pitchFamily="34" charset="0"/>
              </a:rPr>
              <a:t>spin</a:t>
            </a:r>
          </a:p>
        </p:txBody>
      </p:sp>
      <p:sp>
        <p:nvSpPr>
          <p:cNvPr id="340" name="Shape 340"/>
          <p:cNvSpPr/>
          <p:nvPr/>
        </p:nvSpPr>
        <p:spPr>
          <a:xfrm>
            <a:off x="7757155" y="2476193"/>
            <a:ext cx="800851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headEnd type="triangle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 b="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341" name="Shape 341"/>
          <p:cNvSpPr/>
          <p:nvPr/>
        </p:nvSpPr>
        <p:spPr>
          <a:xfrm>
            <a:off x="7898110" y="2314889"/>
            <a:ext cx="394339" cy="281295"/>
          </a:xfrm>
          <a:prstGeom prst="rect">
            <a:avLst/>
          </a:prstGeom>
          <a:solidFill/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2600">
                <a:solidFill>
                  <a:srgbClr val="E8A433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28" b="0" dirty="0">
                <a:solidFill>
                  <a:schemeClr val="bg1"/>
                </a:solidFill>
                <a:latin typeface="Calibri" panose="020F0502020204030204" pitchFamily="34" charset="0"/>
              </a:rPr>
              <a:t>spin</a:t>
            </a:r>
          </a:p>
        </p:txBody>
      </p:sp>
      <p:sp>
        <p:nvSpPr>
          <p:cNvPr id="342" name="Shape 342"/>
          <p:cNvSpPr/>
          <p:nvPr/>
        </p:nvSpPr>
        <p:spPr>
          <a:xfrm>
            <a:off x="1454370" y="2586761"/>
            <a:ext cx="904859" cy="892969"/>
          </a:xfrm>
          <a:prstGeom prst="rect">
            <a:avLst/>
          </a:prstGeom>
          <a:solidFill>
            <a:srgbClr val="0B5D12"/>
          </a:solidFill>
          <a:ln w="25400">
            <a:solid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531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343" name="Shape 343"/>
          <p:cNvSpPr/>
          <p:nvPr/>
        </p:nvSpPr>
        <p:spPr>
          <a:xfrm>
            <a:off x="2347338" y="2586761"/>
            <a:ext cx="904859" cy="892969"/>
          </a:xfrm>
          <a:prstGeom prst="rect">
            <a:avLst/>
          </a:prstGeom>
          <a:solidFill>
            <a:srgbClr val="11DBE3"/>
          </a:solidFill>
          <a:ln w="25400">
            <a:solid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/>
            </a:pPr>
            <a:r>
              <a:rPr sz="2531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344" name="Shape 344"/>
          <p:cNvSpPr/>
          <p:nvPr/>
        </p:nvSpPr>
        <p:spPr>
          <a:xfrm>
            <a:off x="1463133" y="3544902"/>
            <a:ext cx="7125891" cy="1"/>
          </a:xfrm>
          <a:prstGeom prst="line">
            <a:avLst/>
          </a:prstGeom>
          <a:ln w="508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 lvl="0" algn="ctr">
              <a:defRPr sz="2600"/>
            </a:pPr>
            <a:endParaRPr sz="1828" b="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345" name="Shape 345"/>
          <p:cNvSpPr/>
          <p:nvPr/>
        </p:nvSpPr>
        <p:spPr>
          <a:xfrm>
            <a:off x="1463133" y="3544902"/>
            <a:ext cx="1" cy="74135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346" name="Shape 346"/>
          <p:cNvSpPr/>
          <p:nvPr/>
        </p:nvSpPr>
        <p:spPr>
          <a:xfrm>
            <a:off x="1321841" y="3583341"/>
            <a:ext cx="237245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b="0" dirty="0">
                <a:solidFill>
                  <a:srgbClr val="000000"/>
                </a:solidFill>
                <a:latin typeface="Calibri" panose="020F0502020204030204" pitchFamily="34" charset="0"/>
              </a:rPr>
              <a:t>0</a:t>
            </a:r>
          </a:p>
        </p:txBody>
      </p:sp>
      <p:sp>
        <p:nvSpPr>
          <p:cNvPr id="347" name="Shape 347"/>
          <p:cNvSpPr/>
          <p:nvPr/>
        </p:nvSpPr>
        <p:spPr>
          <a:xfrm>
            <a:off x="2356102" y="3544902"/>
            <a:ext cx="1" cy="74135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348" name="Shape 348"/>
          <p:cNvSpPr/>
          <p:nvPr/>
        </p:nvSpPr>
        <p:spPr>
          <a:xfrm>
            <a:off x="2125442" y="3583341"/>
            <a:ext cx="402354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b="0" dirty="0">
                <a:solidFill>
                  <a:srgbClr val="000000"/>
                </a:solidFill>
                <a:latin typeface="Calibri" panose="020F0502020204030204" pitchFamily="34" charset="0"/>
              </a:rPr>
              <a:t>20</a:t>
            </a:r>
          </a:p>
        </p:txBody>
      </p:sp>
      <p:sp>
        <p:nvSpPr>
          <p:cNvPr id="349" name="Shape 349"/>
          <p:cNvSpPr/>
          <p:nvPr/>
        </p:nvSpPr>
        <p:spPr>
          <a:xfrm>
            <a:off x="3249071" y="3544902"/>
            <a:ext cx="1" cy="74135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350" name="Shape 350"/>
          <p:cNvSpPr/>
          <p:nvPr/>
        </p:nvSpPr>
        <p:spPr>
          <a:xfrm>
            <a:off x="3018410" y="3583341"/>
            <a:ext cx="402354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b="0" dirty="0">
                <a:solidFill>
                  <a:srgbClr val="000000"/>
                </a:solidFill>
                <a:latin typeface="Calibri" panose="020F0502020204030204" pitchFamily="34" charset="0"/>
              </a:rPr>
              <a:t>40</a:t>
            </a:r>
          </a:p>
        </p:txBody>
      </p:sp>
      <p:sp>
        <p:nvSpPr>
          <p:cNvPr id="351" name="Shape 351"/>
          <p:cNvSpPr/>
          <p:nvPr/>
        </p:nvSpPr>
        <p:spPr>
          <a:xfrm>
            <a:off x="3249071" y="3544902"/>
            <a:ext cx="1" cy="74135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352" name="Shape 352"/>
          <p:cNvSpPr/>
          <p:nvPr/>
        </p:nvSpPr>
        <p:spPr>
          <a:xfrm>
            <a:off x="4142039" y="3544902"/>
            <a:ext cx="1" cy="74135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353" name="Shape 353"/>
          <p:cNvSpPr/>
          <p:nvPr/>
        </p:nvSpPr>
        <p:spPr>
          <a:xfrm>
            <a:off x="3911379" y="3583341"/>
            <a:ext cx="402354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b="0" dirty="0">
                <a:solidFill>
                  <a:srgbClr val="000000"/>
                </a:solidFill>
                <a:latin typeface="Calibri" panose="020F0502020204030204" pitchFamily="34" charset="0"/>
              </a:rPr>
              <a:t>60</a:t>
            </a:r>
          </a:p>
        </p:txBody>
      </p:sp>
      <p:sp>
        <p:nvSpPr>
          <p:cNvPr id="354" name="Shape 354"/>
          <p:cNvSpPr/>
          <p:nvPr/>
        </p:nvSpPr>
        <p:spPr>
          <a:xfrm>
            <a:off x="5035008" y="3544902"/>
            <a:ext cx="1" cy="74135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355" name="Shape 355"/>
          <p:cNvSpPr/>
          <p:nvPr/>
        </p:nvSpPr>
        <p:spPr>
          <a:xfrm>
            <a:off x="4804348" y="3583341"/>
            <a:ext cx="402354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b="0" dirty="0">
                <a:solidFill>
                  <a:srgbClr val="000000"/>
                </a:solidFill>
                <a:latin typeface="Calibri" panose="020F0502020204030204" pitchFamily="34" charset="0"/>
              </a:rPr>
              <a:t>80</a:t>
            </a:r>
          </a:p>
        </p:txBody>
      </p:sp>
      <p:sp>
        <p:nvSpPr>
          <p:cNvPr id="356" name="Shape 356"/>
          <p:cNvSpPr/>
          <p:nvPr/>
        </p:nvSpPr>
        <p:spPr>
          <a:xfrm>
            <a:off x="5035008" y="3544902"/>
            <a:ext cx="1" cy="74135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357" name="Shape 357"/>
          <p:cNvSpPr/>
          <p:nvPr/>
        </p:nvSpPr>
        <p:spPr>
          <a:xfrm>
            <a:off x="5927977" y="3544902"/>
            <a:ext cx="1" cy="74135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358" name="Shape 358"/>
          <p:cNvSpPr/>
          <p:nvPr/>
        </p:nvSpPr>
        <p:spPr>
          <a:xfrm>
            <a:off x="5607948" y="3583341"/>
            <a:ext cx="567464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b="0" dirty="0">
                <a:solidFill>
                  <a:srgbClr val="000000"/>
                </a:solidFill>
                <a:latin typeface="Calibri" panose="020F0502020204030204" pitchFamily="34" charset="0"/>
              </a:rPr>
              <a:t>100</a:t>
            </a:r>
          </a:p>
        </p:txBody>
      </p:sp>
      <p:sp>
        <p:nvSpPr>
          <p:cNvPr id="359" name="Shape 359"/>
          <p:cNvSpPr/>
          <p:nvPr/>
        </p:nvSpPr>
        <p:spPr>
          <a:xfrm>
            <a:off x="6820946" y="3544902"/>
            <a:ext cx="1" cy="74135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360" name="Shape 360"/>
          <p:cNvSpPr/>
          <p:nvPr/>
        </p:nvSpPr>
        <p:spPr>
          <a:xfrm>
            <a:off x="6500917" y="3583341"/>
            <a:ext cx="567464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b="0" dirty="0">
                <a:solidFill>
                  <a:srgbClr val="000000"/>
                </a:solidFill>
                <a:latin typeface="Calibri" panose="020F0502020204030204" pitchFamily="34" charset="0"/>
              </a:rPr>
              <a:t>120</a:t>
            </a:r>
          </a:p>
        </p:txBody>
      </p:sp>
      <p:sp>
        <p:nvSpPr>
          <p:cNvPr id="361" name="Shape 361"/>
          <p:cNvSpPr/>
          <p:nvPr/>
        </p:nvSpPr>
        <p:spPr>
          <a:xfrm>
            <a:off x="6820946" y="3544902"/>
            <a:ext cx="1" cy="74135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362" name="Shape 362"/>
          <p:cNvSpPr/>
          <p:nvPr/>
        </p:nvSpPr>
        <p:spPr>
          <a:xfrm>
            <a:off x="7713914" y="3544902"/>
            <a:ext cx="1" cy="74135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363" name="Shape 363"/>
          <p:cNvSpPr/>
          <p:nvPr/>
        </p:nvSpPr>
        <p:spPr>
          <a:xfrm>
            <a:off x="7393886" y="3583341"/>
            <a:ext cx="567464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b="0" dirty="0">
                <a:solidFill>
                  <a:srgbClr val="000000"/>
                </a:solidFill>
                <a:latin typeface="Calibri" panose="020F0502020204030204" pitchFamily="34" charset="0"/>
              </a:rPr>
              <a:t>140</a:t>
            </a:r>
          </a:p>
        </p:txBody>
      </p:sp>
      <p:sp>
        <p:nvSpPr>
          <p:cNvPr id="364" name="Shape 364"/>
          <p:cNvSpPr/>
          <p:nvPr/>
        </p:nvSpPr>
        <p:spPr>
          <a:xfrm>
            <a:off x="8606883" y="3544902"/>
            <a:ext cx="1" cy="74135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365" name="Shape 365"/>
          <p:cNvSpPr/>
          <p:nvPr/>
        </p:nvSpPr>
        <p:spPr>
          <a:xfrm>
            <a:off x="8286854" y="3583341"/>
            <a:ext cx="567464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b="0" dirty="0">
                <a:solidFill>
                  <a:srgbClr val="000000"/>
                </a:solidFill>
                <a:latin typeface="Calibri" panose="020F0502020204030204" pitchFamily="34" charset="0"/>
              </a:rPr>
              <a:t>160</a:t>
            </a:r>
          </a:p>
        </p:txBody>
      </p:sp>
      <p:sp>
        <p:nvSpPr>
          <p:cNvPr id="366" name="Shape 366"/>
          <p:cNvSpPr/>
          <p:nvPr/>
        </p:nvSpPr>
        <p:spPr>
          <a:xfrm>
            <a:off x="3249237" y="2586761"/>
            <a:ext cx="904859" cy="892969"/>
          </a:xfrm>
          <a:prstGeom prst="rect">
            <a:avLst/>
          </a:prstGeom>
          <a:solidFill>
            <a:srgbClr val="971817"/>
          </a:solidFill>
          <a:ln w="25400">
            <a:solid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531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367" name="Shape 367"/>
          <p:cNvSpPr/>
          <p:nvPr/>
        </p:nvSpPr>
        <p:spPr>
          <a:xfrm>
            <a:off x="4133276" y="2586761"/>
            <a:ext cx="904859" cy="892969"/>
          </a:xfrm>
          <a:prstGeom prst="rect">
            <a:avLst/>
          </a:prstGeom>
          <a:solidFill>
            <a:srgbClr val="E8A433"/>
          </a:solidFill>
          <a:ln w="25400">
            <a:solid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/>
            </a:pPr>
            <a:r>
              <a:rPr sz="2531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368" name="Shape 368"/>
          <p:cNvSpPr/>
          <p:nvPr/>
        </p:nvSpPr>
        <p:spPr>
          <a:xfrm>
            <a:off x="5026245" y="2586761"/>
            <a:ext cx="904859" cy="892969"/>
          </a:xfrm>
          <a:prstGeom prst="rect">
            <a:avLst/>
          </a:prstGeom>
          <a:solidFill>
            <a:srgbClr val="0B5D12"/>
          </a:solidFill>
          <a:ln w="25400">
            <a:solid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531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369" name="Shape 369"/>
          <p:cNvSpPr/>
          <p:nvPr/>
        </p:nvSpPr>
        <p:spPr>
          <a:xfrm>
            <a:off x="5919214" y="2586761"/>
            <a:ext cx="904859" cy="892969"/>
          </a:xfrm>
          <a:prstGeom prst="rect">
            <a:avLst/>
          </a:prstGeom>
          <a:solidFill>
            <a:srgbClr val="11DBE3"/>
          </a:solidFill>
          <a:ln w="25400">
            <a:solid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/>
            </a:pPr>
            <a:r>
              <a:rPr sz="2531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370" name="Shape 370"/>
          <p:cNvSpPr/>
          <p:nvPr/>
        </p:nvSpPr>
        <p:spPr>
          <a:xfrm>
            <a:off x="6821112" y="2586761"/>
            <a:ext cx="904859" cy="892969"/>
          </a:xfrm>
          <a:prstGeom prst="rect">
            <a:avLst/>
          </a:prstGeom>
          <a:solidFill>
            <a:srgbClr val="971817"/>
          </a:solidFill>
          <a:ln w="25400">
            <a:solid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531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371" name="Shape 371"/>
          <p:cNvSpPr/>
          <p:nvPr/>
        </p:nvSpPr>
        <p:spPr>
          <a:xfrm>
            <a:off x="7705152" y="2586761"/>
            <a:ext cx="904859" cy="892969"/>
          </a:xfrm>
          <a:prstGeom prst="rect">
            <a:avLst/>
          </a:prstGeom>
          <a:solidFill>
            <a:srgbClr val="E8A433"/>
          </a:solidFill>
          <a:ln w="25400">
            <a:solid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/>
            </a:pPr>
            <a:r>
              <a:rPr sz="2531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372" name="Shape 372"/>
          <p:cNvSpPr/>
          <p:nvPr/>
        </p:nvSpPr>
        <p:spPr>
          <a:xfrm>
            <a:off x="1853685" y="2037998"/>
            <a:ext cx="456856" cy="3534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600">
                <a:solidFill>
                  <a:srgbClr val="7BDB45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28" b="0" dirty="0">
                <a:solidFill>
                  <a:schemeClr val="bg2"/>
                </a:solidFill>
                <a:latin typeface="Calibri" panose="020F0502020204030204" pitchFamily="34" charset="0"/>
              </a:rPr>
              <a:t>lock</a:t>
            </a:r>
          </a:p>
        </p:txBody>
      </p:sp>
      <p:sp>
        <p:nvSpPr>
          <p:cNvPr id="373" name="Shape 373"/>
          <p:cNvSpPr/>
          <p:nvPr/>
        </p:nvSpPr>
        <p:spPr>
          <a:xfrm>
            <a:off x="2100298" y="2361773"/>
            <a:ext cx="1" cy="222323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 b="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374" name="Shape 374"/>
          <p:cNvSpPr/>
          <p:nvPr/>
        </p:nvSpPr>
        <p:spPr>
          <a:xfrm>
            <a:off x="4849458" y="2037998"/>
            <a:ext cx="702116" cy="3534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600">
                <a:solidFill>
                  <a:srgbClr val="7BDB45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28" b="0" dirty="0">
                <a:solidFill>
                  <a:schemeClr val="bg2"/>
                </a:solidFill>
                <a:latin typeface="Calibri" panose="020F0502020204030204" pitchFamily="34" charset="0"/>
              </a:rPr>
              <a:t>unlock</a:t>
            </a:r>
          </a:p>
        </p:txBody>
      </p:sp>
      <p:sp>
        <p:nvSpPr>
          <p:cNvPr id="375" name="Shape 375"/>
          <p:cNvSpPr/>
          <p:nvPr/>
        </p:nvSpPr>
        <p:spPr>
          <a:xfrm>
            <a:off x="5225688" y="2361773"/>
            <a:ext cx="1" cy="222323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 b="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376" name="Shape 376"/>
          <p:cNvSpPr/>
          <p:nvPr/>
        </p:nvSpPr>
        <p:spPr>
          <a:xfrm>
            <a:off x="5843195" y="2037998"/>
            <a:ext cx="456856" cy="3534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600">
                <a:solidFill>
                  <a:srgbClr val="11DBE3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28" b="0" dirty="0">
                <a:solidFill>
                  <a:schemeClr val="bg2"/>
                </a:solidFill>
                <a:latin typeface="Calibri" panose="020F0502020204030204" pitchFamily="34" charset="0"/>
              </a:rPr>
              <a:t>lock</a:t>
            </a:r>
          </a:p>
        </p:txBody>
      </p:sp>
      <p:sp>
        <p:nvSpPr>
          <p:cNvPr id="377" name="Shape 377"/>
          <p:cNvSpPr/>
          <p:nvPr/>
        </p:nvSpPr>
        <p:spPr>
          <a:xfrm>
            <a:off x="6000785" y="2361773"/>
            <a:ext cx="1" cy="222323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 b="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378" name="Shape 378"/>
          <p:cNvSpPr/>
          <p:nvPr/>
        </p:nvSpPr>
        <p:spPr>
          <a:xfrm>
            <a:off x="1367812" y="4853620"/>
            <a:ext cx="904859" cy="892969"/>
          </a:xfrm>
          <a:prstGeom prst="rect">
            <a:avLst/>
          </a:prstGeom>
          <a:solidFill>
            <a:srgbClr val="0B5D12"/>
          </a:solidFill>
          <a:ln w="25400">
            <a:solid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531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379" name="Shape 379"/>
          <p:cNvSpPr/>
          <p:nvPr/>
        </p:nvSpPr>
        <p:spPr>
          <a:xfrm>
            <a:off x="2260780" y="4853620"/>
            <a:ext cx="178892" cy="892969"/>
          </a:xfrm>
          <a:prstGeom prst="rect">
            <a:avLst/>
          </a:prstGeom>
          <a:solidFill>
            <a:srgbClr val="11DBE3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 algn="ctr">
              <a:defRPr b="1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1687">
              <a:solidFill>
                <a:schemeClr val="bg1"/>
              </a:solidFill>
            </a:endParaRPr>
          </a:p>
        </p:txBody>
      </p:sp>
      <p:sp>
        <p:nvSpPr>
          <p:cNvPr id="380" name="Shape 380"/>
          <p:cNvSpPr/>
          <p:nvPr/>
        </p:nvSpPr>
        <p:spPr>
          <a:xfrm>
            <a:off x="1376575" y="5811761"/>
            <a:ext cx="7125891" cy="1"/>
          </a:xfrm>
          <a:prstGeom prst="line">
            <a:avLst/>
          </a:prstGeom>
          <a:ln w="508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381" name="Shape 381"/>
          <p:cNvSpPr/>
          <p:nvPr/>
        </p:nvSpPr>
        <p:spPr>
          <a:xfrm>
            <a:off x="1376575" y="5811761"/>
            <a:ext cx="1" cy="7413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382" name="Shape 382"/>
          <p:cNvSpPr/>
          <p:nvPr/>
        </p:nvSpPr>
        <p:spPr>
          <a:xfrm>
            <a:off x="1235283" y="5850200"/>
            <a:ext cx="237245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b="0" dirty="0">
                <a:solidFill>
                  <a:srgbClr val="000000"/>
                </a:solidFill>
                <a:latin typeface="Calibri" panose="020F0502020204030204" pitchFamily="34" charset="0"/>
              </a:rPr>
              <a:t>0</a:t>
            </a:r>
          </a:p>
        </p:txBody>
      </p:sp>
      <p:sp>
        <p:nvSpPr>
          <p:cNvPr id="383" name="Shape 383"/>
          <p:cNvSpPr/>
          <p:nvPr/>
        </p:nvSpPr>
        <p:spPr>
          <a:xfrm>
            <a:off x="2269544" y="5811761"/>
            <a:ext cx="1" cy="7413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384" name="Shape 384"/>
          <p:cNvSpPr/>
          <p:nvPr/>
        </p:nvSpPr>
        <p:spPr>
          <a:xfrm>
            <a:off x="2038883" y="5850200"/>
            <a:ext cx="402354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b="0" dirty="0">
                <a:solidFill>
                  <a:srgbClr val="000000"/>
                </a:solidFill>
                <a:latin typeface="Calibri" panose="020F0502020204030204" pitchFamily="34" charset="0"/>
              </a:rPr>
              <a:t>20</a:t>
            </a:r>
          </a:p>
        </p:txBody>
      </p:sp>
      <p:sp>
        <p:nvSpPr>
          <p:cNvPr id="385" name="Shape 385"/>
          <p:cNvSpPr/>
          <p:nvPr/>
        </p:nvSpPr>
        <p:spPr>
          <a:xfrm>
            <a:off x="3162512" y="5811761"/>
            <a:ext cx="1" cy="7413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386" name="Shape 386"/>
          <p:cNvSpPr/>
          <p:nvPr/>
        </p:nvSpPr>
        <p:spPr>
          <a:xfrm>
            <a:off x="2931852" y="5850200"/>
            <a:ext cx="402354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b="0" dirty="0">
                <a:solidFill>
                  <a:srgbClr val="000000"/>
                </a:solidFill>
                <a:latin typeface="Calibri" panose="020F0502020204030204" pitchFamily="34" charset="0"/>
              </a:rPr>
              <a:t>40</a:t>
            </a:r>
          </a:p>
        </p:txBody>
      </p:sp>
      <p:sp>
        <p:nvSpPr>
          <p:cNvPr id="387" name="Shape 387"/>
          <p:cNvSpPr/>
          <p:nvPr/>
        </p:nvSpPr>
        <p:spPr>
          <a:xfrm>
            <a:off x="3162512" y="5811761"/>
            <a:ext cx="1" cy="7413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388" name="Shape 388"/>
          <p:cNvSpPr/>
          <p:nvPr/>
        </p:nvSpPr>
        <p:spPr>
          <a:xfrm>
            <a:off x="4055481" y="5811761"/>
            <a:ext cx="1" cy="7413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389" name="Shape 389"/>
          <p:cNvSpPr/>
          <p:nvPr/>
        </p:nvSpPr>
        <p:spPr>
          <a:xfrm>
            <a:off x="3824821" y="5850200"/>
            <a:ext cx="402354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b="0" dirty="0">
                <a:solidFill>
                  <a:srgbClr val="000000"/>
                </a:solidFill>
                <a:latin typeface="Calibri" panose="020F0502020204030204" pitchFamily="34" charset="0"/>
              </a:rPr>
              <a:t>60</a:t>
            </a:r>
          </a:p>
        </p:txBody>
      </p:sp>
      <p:sp>
        <p:nvSpPr>
          <p:cNvPr id="390" name="Shape 390"/>
          <p:cNvSpPr/>
          <p:nvPr/>
        </p:nvSpPr>
        <p:spPr>
          <a:xfrm>
            <a:off x="4948451" y="5811761"/>
            <a:ext cx="1" cy="7413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391" name="Shape 391"/>
          <p:cNvSpPr/>
          <p:nvPr/>
        </p:nvSpPr>
        <p:spPr>
          <a:xfrm>
            <a:off x="4717790" y="5850200"/>
            <a:ext cx="402354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b="0" dirty="0">
                <a:solidFill>
                  <a:srgbClr val="000000"/>
                </a:solidFill>
                <a:latin typeface="Calibri" panose="020F0502020204030204" pitchFamily="34" charset="0"/>
              </a:rPr>
              <a:t>80</a:t>
            </a:r>
          </a:p>
        </p:txBody>
      </p:sp>
      <p:sp>
        <p:nvSpPr>
          <p:cNvPr id="392" name="Shape 392"/>
          <p:cNvSpPr/>
          <p:nvPr/>
        </p:nvSpPr>
        <p:spPr>
          <a:xfrm>
            <a:off x="4948451" y="5811761"/>
            <a:ext cx="1" cy="7413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393" name="Shape 393"/>
          <p:cNvSpPr/>
          <p:nvPr/>
        </p:nvSpPr>
        <p:spPr>
          <a:xfrm>
            <a:off x="5841419" y="5811761"/>
            <a:ext cx="1" cy="7413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394" name="Shape 394"/>
          <p:cNvSpPr/>
          <p:nvPr/>
        </p:nvSpPr>
        <p:spPr>
          <a:xfrm>
            <a:off x="5521391" y="5850200"/>
            <a:ext cx="567464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b="0" dirty="0">
                <a:solidFill>
                  <a:srgbClr val="000000"/>
                </a:solidFill>
                <a:latin typeface="Calibri" panose="020F0502020204030204" pitchFamily="34" charset="0"/>
              </a:rPr>
              <a:t>100</a:t>
            </a:r>
          </a:p>
        </p:txBody>
      </p:sp>
      <p:sp>
        <p:nvSpPr>
          <p:cNvPr id="395" name="Shape 395"/>
          <p:cNvSpPr/>
          <p:nvPr/>
        </p:nvSpPr>
        <p:spPr>
          <a:xfrm>
            <a:off x="6734388" y="5811761"/>
            <a:ext cx="1" cy="7413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396" name="Shape 396"/>
          <p:cNvSpPr/>
          <p:nvPr/>
        </p:nvSpPr>
        <p:spPr>
          <a:xfrm>
            <a:off x="6414359" y="5850200"/>
            <a:ext cx="567464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b="0" dirty="0">
                <a:solidFill>
                  <a:srgbClr val="000000"/>
                </a:solidFill>
                <a:latin typeface="Calibri" panose="020F0502020204030204" pitchFamily="34" charset="0"/>
              </a:rPr>
              <a:t>120</a:t>
            </a:r>
          </a:p>
        </p:txBody>
      </p:sp>
      <p:sp>
        <p:nvSpPr>
          <p:cNvPr id="397" name="Shape 397"/>
          <p:cNvSpPr/>
          <p:nvPr/>
        </p:nvSpPr>
        <p:spPr>
          <a:xfrm>
            <a:off x="6734388" y="5811761"/>
            <a:ext cx="1" cy="7413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398" name="Shape 398"/>
          <p:cNvSpPr/>
          <p:nvPr/>
        </p:nvSpPr>
        <p:spPr>
          <a:xfrm>
            <a:off x="7627357" y="5811761"/>
            <a:ext cx="1" cy="7413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399" name="Shape 399"/>
          <p:cNvSpPr/>
          <p:nvPr/>
        </p:nvSpPr>
        <p:spPr>
          <a:xfrm>
            <a:off x="7307328" y="5850200"/>
            <a:ext cx="567464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b="0" dirty="0">
                <a:solidFill>
                  <a:srgbClr val="000000"/>
                </a:solidFill>
                <a:latin typeface="Calibri" panose="020F0502020204030204" pitchFamily="34" charset="0"/>
              </a:rPr>
              <a:t>140</a:t>
            </a:r>
          </a:p>
        </p:txBody>
      </p:sp>
      <p:sp>
        <p:nvSpPr>
          <p:cNvPr id="400" name="Shape 400"/>
          <p:cNvSpPr/>
          <p:nvPr/>
        </p:nvSpPr>
        <p:spPr>
          <a:xfrm>
            <a:off x="8520326" y="5811761"/>
            <a:ext cx="1" cy="7413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401" name="Shape 401"/>
          <p:cNvSpPr/>
          <p:nvPr/>
        </p:nvSpPr>
        <p:spPr>
          <a:xfrm>
            <a:off x="8200297" y="5850200"/>
            <a:ext cx="567464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b="0" dirty="0">
                <a:solidFill>
                  <a:srgbClr val="000000"/>
                </a:solidFill>
                <a:latin typeface="Calibri" panose="020F0502020204030204" pitchFamily="34" charset="0"/>
              </a:rPr>
              <a:t>160</a:t>
            </a:r>
          </a:p>
        </p:txBody>
      </p:sp>
      <p:sp>
        <p:nvSpPr>
          <p:cNvPr id="402" name="Shape 402"/>
          <p:cNvSpPr/>
          <p:nvPr/>
        </p:nvSpPr>
        <p:spPr>
          <a:xfrm>
            <a:off x="2448304" y="4853620"/>
            <a:ext cx="178892" cy="892969"/>
          </a:xfrm>
          <a:prstGeom prst="rect">
            <a:avLst/>
          </a:prstGeom>
          <a:solidFill>
            <a:srgbClr val="971817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 algn="ctr">
              <a:defRPr b="1">
                <a:latin typeface="Helvetica"/>
                <a:ea typeface="Helvetica"/>
                <a:cs typeface="Helvetica"/>
                <a:sym typeface="Helvetica"/>
              </a:defRPr>
            </a:pPr>
            <a:endParaRPr sz="1687">
              <a:solidFill>
                <a:schemeClr val="bg1"/>
              </a:solidFill>
            </a:endParaRPr>
          </a:p>
        </p:txBody>
      </p:sp>
      <p:sp>
        <p:nvSpPr>
          <p:cNvPr id="403" name="Shape 403"/>
          <p:cNvSpPr/>
          <p:nvPr/>
        </p:nvSpPr>
        <p:spPr>
          <a:xfrm>
            <a:off x="2635827" y="4853620"/>
            <a:ext cx="181555" cy="892969"/>
          </a:xfrm>
          <a:prstGeom prst="rect">
            <a:avLst/>
          </a:prstGeom>
          <a:solidFill>
            <a:srgbClr val="E8A433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 algn="ctr">
              <a:defRPr b="1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1687">
              <a:solidFill>
                <a:schemeClr val="bg1"/>
              </a:solidFill>
            </a:endParaRPr>
          </a:p>
        </p:txBody>
      </p:sp>
      <p:sp>
        <p:nvSpPr>
          <p:cNvPr id="404" name="Shape 404"/>
          <p:cNvSpPr/>
          <p:nvPr/>
        </p:nvSpPr>
        <p:spPr>
          <a:xfrm>
            <a:off x="2805492" y="4853620"/>
            <a:ext cx="904859" cy="892969"/>
          </a:xfrm>
          <a:prstGeom prst="rect">
            <a:avLst/>
          </a:prstGeom>
          <a:solidFill>
            <a:srgbClr val="0B5D12"/>
          </a:solidFill>
          <a:ln w="25400">
            <a:solid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531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405" name="Shape 405"/>
          <p:cNvSpPr/>
          <p:nvPr/>
        </p:nvSpPr>
        <p:spPr>
          <a:xfrm>
            <a:off x="3698461" y="4853620"/>
            <a:ext cx="904859" cy="892969"/>
          </a:xfrm>
          <a:prstGeom prst="rect">
            <a:avLst/>
          </a:prstGeom>
          <a:solidFill>
            <a:srgbClr val="11DBE3"/>
          </a:solidFill>
          <a:ln w="25400">
            <a:solid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/>
            </a:pPr>
            <a:r>
              <a:rPr sz="2531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406" name="Shape 406"/>
          <p:cNvSpPr/>
          <p:nvPr/>
        </p:nvSpPr>
        <p:spPr>
          <a:xfrm>
            <a:off x="4600358" y="4853620"/>
            <a:ext cx="178892" cy="892969"/>
          </a:xfrm>
          <a:prstGeom prst="rect">
            <a:avLst/>
          </a:prstGeom>
          <a:solidFill>
            <a:srgbClr val="971817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b="1">
                <a:latin typeface="Helvetica"/>
                <a:ea typeface="Helvetica"/>
                <a:cs typeface="Helvetica"/>
                <a:sym typeface="Helvetica"/>
              </a:defRPr>
            </a:pPr>
            <a:endParaRPr sz="1687"/>
          </a:p>
        </p:txBody>
      </p:sp>
      <p:sp>
        <p:nvSpPr>
          <p:cNvPr id="407" name="Shape 407"/>
          <p:cNvSpPr/>
          <p:nvPr/>
        </p:nvSpPr>
        <p:spPr>
          <a:xfrm>
            <a:off x="4770023" y="4853620"/>
            <a:ext cx="178892" cy="892969"/>
          </a:xfrm>
          <a:prstGeom prst="rect">
            <a:avLst/>
          </a:prstGeom>
          <a:solidFill>
            <a:srgbClr val="E8A433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b="1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1687"/>
          </a:p>
        </p:txBody>
      </p:sp>
      <p:sp>
        <p:nvSpPr>
          <p:cNvPr id="408" name="Shape 408"/>
          <p:cNvSpPr/>
          <p:nvPr/>
        </p:nvSpPr>
        <p:spPr>
          <a:xfrm>
            <a:off x="1767127" y="4304858"/>
            <a:ext cx="456856" cy="3534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600">
                <a:solidFill>
                  <a:srgbClr val="7BDB45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28" b="0" dirty="0">
                <a:solidFill>
                  <a:schemeClr val="bg2"/>
                </a:solidFill>
                <a:latin typeface="Calibri" panose="020F0502020204030204" pitchFamily="34" charset="0"/>
              </a:rPr>
              <a:t>lock</a:t>
            </a:r>
          </a:p>
        </p:txBody>
      </p:sp>
      <p:sp>
        <p:nvSpPr>
          <p:cNvPr id="409" name="Shape 409"/>
          <p:cNvSpPr/>
          <p:nvPr/>
        </p:nvSpPr>
        <p:spPr>
          <a:xfrm>
            <a:off x="2013740" y="4628633"/>
            <a:ext cx="1" cy="222323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410" name="Shape 410"/>
          <p:cNvSpPr/>
          <p:nvPr/>
        </p:nvSpPr>
        <p:spPr>
          <a:xfrm>
            <a:off x="2628705" y="4304858"/>
            <a:ext cx="702116" cy="3534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600">
                <a:solidFill>
                  <a:srgbClr val="7BDB45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28" b="0" dirty="0">
                <a:solidFill>
                  <a:schemeClr val="bg2"/>
                </a:solidFill>
                <a:latin typeface="Calibri" panose="020F0502020204030204" pitchFamily="34" charset="0"/>
              </a:rPr>
              <a:t>unlock</a:t>
            </a:r>
          </a:p>
        </p:txBody>
      </p:sp>
      <p:sp>
        <p:nvSpPr>
          <p:cNvPr id="411" name="Shape 411"/>
          <p:cNvSpPr/>
          <p:nvPr/>
        </p:nvSpPr>
        <p:spPr>
          <a:xfrm>
            <a:off x="3004935" y="4628633"/>
            <a:ext cx="1" cy="222323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412" name="Shape 412"/>
          <p:cNvSpPr/>
          <p:nvPr/>
        </p:nvSpPr>
        <p:spPr>
          <a:xfrm>
            <a:off x="3584854" y="4304858"/>
            <a:ext cx="456856" cy="3534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600">
                <a:solidFill>
                  <a:srgbClr val="11DBE3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28" b="0" dirty="0">
                <a:solidFill>
                  <a:schemeClr val="bg2"/>
                </a:solidFill>
                <a:latin typeface="Calibri" panose="020F0502020204030204" pitchFamily="34" charset="0"/>
              </a:rPr>
              <a:t>lock</a:t>
            </a:r>
          </a:p>
        </p:txBody>
      </p:sp>
      <p:sp>
        <p:nvSpPr>
          <p:cNvPr id="413" name="Shape 413"/>
          <p:cNvSpPr/>
          <p:nvPr/>
        </p:nvSpPr>
        <p:spPr>
          <a:xfrm>
            <a:off x="3831467" y="4628633"/>
            <a:ext cx="1" cy="222323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414" name="Shape 414"/>
          <p:cNvSpPr/>
          <p:nvPr/>
        </p:nvSpPr>
        <p:spPr>
          <a:xfrm>
            <a:off x="182264" y="2845662"/>
            <a:ext cx="950582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 algn="r"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no yield:</a:t>
            </a:r>
          </a:p>
        </p:txBody>
      </p:sp>
      <p:sp>
        <p:nvSpPr>
          <p:cNvPr id="415" name="Shape 415"/>
          <p:cNvSpPr/>
          <p:nvPr/>
        </p:nvSpPr>
        <p:spPr>
          <a:xfrm>
            <a:off x="384146" y="5112521"/>
            <a:ext cx="6267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 algn="r"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yield: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Yield Instead of Spin</a:t>
            </a:r>
          </a:p>
        </p:txBody>
      </p:sp>
    </p:spTree>
    <p:extLst>
      <p:ext uri="{BB962C8B-B14F-4D97-AF65-F5344CB8AC3E}">
        <p14:creationId xmlns:p14="http://schemas.microsoft.com/office/powerpoint/2010/main" val="3224277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" grpId="0" animBg="1"/>
      <p:bldP spid="379" grpId="0" animBg="1"/>
      <p:bldP spid="380" grpId="0" animBg="1"/>
      <p:bldP spid="381" grpId="0" animBg="1"/>
      <p:bldP spid="382" grpId="0" animBg="1"/>
      <p:bldP spid="383" grpId="0" animBg="1"/>
      <p:bldP spid="384" grpId="0" animBg="1"/>
      <p:bldP spid="385" grpId="0" animBg="1"/>
      <p:bldP spid="386" grpId="0" animBg="1"/>
      <p:bldP spid="387" grpId="0" animBg="1"/>
      <p:bldP spid="388" grpId="0" animBg="1"/>
      <p:bldP spid="389" grpId="0" animBg="1"/>
      <p:bldP spid="390" grpId="0" animBg="1"/>
      <p:bldP spid="391" grpId="0" animBg="1"/>
      <p:bldP spid="392" grpId="0" animBg="1"/>
      <p:bldP spid="393" grpId="0" animBg="1"/>
      <p:bldP spid="394" grpId="0" animBg="1"/>
      <p:bldP spid="395" grpId="0" animBg="1"/>
      <p:bldP spid="396" grpId="0" animBg="1"/>
      <p:bldP spid="397" grpId="0" animBg="1"/>
      <p:bldP spid="398" grpId="0" animBg="1"/>
      <p:bldP spid="399" grpId="0" animBg="1"/>
      <p:bldP spid="400" grpId="0" animBg="1"/>
      <p:bldP spid="401" grpId="0" animBg="1"/>
      <p:bldP spid="402" grpId="0" animBg="1"/>
      <p:bldP spid="403" grpId="0" animBg="1"/>
      <p:bldP spid="404" grpId="0" animBg="1"/>
      <p:bldP spid="405" grpId="0" animBg="1"/>
      <p:bldP spid="406" grpId="0" animBg="1"/>
      <p:bldP spid="407" grpId="0" animBg="1"/>
      <p:bldP spid="408" grpId="0" animBg="1"/>
      <p:bldP spid="409" grpId="0" animBg="1"/>
      <p:bldP spid="410" grpId="0" animBg="1"/>
      <p:bldP spid="411" grpId="0" animBg="1"/>
      <p:bldP spid="412" grpId="0" animBg="1"/>
      <p:bldP spid="413" grpId="0" animBg="1"/>
      <p:bldP spid="415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Shape 42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rgbClr val="000000"/>
                </a:solidFill>
              </a:rPr>
              <a:t>Spinlock Performance</a:t>
            </a:r>
          </a:p>
        </p:txBody>
      </p:sp>
      <p:sp>
        <p:nvSpPr>
          <p:cNvPr id="421" name="Shape 421"/>
          <p:cNvSpPr>
            <a:spLocks noGrp="1"/>
          </p:cNvSpPr>
          <p:nvPr>
            <p:ph type="body" idx="4294967295"/>
          </p:nvPr>
        </p:nvSpPr>
        <p:spPr>
          <a:xfrm>
            <a:off x="270034" y="1611765"/>
            <a:ext cx="8478430" cy="5061927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 sz="1800">
                <a:solidFill>
                  <a:srgbClr val="000000"/>
                </a:solidFill>
              </a:defRPr>
            </a:pPr>
            <a:r>
              <a:rPr sz="2672" dirty="0"/>
              <a:t>Waste…</a:t>
            </a:r>
          </a:p>
          <a:p>
            <a:pPr marL="638160" lvl="1" indent="-342900">
              <a:defRPr sz="1800">
                <a:solidFill>
                  <a:srgbClr val="000000"/>
                </a:solidFill>
              </a:defRPr>
            </a:pPr>
            <a:r>
              <a:rPr sz="2461" dirty="0"/>
              <a:t>Without yield: O(threads * </a:t>
            </a:r>
            <a:r>
              <a:rPr sz="2461" b="1" dirty="0">
                <a:solidFill>
                  <a:srgbClr val="000000"/>
                </a:solidFill>
              </a:rPr>
              <a:t>time_slice</a:t>
            </a:r>
            <a:r>
              <a:rPr sz="2461" dirty="0"/>
              <a:t>)</a:t>
            </a:r>
          </a:p>
          <a:p>
            <a:pPr marL="638160" lvl="1" indent="-342900">
              <a:defRPr sz="1800">
                <a:solidFill>
                  <a:srgbClr val="000000"/>
                </a:solidFill>
              </a:defRPr>
            </a:pPr>
            <a:r>
              <a:rPr sz="2461" dirty="0"/>
              <a:t>With yield: O(threads * </a:t>
            </a:r>
            <a:r>
              <a:rPr sz="2461" b="1" dirty="0">
                <a:solidFill>
                  <a:schemeClr val="accent1"/>
                </a:solidFill>
              </a:rPr>
              <a:t>context_switch</a:t>
            </a:r>
            <a:r>
              <a:rPr sz="2461" dirty="0"/>
              <a:t>) 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sz="2672" dirty="0"/>
              <a:t>So even with yield, </a:t>
            </a:r>
            <a:r>
              <a:rPr lang="en-US" sz="2672" dirty="0"/>
              <a:t>spinning is </a:t>
            </a:r>
            <a:r>
              <a:rPr sz="2672" dirty="0">
                <a:solidFill>
                  <a:srgbClr val="0070C0"/>
                </a:solidFill>
              </a:rPr>
              <a:t>slow</a:t>
            </a:r>
            <a:r>
              <a:rPr sz="2672" dirty="0"/>
              <a:t> with </a:t>
            </a:r>
            <a:r>
              <a:rPr sz="2672" dirty="0">
                <a:solidFill>
                  <a:srgbClr val="0070C0"/>
                </a:solidFill>
              </a:rPr>
              <a:t>high </a:t>
            </a:r>
            <a:r>
              <a:rPr lang="en-US" sz="2672" dirty="0">
                <a:solidFill>
                  <a:srgbClr val="0070C0"/>
                </a:solidFill>
              </a:rPr>
              <a:t>thread </a:t>
            </a:r>
            <a:r>
              <a:rPr sz="2672" dirty="0">
                <a:solidFill>
                  <a:srgbClr val="0070C0"/>
                </a:solidFill>
              </a:rPr>
              <a:t>contentio</a:t>
            </a:r>
            <a:r>
              <a:rPr lang="en-US" sz="2672" dirty="0">
                <a:solidFill>
                  <a:srgbClr val="0070C0"/>
                </a:solidFill>
              </a:rPr>
              <a:t>n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endParaRPr lang="en-US" sz="2672" dirty="0"/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lang="en-US" sz="2672" dirty="0"/>
              <a:t>Next improvement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sz="2272" dirty="0">
                <a:solidFill>
                  <a:srgbClr val="0070C0"/>
                </a:solidFill>
              </a:rPr>
              <a:t>Block and put thread on waiting queue </a:t>
            </a:r>
            <a:r>
              <a:rPr lang="en-US" sz="2272" dirty="0"/>
              <a:t>instead of spinning </a:t>
            </a:r>
            <a:endParaRPr sz="2272" dirty="0"/>
          </a:p>
        </p:txBody>
      </p:sp>
    </p:spTree>
    <p:extLst>
      <p:ext uri="{BB962C8B-B14F-4D97-AF65-F5344CB8AC3E}">
        <p14:creationId xmlns:p14="http://schemas.microsoft.com/office/powerpoint/2010/main" val="2189478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1" grpId="0" uiExpand="1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3600">
                <a:solidFill>
                  <a:srgbClr val="000000"/>
                </a:solidFill>
              </a:rPr>
              <a:t>Lock Evaluation</a:t>
            </a:r>
            <a:endParaRPr sz="3600" dirty="0">
              <a:solidFill>
                <a:srgbClr val="000000"/>
              </a:solidFill>
            </a:endParaRPr>
          </a:p>
        </p:txBody>
      </p:sp>
      <p:sp>
        <p:nvSpPr>
          <p:cNvPr id="64" name="Shape 64"/>
          <p:cNvSpPr>
            <a:spLocks noGrp="1"/>
          </p:cNvSpPr>
          <p:nvPr>
            <p:ph idx="1"/>
          </p:nvPr>
        </p:nvSpPr>
        <p:spPr>
          <a:xfrm>
            <a:off x="435021" y="1124745"/>
            <a:ext cx="7927931" cy="500142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 sz="1800">
                <a:solidFill>
                  <a:srgbClr val="000000"/>
                </a:solidFill>
              </a:defRPr>
            </a:pPr>
            <a:r>
              <a:rPr lang="en-US" sz="2000" dirty="0"/>
              <a:t>How to tell if a lock implementation is good?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endParaRPr lang="en-US" sz="2000" dirty="0"/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lang="en-US" sz="2000" dirty="0">
                <a:solidFill>
                  <a:srgbClr val="0070C0"/>
                </a:solidFill>
              </a:rPr>
              <a:t>Fairness</a:t>
            </a:r>
            <a:endParaRPr lang="en-US" sz="2000" dirty="0"/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dirty="0"/>
              <a:t>Do processes acquire lock in same order as requested?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endParaRPr lang="en-US" sz="2000" dirty="0"/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lang="en-US" sz="2000" dirty="0">
                <a:solidFill>
                  <a:srgbClr val="0070C0"/>
                </a:solidFill>
              </a:rPr>
              <a:t>Performance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dirty="0">
                <a:solidFill>
                  <a:srgbClr val="0070C0"/>
                </a:solidFill>
              </a:rPr>
              <a:t>low contention </a:t>
            </a:r>
            <a:r>
              <a:rPr lang="en-US" dirty="0"/>
              <a:t>(fewer threads, lock usually available)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dirty="0">
                <a:solidFill>
                  <a:srgbClr val="0070C0"/>
                </a:solidFill>
              </a:rPr>
              <a:t>high contention </a:t>
            </a:r>
            <a:r>
              <a:rPr lang="en-US" dirty="0"/>
              <a:t>(many threads per CPU, each contending)</a:t>
            </a:r>
            <a:endParaRPr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5478705"/>
      </p:ext>
    </p:extLst>
  </p:cSld>
  <p:clrMapOvr>
    <a:masterClrMapping/>
  </p:clrMapOvr>
  <p:transition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>
          <a:xfrm>
            <a:off x="393726" y="142875"/>
            <a:ext cx="8570762" cy="762000"/>
          </a:xfrm>
        </p:spPr>
        <p:txBody>
          <a:bodyPr/>
          <a:lstStyle/>
          <a:p>
            <a:r>
              <a:rPr lang="en-US"/>
              <a:t>Lock Implementation: Block when Waiting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14096" y="1828801"/>
            <a:ext cx="7948856" cy="4297363"/>
          </a:xfrm>
        </p:spPr>
        <p:txBody>
          <a:bodyPr/>
          <a:lstStyle/>
          <a:p>
            <a:r>
              <a:rPr lang="en-US" dirty="0"/>
              <a:t>Lock implementation removes waiting threads from scheduler </a:t>
            </a:r>
            <a:r>
              <a:rPr lang="en-US" dirty="0">
                <a:solidFill>
                  <a:srgbClr val="0070C0"/>
                </a:solidFill>
              </a:rPr>
              <a:t>ready queue </a:t>
            </a:r>
            <a:r>
              <a:rPr lang="en-US" dirty="0"/>
              <a:t>(e.g., </a:t>
            </a:r>
            <a:r>
              <a:rPr lang="en-US" dirty="0">
                <a:solidFill>
                  <a:srgbClr val="0070C0"/>
                </a:solidFill>
              </a:rPr>
              <a:t>park() and unpark()</a:t>
            </a:r>
            <a:r>
              <a:rPr lang="en-US" dirty="0"/>
              <a:t>)</a:t>
            </a:r>
          </a:p>
          <a:p>
            <a:r>
              <a:rPr lang="en-US" dirty="0"/>
              <a:t>Scheduler runs any thread that is ready</a:t>
            </a:r>
          </a:p>
          <a:p>
            <a:r>
              <a:rPr lang="en-US" dirty="0"/>
              <a:t>Good separation of concerns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550505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Shape 449"/>
          <p:cNvSpPr/>
          <p:nvPr/>
        </p:nvSpPr>
        <p:spPr>
          <a:xfrm>
            <a:off x="563304" y="804542"/>
            <a:ext cx="1728038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 algn="r"/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531" b="0">
                <a:solidFill>
                  <a:srgbClr val="000000"/>
                </a:solidFill>
                <a:latin typeface="Calibri" panose="020F0502020204030204" pitchFamily="34" charset="0"/>
              </a:rPr>
              <a:t>RUNNABLE: </a:t>
            </a:r>
            <a:endParaRPr sz="2531" b="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450" name="Shape 450"/>
          <p:cNvSpPr/>
          <p:nvPr/>
        </p:nvSpPr>
        <p:spPr>
          <a:xfrm>
            <a:off x="757268" y="1340324"/>
            <a:ext cx="1534074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 algn="r"/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531" b="0">
                <a:solidFill>
                  <a:srgbClr val="000000"/>
                </a:solidFill>
                <a:latin typeface="Calibri" panose="020F0502020204030204" pitchFamily="34" charset="0"/>
              </a:rPr>
              <a:t>RUNNING: </a:t>
            </a:r>
            <a:endParaRPr sz="2531" b="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451" name="Shape 451"/>
          <p:cNvSpPr/>
          <p:nvPr/>
        </p:nvSpPr>
        <p:spPr>
          <a:xfrm>
            <a:off x="860180" y="1876105"/>
            <a:ext cx="1431162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 algn="r"/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531" b="0">
                <a:solidFill>
                  <a:srgbClr val="000000"/>
                </a:solidFill>
                <a:latin typeface="Calibri" panose="020F0502020204030204" pitchFamily="34" charset="0"/>
              </a:rPr>
              <a:t>WAITING: </a:t>
            </a:r>
            <a:endParaRPr sz="2531" b="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452" name="Shape 452"/>
          <p:cNvSpPr/>
          <p:nvPr/>
        </p:nvSpPr>
        <p:spPr>
          <a:xfrm>
            <a:off x="2460648" y="804542"/>
            <a:ext cx="1284006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 algn="l"/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531" b="0">
                <a:solidFill>
                  <a:srgbClr val="000000"/>
                </a:solidFill>
                <a:latin typeface="Calibri" panose="020F0502020204030204" pitchFamily="34" charset="0"/>
              </a:rPr>
              <a:t>A, B, C, D</a:t>
            </a:r>
            <a:endParaRPr sz="2531" b="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453" name="Shape 453"/>
          <p:cNvSpPr/>
          <p:nvPr/>
        </p:nvSpPr>
        <p:spPr>
          <a:xfrm>
            <a:off x="2460648" y="1340324"/>
            <a:ext cx="1316259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 algn="l"/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531" b="0">
                <a:solidFill>
                  <a:srgbClr val="000000"/>
                </a:solidFill>
                <a:latin typeface="Calibri" panose="020F0502020204030204" pitchFamily="34" charset="0"/>
              </a:rPr>
              <a:t>&lt;empty&gt; </a:t>
            </a:r>
            <a:endParaRPr sz="2531" b="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454" name="Shape 454"/>
          <p:cNvSpPr/>
          <p:nvPr/>
        </p:nvSpPr>
        <p:spPr>
          <a:xfrm>
            <a:off x="2460648" y="1876105"/>
            <a:ext cx="1316259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 algn="l"/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531" b="0">
                <a:solidFill>
                  <a:srgbClr val="000000"/>
                </a:solidFill>
                <a:latin typeface="Calibri" panose="020F0502020204030204" pitchFamily="34" charset="0"/>
              </a:rPr>
              <a:t>&lt;empty&gt; </a:t>
            </a:r>
            <a:endParaRPr sz="2531" b="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455" name="Shape 455"/>
          <p:cNvSpPr/>
          <p:nvPr/>
        </p:nvSpPr>
        <p:spPr>
          <a:xfrm>
            <a:off x="1325140" y="4318003"/>
            <a:ext cx="7125891" cy="1"/>
          </a:xfrm>
          <a:prstGeom prst="line">
            <a:avLst/>
          </a:prstGeom>
          <a:ln w="508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456" name="Shape 456"/>
          <p:cNvSpPr/>
          <p:nvPr/>
        </p:nvSpPr>
        <p:spPr>
          <a:xfrm>
            <a:off x="1325140" y="4318003"/>
            <a:ext cx="1" cy="7413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457" name="Shape 457"/>
          <p:cNvSpPr/>
          <p:nvPr/>
        </p:nvSpPr>
        <p:spPr>
          <a:xfrm>
            <a:off x="1183848" y="4356443"/>
            <a:ext cx="237245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CN" sz="2531" b="0">
                <a:solidFill>
                  <a:srgbClr val="000000"/>
                </a:solidFill>
                <a:latin typeface="Calibri" panose="020F0502020204030204" pitchFamily="34" charset="0"/>
              </a:rPr>
              <a:t>0</a:t>
            </a:r>
            <a:endParaRPr sz="2531" b="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458" name="Shape 458"/>
          <p:cNvSpPr/>
          <p:nvPr/>
        </p:nvSpPr>
        <p:spPr>
          <a:xfrm>
            <a:off x="2218109" y="4318003"/>
            <a:ext cx="1" cy="7413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459" name="Shape 459"/>
          <p:cNvSpPr/>
          <p:nvPr/>
        </p:nvSpPr>
        <p:spPr>
          <a:xfrm>
            <a:off x="1987448" y="4356443"/>
            <a:ext cx="402354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CN" sz="2531" b="0">
                <a:solidFill>
                  <a:srgbClr val="000000"/>
                </a:solidFill>
                <a:latin typeface="Calibri" panose="020F0502020204030204" pitchFamily="34" charset="0"/>
              </a:rPr>
              <a:t>20</a:t>
            </a:r>
            <a:endParaRPr sz="2531" b="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460" name="Shape 460"/>
          <p:cNvSpPr/>
          <p:nvPr/>
        </p:nvSpPr>
        <p:spPr>
          <a:xfrm>
            <a:off x="3111077" y="4318003"/>
            <a:ext cx="1" cy="7413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461" name="Shape 461"/>
          <p:cNvSpPr/>
          <p:nvPr/>
        </p:nvSpPr>
        <p:spPr>
          <a:xfrm>
            <a:off x="2880417" y="4356443"/>
            <a:ext cx="402354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CN" sz="2531" b="0">
                <a:solidFill>
                  <a:srgbClr val="000000"/>
                </a:solidFill>
                <a:latin typeface="Calibri" panose="020F0502020204030204" pitchFamily="34" charset="0"/>
              </a:rPr>
              <a:t>40</a:t>
            </a:r>
            <a:endParaRPr sz="2531" b="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462" name="Shape 462"/>
          <p:cNvSpPr/>
          <p:nvPr/>
        </p:nvSpPr>
        <p:spPr>
          <a:xfrm>
            <a:off x="3111077" y="4318003"/>
            <a:ext cx="1" cy="7413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463" name="Shape 463"/>
          <p:cNvSpPr/>
          <p:nvPr/>
        </p:nvSpPr>
        <p:spPr>
          <a:xfrm>
            <a:off x="4004046" y="4318003"/>
            <a:ext cx="1" cy="7413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464" name="Shape 464"/>
          <p:cNvSpPr/>
          <p:nvPr/>
        </p:nvSpPr>
        <p:spPr>
          <a:xfrm>
            <a:off x="3773386" y="4356443"/>
            <a:ext cx="402354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CN" sz="2531" b="0">
                <a:solidFill>
                  <a:srgbClr val="000000"/>
                </a:solidFill>
                <a:latin typeface="Calibri" panose="020F0502020204030204" pitchFamily="34" charset="0"/>
              </a:rPr>
              <a:t>60</a:t>
            </a:r>
            <a:endParaRPr sz="2531" b="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465" name="Shape 465"/>
          <p:cNvSpPr/>
          <p:nvPr/>
        </p:nvSpPr>
        <p:spPr>
          <a:xfrm>
            <a:off x="4897016" y="4318003"/>
            <a:ext cx="1" cy="7413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466" name="Shape 466"/>
          <p:cNvSpPr/>
          <p:nvPr/>
        </p:nvSpPr>
        <p:spPr>
          <a:xfrm>
            <a:off x="4666355" y="4356443"/>
            <a:ext cx="402354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CN" sz="2531" b="0">
                <a:solidFill>
                  <a:srgbClr val="000000"/>
                </a:solidFill>
                <a:latin typeface="Calibri" panose="020F0502020204030204" pitchFamily="34" charset="0"/>
              </a:rPr>
              <a:t>80</a:t>
            </a:r>
            <a:endParaRPr sz="2531" b="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467" name="Shape 467"/>
          <p:cNvSpPr/>
          <p:nvPr/>
        </p:nvSpPr>
        <p:spPr>
          <a:xfrm>
            <a:off x="4897016" y="4318003"/>
            <a:ext cx="1" cy="7413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468" name="Shape 468"/>
          <p:cNvSpPr/>
          <p:nvPr/>
        </p:nvSpPr>
        <p:spPr>
          <a:xfrm>
            <a:off x="5789984" y="4318003"/>
            <a:ext cx="1" cy="7413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469" name="Shape 469"/>
          <p:cNvSpPr/>
          <p:nvPr/>
        </p:nvSpPr>
        <p:spPr>
          <a:xfrm>
            <a:off x="5469956" y="4356443"/>
            <a:ext cx="567464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CN" sz="2531" b="0">
                <a:solidFill>
                  <a:srgbClr val="000000"/>
                </a:solidFill>
                <a:latin typeface="Calibri" panose="020F0502020204030204" pitchFamily="34" charset="0"/>
              </a:rPr>
              <a:t>100</a:t>
            </a:r>
            <a:endParaRPr sz="2531" b="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470" name="Shape 470"/>
          <p:cNvSpPr/>
          <p:nvPr/>
        </p:nvSpPr>
        <p:spPr>
          <a:xfrm>
            <a:off x="6682953" y="4318003"/>
            <a:ext cx="1" cy="7413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471" name="Shape 471"/>
          <p:cNvSpPr/>
          <p:nvPr/>
        </p:nvSpPr>
        <p:spPr>
          <a:xfrm>
            <a:off x="6362924" y="4356443"/>
            <a:ext cx="567464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CN" sz="2531" b="0">
                <a:solidFill>
                  <a:srgbClr val="000000"/>
                </a:solidFill>
                <a:latin typeface="Calibri" panose="020F0502020204030204" pitchFamily="34" charset="0"/>
              </a:rPr>
              <a:t>120</a:t>
            </a:r>
            <a:endParaRPr sz="2531" b="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472" name="Shape 472"/>
          <p:cNvSpPr/>
          <p:nvPr/>
        </p:nvSpPr>
        <p:spPr>
          <a:xfrm>
            <a:off x="6682953" y="4318003"/>
            <a:ext cx="1" cy="7413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473" name="Shape 473"/>
          <p:cNvSpPr/>
          <p:nvPr/>
        </p:nvSpPr>
        <p:spPr>
          <a:xfrm>
            <a:off x="7575922" y="4318003"/>
            <a:ext cx="1" cy="7413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474" name="Shape 474"/>
          <p:cNvSpPr/>
          <p:nvPr/>
        </p:nvSpPr>
        <p:spPr>
          <a:xfrm>
            <a:off x="7255893" y="4356443"/>
            <a:ext cx="567464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CN" sz="2531" b="0">
                <a:solidFill>
                  <a:srgbClr val="000000"/>
                </a:solidFill>
                <a:latin typeface="Calibri" panose="020F0502020204030204" pitchFamily="34" charset="0"/>
              </a:rPr>
              <a:t>140</a:t>
            </a:r>
            <a:endParaRPr sz="2531" b="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475" name="Shape 475"/>
          <p:cNvSpPr/>
          <p:nvPr/>
        </p:nvSpPr>
        <p:spPr>
          <a:xfrm>
            <a:off x="8468891" y="4318003"/>
            <a:ext cx="1" cy="7413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476" name="Shape 476"/>
          <p:cNvSpPr/>
          <p:nvPr/>
        </p:nvSpPr>
        <p:spPr>
          <a:xfrm>
            <a:off x="8148862" y="4356443"/>
            <a:ext cx="567464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CN" sz="2531" b="0">
                <a:solidFill>
                  <a:srgbClr val="000000"/>
                </a:solidFill>
                <a:latin typeface="Calibri" panose="020F0502020204030204" pitchFamily="34" charset="0"/>
              </a:rPr>
              <a:t>160</a:t>
            </a:r>
            <a:endParaRPr sz="2531" b="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0814002"/>
      </p:ext>
    </p:extLst>
  </p:cSld>
  <p:clrMapOvr>
    <a:masterClrMapping/>
  </p:clrMapOvr>
  <p:transition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Shape 479"/>
          <p:cNvSpPr/>
          <p:nvPr/>
        </p:nvSpPr>
        <p:spPr>
          <a:xfrm>
            <a:off x="563304" y="804542"/>
            <a:ext cx="1728038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 algn="r"/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531" b="0">
                <a:solidFill>
                  <a:srgbClr val="000000"/>
                </a:solidFill>
                <a:latin typeface="Calibri" panose="020F0502020204030204" pitchFamily="34" charset="0"/>
              </a:rPr>
              <a:t>RUNNABLE: </a:t>
            </a:r>
            <a:endParaRPr sz="2531" b="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480" name="Shape 480"/>
          <p:cNvSpPr/>
          <p:nvPr/>
        </p:nvSpPr>
        <p:spPr>
          <a:xfrm>
            <a:off x="757268" y="1340324"/>
            <a:ext cx="1534074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 algn="r"/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531" b="0">
                <a:solidFill>
                  <a:srgbClr val="000000"/>
                </a:solidFill>
                <a:latin typeface="Calibri" panose="020F0502020204030204" pitchFamily="34" charset="0"/>
              </a:rPr>
              <a:t>RUNNING: </a:t>
            </a:r>
            <a:endParaRPr sz="2531" b="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481" name="Shape 481"/>
          <p:cNvSpPr/>
          <p:nvPr/>
        </p:nvSpPr>
        <p:spPr>
          <a:xfrm>
            <a:off x="860180" y="1876105"/>
            <a:ext cx="1431162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 algn="r"/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531" b="0">
                <a:solidFill>
                  <a:srgbClr val="000000"/>
                </a:solidFill>
                <a:latin typeface="Calibri" panose="020F0502020204030204" pitchFamily="34" charset="0"/>
              </a:rPr>
              <a:t>WAITING: </a:t>
            </a:r>
            <a:endParaRPr sz="2531" b="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482" name="Shape 482"/>
          <p:cNvSpPr/>
          <p:nvPr/>
        </p:nvSpPr>
        <p:spPr>
          <a:xfrm>
            <a:off x="2460648" y="804542"/>
            <a:ext cx="944169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 algn="l"/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531" b="0">
                <a:solidFill>
                  <a:srgbClr val="000000"/>
                </a:solidFill>
                <a:latin typeface="Calibri" panose="020F0502020204030204" pitchFamily="34" charset="0"/>
              </a:rPr>
              <a:t>B, C, D</a:t>
            </a:r>
            <a:endParaRPr sz="2531" b="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483" name="Shape 483"/>
          <p:cNvSpPr/>
          <p:nvPr/>
        </p:nvSpPr>
        <p:spPr>
          <a:xfrm>
            <a:off x="2460648" y="1340324"/>
            <a:ext cx="264496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 algn="l"/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531" b="0">
                <a:solidFill>
                  <a:srgbClr val="000000"/>
                </a:solidFill>
                <a:latin typeface="Calibri" panose="020F0502020204030204" pitchFamily="34" charset="0"/>
              </a:rPr>
              <a:t>A</a:t>
            </a:r>
            <a:endParaRPr sz="2531" b="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484" name="Shape 484"/>
          <p:cNvSpPr/>
          <p:nvPr/>
        </p:nvSpPr>
        <p:spPr>
          <a:xfrm>
            <a:off x="2460648" y="1876105"/>
            <a:ext cx="1316259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 algn="l"/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531" b="0">
                <a:solidFill>
                  <a:srgbClr val="000000"/>
                </a:solidFill>
                <a:latin typeface="Calibri" panose="020F0502020204030204" pitchFamily="34" charset="0"/>
              </a:rPr>
              <a:t>&lt;empty&gt; </a:t>
            </a:r>
            <a:endParaRPr sz="2531" b="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485" name="Shape 485"/>
          <p:cNvSpPr/>
          <p:nvPr/>
        </p:nvSpPr>
        <p:spPr>
          <a:xfrm>
            <a:off x="1325140" y="4318003"/>
            <a:ext cx="7125891" cy="1"/>
          </a:xfrm>
          <a:prstGeom prst="line">
            <a:avLst/>
          </a:prstGeom>
          <a:ln w="508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486" name="Shape 486"/>
          <p:cNvSpPr/>
          <p:nvPr/>
        </p:nvSpPr>
        <p:spPr>
          <a:xfrm>
            <a:off x="1325140" y="4318003"/>
            <a:ext cx="1" cy="7413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487" name="Shape 487"/>
          <p:cNvSpPr/>
          <p:nvPr/>
        </p:nvSpPr>
        <p:spPr>
          <a:xfrm>
            <a:off x="1183848" y="4356443"/>
            <a:ext cx="237245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CN" sz="2531" b="0">
                <a:solidFill>
                  <a:srgbClr val="000000"/>
                </a:solidFill>
                <a:latin typeface="Calibri" panose="020F0502020204030204" pitchFamily="34" charset="0"/>
              </a:rPr>
              <a:t>0</a:t>
            </a:r>
            <a:endParaRPr sz="2531" b="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488" name="Shape 488"/>
          <p:cNvSpPr/>
          <p:nvPr/>
        </p:nvSpPr>
        <p:spPr>
          <a:xfrm>
            <a:off x="2218109" y="4318003"/>
            <a:ext cx="1" cy="7413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489" name="Shape 489"/>
          <p:cNvSpPr/>
          <p:nvPr/>
        </p:nvSpPr>
        <p:spPr>
          <a:xfrm>
            <a:off x="1987448" y="4356443"/>
            <a:ext cx="402354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CN" sz="2531" b="0">
                <a:solidFill>
                  <a:srgbClr val="000000"/>
                </a:solidFill>
                <a:latin typeface="Calibri" panose="020F0502020204030204" pitchFamily="34" charset="0"/>
              </a:rPr>
              <a:t>20</a:t>
            </a:r>
            <a:endParaRPr sz="2531" b="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490" name="Shape 490"/>
          <p:cNvSpPr/>
          <p:nvPr/>
        </p:nvSpPr>
        <p:spPr>
          <a:xfrm>
            <a:off x="3111077" y="4318003"/>
            <a:ext cx="1" cy="7413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491" name="Shape 491"/>
          <p:cNvSpPr/>
          <p:nvPr/>
        </p:nvSpPr>
        <p:spPr>
          <a:xfrm>
            <a:off x="2880417" y="4356443"/>
            <a:ext cx="402354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CN" sz="2531" b="0">
                <a:solidFill>
                  <a:srgbClr val="000000"/>
                </a:solidFill>
                <a:latin typeface="Calibri" panose="020F0502020204030204" pitchFamily="34" charset="0"/>
              </a:rPr>
              <a:t>40</a:t>
            </a:r>
            <a:endParaRPr sz="2531" b="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492" name="Shape 492"/>
          <p:cNvSpPr/>
          <p:nvPr/>
        </p:nvSpPr>
        <p:spPr>
          <a:xfrm>
            <a:off x="3111077" y="4318003"/>
            <a:ext cx="1" cy="7413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493" name="Shape 493"/>
          <p:cNvSpPr/>
          <p:nvPr/>
        </p:nvSpPr>
        <p:spPr>
          <a:xfrm>
            <a:off x="4004046" y="4318003"/>
            <a:ext cx="1" cy="7413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494" name="Shape 494"/>
          <p:cNvSpPr/>
          <p:nvPr/>
        </p:nvSpPr>
        <p:spPr>
          <a:xfrm>
            <a:off x="3773386" y="4356443"/>
            <a:ext cx="402354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CN" sz="2531" b="0">
                <a:solidFill>
                  <a:srgbClr val="000000"/>
                </a:solidFill>
                <a:latin typeface="Calibri" panose="020F0502020204030204" pitchFamily="34" charset="0"/>
              </a:rPr>
              <a:t>60</a:t>
            </a:r>
            <a:endParaRPr sz="2531" b="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495" name="Shape 495"/>
          <p:cNvSpPr/>
          <p:nvPr/>
        </p:nvSpPr>
        <p:spPr>
          <a:xfrm>
            <a:off x="4897016" y="4318003"/>
            <a:ext cx="1" cy="7413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496" name="Shape 496"/>
          <p:cNvSpPr/>
          <p:nvPr/>
        </p:nvSpPr>
        <p:spPr>
          <a:xfrm>
            <a:off x="4666355" y="4356443"/>
            <a:ext cx="402354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CN" sz="2531" b="0">
                <a:solidFill>
                  <a:srgbClr val="000000"/>
                </a:solidFill>
                <a:latin typeface="Calibri" panose="020F0502020204030204" pitchFamily="34" charset="0"/>
              </a:rPr>
              <a:t>80</a:t>
            </a:r>
            <a:endParaRPr sz="2531" b="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497" name="Shape 497"/>
          <p:cNvSpPr/>
          <p:nvPr/>
        </p:nvSpPr>
        <p:spPr>
          <a:xfrm>
            <a:off x="4897016" y="4318003"/>
            <a:ext cx="1" cy="7413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498" name="Shape 498"/>
          <p:cNvSpPr/>
          <p:nvPr/>
        </p:nvSpPr>
        <p:spPr>
          <a:xfrm>
            <a:off x="5789984" y="4318003"/>
            <a:ext cx="1" cy="7413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499" name="Shape 499"/>
          <p:cNvSpPr/>
          <p:nvPr/>
        </p:nvSpPr>
        <p:spPr>
          <a:xfrm>
            <a:off x="5469956" y="4356443"/>
            <a:ext cx="567464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CN" sz="2531" b="0">
                <a:solidFill>
                  <a:srgbClr val="000000"/>
                </a:solidFill>
                <a:latin typeface="Calibri" panose="020F0502020204030204" pitchFamily="34" charset="0"/>
              </a:rPr>
              <a:t>100</a:t>
            </a:r>
            <a:endParaRPr sz="2531" b="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500" name="Shape 500"/>
          <p:cNvSpPr/>
          <p:nvPr/>
        </p:nvSpPr>
        <p:spPr>
          <a:xfrm>
            <a:off x="6682953" y="4318003"/>
            <a:ext cx="1" cy="7413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501" name="Shape 501"/>
          <p:cNvSpPr/>
          <p:nvPr/>
        </p:nvSpPr>
        <p:spPr>
          <a:xfrm>
            <a:off x="6362924" y="4356443"/>
            <a:ext cx="567464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CN" sz="2531" b="0">
                <a:solidFill>
                  <a:srgbClr val="000000"/>
                </a:solidFill>
                <a:latin typeface="Calibri" panose="020F0502020204030204" pitchFamily="34" charset="0"/>
              </a:rPr>
              <a:t>120</a:t>
            </a:r>
            <a:endParaRPr sz="2531" b="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502" name="Shape 502"/>
          <p:cNvSpPr/>
          <p:nvPr/>
        </p:nvSpPr>
        <p:spPr>
          <a:xfrm>
            <a:off x="6682953" y="4318003"/>
            <a:ext cx="1" cy="7413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503" name="Shape 503"/>
          <p:cNvSpPr/>
          <p:nvPr/>
        </p:nvSpPr>
        <p:spPr>
          <a:xfrm>
            <a:off x="7575922" y="4318003"/>
            <a:ext cx="1" cy="7413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504" name="Shape 504"/>
          <p:cNvSpPr/>
          <p:nvPr/>
        </p:nvSpPr>
        <p:spPr>
          <a:xfrm>
            <a:off x="7255893" y="4356443"/>
            <a:ext cx="567464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CN" sz="2531" b="0">
                <a:solidFill>
                  <a:srgbClr val="000000"/>
                </a:solidFill>
                <a:latin typeface="Calibri" panose="020F0502020204030204" pitchFamily="34" charset="0"/>
              </a:rPr>
              <a:t>140</a:t>
            </a:r>
            <a:endParaRPr sz="2531" b="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505" name="Shape 505"/>
          <p:cNvSpPr/>
          <p:nvPr/>
        </p:nvSpPr>
        <p:spPr>
          <a:xfrm>
            <a:off x="8468891" y="4318003"/>
            <a:ext cx="1" cy="7413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506" name="Shape 506"/>
          <p:cNvSpPr/>
          <p:nvPr/>
        </p:nvSpPr>
        <p:spPr>
          <a:xfrm>
            <a:off x="8148862" y="4356443"/>
            <a:ext cx="567464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CN" sz="2531" b="0">
                <a:solidFill>
                  <a:srgbClr val="000000"/>
                </a:solidFill>
                <a:latin typeface="Calibri" panose="020F0502020204030204" pitchFamily="34" charset="0"/>
              </a:rPr>
              <a:t>160</a:t>
            </a:r>
            <a:endParaRPr sz="2531" b="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507" name="Shape 507"/>
          <p:cNvSpPr/>
          <p:nvPr/>
        </p:nvSpPr>
        <p:spPr>
          <a:xfrm>
            <a:off x="1316377" y="3359862"/>
            <a:ext cx="904859" cy="892969"/>
          </a:xfrm>
          <a:prstGeom prst="rect">
            <a:avLst/>
          </a:prstGeom>
          <a:solidFill>
            <a:srgbClr val="0B5D12"/>
          </a:solidFill>
          <a:ln w="254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lang="en-US" sz="2531">
                <a:solidFill>
                  <a:srgbClr val="000000"/>
                </a:solidFill>
              </a:rPr>
              <a:t>A</a:t>
            </a:r>
            <a:endParaRPr sz="2531">
              <a:solidFill>
                <a:srgbClr val="000000"/>
              </a:solidFill>
            </a:endParaRPr>
          </a:p>
        </p:txBody>
      </p:sp>
      <p:sp>
        <p:nvSpPr>
          <p:cNvPr id="508" name="Shape 508"/>
          <p:cNvSpPr/>
          <p:nvPr/>
        </p:nvSpPr>
        <p:spPr>
          <a:xfrm>
            <a:off x="1706063" y="2811100"/>
            <a:ext cx="456856" cy="3534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600">
                <a:solidFill>
                  <a:srgbClr val="7BDB45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1828" b="0">
                <a:latin typeface="Calibri" panose="020F0502020204030204" pitchFamily="34" charset="0"/>
              </a:rPr>
              <a:t>lock</a:t>
            </a: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509" name="Shape 509"/>
          <p:cNvSpPr/>
          <p:nvPr/>
        </p:nvSpPr>
        <p:spPr>
          <a:xfrm>
            <a:off x="1962305" y="3134875"/>
            <a:ext cx="1" cy="222323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6628912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5938" name="Rectangle 2"/>
          <p:cNvSpPr>
            <a:spLocks noGrp="1" noChangeArrowheads="1"/>
          </p:cNvSpPr>
          <p:nvPr>
            <p:ph type="title"/>
          </p:nvPr>
        </p:nvSpPr>
        <p:spPr>
          <a:xfrm>
            <a:off x="366007" y="152400"/>
            <a:ext cx="8775700" cy="1095375"/>
          </a:xfrm>
        </p:spPr>
        <p:txBody>
          <a:bodyPr/>
          <a:lstStyle/>
          <a:p>
            <a:r>
              <a:rPr lang="en-US" dirty="0" err="1">
                <a:latin typeface="Courier New" pitchFamily="49" charset="0"/>
              </a:rPr>
              <a:t>badcnt.c</a:t>
            </a:r>
            <a:r>
              <a:rPr lang="en-US" dirty="0"/>
              <a:t>: Improper Synchronization</a:t>
            </a:r>
          </a:p>
        </p:txBody>
      </p:sp>
      <p:sp>
        <p:nvSpPr>
          <p:cNvPr id="935939" name="Rectangle 3"/>
          <p:cNvSpPr>
            <a:spLocks noChangeArrowheads="1"/>
          </p:cNvSpPr>
          <p:nvPr/>
        </p:nvSpPr>
        <p:spPr bwMode="auto">
          <a:xfrm>
            <a:off x="43420" y="1227921"/>
            <a:ext cx="4800600" cy="5401479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r>
              <a:rPr lang="en-US" sz="1500" dirty="0">
                <a:solidFill>
                  <a:srgbClr val="CB2418"/>
                </a:solidFill>
                <a:latin typeface="Courier New"/>
                <a:cs typeface="Courier New"/>
              </a:rPr>
              <a:t>/* Global shared variable */</a:t>
            </a:r>
            <a:endParaRPr lang="en-US" sz="15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500" dirty="0">
                <a:solidFill>
                  <a:srgbClr val="C200FF"/>
                </a:solidFill>
                <a:latin typeface="Courier New"/>
                <a:cs typeface="Courier New"/>
              </a:rPr>
              <a:t>volatile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500" dirty="0">
                <a:solidFill>
                  <a:srgbClr val="2D961E"/>
                </a:solidFill>
                <a:latin typeface="Courier New"/>
                <a:cs typeface="Courier New"/>
              </a:rPr>
              <a:t>long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500" dirty="0" err="1">
                <a:solidFill>
                  <a:srgbClr val="C1651C"/>
                </a:solidFill>
                <a:latin typeface="Courier New"/>
                <a:cs typeface="Courier New"/>
              </a:rPr>
              <a:t>cnt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= 0; </a:t>
            </a:r>
            <a:r>
              <a:rPr lang="en-US" sz="1500" dirty="0">
                <a:solidFill>
                  <a:srgbClr val="CB2418"/>
                </a:solidFill>
                <a:latin typeface="Courier New"/>
                <a:cs typeface="Courier New"/>
              </a:rPr>
              <a:t>/* Counter */</a:t>
            </a:r>
            <a:endParaRPr lang="en-US" sz="15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endParaRPr lang="en-US" sz="15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5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500" dirty="0">
                <a:solidFill>
                  <a:srgbClr val="4A00FF"/>
                </a:solidFill>
                <a:latin typeface="Courier New"/>
                <a:cs typeface="Courier New"/>
              </a:rPr>
              <a:t>main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5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500" dirty="0" err="1">
                <a:solidFill>
                  <a:srgbClr val="C1651C"/>
                </a:solidFill>
                <a:latin typeface="Courier New"/>
                <a:cs typeface="Courier New"/>
              </a:rPr>
              <a:t>argc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500" dirty="0">
                <a:solidFill>
                  <a:srgbClr val="2D961E"/>
                </a:solidFill>
                <a:latin typeface="Courier New"/>
                <a:cs typeface="Courier New"/>
              </a:rPr>
              <a:t>char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**</a:t>
            </a:r>
            <a:r>
              <a:rPr lang="en-US" sz="1500" dirty="0" err="1">
                <a:solidFill>
                  <a:srgbClr val="C1651C"/>
                </a:solidFill>
                <a:latin typeface="Courier New"/>
                <a:cs typeface="Courier New"/>
              </a:rPr>
              <a:t>argv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</a:p>
          <a:p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</a:p>
          <a:p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500" dirty="0">
                <a:solidFill>
                  <a:srgbClr val="2D961E"/>
                </a:solidFill>
                <a:latin typeface="Courier New"/>
                <a:cs typeface="Courier New"/>
              </a:rPr>
              <a:t>long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500" dirty="0">
                <a:solidFill>
                  <a:srgbClr val="C1651C"/>
                </a:solidFill>
                <a:latin typeface="Courier New"/>
                <a:cs typeface="Courier New"/>
              </a:rPr>
              <a:t>niters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500" dirty="0" err="1">
                <a:solidFill>
                  <a:srgbClr val="2D961E"/>
                </a:solidFill>
                <a:latin typeface="Courier New"/>
                <a:cs typeface="Courier New"/>
              </a:rPr>
              <a:t>pthread_t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500" dirty="0">
                <a:solidFill>
                  <a:srgbClr val="C1651C"/>
                </a:solidFill>
                <a:latin typeface="Courier New"/>
                <a:cs typeface="Courier New"/>
              </a:rPr>
              <a:t>tid1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500" dirty="0">
                <a:solidFill>
                  <a:srgbClr val="C1651C"/>
                </a:solidFill>
                <a:latin typeface="Courier New"/>
                <a:cs typeface="Courier New"/>
              </a:rPr>
              <a:t>tid2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endParaRPr lang="en-US" sz="15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fi-FI" sz="15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fi-FI" sz="1500" dirty="0" err="1">
                <a:solidFill>
                  <a:srgbClr val="000000"/>
                </a:solidFill>
                <a:latin typeface="Courier New"/>
                <a:cs typeface="Courier New"/>
              </a:rPr>
              <a:t>niters</a:t>
            </a:r>
            <a:r>
              <a:rPr lang="fi-FI" sz="1500" dirty="0">
                <a:solidFill>
                  <a:srgbClr val="000000"/>
                </a:solidFill>
                <a:latin typeface="Courier New"/>
                <a:cs typeface="Courier New"/>
              </a:rPr>
              <a:t> = atoi(argv[1]);</a:t>
            </a:r>
          </a:p>
          <a:p>
            <a:r>
              <a:rPr lang="fi-FI" sz="1500" dirty="0">
                <a:solidFill>
                  <a:srgbClr val="000000"/>
                </a:solidFill>
                <a:latin typeface="Courier New"/>
                <a:cs typeface="Courier New"/>
              </a:rPr>
              <a:t>    Pthread_create(&amp;tid1, </a:t>
            </a:r>
            <a:r>
              <a:rPr lang="fi-FI" sz="1500" dirty="0">
                <a:solidFill>
                  <a:srgbClr val="2C9290"/>
                </a:solidFill>
                <a:latin typeface="Courier New"/>
                <a:cs typeface="Courier New"/>
              </a:rPr>
              <a:t>NULL</a:t>
            </a:r>
            <a:r>
              <a:rPr lang="fi-FI" sz="1500" dirty="0">
                <a:solidFill>
                  <a:srgbClr val="000000"/>
                </a:solidFill>
                <a:latin typeface="Courier New"/>
                <a:cs typeface="Courier New"/>
              </a:rPr>
              <a:t>,</a:t>
            </a:r>
          </a:p>
          <a:p>
            <a:r>
              <a:rPr lang="fi-FI" sz="15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fi-FI" sz="1500" dirty="0" err="1">
                <a:solidFill>
                  <a:srgbClr val="000000"/>
                </a:solidFill>
                <a:latin typeface="Courier New"/>
                <a:cs typeface="Courier New"/>
              </a:rPr>
              <a:t>thread</a:t>
            </a:r>
            <a:r>
              <a:rPr lang="fi-FI" sz="1500" dirty="0">
                <a:solidFill>
                  <a:srgbClr val="000000"/>
                </a:solidFill>
                <a:latin typeface="Courier New"/>
                <a:cs typeface="Courier New"/>
              </a:rPr>
              <a:t>, &amp;</a:t>
            </a:r>
            <a:r>
              <a:rPr lang="fi-FI" sz="1500" dirty="0" err="1">
                <a:solidFill>
                  <a:srgbClr val="000000"/>
                </a:solidFill>
                <a:latin typeface="Courier New"/>
                <a:cs typeface="Courier New"/>
              </a:rPr>
              <a:t>niters</a:t>
            </a:r>
            <a:r>
              <a:rPr lang="fi-FI" sz="15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fi-FI" sz="1500" dirty="0">
                <a:solidFill>
                  <a:srgbClr val="000000"/>
                </a:solidFill>
                <a:latin typeface="Courier New"/>
                <a:cs typeface="Courier New"/>
              </a:rPr>
              <a:t>    Pthread_create(&amp;tid2, </a:t>
            </a:r>
            <a:r>
              <a:rPr lang="fi-FI" sz="1500" dirty="0">
                <a:solidFill>
                  <a:srgbClr val="2C9290"/>
                </a:solidFill>
                <a:latin typeface="Courier New"/>
                <a:cs typeface="Courier New"/>
              </a:rPr>
              <a:t>NULL</a:t>
            </a:r>
            <a:r>
              <a:rPr lang="fi-FI" sz="1500" dirty="0">
                <a:solidFill>
                  <a:srgbClr val="000000"/>
                </a:solidFill>
                <a:latin typeface="Courier New"/>
                <a:cs typeface="Courier New"/>
              </a:rPr>
              <a:t>,</a:t>
            </a:r>
          </a:p>
          <a:p>
            <a:r>
              <a:rPr lang="fi-FI" sz="15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fi-FI" sz="1500" dirty="0" err="1">
                <a:solidFill>
                  <a:srgbClr val="000000"/>
                </a:solidFill>
                <a:latin typeface="Courier New"/>
                <a:cs typeface="Courier New"/>
              </a:rPr>
              <a:t>thread</a:t>
            </a:r>
            <a:r>
              <a:rPr lang="fi-FI" sz="1500" dirty="0">
                <a:solidFill>
                  <a:srgbClr val="000000"/>
                </a:solidFill>
                <a:latin typeface="Courier New"/>
                <a:cs typeface="Courier New"/>
              </a:rPr>
              <a:t>, &amp;</a:t>
            </a:r>
            <a:r>
              <a:rPr lang="fi-FI" sz="1500" dirty="0" err="1">
                <a:solidFill>
                  <a:srgbClr val="000000"/>
                </a:solidFill>
                <a:latin typeface="Courier New"/>
                <a:cs typeface="Courier New"/>
              </a:rPr>
              <a:t>niters</a:t>
            </a:r>
            <a:r>
              <a:rPr lang="fi-FI" sz="15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fi-FI" sz="1500" dirty="0">
                <a:solidFill>
                  <a:srgbClr val="000000"/>
                </a:solidFill>
                <a:latin typeface="Courier New"/>
                <a:cs typeface="Courier New"/>
              </a:rPr>
              <a:t>    Pthread_join(tid1, </a:t>
            </a:r>
            <a:r>
              <a:rPr lang="fi-FI" sz="1500" dirty="0">
                <a:solidFill>
                  <a:srgbClr val="2C9290"/>
                </a:solidFill>
                <a:latin typeface="Courier New"/>
                <a:cs typeface="Courier New"/>
              </a:rPr>
              <a:t>NULL</a:t>
            </a:r>
            <a:r>
              <a:rPr lang="fi-FI" sz="15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fi-FI" sz="1500" dirty="0">
                <a:solidFill>
                  <a:srgbClr val="000000"/>
                </a:solidFill>
                <a:latin typeface="Courier New"/>
                <a:cs typeface="Courier New"/>
              </a:rPr>
              <a:t>    Pthread_join(tid2, </a:t>
            </a:r>
            <a:r>
              <a:rPr lang="fi-FI" sz="1500" dirty="0">
                <a:solidFill>
                  <a:srgbClr val="2C9290"/>
                </a:solidFill>
                <a:latin typeface="Courier New"/>
                <a:cs typeface="Courier New"/>
              </a:rPr>
              <a:t>NULL</a:t>
            </a:r>
            <a:r>
              <a:rPr lang="fi-FI" sz="15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endParaRPr lang="fi-FI" sz="15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pt-BR" sz="15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pt-BR" sz="1500" dirty="0">
                <a:solidFill>
                  <a:srgbClr val="CB2418"/>
                </a:solidFill>
                <a:latin typeface="Courier New"/>
                <a:cs typeface="Courier New"/>
              </a:rPr>
              <a:t>/* </a:t>
            </a:r>
            <a:r>
              <a:rPr lang="pt-BR" sz="1500" dirty="0" err="1">
                <a:solidFill>
                  <a:srgbClr val="CB2418"/>
                </a:solidFill>
                <a:latin typeface="Courier New"/>
                <a:cs typeface="Courier New"/>
              </a:rPr>
              <a:t>Check</a:t>
            </a:r>
            <a:r>
              <a:rPr lang="pt-BR" sz="1500" dirty="0">
                <a:solidFill>
                  <a:srgbClr val="CB2418"/>
                </a:solidFill>
                <a:latin typeface="Courier New"/>
                <a:cs typeface="Courier New"/>
              </a:rPr>
              <a:t> </a:t>
            </a:r>
            <a:r>
              <a:rPr lang="pt-BR" sz="1500" dirty="0" err="1">
                <a:solidFill>
                  <a:srgbClr val="CB2418"/>
                </a:solidFill>
                <a:latin typeface="Courier New"/>
                <a:cs typeface="Courier New"/>
              </a:rPr>
              <a:t>result</a:t>
            </a:r>
            <a:r>
              <a:rPr lang="pt-BR" sz="1500" dirty="0">
                <a:solidFill>
                  <a:srgbClr val="CB2418"/>
                </a:solidFill>
                <a:latin typeface="Courier New"/>
                <a:cs typeface="Courier New"/>
              </a:rPr>
              <a:t> */</a:t>
            </a:r>
            <a:endParaRPr lang="pt-BR" sz="15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500" dirty="0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(</a:t>
            </a:r>
            <a:r>
              <a:rPr lang="en-US" sz="1500" dirty="0" err="1">
                <a:solidFill>
                  <a:srgbClr val="000000"/>
                </a:solidFill>
                <a:latin typeface="Courier New"/>
                <a:cs typeface="Courier New"/>
              </a:rPr>
              <a:t>cnt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!= (2 * niters))</a:t>
            </a:r>
          </a:p>
          <a:p>
            <a:r>
              <a:rPr lang="ro-RO" sz="1500" dirty="0">
                <a:solidFill>
                  <a:srgbClr val="000000"/>
                </a:solidFill>
                <a:latin typeface="Courier New"/>
                <a:cs typeface="Courier New"/>
              </a:rPr>
              <a:t>        printf(</a:t>
            </a:r>
            <a:r>
              <a:rPr lang="ro-RO" sz="1500" dirty="0">
                <a:solidFill>
                  <a:srgbClr val="9D206F"/>
                </a:solidFill>
                <a:latin typeface="Courier New"/>
                <a:cs typeface="Courier New"/>
              </a:rPr>
              <a:t>"BOOM! cnt=%ld\n"</a:t>
            </a:r>
            <a:r>
              <a:rPr lang="ro-RO" sz="1500" dirty="0">
                <a:solidFill>
                  <a:srgbClr val="000000"/>
                </a:solidFill>
                <a:latin typeface="Courier New"/>
                <a:cs typeface="Courier New"/>
              </a:rPr>
              <a:t>, cnt);</a:t>
            </a:r>
          </a:p>
          <a:p>
            <a:r>
              <a:rPr lang="hu-HU" sz="15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hu-HU" sz="1500" dirty="0">
                <a:solidFill>
                  <a:srgbClr val="C200FF"/>
                </a:solidFill>
                <a:latin typeface="Courier New"/>
                <a:cs typeface="Courier New"/>
              </a:rPr>
              <a:t>else</a:t>
            </a:r>
            <a:endParaRPr lang="hu-HU" sz="15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ro-RO" sz="1500" dirty="0">
                <a:solidFill>
                  <a:srgbClr val="000000"/>
                </a:solidFill>
                <a:latin typeface="Courier New"/>
                <a:cs typeface="Courier New"/>
              </a:rPr>
              <a:t>        printf(</a:t>
            </a:r>
            <a:r>
              <a:rPr lang="ro-RO" sz="1500" dirty="0">
                <a:solidFill>
                  <a:srgbClr val="9D206F"/>
                </a:solidFill>
                <a:latin typeface="Courier New"/>
                <a:cs typeface="Courier New"/>
              </a:rPr>
              <a:t>"OK cnt=%ld\n"</a:t>
            </a:r>
            <a:r>
              <a:rPr lang="ro-RO" sz="1500" dirty="0">
                <a:solidFill>
                  <a:srgbClr val="000000"/>
                </a:solidFill>
                <a:latin typeface="Courier New"/>
                <a:cs typeface="Courier New"/>
              </a:rPr>
              <a:t>, cnt);</a:t>
            </a:r>
          </a:p>
          <a:p>
            <a:r>
              <a:rPr lang="ro-RO" sz="1500" dirty="0">
                <a:solidFill>
                  <a:srgbClr val="000000"/>
                </a:solidFill>
                <a:latin typeface="Courier New"/>
                <a:cs typeface="Courier New"/>
              </a:rPr>
              <a:t>    exit(0);</a:t>
            </a:r>
          </a:p>
          <a:p>
            <a:r>
              <a:rPr lang="ro-RO" sz="1500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</p:txBody>
      </p:sp>
      <p:sp>
        <p:nvSpPr>
          <p:cNvPr id="935940" name="Rectangle 4"/>
          <p:cNvSpPr>
            <a:spLocks noChangeArrowheads="1"/>
          </p:cNvSpPr>
          <p:nvPr/>
        </p:nvSpPr>
        <p:spPr bwMode="auto">
          <a:xfrm>
            <a:off x="4940769" y="1237834"/>
            <a:ext cx="4137671" cy="2800766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600" dirty="0">
                <a:solidFill>
                  <a:srgbClr val="9D0003"/>
                </a:solidFill>
                <a:latin typeface="Courier New"/>
                <a:cs typeface="Courier New"/>
              </a:rPr>
              <a:t>/* Thread routine */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                                                                                     </a:t>
            </a:r>
          </a:p>
          <a:p>
            <a:r>
              <a:rPr lang="en-US" sz="1600" dirty="0">
                <a:solidFill>
                  <a:srgbClr val="107702"/>
                </a:solidFill>
                <a:latin typeface="Courier New"/>
                <a:cs typeface="Courier New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*</a:t>
            </a:r>
            <a:r>
              <a:rPr lang="en-US" sz="1600" dirty="0">
                <a:solidFill>
                  <a:srgbClr val="0000FF"/>
                </a:solidFill>
                <a:latin typeface="Courier New"/>
                <a:cs typeface="Courier New"/>
              </a:rPr>
              <a:t>thread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>
                <a:solidFill>
                  <a:srgbClr val="107702"/>
                </a:solidFill>
                <a:latin typeface="Courier New"/>
                <a:cs typeface="Courier New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*</a:t>
            </a:r>
            <a:r>
              <a:rPr lang="en-US" sz="1600" dirty="0" err="1">
                <a:solidFill>
                  <a:srgbClr val="9E4C04"/>
                </a:solidFill>
                <a:latin typeface="Courier New"/>
                <a:cs typeface="Courier New"/>
              </a:rPr>
              <a:t>vargp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                                                                                        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{                                                                                                                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107702"/>
                </a:solidFill>
                <a:latin typeface="Courier New"/>
                <a:cs typeface="Courier New"/>
              </a:rPr>
              <a:t>long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9E4C04"/>
                </a:solidFill>
                <a:latin typeface="Courier New"/>
                <a:cs typeface="Courier New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600" dirty="0">
                <a:solidFill>
                  <a:srgbClr val="9E4C04"/>
                </a:solidFill>
                <a:latin typeface="Courier New"/>
                <a:cs typeface="Courier New"/>
              </a:rPr>
              <a:t>niters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= 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       *((</a:t>
            </a:r>
            <a:r>
              <a:rPr lang="en-US" sz="1600" dirty="0">
                <a:solidFill>
                  <a:srgbClr val="107702"/>
                </a:solidFill>
                <a:latin typeface="Courier New"/>
                <a:cs typeface="Courier New"/>
              </a:rPr>
              <a:t>long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*)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vargp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                                                                           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                                                                                                         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9D00FF"/>
                </a:solidFill>
                <a:latin typeface="Courier New"/>
                <a:cs typeface="Courier New"/>
              </a:rPr>
              <a:t>for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= 0;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&lt; niters;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++)</a:t>
            </a:r>
          </a:p>
          <a:p>
            <a:r>
              <a:rPr lang="nl-NL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nl-NL" sz="1600" dirty="0" err="1">
                <a:solidFill>
                  <a:srgbClr val="000000"/>
                </a:solidFill>
                <a:latin typeface="Courier New"/>
                <a:cs typeface="Courier New"/>
              </a:rPr>
              <a:t>cnt</a:t>
            </a:r>
            <a:r>
              <a:rPr lang="nl-NL" sz="1600" dirty="0">
                <a:solidFill>
                  <a:srgbClr val="000000"/>
                </a:solidFill>
                <a:latin typeface="Courier New"/>
                <a:cs typeface="Courier New"/>
              </a:rPr>
              <a:t>++;                   </a:t>
            </a:r>
          </a:p>
          <a:p>
            <a:r>
              <a:rPr lang="nl-NL" sz="1600" dirty="0">
                <a:solidFill>
                  <a:srgbClr val="000000"/>
                </a:solidFill>
                <a:latin typeface="Courier New"/>
                <a:cs typeface="Courier New"/>
              </a:rPr>
              <a:t>                                                                                                                 </a:t>
            </a:r>
          </a:p>
          <a:p>
            <a:r>
              <a:rPr lang="is-I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is-IS" sz="1600" dirty="0">
                <a:solidFill>
                  <a:srgbClr val="9D00FF"/>
                </a:solidFill>
                <a:latin typeface="Courier New"/>
                <a:cs typeface="Courier New"/>
              </a:rPr>
              <a:t>return</a:t>
            </a:r>
            <a:r>
              <a:rPr lang="is-I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is-IS" sz="1600" dirty="0">
                <a:solidFill>
                  <a:srgbClr val="0F7574"/>
                </a:solidFill>
                <a:latin typeface="Courier New"/>
                <a:cs typeface="Courier New"/>
              </a:rPr>
              <a:t>NULL</a:t>
            </a:r>
            <a:r>
              <a:rPr lang="is-IS" sz="1600" dirty="0">
                <a:solidFill>
                  <a:srgbClr val="000000"/>
                </a:solidFill>
                <a:latin typeface="Courier New"/>
                <a:cs typeface="Courier New"/>
              </a:rPr>
              <a:t>;                                                                                                 </a:t>
            </a:r>
          </a:p>
          <a:p>
            <a:r>
              <a:rPr lang="is-IS" sz="1600" dirty="0">
                <a:solidFill>
                  <a:srgbClr val="000000"/>
                </a:solidFill>
                <a:latin typeface="Courier New"/>
                <a:cs typeface="Courier New"/>
              </a:rPr>
              <a:t>} 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4965700" y="4884003"/>
            <a:ext cx="3959747" cy="83099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How can we fix this using semaphores?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795510" y="6260068"/>
            <a:ext cx="1005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solidFill>
                  <a:srgbClr val="7F7F7F"/>
                </a:solidFill>
                <a:latin typeface="Calibri" pitchFamily="34" charset="0"/>
              </a:rPr>
              <a:t>badcnt.c</a:t>
            </a:r>
            <a:endParaRPr lang="en-US" sz="1800" dirty="0">
              <a:solidFill>
                <a:srgbClr val="7F7F7F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998787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Shape 512"/>
          <p:cNvSpPr/>
          <p:nvPr/>
        </p:nvSpPr>
        <p:spPr>
          <a:xfrm>
            <a:off x="563304" y="804542"/>
            <a:ext cx="1728038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 algn="r"/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531" b="0">
                <a:solidFill>
                  <a:srgbClr val="000000"/>
                </a:solidFill>
                <a:latin typeface="Calibri" panose="020F0502020204030204" pitchFamily="34" charset="0"/>
              </a:rPr>
              <a:t>RUNNABLE: </a:t>
            </a:r>
            <a:endParaRPr sz="2531" b="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513" name="Shape 513"/>
          <p:cNvSpPr/>
          <p:nvPr/>
        </p:nvSpPr>
        <p:spPr>
          <a:xfrm>
            <a:off x="757268" y="1340324"/>
            <a:ext cx="1534074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 algn="r"/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531" b="0">
                <a:solidFill>
                  <a:srgbClr val="000000"/>
                </a:solidFill>
                <a:latin typeface="Calibri" panose="020F0502020204030204" pitchFamily="34" charset="0"/>
              </a:rPr>
              <a:t>RUNNING: </a:t>
            </a:r>
            <a:endParaRPr sz="2531" b="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514" name="Shape 514"/>
          <p:cNvSpPr/>
          <p:nvPr/>
        </p:nvSpPr>
        <p:spPr>
          <a:xfrm>
            <a:off x="860180" y="1876105"/>
            <a:ext cx="1431162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 algn="r"/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531" b="0">
                <a:solidFill>
                  <a:srgbClr val="000000"/>
                </a:solidFill>
                <a:latin typeface="Calibri" panose="020F0502020204030204" pitchFamily="34" charset="0"/>
              </a:rPr>
              <a:t>WAITING: </a:t>
            </a:r>
            <a:endParaRPr sz="2531" b="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515" name="Shape 515"/>
          <p:cNvSpPr/>
          <p:nvPr/>
        </p:nvSpPr>
        <p:spPr>
          <a:xfrm>
            <a:off x="2460648" y="804542"/>
            <a:ext cx="934488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 algn="l"/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531" b="0">
                <a:solidFill>
                  <a:srgbClr val="000000"/>
                </a:solidFill>
                <a:latin typeface="Calibri" panose="020F0502020204030204" pitchFamily="34" charset="0"/>
              </a:rPr>
              <a:t>C, D, A</a:t>
            </a:r>
            <a:endParaRPr sz="2531" b="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516" name="Shape 516"/>
          <p:cNvSpPr/>
          <p:nvPr/>
        </p:nvSpPr>
        <p:spPr>
          <a:xfrm>
            <a:off x="2460648" y="1340324"/>
            <a:ext cx="248466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 algn="l"/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531" b="0">
                <a:solidFill>
                  <a:srgbClr val="000000"/>
                </a:solidFill>
                <a:latin typeface="Calibri" panose="020F0502020204030204" pitchFamily="34" charset="0"/>
              </a:rPr>
              <a:t>B</a:t>
            </a:r>
            <a:endParaRPr sz="2531" b="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517" name="Shape 517"/>
          <p:cNvSpPr/>
          <p:nvPr/>
        </p:nvSpPr>
        <p:spPr>
          <a:xfrm>
            <a:off x="2460648" y="1876105"/>
            <a:ext cx="1316259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 algn="l"/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531" b="0">
                <a:solidFill>
                  <a:srgbClr val="000000"/>
                </a:solidFill>
                <a:latin typeface="Calibri" panose="020F0502020204030204" pitchFamily="34" charset="0"/>
              </a:rPr>
              <a:t>&lt;empty&gt; </a:t>
            </a:r>
            <a:endParaRPr sz="2531" b="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518" name="Shape 518"/>
          <p:cNvSpPr/>
          <p:nvPr/>
        </p:nvSpPr>
        <p:spPr>
          <a:xfrm>
            <a:off x="1325140" y="4318003"/>
            <a:ext cx="7125891" cy="1"/>
          </a:xfrm>
          <a:prstGeom prst="line">
            <a:avLst/>
          </a:prstGeom>
          <a:ln w="508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519" name="Shape 519"/>
          <p:cNvSpPr/>
          <p:nvPr/>
        </p:nvSpPr>
        <p:spPr>
          <a:xfrm>
            <a:off x="1325140" y="4318003"/>
            <a:ext cx="1" cy="7413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520" name="Shape 520"/>
          <p:cNvSpPr/>
          <p:nvPr/>
        </p:nvSpPr>
        <p:spPr>
          <a:xfrm>
            <a:off x="1183848" y="4356443"/>
            <a:ext cx="237245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CN" sz="2531" b="0">
                <a:solidFill>
                  <a:srgbClr val="000000"/>
                </a:solidFill>
                <a:latin typeface="Calibri" panose="020F0502020204030204" pitchFamily="34" charset="0"/>
              </a:rPr>
              <a:t>0</a:t>
            </a:r>
            <a:endParaRPr sz="2531" b="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521" name="Shape 521"/>
          <p:cNvSpPr/>
          <p:nvPr/>
        </p:nvSpPr>
        <p:spPr>
          <a:xfrm>
            <a:off x="2218109" y="4318003"/>
            <a:ext cx="1" cy="7413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522" name="Shape 522"/>
          <p:cNvSpPr/>
          <p:nvPr/>
        </p:nvSpPr>
        <p:spPr>
          <a:xfrm>
            <a:off x="1987448" y="4356443"/>
            <a:ext cx="402354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CN" sz="2531" b="0">
                <a:solidFill>
                  <a:srgbClr val="000000"/>
                </a:solidFill>
                <a:latin typeface="Calibri" panose="020F0502020204030204" pitchFamily="34" charset="0"/>
              </a:rPr>
              <a:t>20</a:t>
            </a:r>
            <a:endParaRPr sz="2531" b="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523" name="Shape 523"/>
          <p:cNvSpPr/>
          <p:nvPr/>
        </p:nvSpPr>
        <p:spPr>
          <a:xfrm>
            <a:off x="3111077" y="4318003"/>
            <a:ext cx="1" cy="7413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524" name="Shape 524"/>
          <p:cNvSpPr/>
          <p:nvPr/>
        </p:nvSpPr>
        <p:spPr>
          <a:xfrm>
            <a:off x="2880417" y="4356443"/>
            <a:ext cx="402354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CN" sz="2531" b="0">
                <a:solidFill>
                  <a:srgbClr val="000000"/>
                </a:solidFill>
                <a:latin typeface="Calibri" panose="020F0502020204030204" pitchFamily="34" charset="0"/>
              </a:rPr>
              <a:t>40</a:t>
            </a:r>
            <a:endParaRPr sz="2531" b="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525" name="Shape 525"/>
          <p:cNvSpPr/>
          <p:nvPr/>
        </p:nvSpPr>
        <p:spPr>
          <a:xfrm>
            <a:off x="3111077" y="4318003"/>
            <a:ext cx="1" cy="7413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526" name="Shape 526"/>
          <p:cNvSpPr/>
          <p:nvPr/>
        </p:nvSpPr>
        <p:spPr>
          <a:xfrm>
            <a:off x="4004046" y="4318003"/>
            <a:ext cx="1" cy="7413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527" name="Shape 527"/>
          <p:cNvSpPr/>
          <p:nvPr/>
        </p:nvSpPr>
        <p:spPr>
          <a:xfrm>
            <a:off x="3773386" y="4356443"/>
            <a:ext cx="402354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CN" sz="2531" b="0">
                <a:solidFill>
                  <a:srgbClr val="000000"/>
                </a:solidFill>
                <a:latin typeface="Calibri" panose="020F0502020204030204" pitchFamily="34" charset="0"/>
              </a:rPr>
              <a:t>60</a:t>
            </a:r>
            <a:endParaRPr sz="2531" b="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528" name="Shape 528"/>
          <p:cNvSpPr/>
          <p:nvPr/>
        </p:nvSpPr>
        <p:spPr>
          <a:xfrm>
            <a:off x="4897016" y="4318003"/>
            <a:ext cx="1" cy="7413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529" name="Shape 529"/>
          <p:cNvSpPr/>
          <p:nvPr/>
        </p:nvSpPr>
        <p:spPr>
          <a:xfrm>
            <a:off x="4666355" y="4356443"/>
            <a:ext cx="402354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CN" sz="2531" b="0">
                <a:solidFill>
                  <a:srgbClr val="000000"/>
                </a:solidFill>
                <a:latin typeface="Calibri" panose="020F0502020204030204" pitchFamily="34" charset="0"/>
              </a:rPr>
              <a:t>80</a:t>
            </a:r>
            <a:endParaRPr sz="2531" b="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530" name="Shape 530"/>
          <p:cNvSpPr/>
          <p:nvPr/>
        </p:nvSpPr>
        <p:spPr>
          <a:xfrm>
            <a:off x="4897016" y="4318003"/>
            <a:ext cx="1" cy="7413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531" name="Shape 531"/>
          <p:cNvSpPr/>
          <p:nvPr/>
        </p:nvSpPr>
        <p:spPr>
          <a:xfrm>
            <a:off x="5789984" y="4318003"/>
            <a:ext cx="1" cy="7413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532" name="Shape 532"/>
          <p:cNvSpPr/>
          <p:nvPr/>
        </p:nvSpPr>
        <p:spPr>
          <a:xfrm>
            <a:off x="5469956" y="4356443"/>
            <a:ext cx="567464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CN" sz="2531" b="0">
                <a:solidFill>
                  <a:srgbClr val="000000"/>
                </a:solidFill>
                <a:latin typeface="Calibri" panose="020F0502020204030204" pitchFamily="34" charset="0"/>
              </a:rPr>
              <a:t>100</a:t>
            </a:r>
            <a:endParaRPr sz="2531" b="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533" name="Shape 533"/>
          <p:cNvSpPr/>
          <p:nvPr/>
        </p:nvSpPr>
        <p:spPr>
          <a:xfrm>
            <a:off x="6682953" y="4318003"/>
            <a:ext cx="1" cy="7413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534" name="Shape 534"/>
          <p:cNvSpPr/>
          <p:nvPr/>
        </p:nvSpPr>
        <p:spPr>
          <a:xfrm>
            <a:off x="6362924" y="4356443"/>
            <a:ext cx="567464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CN" sz="2531" b="0">
                <a:solidFill>
                  <a:srgbClr val="000000"/>
                </a:solidFill>
                <a:latin typeface="Calibri" panose="020F0502020204030204" pitchFamily="34" charset="0"/>
              </a:rPr>
              <a:t>120</a:t>
            </a:r>
            <a:endParaRPr sz="2531" b="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535" name="Shape 535"/>
          <p:cNvSpPr/>
          <p:nvPr/>
        </p:nvSpPr>
        <p:spPr>
          <a:xfrm>
            <a:off x="6682953" y="4318003"/>
            <a:ext cx="1" cy="7413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536" name="Shape 536"/>
          <p:cNvSpPr/>
          <p:nvPr/>
        </p:nvSpPr>
        <p:spPr>
          <a:xfrm>
            <a:off x="7575922" y="4318003"/>
            <a:ext cx="1" cy="7413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537" name="Shape 537"/>
          <p:cNvSpPr/>
          <p:nvPr/>
        </p:nvSpPr>
        <p:spPr>
          <a:xfrm>
            <a:off x="7255893" y="4356443"/>
            <a:ext cx="567464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CN" sz="2531" b="0">
                <a:solidFill>
                  <a:srgbClr val="000000"/>
                </a:solidFill>
                <a:latin typeface="Calibri" panose="020F0502020204030204" pitchFamily="34" charset="0"/>
              </a:rPr>
              <a:t>140</a:t>
            </a:r>
            <a:endParaRPr sz="2531" b="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538" name="Shape 538"/>
          <p:cNvSpPr/>
          <p:nvPr/>
        </p:nvSpPr>
        <p:spPr>
          <a:xfrm>
            <a:off x="8468891" y="4318003"/>
            <a:ext cx="1" cy="7413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539" name="Shape 539"/>
          <p:cNvSpPr/>
          <p:nvPr/>
        </p:nvSpPr>
        <p:spPr>
          <a:xfrm>
            <a:off x="8148862" y="4356443"/>
            <a:ext cx="567464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CN" sz="2531" b="0">
                <a:solidFill>
                  <a:srgbClr val="000000"/>
                </a:solidFill>
                <a:latin typeface="Calibri" panose="020F0502020204030204" pitchFamily="34" charset="0"/>
              </a:rPr>
              <a:t>160</a:t>
            </a:r>
            <a:endParaRPr sz="2531" b="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540" name="Shape 540"/>
          <p:cNvSpPr/>
          <p:nvPr/>
        </p:nvSpPr>
        <p:spPr>
          <a:xfrm>
            <a:off x="1316377" y="3359862"/>
            <a:ext cx="904859" cy="892969"/>
          </a:xfrm>
          <a:prstGeom prst="rect">
            <a:avLst/>
          </a:prstGeom>
          <a:solidFill>
            <a:srgbClr val="0B5D12"/>
          </a:solidFill>
          <a:ln w="254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lang="en-US" sz="2531">
                <a:solidFill>
                  <a:srgbClr val="000000"/>
                </a:solidFill>
              </a:rPr>
              <a:t>A</a:t>
            </a:r>
            <a:endParaRPr sz="2531">
              <a:solidFill>
                <a:srgbClr val="000000"/>
              </a:solidFill>
            </a:endParaRPr>
          </a:p>
        </p:txBody>
      </p:sp>
      <p:sp>
        <p:nvSpPr>
          <p:cNvPr id="541" name="Shape 541"/>
          <p:cNvSpPr/>
          <p:nvPr/>
        </p:nvSpPr>
        <p:spPr>
          <a:xfrm>
            <a:off x="1706063" y="2811100"/>
            <a:ext cx="456856" cy="3534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600">
                <a:solidFill>
                  <a:srgbClr val="7BDB45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1828" b="0">
                <a:latin typeface="Calibri" panose="020F0502020204030204" pitchFamily="34" charset="0"/>
              </a:rPr>
              <a:t>lock</a:t>
            </a: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542" name="Shape 542"/>
          <p:cNvSpPr/>
          <p:nvPr/>
        </p:nvSpPr>
        <p:spPr>
          <a:xfrm>
            <a:off x="1962305" y="3134875"/>
            <a:ext cx="1" cy="222323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543" name="Shape 543"/>
          <p:cNvSpPr/>
          <p:nvPr/>
        </p:nvSpPr>
        <p:spPr>
          <a:xfrm>
            <a:off x="2218275" y="3359862"/>
            <a:ext cx="691400" cy="892969"/>
          </a:xfrm>
          <a:prstGeom prst="rect">
            <a:avLst/>
          </a:prstGeom>
          <a:solidFill>
            <a:srgbClr val="11DBE3"/>
          </a:solidFill>
          <a:ln w="254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/>
            </a:pPr>
            <a:r>
              <a:rPr lang="en-US" sz="2531"/>
              <a:t>B</a:t>
            </a:r>
            <a:endParaRPr sz="2531"/>
          </a:p>
        </p:txBody>
      </p:sp>
    </p:spTree>
    <p:extLst>
      <p:ext uri="{BB962C8B-B14F-4D97-AF65-F5344CB8AC3E}">
        <p14:creationId xmlns:p14="http://schemas.microsoft.com/office/powerpoint/2010/main" val="678553031"/>
      </p:ext>
    </p:extLst>
  </p:cSld>
  <p:clrMapOvr>
    <a:masterClrMapping/>
  </p:clrMapOvr>
  <p:transition spd="med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Shape 546"/>
          <p:cNvSpPr/>
          <p:nvPr/>
        </p:nvSpPr>
        <p:spPr>
          <a:xfrm>
            <a:off x="563304" y="804542"/>
            <a:ext cx="1728038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 algn="r"/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531" b="0">
                <a:solidFill>
                  <a:srgbClr val="000000"/>
                </a:solidFill>
                <a:latin typeface="Calibri" panose="020F0502020204030204" pitchFamily="34" charset="0"/>
              </a:rPr>
              <a:t>RUNNABLE: </a:t>
            </a:r>
            <a:endParaRPr sz="2531" b="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547" name="Shape 547"/>
          <p:cNvSpPr/>
          <p:nvPr/>
        </p:nvSpPr>
        <p:spPr>
          <a:xfrm>
            <a:off x="757268" y="1340324"/>
            <a:ext cx="1534074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 algn="r"/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531" b="0">
                <a:solidFill>
                  <a:srgbClr val="000000"/>
                </a:solidFill>
                <a:latin typeface="Calibri" panose="020F0502020204030204" pitchFamily="34" charset="0"/>
              </a:rPr>
              <a:t>RUNNING: </a:t>
            </a:r>
            <a:endParaRPr sz="2531" b="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548" name="Shape 548"/>
          <p:cNvSpPr/>
          <p:nvPr/>
        </p:nvSpPr>
        <p:spPr>
          <a:xfrm>
            <a:off x="860180" y="1876105"/>
            <a:ext cx="1431162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 algn="r"/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531" b="0">
                <a:solidFill>
                  <a:srgbClr val="000000"/>
                </a:solidFill>
                <a:latin typeface="Calibri" panose="020F0502020204030204" pitchFamily="34" charset="0"/>
              </a:rPr>
              <a:t>WAITING: </a:t>
            </a:r>
            <a:endParaRPr sz="2531" b="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549" name="Shape 549"/>
          <p:cNvSpPr/>
          <p:nvPr/>
        </p:nvSpPr>
        <p:spPr>
          <a:xfrm>
            <a:off x="2460648" y="804542"/>
            <a:ext cx="934488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 algn="l"/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531" b="0">
                <a:solidFill>
                  <a:srgbClr val="000000"/>
                </a:solidFill>
                <a:latin typeface="Calibri" panose="020F0502020204030204" pitchFamily="34" charset="0"/>
              </a:rPr>
              <a:t>C, D, A</a:t>
            </a:r>
            <a:endParaRPr sz="2531" b="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550" name="Shape 550"/>
          <p:cNvSpPr/>
          <p:nvPr/>
        </p:nvSpPr>
        <p:spPr>
          <a:xfrm>
            <a:off x="2460648" y="1340324"/>
            <a:ext cx="145874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 algn="l"/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CN" sz="2531" b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endParaRPr sz="2531" b="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551" name="Shape 551"/>
          <p:cNvSpPr/>
          <p:nvPr/>
        </p:nvSpPr>
        <p:spPr>
          <a:xfrm>
            <a:off x="2460648" y="1876105"/>
            <a:ext cx="248466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 algn="l"/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531" b="0">
                <a:solidFill>
                  <a:srgbClr val="000000"/>
                </a:solidFill>
                <a:latin typeface="Calibri" panose="020F0502020204030204" pitchFamily="34" charset="0"/>
              </a:rPr>
              <a:t>B</a:t>
            </a:r>
            <a:endParaRPr sz="2531" b="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552" name="Shape 552"/>
          <p:cNvSpPr/>
          <p:nvPr/>
        </p:nvSpPr>
        <p:spPr>
          <a:xfrm>
            <a:off x="1325140" y="4318003"/>
            <a:ext cx="7125891" cy="1"/>
          </a:xfrm>
          <a:prstGeom prst="line">
            <a:avLst/>
          </a:prstGeom>
          <a:ln w="508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553" name="Shape 553"/>
          <p:cNvSpPr/>
          <p:nvPr/>
        </p:nvSpPr>
        <p:spPr>
          <a:xfrm>
            <a:off x="1325140" y="4318003"/>
            <a:ext cx="1" cy="7413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554" name="Shape 554"/>
          <p:cNvSpPr/>
          <p:nvPr/>
        </p:nvSpPr>
        <p:spPr>
          <a:xfrm>
            <a:off x="1183848" y="4356443"/>
            <a:ext cx="237245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CN" sz="2531" b="0">
                <a:solidFill>
                  <a:srgbClr val="000000"/>
                </a:solidFill>
                <a:latin typeface="Calibri" panose="020F0502020204030204" pitchFamily="34" charset="0"/>
              </a:rPr>
              <a:t>0</a:t>
            </a:r>
            <a:endParaRPr sz="2531" b="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555" name="Shape 555"/>
          <p:cNvSpPr/>
          <p:nvPr/>
        </p:nvSpPr>
        <p:spPr>
          <a:xfrm>
            <a:off x="2218109" y="4318003"/>
            <a:ext cx="1" cy="7413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556" name="Shape 556"/>
          <p:cNvSpPr/>
          <p:nvPr/>
        </p:nvSpPr>
        <p:spPr>
          <a:xfrm>
            <a:off x="1987448" y="4356443"/>
            <a:ext cx="402354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CN" sz="2531" b="0">
                <a:solidFill>
                  <a:srgbClr val="000000"/>
                </a:solidFill>
                <a:latin typeface="Calibri" panose="020F0502020204030204" pitchFamily="34" charset="0"/>
              </a:rPr>
              <a:t>20</a:t>
            </a:r>
            <a:endParaRPr sz="2531" b="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557" name="Shape 557"/>
          <p:cNvSpPr/>
          <p:nvPr/>
        </p:nvSpPr>
        <p:spPr>
          <a:xfrm>
            <a:off x="3111077" y="4318003"/>
            <a:ext cx="1" cy="7413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558" name="Shape 558"/>
          <p:cNvSpPr/>
          <p:nvPr/>
        </p:nvSpPr>
        <p:spPr>
          <a:xfrm>
            <a:off x="2880417" y="4356443"/>
            <a:ext cx="402354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CN" sz="2531" b="0">
                <a:solidFill>
                  <a:srgbClr val="000000"/>
                </a:solidFill>
                <a:latin typeface="Calibri" panose="020F0502020204030204" pitchFamily="34" charset="0"/>
              </a:rPr>
              <a:t>40</a:t>
            </a:r>
            <a:endParaRPr sz="2531" b="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559" name="Shape 559"/>
          <p:cNvSpPr/>
          <p:nvPr/>
        </p:nvSpPr>
        <p:spPr>
          <a:xfrm>
            <a:off x="3111077" y="4318003"/>
            <a:ext cx="1" cy="7413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560" name="Shape 560"/>
          <p:cNvSpPr/>
          <p:nvPr/>
        </p:nvSpPr>
        <p:spPr>
          <a:xfrm>
            <a:off x="4004046" y="4318003"/>
            <a:ext cx="1" cy="7413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561" name="Shape 561"/>
          <p:cNvSpPr/>
          <p:nvPr/>
        </p:nvSpPr>
        <p:spPr>
          <a:xfrm>
            <a:off x="3773386" y="4356443"/>
            <a:ext cx="402354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CN" sz="2531" b="0">
                <a:solidFill>
                  <a:srgbClr val="000000"/>
                </a:solidFill>
                <a:latin typeface="Calibri" panose="020F0502020204030204" pitchFamily="34" charset="0"/>
              </a:rPr>
              <a:t>60</a:t>
            </a:r>
            <a:endParaRPr sz="2531" b="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562" name="Shape 562"/>
          <p:cNvSpPr/>
          <p:nvPr/>
        </p:nvSpPr>
        <p:spPr>
          <a:xfrm>
            <a:off x="4897016" y="4318003"/>
            <a:ext cx="1" cy="7413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563" name="Shape 563"/>
          <p:cNvSpPr/>
          <p:nvPr/>
        </p:nvSpPr>
        <p:spPr>
          <a:xfrm>
            <a:off x="4666355" y="4356443"/>
            <a:ext cx="402354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CN" sz="2531" b="0">
                <a:solidFill>
                  <a:srgbClr val="000000"/>
                </a:solidFill>
                <a:latin typeface="Calibri" panose="020F0502020204030204" pitchFamily="34" charset="0"/>
              </a:rPr>
              <a:t>80</a:t>
            </a:r>
            <a:endParaRPr sz="2531" b="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564" name="Shape 564"/>
          <p:cNvSpPr/>
          <p:nvPr/>
        </p:nvSpPr>
        <p:spPr>
          <a:xfrm>
            <a:off x="4897016" y="4318003"/>
            <a:ext cx="1" cy="7413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565" name="Shape 565"/>
          <p:cNvSpPr/>
          <p:nvPr/>
        </p:nvSpPr>
        <p:spPr>
          <a:xfrm>
            <a:off x="5789984" y="4318003"/>
            <a:ext cx="1" cy="7413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566" name="Shape 566"/>
          <p:cNvSpPr/>
          <p:nvPr/>
        </p:nvSpPr>
        <p:spPr>
          <a:xfrm>
            <a:off x="5469956" y="4356443"/>
            <a:ext cx="567464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CN" sz="2531" b="0">
                <a:solidFill>
                  <a:srgbClr val="000000"/>
                </a:solidFill>
                <a:latin typeface="Calibri" panose="020F0502020204030204" pitchFamily="34" charset="0"/>
              </a:rPr>
              <a:t>100</a:t>
            </a:r>
            <a:endParaRPr sz="2531" b="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567" name="Shape 567"/>
          <p:cNvSpPr/>
          <p:nvPr/>
        </p:nvSpPr>
        <p:spPr>
          <a:xfrm>
            <a:off x="6682953" y="4318003"/>
            <a:ext cx="1" cy="7413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568" name="Shape 568"/>
          <p:cNvSpPr/>
          <p:nvPr/>
        </p:nvSpPr>
        <p:spPr>
          <a:xfrm>
            <a:off x="6362924" y="4356443"/>
            <a:ext cx="567464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CN" sz="2531" b="0">
                <a:solidFill>
                  <a:srgbClr val="000000"/>
                </a:solidFill>
                <a:latin typeface="Calibri" panose="020F0502020204030204" pitchFamily="34" charset="0"/>
              </a:rPr>
              <a:t>120</a:t>
            </a:r>
            <a:endParaRPr sz="2531" b="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569" name="Shape 569"/>
          <p:cNvSpPr/>
          <p:nvPr/>
        </p:nvSpPr>
        <p:spPr>
          <a:xfrm>
            <a:off x="6682953" y="4318003"/>
            <a:ext cx="1" cy="7413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570" name="Shape 570"/>
          <p:cNvSpPr/>
          <p:nvPr/>
        </p:nvSpPr>
        <p:spPr>
          <a:xfrm>
            <a:off x="7575922" y="4318003"/>
            <a:ext cx="1" cy="7413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571" name="Shape 571"/>
          <p:cNvSpPr/>
          <p:nvPr/>
        </p:nvSpPr>
        <p:spPr>
          <a:xfrm>
            <a:off x="7255893" y="4356443"/>
            <a:ext cx="567464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CN" sz="2531" b="0">
                <a:solidFill>
                  <a:srgbClr val="000000"/>
                </a:solidFill>
                <a:latin typeface="Calibri" panose="020F0502020204030204" pitchFamily="34" charset="0"/>
              </a:rPr>
              <a:t>140</a:t>
            </a:r>
            <a:endParaRPr sz="2531" b="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572" name="Shape 572"/>
          <p:cNvSpPr/>
          <p:nvPr/>
        </p:nvSpPr>
        <p:spPr>
          <a:xfrm>
            <a:off x="8468891" y="4318003"/>
            <a:ext cx="1" cy="7413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573" name="Shape 573"/>
          <p:cNvSpPr/>
          <p:nvPr/>
        </p:nvSpPr>
        <p:spPr>
          <a:xfrm>
            <a:off x="8148862" y="4356443"/>
            <a:ext cx="567464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CN" sz="2531" b="0">
                <a:solidFill>
                  <a:srgbClr val="000000"/>
                </a:solidFill>
                <a:latin typeface="Calibri" panose="020F0502020204030204" pitchFamily="34" charset="0"/>
              </a:rPr>
              <a:t>160</a:t>
            </a:r>
            <a:endParaRPr sz="2531" b="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574" name="Shape 574"/>
          <p:cNvSpPr/>
          <p:nvPr/>
        </p:nvSpPr>
        <p:spPr>
          <a:xfrm>
            <a:off x="1316377" y="3359862"/>
            <a:ext cx="904859" cy="892969"/>
          </a:xfrm>
          <a:prstGeom prst="rect">
            <a:avLst/>
          </a:prstGeom>
          <a:solidFill>
            <a:srgbClr val="0B5D12"/>
          </a:solidFill>
          <a:ln w="254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lang="en-US" sz="2531">
                <a:solidFill>
                  <a:srgbClr val="000000"/>
                </a:solidFill>
              </a:rPr>
              <a:t>A</a:t>
            </a:r>
            <a:endParaRPr sz="2531">
              <a:solidFill>
                <a:srgbClr val="000000"/>
              </a:solidFill>
            </a:endParaRPr>
          </a:p>
        </p:txBody>
      </p:sp>
      <p:sp>
        <p:nvSpPr>
          <p:cNvPr id="575" name="Shape 575"/>
          <p:cNvSpPr/>
          <p:nvPr/>
        </p:nvSpPr>
        <p:spPr>
          <a:xfrm>
            <a:off x="1706063" y="2811100"/>
            <a:ext cx="456856" cy="3534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600">
                <a:solidFill>
                  <a:srgbClr val="7BDB45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1828" b="0">
                <a:latin typeface="Calibri" panose="020F0502020204030204" pitchFamily="34" charset="0"/>
              </a:rPr>
              <a:t>lock</a:t>
            </a: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576" name="Shape 576"/>
          <p:cNvSpPr/>
          <p:nvPr/>
        </p:nvSpPr>
        <p:spPr>
          <a:xfrm>
            <a:off x="1962305" y="3134875"/>
            <a:ext cx="1" cy="222323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577" name="Shape 577"/>
          <p:cNvSpPr/>
          <p:nvPr/>
        </p:nvSpPr>
        <p:spPr>
          <a:xfrm>
            <a:off x="2218275" y="3359862"/>
            <a:ext cx="691400" cy="892969"/>
          </a:xfrm>
          <a:prstGeom prst="rect">
            <a:avLst/>
          </a:prstGeom>
          <a:solidFill>
            <a:srgbClr val="11DBE3"/>
          </a:solidFill>
          <a:ln w="254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/>
            </a:pPr>
            <a:r>
              <a:rPr lang="en-US" sz="2531"/>
              <a:t>B</a:t>
            </a:r>
            <a:endParaRPr sz="2531"/>
          </a:p>
        </p:txBody>
      </p:sp>
      <p:sp>
        <p:nvSpPr>
          <p:cNvPr id="578" name="Shape 578"/>
          <p:cNvSpPr/>
          <p:nvPr/>
        </p:nvSpPr>
        <p:spPr>
          <a:xfrm>
            <a:off x="2439145" y="2598850"/>
            <a:ext cx="775405" cy="527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lnSpc>
                <a:spcPct val="80000"/>
              </a:lnSpc>
              <a:defRPr sz="1800">
                <a:solidFill>
                  <a:srgbClr val="000000"/>
                </a:solidFill>
              </a:defRPr>
            </a:pPr>
            <a:r>
              <a:rPr lang="en-US" sz="1828" b="0">
                <a:solidFill>
                  <a:srgbClr val="7BDB45"/>
                </a:solidFill>
                <a:latin typeface="Calibri" panose="020F0502020204030204" pitchFamily="34" charset="0"/>
              </a:rPr>
              <a:t>try lock</a:t>
            </a:r>
          </a:p>
          <a:p>
            <a:pPr lvl="0">
              <a:lnSpc>
                <a:spcPct val="80000"/>
              </a:lnSpc>
              <a:defRPr sz="1800">
                <a:solidFill>
                  <a:srgbClr val="000000"/>
                </a:solidFill>
              </a:defRPr>
            </a:pPr>
            <a:r>
              <a:rPr lang="en-US" sz="1828" b="0">
                <a:solidFill>
                  <a:srgbClr val="7BDB45"/>
                </a:solidFill>
                <a:latin typeface="Calibri" panose="020F0502020204030204" pitchFamily="34" charset="0"/>
              </a:rPr>
              <a:t>(sleep)</a:t>
            </a:r>
            <a:endParaRPr sz="1828" b="0" dirty="0">
              <a:solidFill>
                <a:srgbClr val="7BDB45"/>
              </a:solidFill>
              <a:latin typeface="Calibri" panose="020F0502020204030204" pitchFamily="34" charset="0"/>
            </a:endParaRPr>
          </a:p>
        </p:txBody>
      </p:sp>
      <p:sp>
        <p:nvSpPr>
          <p:cNvPr id="579" name="Shape 579"/>
          <p:cNvSpPr/>
          <p:nvPr/>
        </p:nvSpPr>
        <p:spPr>
          <a:xfrm>
            <a:off x="2890993" y="3134875"/>
            <a:ext cx="1" cy="222323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6876645"/>
      </p:ext>
    </p:extLst>
  </p:cSld>
  <p:clrMapOvr>
    <a:masterClrMapping/>
  </p:clrMapOvr>
  <p:transition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Shape 582"/>
          <p:cNvSpPr/>
          <p:nvPr/>
        </p:nvSpPr>
        <p:spPr>
          <a:xfrm>
            <a:off x="563304" y="804542"/>
            <a:ext cx="1728038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 algn="r"/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531" b="0">
                <a:solidFill>
                  <a:srgbClr val="000000"/>
                </a:solidFill>
                <a:latin typeface="Calibri" panose="020F0502020204030204" pitchFamily="34" charset="0"/>
              </a:rPr>
              <a:t>RUNNABLE: </a:t>
            </a:r>
            <a:endParaRPr sz="2531" b="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583" name="Shape 583"/>
          <p:cNvSpPr/>
          <p:nvPr/>
        </p:nvSpPr>
        <p:spPr>
          <a:xfrm>
            <a:off x="757268" y="1340324"/>
            <a:ext cx="1534074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 algn="r"/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531" b="0">
                <a:solidFill>
                  <a:srgbClr val="000000"/>
                </a:solidFill>
                <a:latin typeface="Calibri" panose="020F0502020204030204" pitchFamily="34" charset="0"/>
              </a:rPr>
              <a:t>RUNNING: </a:t>
            </a:r>
            <a:endParaRPr sz="2531" b="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584" name="Shape 584"/>
          <p:cNvSpPr/>
          <p:nvPr/>
        </p:nvSpPr>
        <p:spPr>
          <a:xfrm>
            <a:off x="860180" y="1876105"/>
            <a:ext cx="1431162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 algn="r"/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531" b="0">
                <a:solidFill>
                  <a:srgbClr val="000000"/>
                </a:solidFill>
                <a:latin typeface="Calibri" panose="020F0502020204030204" pitchFamily="34" charset="0"/>
              </a:rPr>
              <a:t>WAITING: </a:t>
            </a:r>
            <a:endParaRPr sz="2531" b="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585" name="Shape 585"/>
          <p:cNvSpPr/>
          <p:nvPr/>
        </p:nvSpPr>
        <p:spPr>
          <a:xfrm>
            <a:off x="2460648" y="804542"/>
            <a:ext cx="606834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 algn="l"/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531" b="0">
                <a:solidFill>
                  <a:srgbClr val="000000"/>
                </a:solidFill>
                <a:latin typeface="Calibri" panose="020F0502020204030204" pitchFamily="34" charset="0"/>
              </a:rPr>
              <a:t>D, A</a:t>
            </a:r>
            <a:endParaRPr sz="2531" b="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586" name="Shape 586"/>
          <p:cNvSpPr/>
          <p:nvPr/>
        </p:nvSpPr>
        <p:spPr>
          <a:xfrm>
            <a:off x="2460648" y="1340324"/>
            <a:ext cx="245260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 algn="l"/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531" b="0">
                <a:solidFill>
                  <a:srgbClr val="000000"/>
                </a:solidFill>
                <a:latin typeface="Calibri" panose="020F0502020204030204" pitchFamily="34" charset="0"/>
              </a:rPr>
              <a:t>C</a:t>
            </a:r>
            <a:endParaRPr sz="2531" b="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587" name="Shape 587"/>
          <p:cNvSpPr/>
          <p:nvPr/>
        </p:nvSpPr>
        <p:spPr>
          <a:xfrm>
            <a:off x="2460648" y="1876105"/>
            <a:ext cx="248466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 algn="l"/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531" b="0">
                <a:solidFill>
                  <a:srgbClr val="000000"/>
                </a:solidFill>
                <a:latin typeface="Calibri" panose="020F0502020204030204" pitchFamily="34" charset="0"/>
              </a:rPr>
              <a:t>B</a:t>
            </a:r>
            <a:endParaRPr sz="2531" b="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588" name="Shape 588"/>
          <p:cNvSpPr/>
          <p:nvPr/>
        </p:nvSpPr>
        <p:spPr>
          <a:xfrm>
            <a:off x="1325140" y="4318003"/>
            <a:ext cx="7125891" cy="1"/>
          </a:xfrm>
          <a:prstGeom prst="line">
            <a:avLst/>
          </a:prstGeom>
          <a:ln w="508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589" name="Shape 589"/>
          <p:cNvSpPr/>
          <p:nvPr/>
        </p:nvSpPr>
        <p:spPr>
          <a:xfrm>
            <a:off x="1325140" y="4318003"/>
            <a:ext cx="1" cy="7413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590" name="Shape 590"/>
          <p:cNvSpPr/>
          <p:nvPr/>
        </p:nvSpPr>
        <p:spPr>
          <a:xfrm>
            <a:off x="1183848" y="4356443"/>
            <a:ext cx="237245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CN" sz="2531" b="0">
                <a:solidFill>
                  <a:srgbClr val="000000"/>
                </a:solidFill>
                <a:latin typeface="Calibri" panose="020F0502020204030204" pitchFamily="34" charset="0"/>
              </a:rPr>
              <a:t>0</a:t>
            </a:r>
            <a:endParaRPr sz="2531" b="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591" name="Shape 591"/>
          <p:cNvSpPr/>
          <p:nvPr/>
        </p:nvSpPr>
        <p:spPr>
          <a:xfrm>
            <a:off x="2218109" y="4318003"/>
            <a:ext cx="1" cy="7413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592" name="Shape 592"/>
          <p:cNvSpPr/>
          <p:nvPr/>
        </p:nvSpPr>
        <p:spPr>
          <a:xfrm>
            <a:off x="1987448" y="4356443"/>
            <a:ext cx="402354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CN" sz="2531" b="0">
                <a:solidFill>
                  <a:srgbClr val="000000"/>
                </a:solidFill>
                <a:latin typeface="Calibri" panose="020F0502020204030204" pitchFamily="34" charset="0"/>
              </a:rPr>
              <a:t>20</a:t>
            </a:r>
            <a:endParaRPr sz="2531" b="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593" name="Shape 593"/>
          <p:cNvSpPr/>
          <p:nvPr/>
        </p:nvSpPr>
        <p:spPr>
          <a:xfrm>
            <a:off x="3111077" y="4318003"/>
            <a:ext cx="1" cy="7413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594" name="Shape 594"/>
          <p:cNvSpPr/>
          <p:nvPr/>
        </p:nvSpPr>
        <p:spPr>
          <a:xfrm>
            <a:off x="2880417" y="4356443"/>
            <a:ext cx="402354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CN" sz="2531" b="0">
                <a:solidFill>
                  <a:srgbClr val="000000"/>
                </a:solidFill>
                <a:latin typeface="Calibri" panose="020F0502020204030204" pitchFamily="34" charset="0"/>
              </a:rPr>
              <a:t>40</a:t>
            </a:r>
            <a:endParaRPr sz="2531" b="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595" name="Shape 595"/>
          <p:cNvSpPr/>
          <p:nvPr/>
        </p:nvSpPr>
        <p:spPr>
          <a:xfrm>
            <a:off x="3111077" y="4318003"/>
            <a:ext cx="1" cy="7413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596" name="Shape 596"/>
          <p:cNvSpPr/>
          <p:nvPr/>
        </p:nvSpPr>
        <p:spPr>
          <a:xfrm>
            <a:off x="4004046" y="4318003"/>
            <a:ext cx="1" cy="7413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597" name="Shape 597"/>
          <p:cNvSpPr/>
          <p:nvPr/>
        </p:nvSpPr>
        <p:spPr>
          <a:xfrm>
            <a:off x="3773386" y="4356443"/>
            <a:ext cx="402354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CN" sz="2531" b="0">
                <a:solidFill>
                  <a:srgbClr val="000000"/>
                </a:solidFill>
                <a:latin typeface="Calibri" panose="020F0502020204030204" pitchFamily="34" charset="0"/>
              </a:rPr>
              <a:t>60</a:t>
            </a:r>
            <a:endParaRPr sz="2531" b="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598" name="Shape 598"/>
          <p:cNvSpPr/>
          <p:nvPr/>
        </p:nvSpPr>
        <p:spPr>
          <a:xfrm>
            <a:off x="4897016" y="4318003"/>
            <a:ext cx="1" cy="7413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599" name="Shape 599"/>
          <p:cNvSpPr/>
          <p:nvPr/>
        </p:nvSpPr>
        <p:spPr>
          <a:xfrm>
            <a:off x="4666355" y="4356443"/>
            <a:ext cx="402354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CN" sz="2531" b="0">
                <a:solidFill>
                  <a:srgbClr val="000000"/>
                </a:solidFill>
                <a:latin typeface="Calibri" panose="020F0502020204030204" pitchFamily="34" charset="0"/>
              </a:rPr>
              <a:t>80</a:t>
            </a:r>
            <a:endParaRPr sz="2531" b="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600" name="Shape 600"/>
          <p:cNvSpPr/>
          <p:nvPr/>
        </p:nvSpPr>
        <p:spPr>
          <a:xfrm>
            <a:off x="4897016" y="4318003"/>
            <a:ext cx="1" cy="7413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601" name="Shape 601"/>
          <p:cNvSpPr/>
          <p:nvPr/>
        </p:nvSpPr>
        <p:spPr>
          <a:xfrm>
            <a:off x="5789984" y="4318003"/>
            <a:ext cx="1" cy="7413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602" name="Shape 602"/>
          <p:cNvSpPr/>
          <p:nvPr/>
        </p:nvSpPr>
        <p:spPr>
          <a:xfrm>
            <a:off x="5469956" y="4356443"/>
            <a:ext cx="567464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CN" sz="2531" b="0">
                <a:solidFill>
                  <a:srgbClr val="000000"/>
                </a:solidFill>
                <a:latin typeface="Calibri" panose="020F0502020204030204" pitchFamily="34" charset="0"/>
              </a:rPr>
              <a:t>100</a:t>
            </a:r>
            <a:endParaRPr sz="2531" b="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603" name="Shape 603"/>
          <p:cNvSpPr/>
          <p:nvPr/>
        </p:nvSpPr>
        <p:spPr>
          <a:xfrm>
            <a:off x="6682953" y="4318003"/>
            <a:ext cx="1" cy="7413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604" name="Shape 604"/>
          <p:cNvSpPr/>
          <p:nvPr/>
        </p:nvSpPr>
        <p:spPr>
          <a:xfrm>
            <a:off x="6362924" y="4356443"/>
            <a:ext cx="567464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CN" sz="2531" b="0">
                <a:solidFill>
                  <a:srgbClr val="000000"/>
                </a:solidFill>
                <a:latin typeface="Calibri" panose="020F0502020204030204" pitchFamily="34" charset="0"/>
              </a:rPr>
              <a:t>120</a:t>
            </a:r>
            <a:endParaRPr sz="2531" b="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605" name="Shape 605"/>
          <p:cNvSpPr/>
          <p:nvPr/>
        </p:nvSpPr>
        <p:spPr>
          <a:xfrm>
            <a:off x="6682953" y="4318003"/>
            <a:ext cx="1" cy="7413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606" name="Shape 606"/>
          <p:cNvSpPr/>
          <p:nvPr/>
        </p:nvSpPr>
        <p:spPr>
          <a:xfrm>
            <a:off x="7575922" y="4318003"/>
            <a:ext cx="1" cy="7413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607" name="Shape 607"/>
          <p:cNvSpPr/>
          <p:nvPr/>
        </p:nvSpPr>
        <p:spPr>
          <a:xfrm>
            <a:off x="7255893" y="4356443"/>
            <a:ext cx="567464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CN" sz="2531" b="0">
                <a:solidFill>
                  <a:srgbClr val="000000"/>
                </a:solidFill>
                <a:latin typeface="Calibri" panose="020F0502020204030204" pitchFamily="34" charset="0"/>
              </a:rPr>
              <a:t>140</a:t>
            </a:r>
            <a:endParaRPr sz="2531" b="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608" name="Shape 608"/>
          <p:cNvSpPr/>
          <p:nvPr/>
        </p:nvSpPr>
        <p:spPr>
          <a:xfrm>
            <a:off x="8468891" y="4318003"/>
            <a:ext cx="1" cy="7413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609" name="Shape 609"/>
          <p:cNvSpPr/>
          <p:nvPr/>
        </p:nvSpPr>
        <p:spPr>
          <a:xfrm>
            <a:off x="8148862" y="4356443"/>
            <a:ext cx="567464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CN" sz="2531" b="0">
                <a:solidFill>
                  <a:srgbClr val="000000"/>
                </a:solidFill>
                <a:latin typeface="Calibri" panose="020F0502020204030204" pitchFamily="34" charset="0"/>
              </a:rPr>
              <a:t>160</a:t>
            </a:r>
            <a:endParaRPr sz="2531" b="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610" name="Shape 610"/>
          <p:cNvSpPr/>
          <p:nvPr/>
        </p:nvSpPr>
        <p:spPr>
          <a:xfrm>
            <a:off x="1316377" y="3359862"/>
            <a:ext cx="904859" cy="892969"/>
          </a:xfrm>
          <a:prstGeom prst="rect">
            <a:avLst/>
          </a:prstGeom>
          <a:solidFill>
            <a:srgbClr val="0B5D12"/>
          </a:solidFill>
          <a:ln w="254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lang="en-US" sz="2531">
                <a:solidFill>
                  <a:srgbClr val="000000"/>
                </a:solidFill>
              </a:rPr>
              <a:t>A</a:t>
            </a:r>
            <a:endParaRPr sz="2531">
              <a:solidFill>
                <a:srgbClr val="000000"/>
              </a:solidFill>
            </a:endParaRPr>
          </a:p>
        </p:txBody>
      </p:sp>
      <p:sp>
        <p:nvSpPr>
          <p:cNvPr id="611" name="Shape 611"/>
          <p:cNvSpPr/>
          <p:nvPr/>
        </p:nvSpPr>
        <p:spPr>
          <a:xfrm>
            <a:off x="1706063" y="2811100"/>
            <a:ext cx="456856" cy="3534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600">
                <a:solidFill>
                  <a:srgbClr val="7BDB45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1828" b="0">
                <a:latin typeface="Calibri" panose="020F0502020204030204" pitchFamily="34" charset="0"/>
              </a:rPr>
              <a:t>lock</a:t>
            </a: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612" name="Shape 612"/>
          <p:cNvSpPr/>
          <p:nvPr/>
        </p:nvSpPr>
        <p:spPr>
          <a:xfrm>
            <a:off x="1962305" y="3134875"/>
            <a:ext cx="1" cy="222323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613" name="Shape 613"/>
          <p:cNvSpPr/>
          <p:nvPr/>
        </p:nvSpPr>
        <p:spPr>
          <a:xfrm>
            <a:off x="2218275" y="3359862"/>
            <a:ext cx="691400" cy="892969"/>
          </a:xfrm>
          <a:prstGeom prst="rect">
            <a:avLst/>
          </a:prstGeom>
          <a:solidFill>
            <a:srgbClr val="11DBE3"/>
          </a:solidFill>
          <a:ln w="254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/>
            </a:pPr>
            <a:r>
              <a:rPr lang="en-US" sz="2531"/>
              <a:t>B</a:t>
            </a:r>
            <a:endParaRPr sz="2531"/>
          </a:p>
        </p:txBody>
      </p:sp>
      <p:sp>
        <p:nvSpPr>
          <p:cNvPr id="614" name="Shape 614"/>
          <p:cNvSpPr/>
          <p:nvPr/>
        </p:nvSpPr>
        <p:spPr>
          <a:xfrm>
            <a:off x="2439145" y="2598850"/>
            <a:ext cx="775405" cy="527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lnSpc>
                <a:spcPct val="80000"/>
              </a:lnSpc>
              <a:defRPr sz="1800">
                <a:solidFill>
                  <a:srgbClr val="000000"/>
                </a:solidFill>
              </a:defRPr>
            </a:pPr>
            <a:r>
              <a:rPr lang="en-US" sz="1828" b="0">
                <a:solidFill>
                  <a:srgbClr val="7BDB45"/>
                </a:solidFill>
                <a:latin typeface="Calibri" panose="020F0502020204030204" pitchFamily="34" charset="0"/>
              </a:rPr>
              <a:t>try lock</a:t>
            </a:r>
          </a:p>
          <a:p>
            <a:pPr lvl="0">
              <a:lnSpc>
                <a:spcPct val="80000"/>
              </a:lnSpc>
              <a:defRPr sz="1800">
                <a:solidFill>
                  <a:srgbClr val="000000"/>
                </a:solidFill>
              </a:defRPr>
            </a:pPr>
            <a:r>
              <a:rPr lang="en-US" sz="1828" b="0">
                <a:solidFill>
                  <a:srgbClr val="7BDB45"/>
                </a:solidFill>
                <a:latin typeface="Calibri" panose="020F0502020204030204" pitchFamily="34" charset="0"/>
              </a:rPr>
              <a:t>(sleep)</a:t>
            </a:r>
            <a:endParaRPr sz="1828" b="0" dirty="0">
              <a:solidFill>
                <a:srgbClr val="7BDB45"/>
              </a:solidFill>
              <a:latin typeface="Calibri" panose="020F0502020204030204" pitchFamily="34" charset="0"/>
            </a:endParaRPr>
          </a:p>
        </p:txBody>
      </p:sp>
      <p:sp>
        <p:nvSpPr>
          <p:cNvPr id="615" name="Shape 615"/>
          <p:cNvSpPr/>
          <p:nvPr/>
        </p:nvSpPr>
        <p:spPr>
          <a:xfrm>
            <a:off x="2890993" y="3134875"/>
            <a:ext cx="1" cy="222323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616" name="Shape 616"/>
          <p:cNvSpPr/>
          <p:nvPr/>
        </p:nvSpPr>
        <p:spPr>
          <a:xfrm>
            <a:off x="2914791" y="3359862"/>
            <a:ext cx="904859" cy="892969"/>
          </a:xfrm>
          <a:prstGeom prst="rect">
            <a:avLst/>
          </a:prstGeom>
          <a:solidFill>
            <a:srgbClr val="971817"/>
          </a:solidFill>
          <a:ln w="254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lang="en-US" sz="2531">
                <a:solidFill>
                  <a:srgbClr val="000000"/>
                </a:solidFill>
              </a:rPr>
              <a:t>C</a:t>
            </a:r>
            <a:endParaRPr sz="2531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2575588"/>
      </p:ext>
    </p:extLst>
  </p:cSld>
  <p:clrMapOvr>
    <a:masterClrMapping/>
  </p:clrMapOvr>
  <p:transition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Shape 619"/>
          <p:cNvSpPr/>
          <p:nvPr/>
        </p:nvSpPr>
        <p:spPr>
          <a:xfrm>
            <a:off x="563304" y="804542"/>
            <a:ext cx="1728038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 algn="r"/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531" b="0">
                <a:solidFill>
                  <a:srgbClr val="000000"/>
                </a:solidFill>
                <a:latin typeface="Calibri" panose="020F0502020204030204" pitchFamily="34" charset="0"/>
              </a:rPr>
              <a:t>RUNNABLE: </a:t>
            </a:r>
            <a:endParaRPr sz="2531" b="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620" name="Shape 620"/>
          <p:cNvSpPr/>
          <p:nvPr/>
        </p:nvSpPr>
        <p:spPr>
          <a:xfrm>
            <a:off x="757268" y="1340324"/>
            <a:ext cx="1534074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 algn="r"/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531" b="0">
                <a:solidFill>
                  <a:srgbClr val="000000"/>
                </a:solidFill>
                <a:latin typeface="Calibri" panose="020F0502020204030204" pitchFamily="34" charset="0"/>
              </a:rPr>
              <a:t>RUNNING: </a:t>
            </a:r>
            <a:endParaRPr sz="2531" b="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621" name="Shape 621"/>
          <p:cNvSpPr/>
          <p:nvPr/>
        </p:nvSpPr>
        <p:spPr>
          <a:xfrm>
            <a:off x="860180" y="1876105"/>
            <a:ext cx="1431162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 algn="r"/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531" b="0">
                <a:solidFill>
                  <a:srgbClr val="000000"/>
                </a:solidFill>
                <a:latin typeface="Calibri" panose="020F0502020204030204" pitchFamily="34" charset="0"/>
              </a:rPr>
              <a:t>WAITING: </a:t>
            </a:r>
            <a:endParaRPr sz="2531" b="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622" name="Shape 622"/>
          <p:cNvSpPr/>
          <p:nvPr/>
        </p:nvSpPr>
        <p:spPr>
          <a:xfrm>
            <a:off x="2460648" y="804542"/>
            <a:ext cx="604333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 algn="l"/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531" b="0">
                <a:solidFill>
                  <a:srgbClr val="000000"/>
                </a:solidFill>
                <a:latin typeface="Calibri" panose="020F0502020204030204" pitchFamily="34" charset="0"/>
              </a:rPr>
              <a:t>A, C</a:t>
            </a:r>
            <a:endParaRPr sz="2531" b="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623" name="Shape 623"/>
          <p:cNvSpPr/>
          <p:nvPr/>
        </p:nvSpPr>
        <p:spPr>
          <a:xfrm>
            <a:off x="2460648" y="1340324"/>
            <a:ext cx="272512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 algn="l"/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531" b="0">
                <a:solidFill>
                  <a:srgbClr val="000000"/>
                </a:solidFill>
                <a:latin typeface="Calibri" panose="020F0502020204030204" pitchFamily="34" charset="0"/>
              </a:rPr>
              <a:t>D</a:t>
            </a:r>
            <a:endParaRPr sz="2531" b="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624" name="Shape 624"/>
          <p:cNvSpPr/>
          <p:nvPr/>
        </p:nvSpPr>
        <p:spPr>
          <a:xfrm>
            <a:off x="2460648" y="1876105"/>
            <a:ext cx="248466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 algn="l"/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531" b="0">
                <a:solidFill>
                  <a:srgbClr val="000000"/>
                </a:solidFill>
                <a:latin typeface="Calibri" panose="020F0502020204030204" pitchFamily="34" charset="0"/>
              </a:rPr>
              <a:t>B</a:t>
            </a:r>
            <a:endParaRPr sz="2531" b="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625" name="Shape 625"/>
          <p:cNvSpPr/>
          <p:nvPr/>
        </p:nvSpPr>
        <p:spPr>
          <a:xfrm>
            <a:off x="1325140" y="4318003"/>
            <a:ext cx="7125891" cy="1"/>
          </a:xfrm>
          <a:prstGeom prst="line">
            <a:avLst/>
          </a:prstGeom>
          <a:ln w="508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626" name="Shape 626"/>
          <p:cNvSpPr/>
          <p:nvPr/>
        </p:nvSpPr>
        <p:spPr>
          <a:xfrm>
            <a:off x="1325140" y="4318003"/>
            <a:ext cx="1" cy="7413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627" name="Shape 627"/>
          <p:cNvSpPr/>
          <p:nvPr/>
        </p:nvSpPr>
        <p:spPr>
          <a:xfrm>
            <a:off x="1183848" y="4356443"/>
            <a:ext cx="237245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CN" sz="2531" b="0">
                <a:solidFill>
                  <a:srgbClr val="000000"/>
                </a:solidFill>
                <a:latin typeface="Calibri" panose="020F0502020204030204" pitchFamily="34" charset="0"/>
              </a:rPr>
              <a:t>0</a:t>
            </a:r>
            <a:endParaRPr sz="2531" b="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628" name="Shape 628"/>
          <p:cNvSpPr/>
          <p:nvPr/>
        </p:nvSpPr>
        <p:spPr>
          <a:xfrm>
            <a:off x="2218109" y="4318003"/>
            <a:ext cx="1" cy="7413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629" name="Shape 629"/>
          <p:cNvSpPr/>
          <p:nvPr/>
        </p:nvSpPr>
        <p:spPr>
          <a:xfrm>
            <a:off x="1987448" y="4356443"/>
            <a:ext cx="402354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CN" sz="2531" b="0">
                <a:solidFill>
                  <a:srgbClr val="000000"/>
                </a:solidFill>
                <a:latin typeface="Calibri" panose="020F0502020204030204" pitchFamily="34" charset="0"/>
              </a:rPr>
              <a:t>20</a:t>
            </a:r>
            <a:endParaRPr sz="2531" b="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630" name="Shape 630"/>
          <p:cNvSpPr/>
          <p:nvPr/>
        </p:nvSpPr>
        <p:spPr>
          <a:xfrm>
            <a:off x="3111077" y="4318003"/>
            <a:ext cx="1" cy="7413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631" name="Shape 631"/>
          <p:cNvSpPr/>
          <p:nvPr/>
        </p:nvSpPr>
        <p:spPr>
          <a:xfrm>
            <a:off x="2880417" y="4356443"/>
            <a:ext cx="402354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CN" sz="2531" b="0">
                <a:solidFill>
                  <a:srgbClr val="000000"/>
                </a:solidFill>
                <a:latin typeface="Calibri" panose="020F0502020204030204" pitchFamily="34" charset="0"/>
              </a:rPr>
              <a:t>40</a:t>
            </a:r>
            <a:endParaRPr sz="2531" b="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632" name="Shape 632"/>
          <p:cNvSpPr/>
          <p:nvPr/>
        </p:nvSpPr>
        <p:spPr>
          <a:xfrm>
            <a:off x="3111077" y="4318003"/>
            <a:ext cx="1" cy="7413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633" name="Shape 633"/>
          <p:cNvSpPr/>
          <p:nvPr/>
        </p:nvSpPr>
        <p:spPr>
          <a:xfrm>
            <a:off x="4004046" y="4318003"/>
            <a:ext cx="1" cy="7413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634" name="Shape 634"/>
          <p:cNvSpPr/>
          <p:nvPr/>
        </p:nvSpPr>
        <p:spPr>
          <a:xfrm>
            <a:off x="3773386" y="4356443"/>
            <a:ext cx="402354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CN" sz="2531" b="0">
                <a:solidFill>
                  <a:srgbClr val="000000"/>
                </a:solidFill>
                <a:latin typeface="Calibri" panose="020F0502020204030204" pitchFamily="34" charset="0"/>
              </a:rPr>
              <a:t>60</a:t>
            </a:r>
            <a:endParaRPr sz="2531" b="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635" name="Shape 635"/>
          <p:cNvSpPr/>
          <p:nvPr/>
        </p:nvSpPr>
        <p:spPr>
          <a:xfrm>
            <a:off x="4897016" y="4318003"/>
            <a:ext cx="1" cy="7413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636" name="Shape 636"/>
          <p:cNvSpPr/>
          <p:nvPr/>
        </p:nvSpPr>
        <p:spPr>
          <a:xfrm>
            <a:off x="4666355" y="4356443"/>
            <a:ext cx="402354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CN" sz="2531" b="0">
                <a:solidFill>
                  <a:srgbClr val="000000"/>
                </a:solidFill>
                <a:latin typeface="Calibri" panose="020F0502020204030204" pitchFamily="34" charset="0"/>
              </a:rPr>
              <a:t>80</a:t>
            </a:r>
            <a:endParaRPr sz="2531" b="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637" name="Shape 637"/>
          <p:cNvSpPr/>
          <p:nvPr/>
        </p:nvSpPr>
        <p:spPr>
          <a:xfrm>
            <a:off x="4897016" y="4318003"/>
            <a:ext cx="1" cy="7413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638" name="Shape 638"/>
          <p:cNvSpPr/>
          <p:nvPr/>
        </p:nvSpPr>
        <p:spPr>
          <a:xfrm>
            <a:off x="5789984" y="4318003"/>
            <a:ext cx="1" cy="7413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639" name="Shape 639"/>
          <p:cNvSpPr/>
          <p:nvPr/>
        </p:nvSpPr>
        <p:spPr>
          <a:xfrm>
            <a:off x="5469956" y="4356443"/>
            <a:ext cx="567464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CN" sz="2531" b="0">
                <a:solidFill>
                  <a:srgbClr val="000000"/>
                </a:solidFill>
                <a:latin typeface="Calibri" panose="020F0502020204030204" pitchFamily="34" charset="0"/>
              </a:rPr>
              <a:t>100</a:t>
            </a:r>
            <a:endParaRPr sz="2531" b="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640" name="Shape 640"/>
          <p:cNvSpPr/>
          <p:nvPr/>
        </p:nvSpPr>
        <p:spPr>
          <a:xfrm>
            <a:off x="6682953" y="4318003"/>
            <a:ext cx="1" cy="7413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641" name="Shape 641"/>
          <p:cNvSpPr/>
          <p:nvPr/>
        </p:nvSpPr>
        <p:spPr>
          <a:xfrm>
            <a:off x="6362924" y="4356443"/>
            <a:ext cx="567464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CN" sz="2531" b="0">
                <a:solidFill>
                  <a:srgbClr val="000000"/>
                </a:solidFill>
                <a:latin typeface="Calibri" panose="020F0502020204030204" pitchFamily="34" charset="0"/>
              </a:rPr>
              <a:t>120</a:t>
            </a:r>
            <a:endParaRPr sz="2531" b="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642" name="Shape 642"/>
          <p:cNvSpPr/>
          <p:nvPr/>
        </p:nvSpPr>
        <p:spPr>
          <a:xfrm>
            <a:off x="6682953" y="4318003"/>
            <a:ext cx="1" cy="7413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643" name="Shape 643"/>
          <p:cNvSpPr/>
          <p:nvPr/>
        </p:nvSpPr>
        <p:spPr>
          <a:xfrm>
            <a:off x="7575922" y="4318003"/>
            <a:ext cx="1" cy="7413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644" name="Shape 644"/>
          <p:cNvSpPr/>
          <p:nvPr/>
        </p:nvSpPr>
        <p:spPr>
          <a:xfrm>
            <a:off x="7255893" y="4356443"/>
            <a:ext cx="567464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CN" sz="2531" b="0">
                <a:solidFill>
                  <a:srgbClr val="000000"/>
                </a:solidFill>
                <a:latin typeface="Calibri" panose="020F0502020204030204" pitchFamily="34" charset="0"/>
              </a:rPr>
              <a:t>140</a:t>
            </a:r>
            <a:endParaRPr sz="2531" b="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645" name="Shape 645"/>
          <p:cNvSpPr/>
          <p:nvPr/>
        </p:nvSpPr>
        <p:spPr>
          <a:xfrm>
            <a:off x="8468891" y="4318003"/>
            <a:ext cx="1" cy="7413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646" name="Shape 646"/>
          <p:cNvSpPr/>
          <p:nvPr/>
        </p:nvSpPr>
        <p:spPr>
          <a:xfrm>
            <a:off x="8148862" y="4356443"/>
            <a:ext cx="567464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CN" sz="2531" b="0">
                <a:solidFill>
                  <a:srgbClr val="000000"/>
                </a:solidFill>
                <a:latin typeface="Calibri" panose="020F0502020204030204" pitchFamily="34" charset="0"/>
              </a:rPr>
              <a:t>160</a:t>
            </a:r>
            <a:endParaRPr sz="2531" b="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647" name="Shape 647"/>
          <p:cNvSpPr/>
          <p:nvPr/>
        </p:nvSpPr>
        <p:spPr>
          <a:xfrm>
            <a:off x="1316377" y="3359862"/>
            <a:ext cx="904859" cy="892969"/>
          </a:xfrm>
          <a:prstGeom prst="rect">
            <a:avLst/>
          </a:prstGeom>
          <a:solidFill>
            <a:srgbClr val="0B5D12"/>
          </a:solidFill>
          <a:ln w="254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lang="en-US" sz="2531">
                <a:solidFill>
                  <a:srgbClr val="000000"/>
                </a:solidFill>
              </a:rPr>
              <a:t>A</a:t>
            </a:r>
            <a:endParaRPr sz="2531">
              <a:solidFill>
                <a:srgbClr val="000000"/>
              </a:solidFill>
            </a:endParaRPr>
          </a:p>
        </p:txBody>
      </p:sp>
      <p:sp>
        <p:nvSpPr>
          <p:cNvPr id="648" name="Shape 648"/>
          <p:cNvSpPr/>
          <p:nvPr/>
        </p:nvSpPr>
        <p:spPr>
          <a:xfrm>
            <a:off x="1706063" y="2811100"/>
            <a:ext cx="456856" cy="3534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600">
                <a:solidFill>
                  <a:srgbClr val="7BDB45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1828" b="0">
                <a:latin typeface="Calibri" panose="020F0502020204030204" pitchFamily="34" charset="0"/>
              </a:rPr>
              <a:t>lock</a:t>
            </a: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649" name="Shape 649"/>
          <p:cNvSpPr/>
          <p:nvPr/>
        </p:nvSpPr>
        <p:spPr>
          <a:xfrm>
            <a:off x="1962305" y="3134875"/>
            <a:ext cx="1" cy="222323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 algn="ctr">
              <a:defRPr sz="2600"/>
            </a:pPr>
            <a:endParaRPr sz="1828" b="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650" name="Shape 650"/>
          <p:cNvSpPr/>
          <p:nvPr/>
        </p:nvSpPr>
        <p:spPr>
          <a:xfrm>
            <a:off x="2218275" y="3359862"/>
            <a:ext cx="691400" cy="892969"/>
          </a:xfrm>
          <a:prstGeom prst="rect">
            <a:avLst/>
          </a:prstGeom>
          <a:solidFill>
            <a:srgbClr val="11DBE3"/>
          </a:solidFill>
          <a:ln w="254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/>
            </a:pPr>
            <a:r>
              <a:rPr lang="en-US" sz="2531"/>
              <a:t>B</a:t>
            </a:r>
            <a:endParaRPr sz="2531"/>
          </a:p>
        </p:txBody>
      </p:sp>
      <p:sp>
        <p:nvSpPr>
          <p:cNvPr id="651" name="Shape 651"/>
          <p:cNvSpPr/>
          <p:nvPr/>
        </p:nvSpPr>
        <p:spPr>
          <a:xfrm>
            <a:off x="2439145" y="2598850"/>
            <a:ext cx="775405" cy="527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lnSpc>
                <a:spcPct val="80000"/>
              </a:lnSpc>
              <a:defRPr sz="1800">
                <a:solidFill>
                  <a:srgbClr val="000000"/>
                </a:solidFill>
              </a:defRPr>
            </a:pPr>
            <a:r>
              <a:rPr lang="en-US" sz="1828" b="0">
                <a:solidFill>
                  <a:srgbClr val="7BDB45"/>
                </a:solidFill>
                <a:latin typeface="Calibri" panose="020F0502020204030204" pitchFamily="34" charset="0"/>
              </a:rPr>
              <a:t>try lock</a:t>
            </a:r>
          </a:p>
          <a:p>
            <a:pPr lvl="0">
              <a:lnSpc>
                <a:spcPct val="80000"/>
              </a:lnSpc>
              <a:defRPr sz="1800">
                <a:solidFill>
                  <a:srgbClr val="000000"/>
                </a:solidFill>
              </a:defRPr>
            </a:pPr>
            <a:r>
              <a:rPr lang="en-US" sz="1828" b="0">
                <a:solidFill>
                  <a:srgbClr val="7BDB45"/>
                </a:solidFill>
                <a:latin typeface="Calibri" panose="020F0502020204030204" pitchFamily="34" charset="0"/>
              </a:rPr>
              <a:t>(sleep)</a:t>
            </a:r>
            <a:endParaRPr sz="1828" b="0" dirty="0">
              <a:solidFill>
                <a:srgbClr val="7BDB45"/>
              </a:solidFill>
              <a:latin typeface="Calibri" panose="020F0502020204030204" pitchFamily="34" charset="0"/>
            </a:endParaRPr>
          </a:p>
        </p:txBody>
      </p:sp>
      <p:sp>
        <p:nvSpPr>
          <p:cNvPr id="652" name="Shape 652"/>
          <p:cNvSpPr/>
          <p:nvPr/>
        </p:nvSpPr>
        <p:spPr>
          <a:xfrm>
            <a:off x="2890993" y="3134875"/>
            <a:ext cx="1" cy="222323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 algn="ctr">
              <a:defRPr sz="2600"/>
            </a:pPr>
            <a:endParaRPr sz="1828" b="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653" name="Shape 653"/>
          <p:cNvSpPr/>
          <p:nvPr/>
        </p:nvSpPr>
        <p:spPr>
          <a:xfrm>
            <a:off x="2914791" y="3359862"/>
            <a:ext cx="904859" cy="892969"/>
          </a:xfrm>
          <a:prstGeom prst="rect">
            <a:avLst/>
          </a:prstGeom>
          <a:solidFill>
            <a:srgbClr val="971817"/>
          </a:solidFill>
          <a:ln w="254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lang="en-US" sz="2531">
                <a:solidFill>
                  <a:srgbClr val="000000"/>
                </a:solidFill>
              </a:rPr>
              <a:t>C</a:t>
            </a:r>
            <a:endParaRPr sz="2531">
              <a:solidFill>
                <a:srgbClr val="000000"/>
              </a:solidFill>
            </a:endParaRPr>
          </a:p>
        </p:txBody>
      </p:sp>
      <p:sp>
        <p:nvSpPr>
          <p:cNvPr id="654" name="Shape 654"/>
          <p:cNvSpPr/>
          <p:nvPr/>
        </p:nvSpPr>
        <p:spPr>
          <a:xfrm>
            <a:off x="3807760" y="3359862"/>
            <a:ext cx="761122" cy="892969"/>
          </a:xfrm>
          <a:prstGeom prst="rect">
            <a:avLst/>
          </a:prstGeom>
          <a:solidFill>
            <a:srgbClr val="E8A433"/>
          </a:solidFill>
          <a:ln w="254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/>
            </a:pPr>
            <a:r>
              <a:rPr lang="en-US" sz="2531"/>
              <a:t>D</a:t>
            </a:r>
            <a:endParaRPr sz="2531"/>
          </a:p>
        </p:txBody>
      </p:sp>
    </p:spTree>
    <p:extLst>
      <p:ext uri="{BB962C8B-B14F-4D97-AF65-F5344CB8AC3E}">
        <p14:creationId xmlns:p14="http://schemas.microsoft.com/office/powerpoint/2010/main" val="1207328798"/>
      </p:ext>
    </p:extLst>
  </p:cSld>
  <p:clrMapOvr>
    <a:masterClrMapping/>
  </p:clrMapOvr>
  <p:transition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Shape 657"/>
          <p:cNvSpPr/>
          <p:nvPr/>
        </p:nvSpPr>
        <p:spPr>
          <a:xfrm>
            <a:off x="563304" y="804542"/>
            <a:ext cx="1728038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 algn="r"/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531" b="0">
                <a:solidFill>
                  <a:srgbClr val="000000"/>
                </a:solidFill>
                <a:latin typeface="Calibri" panose="020F0502020204030204" pitchFamily="34" charset="0"/>
              </a:rPr>
              <a:t>RUNNABLE: </a:t>
            </a:r>
            <a:endParaRPr sz="2531" b="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658" name="Shape 658"/>
          <p:cNvSpPr/>
          <p:nvPr/>
        </p:nvSpPr>
        <p:spPr>
          <a:xfrm>
            <a:off x="757268" y="1340324"/>
            <a:ext cx="1534074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 algn="r"/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531" b="0">
                <a:solidFill>
                  <a:srgbClr val="000000"/>
                </a:solidFill>
                <a:latin typeface="Calibri" panose="020F0502020204030204" pitchFamily="34" charset="0"/>
              </a:rPr>
              <a:t>RUNNING: </a:t>
            </a:r>
            <a:endParaRPr sz="2531" b="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659" name="Shape 659"/>
          <p:cNvSpPr/>
          <p:nvPr/>
        </p:nvSpPr>
        <p:spPr>
          <a:xfrm>
            <a:off x="860180" y="1876105"/>
            <a:ext cx="1431162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 algn="r"/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531" b="0">
                <a:solidFill>
                  <a:srgbClr val="000000"/>
                </a:solidFill>
                <a:latin typeface="Calibri" panose="020F0502020204030204" pitchFamily="34" charset="0"/>
              </a:rPr>
              <a:t>WAITING: </a:t>
            </a:r>
            <a:endParaRPr sz="2531" b="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660" name="Shape 660"/>
          <p:cNvSpPr/>
          <p:nvPr/>
        </p:nvSpPr>
        <p:spPr>
          <a:xfrm>
            <a:off x="2460648" y="804542"/>
            <a:ext cx="604333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 algn="l"/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531" b="0">
                <a:solidFill>
                  <a:srgbClr val="000000"/>
                </a:solidFill>
                <a:latin typeface="Calibri" panose="020F0502020204030204" pitchFamily="34" charset="0"/>
              </a:rPr>
              <a:t>A, C</a:t>
            </a:r>
            <a:endParaRPr sz="2531" b="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661" name="Shape 661"/>
          <p:cNvSpPr/>
          <p:nvPr/>
        </p:nvSpPr>
        <p:spPr>
          <a:xfrm>
            <a:off x="2460648" y="1340324"/>
            <a:ext cx="145874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 algn="l"/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CN" sz="2531" b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endParaRPr sz="2531" b="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662" name="Shape 662"/>
          <p:cNvSpPr/>
          <p:nvPr/>
        </p:nvSpPr>
        <p:spPr>
          <a:xfrm>
            <a:off x="2460648" y="1876105"/>
            <a:ext cx="604333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 algn="l"/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531" b="0">
                <a:solidFill>
                  <a:srgbClr val="000000"/>
                </a:solidFill>
                <a:latin typeface="Calibri" panose="020F0502020204030204" pitchFamily="34" charset="0"/>
              </a:rPr>
              <a:t>B, D</a:t>
            </a:r>
            <a:endParaRPr sz="2531" b="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663" name="Shape 663"/>
          <p:cNvSpPr/>
          <p:nvPr/>
        </p:nvSpPr>
        <p:spPr>
          <a:xfrm>
            <a:off x="1325140" y="4318003"/>
            <a:ext cx="7125891" cy="1"/>
          </a:xfrm>
          <a:prstGeom prst="line">
            <a:avLst/>
          </a:prstGeom>
          <a:ln w="508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664" name="Shape 664"/>
          <p:cNvSpPr/>
          <p:nvPr/>
        </p:nvSpPr>
        <p:spPr>
          <a:xfrm>
            <a:off x="1325140" y="4318003"/>
            <a:ext cx="1" cy="7413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665" name="Shape 665"/>
          <p:cNvSpPr/>
          <p:nvPr/>
        </p:nvSpPr>
        <p:spPr>
          <a:xfrm>
            <a:off x="1183848" y="4356443"/>
            <a:ext cx="237245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CN" sz="2531" b="0">
                <a:solidFill>
                  <a:srgbClr val="000000"/>
                </a:solidFill>
                <a:latin typeface="Calibri" panose="020F0502020204030204" pitchFamily="34" charset="0"/>
              </a:rPr>
              <a:t>0</a:t>
            </a:r>
            <a:endParaRPr sz="2531" b="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666" name="Shape 666"/>
          <p:cNvSpPr/>
          <p:nvPr/>
        </p:nvSpPr>
        <p:spPr>
          <a:xfrm>
            <a:off x="2218109" y="4318003"/>
            <a:ext cx="1" cy="7413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667" name="Shape 667"/>
          <p:cNvSpPr/>
          <p:nvPr/>
        </p:nvSpPr>
        <p:spPr>
          <a:xfrm>
            <a:off x="1987448" y="4356443"/>
            <a:ext cx="402354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CN" sz="2531" b="0">
                <a:solidFill>
                  <a:srgbClr val="000000"/>
                </a:solidFill>
                <a:latin typeface="Calibri" panose="020F0502020204030204" pitchFamily="34" charset="0"/>
              </a:rPr>
              <a:t>20</a:t>
            </a:r>
            <a:endParaRPr sz="2531" b="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668" name="Shape 668"/>
          <p:cNvSpPr/>
          <p:nvPr/>
        </p:nvSpPr>
        <p:spPr>
          <a:xfrm>
            <a:off x="3111077" y="4318003"/>
            <a:ext cx="1" cy="7413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669" name="Shape 669"/>
          <p:cNvSpPr/>
          <p:nvPr/>
        </p:nvSpPr>
        <p:spPr>
          <a:xfrm>
            <a:off x="2880417" y="4356443"/>
            <a:ext cx="402354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CN" sz="2531" b="0">
                <a:solidFill>
                  <a:srgbClr val="000000"/>
                </a:solidFill>
                <a:latin typeface="Calibri" panose="020F0502020204030204" pitchFamily="34" charset="0"/>
              </a:rPr>
              <a:t>40</a:t>
            </a:r>
            <a:endParaRPr sz="2531" b="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670" name="Shape 670"/>
          <p:cNvSpPr/>
          <p:nvPr/>
        </p:nvSpPr>
        <p:spPr>
          <a:xfrm>
            <a:off x="3111077" y="4318003"/>
            <a:ext cx="1" cy="7413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671" name="Shape 671"/>
          <p:cNvSpPr/>
          <p:nvPr/>
        </p:nvSpPr>
        <p:spPr>
          <a:xfrm>
            <a:off x="4004046" y="4318003"/>
            <a:ext cx="1" cy="7413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672" name="Shape 672"/>
          <p:cNvSpPr/>
          <p:nvPr/>
        </p:nvSpPr>
        <p:spPr>
          <a:xfrm>
            <a:off x="3773386" y="4356443"/>
            <a:ext cx="402354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CN" sz="2531" b="0">
                <a:solidFill>
                  <a:srgbClr val="000000"/>
                </a:solidFill>
                <a:latin typeface="Calibri" panose="020F0502020204030204" pitchFamily="34" charset="0"/>
              </a:rPr>
              <a:t>60</a:t>
            </a:r>
            <a:endParaRPr sz="2531" b="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673" name="Shape 673"/>
          <p:cNvSpPr/>
          <p:nvPr/>
        </p:nvSpPr>
        <p:spPr>
          <a:xfrm>
            <a:off x="4897016" y="4318003"/>
            <a:ext cx="1" cy="7413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674" name="Shape 674"/>
          <p:cNvSpPr/>
          <p:nvPr/>
        </p:nvSpPr>
        <p:spPr>
          <a:xfrm>
            <a:off x="4666355" y="4356443"/>
            <a:ext cx="402354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CN" sz="2531" b="0">
                <a:solidFill>
                  <a:srgbClr val="000000"/>
                </a:solidFill>
                <a:latin typeface="Calibri" panose="020F0502020204030204" pitchFamily="34" charset="0"/>
              </a:rPr>
              <a:t>80</a:t>
            </a:r>
            <a:endParaRPr sz="2531" b="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675" name="Shape 675"/>
          <p:cNvSpPr/>
          <p:nvPr/>
        </p:nvSpPr>
        <p:spPr>
          <a:xfrm>
            <a:off x="4897016" y="4318003"/>
            <a:ext cx="1" cy="7413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676" name="Shape 676"/>
          <p:cNvSpPr/>
          <p:nvPr/>
        </p:nvSpPr>
        <p:spPr>
          <a:xfrm>
            <a:off x="5789984" y="4318003"/>
            <a:ext cx="1" cy="7413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677" name="Shape 677"/>
          <p:cNvSpPr/>
          <p:nvPr/>
        </p:nvSpPr>
        <p:spPr>
          <a:xfrm>
            <a:off x="5469956" y="4356443"/>
            <a:ext cx="567464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CN" sz="2531" b="0">
                <a:solidFill>
                  <a:srgbClr val="000000"/>
                </a:solidFill>
                <a:latin typeface="Calibri" panose="020F0502020204030204" pitchFamily="34" charset="0"/>
              </a:rPr>
              <a:t>100</a:t>
            </a:r>
            <a:endParaRPr sz="2531" b="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678" name="Shape 678"/>
          <p:cNvSpPr/>
          <p:nvPr/>
        </p:nvSpPr>
        <p:spPr>
          <a:xfrm>
            <a:off x="6682953" y="4318003"/>
            <a:ext cx="1" cy="7413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679" name="Shape 679"/>
          <p:cNvSpPr/>
          <p:nvPr/>
        </p:nvSpPr>
        <p:spPr>
          <a:xfrm>
            <a:off x="6362924" y="4356443"/>
            <a:ext cx="567464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CN" sz="2531" b="0">
                <a:solidFill>
                  <a:srgbClr val="000000"/>
                </a:solidFill>
                <a:latin typeface="Calibri" panose="020F0502020204030204" pitchFamily="34" charset="0"/>
              </a:rPr>
              <a:t>120</a:t>
            </a:r>
            <a:endParaRPr sz="2531" b="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680" name="Shape 680"/>
          <p:cNvSpPr/>
          <p:nvPr/>
        </p:nvSpPr>
        <p:spPr>
          <a:xfrm>
            <a:off x="6682953" y="4318003"/>
            <a:ext cx="1" cy="7413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681" name="Shape 681"/>
          <p:cNvSpPr/>
          <p:nvPr/>
        </p:nvSpPr>
        <p:spPr>
          <a:xfrm>
            <a:off x="7575922" y="4318003"/>
            <a:ext cx="1" cy="7413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682" name="Shape 682"/>
          <p:cNvSpPr/>
          <p:nvPr/>
        </p:nvSpPr>
        <p:spPr>
          <a:xfrm>
            <a:off x="7255893" y="4356443"/>
            <a:ext cx="567464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CN" sz="2531" b="0">
                <a:solidFill>
                  <a:srgbClr val="000000"/>
                </a:solidFill>
                <a:latin typeface="Calibri" panose="020F0502020204030204" pitchFamily="34" charset="0"/>
              </a:rPr>
              <a:t>140</a:t>
            </a:r>
            <a:endParaRPr sz="2531" b="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683" name="Shape 683"/>
          <p:cNvSpPr/>
          <p:nvPr/>
        </p:nvSpPr>
        <p:spPr>
          <a:xfrm>
            <a:off x="8468891" y="4318003"/>
            <a:ext cx="1" cy="7413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684" name="Shape 684"/>
          <p:cNvSpPr/>
          <p:nvPr/>
        </p:nvSpPr>
        <p:spPr>
          <a:xfrm>
            <a:off x="8148862" y="4356443"/>
            <a:ext cx="567464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CN" sz="2531" b="0">
                <a:solidFill>
                  <a:srgbClr val="000000"/>
                </a:solidFill>
                <a:latin typeface="Calibri" panose="020F0502020204030204" pitchFamily="34" charset="0"/>
              </a:rPr>
              <a:t>160</a:t>
            </a:r>
            <a:endParaRPr sz="2531" b="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685" name="Shape 685"/>
          <p:cNvSpPr/>
          <p:nvPr/>
        </p:nvSpPr>
        <p:spPr>
          <a:xfrm>
            <a:off x="1316377" y="3359862"/>
            <a:ext cx="904859" cy="892969"/>
          </a:xfrm>
          <a:prstGeom prst="rect">
            <a:avLst/>
          </a:prstGeom>
          <a:solidFill>
            <a:srgbClr val="0B5D12"/>
          </a:solidFill>
          <a:ln w="254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lang="en-US" sz="2531">
                <a:solidFill>
                  <a:srgbClr val="000000"/>
                </a:solidFill>
              </a:rPr>
              <a:t>A</a:t>
            </a:r>
            <a:endParaRPr sz="2531">
              <a:solidFill>
                <a:srgbClr val="000000"/>
              </a:solidFill>
            </a:endParaRPr>
          </a:p>
        </p:txBody>
      </p:sp>
      <p:sp>
        <p:nvSpPr>
          <p:cNvPr id="686" name="Shape 686"/>
          <p:cNvSpPr/>
          <p:nvPr/>
        </p:nvSpPr>
        <p:spPr>
          <a:xfrm>
            <a:off x="1706063" y="2811100"/>
            <a:ext cx="456856" cy="3534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600">
                <a:solidFill>
                  <a:srgbClr val="7BDB45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1828" b="0">
                <a:latin typeface="Calibri" panose="020F0502020204030204" pitchFamily="34" charset="0"/>
              </a:rPr>
              <a:t>lock</a:t>
            </a: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687" name="Shape 687"/>
          <p:cNvSpPr/>
          <p:nvPr/>
        </p:nvSpPr>
        <p:spPr>
          <a:xfrm>
            <a:off x="1962305" y="3134875"/>
            <a:ext cx="1" cy="222323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688" name="Shape 688"/>
          <p:cNvSpPr/>
          <p:nvPr/>
        </p:nvSpPr>
        <p:spPr>
          <a:xfrm>
            <a:off x="2218275" y="3359862"/>
            <a:ext cx="691400" cy="892969"/>
          </a:xfrm>
          <a:prstGeom prst="rect">
            <a:avLst/>
          </a:prstGeom>
          <a:solidFill>
            <a:srgbClr val="11DBE3"/>
          </a:solidFill>
          <a:ln w="254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/>
            </a:pPr>
            <a:r>
              <a:rPr lang="en-US" sz="2531"/>
              <a:t>B</a:t>
            </a:r>
            <a:endParaRPr sz="2531"/>
          </a:p>
        </p:txBody>
      </p:sp>
      <p:sp>
        <p:nvSpPr>
          <p:cNvPr id="689" name="Shape 689"/>
          <p:cNvSpPr/>
          <p:nvPr/>
        </p:nvSpPr>
        <p:spPr>
          <a:xfrm>
            <a:off x="2439145" y="2598850"/>
            <a:ext cx="775405" cy="527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lnSpc>
                <a:spcPct val="80000"/>
              </a:lnSpc>
              <a:defRPr sz="1800">
                <a:solidFill>
                  <a:srgbClr val="000000"/>
                </a:solidFill>
              </a:defRPr>
            </a:pPr>
            <a:r>
              <a:rPr lang="en-US" sz="1828" b="0">
                <a:solidFill>
                  <a:srgbClr val="7BDB45"/>
                </a:solidFill>
                <a:latin typeface="Calibri" panose="020F0502020204030204" pitchFamily="34" charset="0"/>
              </a:rPr>
              <a:t>try lock</a:t>
            </a:r>
          </a:p>
          <a:p>
            <a:pPr lvl="0">
              <a:lnSpc>
                <a:spcPct val="80000"/>
              </a:lnSpc>
              <a:defRPr sz="1800">
                <a:solidFill>
                  <a:srgbClr val="000000"/>
                </a:solidFill>
              </a:defRPr>
            </a:pPr>
            <a:r>
              <a:rPr lang="en-US" sz="1828" b="0">
                <a:solidFill>
                  <a:srgbClr val="7BDB45"/>
                </a:solidFill>
                <a:latin typeface="Calibri" panose="020F0502020204030204" pitchFamily="34" charset="0"/>
              </a:rPr>
              <a:t>(sleep)</a:t>
            </a:r>
            <a:endParaRPr sz="1828" b="0" dirty="0">
              <a:solidFill>
                <a:srgbClr val="7BDB45"/>
              </a:solidFill>
              <a:latin typeface="Calibri" panose="020F0502020204030204" pitchFamily="34" charset="0"/>
            </a:endParaRPr>
          </a:p>
        </p:txBody>
      </p:sp>
      <p:sp>
        <p:nvSpPr>
          <p:cNvPr id="690" name="Shape 690"/>
          <p:cNvSpPr/>
          <p:nvPr/>
        </p:nvSpPr>
        <p:spPr>
          <a:xfrm>
            <a:off x="2890993" y="3134875"/>
            <a:ext cx="1" cy="222323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691" name="Shape 691"/>
          <p:cNvSpPr/>
          <p:nvPr/>
        </p:nvSpPr>
        <p:spPr>
          <a:xfrm>
            <a:off x="2914791" y="3359862"/>
            <a:ext cx="904859" cy="892969"/>
          </a:xfrm>
          <a:prstGeom prst="rect">
            <a:avLst/>
          </a:prstGeom>
          <a:solidFill>
            <a:srgbClr val="971817"/>
          </a:solidFill>
          <a:ln w="254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lang="en-US" sz="2531">
                <a:solidFill>
                  <a:srgbClr val="000000"/>
                </a:solidFill>
              </a:rPr>
              <a:t>C</a:t>
            </a:r>
            <a:endParaRPr sz="2531">
              <a:solidFill>
                <a:srgbClr val="000000"/>
              </a:solidFill>
            </a:endParaRPr>
          </a:p>
        </p:txBody>
      </p:sp>
      <p:sp>
        <p:nvSpPr>
          <p:cNvPr id="692" name="Shape 692"/>
          <p:cNvSpPr/>
          <p:nvPr/>
        </p:nvSpPr>
        <p:spPr>
          <a:xfrm>
            <a:off x="3807760" y="3359862"/>
            <a:ext cx="761122" cy="892969"/>
          </a:xfrm>
          <a:prstGeom prst="rect">
            <a:avLst/>
          </a:prstGeom>
          <a:solidFill>
            <a:srgbClr val="E8A433"/>
          </a:solidFill>
          <a:ln w="254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/>
            </a:pPr>
            <a:r>
              <a:rPr lang="en-US" sz="2531"/>
              <a:t>D</a:t>
            </a:r>
            <a:endParaRPr sz="2531"/>
          </a:p>
        </p:txBody>
      </p:sp>
      <p:sp>
        <p:nvSpPr>
          <p:cNvPr id="693" name="Shape 693"/>
          <p:cNvSpPr/>
          <p:nvPr/>
        </p:nvSpPr>
        <p:spPr>
          <a:xfrm>
            <a:off x="4100067" y="2598850"/>
            <a:ext cx="775405" cy="527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lnSpc>
                <a:spcPct val="80000"/>
              </a:lnSpc>
              <a:defRPr sz="1800">
                <a:solidFill>
                  <a:srgbClr val="000000"/>
                </a:solidFill>
              </a:defRPr>
            </a:pPr>
            <a:r>
              <a:rPr lang="en-US" sz="1828" b="0">
                <a:solidFill>
                  <a:srgbClr val="7BDB45"/>
                </a:solidFill>
                <a:latin typeface="Calibri" panose="020F0502020204030204" pitchFamily="34" charset="0"/>
              </a:rPr>
              <a:t>try lock</a:t>
            </a:r>
          </a:p>
          <a:p>
            <a:pPr lvl="0">
              <a:lnSpc>
                <a:spcPct val="80000"/>
              </a:lnSpc>
              <a:defRPr sz="1800">
                <a:solidFill>
                  <a:srgbClr val="000000"/>
                </a:solidFill>
              </a:defRPr>
            </a:pPr>
            <a:r>
              <a:rPr lang="en-US" sz="1828" b="0">
                <a:solidFill>
                  <a:srgbClr val="7BDB45"/>
                </a:solidFill>
                <a:latin typeface="Calibri" panose="020F0502020204030204" pitchFamily="34" charset="0"/>
              </a:rPr>
              <a:t>(sleep)</a:t>
            </a:r>
            <a:endParaRPr sz="1828" b="0" dirty="0">
              <a:solidFill>
                <a:srgbClr val="7BDB45"/>
              </a:solidFill>
              <a:latin typeface="Calibri" panose="020F0502020204030204" pitchFamily="34" charset="0"/>
            </a:endParaRPr>
          </a:p>
        </p:txBody>
      </p:sp>
      <p:sp>
        <p:nvSpPr>
          <p:cNvPr id="694" name="Shape 694"/>
          <p:cNvSpPr/>
          <p:nvPr/>
        </p:nvSpPr>
        <p:spPr>
          <a:xfrm>
            <a:off x="4551915" y="3134875"/>
            <a:ext cx="1" cy="222323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6874940"/>
      </p:ext>
    </p:extLst>
  </p:cSld>
  <p:clrMapOvr>
    <a:masterClrMapping/>
  </p:clrMapOvr>
  <p:transition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Shape 697"/>
          <p:cNvSpPr/>
          <p:nvPr/>
        </p:nvSpPr>
        <p:spPr>
          <a:xfrm>
            <a:off x="563304" y="804542"/>
            <a:ext cx="1728038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 algn="r"/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531" b="0">
                <a:solidFill>
                  <a:srgbClr val="000000"/>
                </a:solidFill>
                <a:latin typeface="Calibri" panose="020F0502020204030204" pitchFamily="34" charset="0"/>
              </a:rPr>
              <a:t>RUNNABLE: </a:t>
            </a:r>
            <a:endParaRPr sz="2531" b="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698" name="Shape 698"/>
          <p:cNvSpPr/>
          <p:nvPr/>
        </p:nvSpPr>
        <p:spPr>
          <a:xfrm>
            <a:off x="757268" y="1340324"/>
            <a:ext cx="1534074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 algn="r"/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531" b="0">
                <a:solidFill>
                  <a:srgbClr val="000000"/>
                </a:solidFill>
                <a:latin typeface="Calibri" panose="020F0502020204030204" pitchFamily="34" charset="0"/>
              </a:rPr>
              <a:t>RUNNING: </a:t>
            </a:r>
            <a:endParaRPr sz="2531" b="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699" name="Shape 699"/>
          <p:cNvSpPr/>
          <p:nvPr/>
        </p:nvSpPr>
        <p:spPr>
          <a:xfrm>
            <a:off x="860180" y="1876105"/>
            <a:ext cx="1431162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 algn="r"/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531" b="0">
                <a:solidFill>
                  <a:srgbClr val="000000"/>
                </a:solidFill>
                <a:latin typeface="Calibri" panose="020F0502020204030204" pitchFamily="34" charset="0"/>
              </a:rPr>
              <a:t>WAITING: </a:t>
            </a:r>
            <a:endParaRPr sz="2531" b="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700" name="Shape 700"/>
          <p:cNvSpPr/>
          <p:nvPr/>
        </p:nvSpPr>
        <p:spPr>
          <a:xfrm>
            <a:off x="2460648" y="804542"/>
            <a:ext cx="245260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 algn="l"/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531" b="0">
                <a:solidFill>
                  <a:srgbClr val="000000"/>
                </a:solidFill>
                <a:latin typeface="Calibri" panose="020F0502020204030204" pitchFamily="34" charset="0"/>
              </a:rPr>
              <a:t>C</a:t>
            </a:r>
            <a:endParaRPr sz="2531" b="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701" name="Shape 701"/>
          <p:cNvSpPr/>
          <p:nvPr/>
        </p:nvSpPr>
        <p:spPr>
          <a:xfrm>
            <a:off x="2460648" y="1340324"/>
            <a:ext cx="264496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 algn="l"/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531" b="0">
                <a:solidFill>
                  <a:srgbClr val="000000"/>
                </a:solidFill>
                <a:latin typeface="Calibri" panose="020F0502020204030204" pitchFamily="34" charset="0"/>
              </a:rPr>
              <a:t>A</a:t>
            </a:r>
            <a:endParaRPr sz="2531" b="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702" name="Shape 702"/>
          <p:cNvSpPr/>
          <p:nvPr/>
        </p:nvSpPr>
        <p:spPr>
          <a:xfrm>
            <a:off x="2460648" y="1876105"/>
            <a:ext cx="604333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 algn="l"/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531" b="0">
                <a:solidFill>
                  <a:srgbClr val="000000"/>
                </a:solidFill>
                <a:latin typeface="Calibri" panose="020F0502020204030204" pitchFamily="34" charset="0"/>
              </a:rPr>
              <a:t>B, D</a:t>
            </a:r>
            <a:endParaRPr sz="2531" b="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703" name="Shape 703"/>
          <p:cNvSpPr/>
          <p:nvPr/>
        </p:nvSpPr>
        <p:spPr>
          <a:xfrm>
            <a:off x="1325140" y="4318003"/>
            <a:ext cx="7125891" cy="1"/>
          </a:xfrm>
          <a:prstGeom prst="line">
            <a:avLst/>
          </a:prstGeom>
          <a:ln w="508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704" name="Shape 704"/>
          <p:cNvSpPr/>
          <p:nvPr/>
        </p:nvSpPr>
        <p:spPr>
          <a:xfrm>
            <a:off x="1325140" y="4318003"/>
            <a:ext cx="1" cy="7413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35719" tIns="35719" rIns="35719" bIns="35719" anchor="ctr"/>
          <a:lstStyle/>
          <a:p>
            <a:pPr lvl="0" algn="ctr">
              <a:defRPr sz="2600"/>
            </a:pPr>
            <a:endParaRPr sz="1828" b="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705" name="Shape 705"/>
          <p:cNvSpPr/>
          <p:nvPr/>
        </p:nvSpPr>
        <p:spPr>
          <a:xfrm>
            <a:off x="1183848" y="4356443"/>
            <a:ext cx="237245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CN" sz="2531" b="0">
                <a:solidFill>
                  <a:srgbClr val="000000"/>
                </a:solidFill>
                <a:latin typeface="Calibri" panose="020F0502020204030204" pitchFamily="34" charset="0"/>
              </a:rPr>
              <a:t>0</a:t>
            </a:r>
            <a:endParaRPr sz="2531" b="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706" name="Shape 706"/>
          <p:cNvSpPr/>
          <p:nvPr/>
        </p:nvSpPr>
        <p:spPr>
          <a:xfrm>
            <a:off x="2218109" y="4318003"/>
            <a:ext cx="1" cy="7413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35719" tIns="35719" rIns="35719" bIns="35719" anchor="ctr"/>
          <a:lstStyle/>
          <a:p>
            <a:pPr lvl="0" algn="ctr">
              <a:defRPr sz="2600"/>
            </a:pPr>
            <a:endParaRPr sz="1828" b="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707" name="Shape 707"/>
          <p:cNvSpPr/>
          <p:nvPr/>
        </p:nvSpPr>
        <p:spPr>
          <a:xfrm>
            <a:off x="1987448" y="4356443"/>
            <a:ext cx="402354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CN" sz="2531" b="0">
                <a:solidFill>
                  <a:srgbClr val="000000"/>
                </a:solidFill>
                <a:latin typeface="Calibri" panose="020F0502020204030204" pitchFamily="34" charset="0"/>
              </a:rPr>
              <a:t>20</a:t>
            </a:r>
            <a:endParaRPr sz="2531" b="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708" name="Shape 708"/>
          <p:cNvSpPr/>
          <p:nvPr/>
        </p:nvSpPr>
        <p:spPr>
          <a:xfrm>
            <a:off x="3111077" y="4318003"/>
            <a:ext cx="1" cy="7413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35719" tIns="35719" rIns="35719" bIns="35719" anchor="ctr"/>
          <a:lstStyle/>
          <a:p>
            <a:pPr lvl="0" algn="ctr">
              <a:defRPr sz="2600"/>
            </a:pPr>
            <a:endParaRPr sz="1828" b="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709" name="Shape 709"/>
          <p:cNvSpPr/>
          <p:nvPr/>
        </p:nvSpPr>
        <p:spPr>
          <a:xfrm>
            <a:off x="2880417" y="4356443"/>
            <a:ext cx="402354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CN" sz="2531" b="0">
                <a:solidFill>
                  <a:srgbClr val="000000"/>
                </a:solidFill>
                <a:latin typeface="Calibri" panose="020F0502020204030204" pitchFamily="34" charset="0"/>
              </a:rPr>
              <a:t>40</a:t>
            </a:r>
            <a:endParaRPr sz="2531" b="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710" name="Shape 710"/>
          <p:cNvSpPr/>
          <p:nvPr/>
        </p:nvSpPr>
        <p:spPr>
          <a:xfrm>
            <a:off x="3111077" y="4318003"/>
            <a:ext cx="1" cy="7413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35719" tIns="35719" rIns="35719" bIns="35719" anchor="ctr"/>
          <a:lstStyle/>
          <a:p>
            <a:pPr lvl="0" algn="ctr">
              <a:defRPr sz="2600"/>
            </a:pPr>
            <a:endParaRPr sz="1828" b="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711" name="Shape 711"/>
          <p:cNvSpPr/>
          <p:nvPr/>
        </p:nvSpPr>
        <p:spPr>
          <a:xfrm>
            <a:off x="4004046" y="4318003"/>
            <a:ext cx="1" cy="7413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35719" tIns="35719" rIns="35719" bIns="35719" anchor="ctr"/>
          <a:lstStyle/>
          <a:p>
            <a:pPr lvl="0" algn="ctr">
              <a:defRPr sz="2600"/>
            </a:pPr>
            <a:endParaRPr sz="1828" b="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712" name="Shape 712"/>
          <p:cNvSpPr/>
          <p:nvPr/>
        </p:nvSpPr>
        <p:spPr>
          <a:xfrm>
            <a:off x="3773386" y="4356443"/>
            <a:ext cx="402354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CN" sz="2531" b="0">
                <a:solidFill>
                  <a:srgbClr val="000000"/>
                </a:solidFill>
                <a:latin typeface="Calibri" panose="020F0502020204030204" pitchFamily="34" charset="0"/>
              </a:rPr>
              <a:t>60</a:t>
            </a:r>
            <a:endParaRPr sz="2531" b="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713" name="Shape 713"/>
          <p:cNvSpPr/>
          <p:nvPr/>
        </p:nvSpPr>
        <p:spPr>
          <a:xfrm>
            <a:off x="4897016" y="4318003"/>
            <a:ext cx="1" cy="7413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35719" tIns="35719" rIns="35719" bIns="35719" anchor="ctr"/>
          <a:lstStyle/>
          <a:p>
            <a:pPr lvl="0" algn="ctr">
              <a:defRPr sz="2600"/>
            </a:pPr>
            <a:endParaRPr sz="1828" b="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714" name="Shape 714"/>
          <p:cNvSpPr/>
          <p:nvPr/>
        </p:nvSpPr>
        <p:spPr>
          <a:xfrm>
            <a:off x="4666355" y="4356443"/>
            <a:ext cx="402354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CN" sz="2531" b="0">
                <a:solidFill>
                  <a:srgbClr val="000000"/>
                </a:solidFill>
                <a:latin typeface="Calibri" panose="020F0502020204030204" pitchFamily="34" charset="0"/>
              </a:rPr>
              <a:t>80</a:t>
            </a:r>
            <a:endParaRPr sz="2531" b="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715" name="Shape 715"/>
          <p:cNvSpPr/>
          <p:nvPr/>
        </p:nvSpPr>
        <p:spPr>
          <a:xfrm>
            <a:off x="4897016" y="4318003"/>
            <a:ext cx="1" cy="7413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35719" tIns="35719" rIns="35719" bIns="35719" anchor="ctr"/>
          <a:lstStyle/>
          <a:p>
            <a:pPr lvl="0" algn="ctr">
              <a:defRPr sz="2600"/>
            </a:pPr>
            <a:endParaRPr sz="1828" b="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716" name="Shape 716"/>
          <p:cNvSpPr/>
          <p:nvPr/>
        </p:nvSpPr>
        <p:spPr>
          <a:xfrm>
            <a:off x="5789984" y="4318003"/>
            <a:ext cx="1" cy="7413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35719" tIns="35719" rIns="35719" bIns="35719" anchor="ctr"/>
          <a:lstStyle/>
          <a:p>
            <a:pPr lvl="0" algn="ctr">
              <a:defRPr sz="2600"/>
            </a:pPr>
            <a:endParaRPr sz="1828" b="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717" name="Shape 717"/>
          <p:cNvSpPr/>
          <p:nvPr/>
        </p:nvSpPr>
        <p:spPr>
          <a:xfrm>
            <a:off x="5469956" y="4356443"/>
            <a:ext cx="567464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CN" sz="2531" b="0">
                <a:solidFill>
                  <a:srgbClr val="000000"/>
                </a:solidFill>
                <a:latin typeface="Calibri" panose="020F0502020204030204" pitchFamily="34" charset="0"/>
              </a:rPr>
              <a:t>100</a:t>
            </a:r>
            <a:endParaRPr sz="2531" b="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718" name="Shape 718"/>
          <p:cNvSpPr/>
          <p:nvPr/>
        </p:nvSpPr>
        <p:spPr>
          <a:xfrm>
            <a:off x="6682953" y="4318003"/>
            <a:ext cx="1" cy="7413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719" name="Shape 719"/>
          <p:cNvSpPr/>
          <p:nvPr/>
        </p:nvSpPr>
        <p:spPr>
          <a:xfrm>
            <a:off x="6362924" y="4356443"/>
            <a:ext cx="567464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CN" sz="2531" b="0">
                <a:solidFill>
                  <a:srgbClr val="000000"/>
                </a:solidFill>
                <a:latin typeface="Calibri" panose="020F0502020204030204" pitchFamily="34" charset="0"/>
              </a:rPr>
              <a:t>120</a:t>
            </a:r>
            <a:endParaRPr sz="2531" b="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720" name="Shape 720"/>
          <p:cNvSpPr/>
          <p:nvPr/>
        </p:nvSpPr>
        <p:spPr>
          <a:xfrm>
            <a:off x="6682953" y="4318003"/>
            <a:ext cx="1" cy="7413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721" name="Shape 721"/>
          <p:cNvSpPr/>
          <p:nvPr/>
        </p:nvSpPr>
        <p:spPr>
          <a:xfrm>
            <a:off x="7575922" y="4318003"/>
            <a:ext cx="1" cy="7413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722" name="Shape 722"/>
          <p:cNvSpPr/>
          <p:nvPr/>
        </p:nvSpPr>
        <p:spPr>
          <a:xfrm>
            <a:off x="7255893" y="4356443"/>
            <a:ext cx="567464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CN" sz="2531" b="0">
                <a:solidFill>
                  <a:srgbClr val="000000"/>
                </a:solidFill>
                <a:latin typeface="Calibri" panose="020F0502020204030204" pitchFamily="34" charset="0"/>
              </a:rPr>
              <a:t>140</a:t>
            </a:r>
            <a:endParaRPr sz="2531" b="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723" name="Shape 723"/>
          <p:cNvSpPr/>
          <p:nvPr/>
        </p:nvSpPr>
        <p:spPr>
          <a:xfrm>
            <a:off x="8468891" y="4318003"/>
            <a:ext cx="1" cy="7413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724" name="Shape 724"/>
          <p:cNvSpPr/>
          <p:nvPr/>
        </p:nvSpPr>
        <p:spPr>
          <a:xfrm>
            <a:off x="8148862" y="4356443"/>
            <a:ext cx="567464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CN" sz="2531" b="0">
                <a:solidFill>
                  <a:srgbClr val="000000"/>
                </a:solidFill>
                <a:latin typeface="Calibri" panose="020F0502020204030204" pitchFamily="34" charset="0"/>
              </a:rPr>
              <a:t>160</a:t>
            </a:r>
            <a:endParaRPr sz="2531" b="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725" name="Shape 725"/>
          <p:cNvSpPr/>
          <p:nvPr/>
        </p:nvSpPr>
        <p:spPr>
          <a:xfrm>
            <a:off x="1316377" y="3359862"/>
            <a:ext cx="904859" cy="892969"/>
          </a:xfrm>
          <a:prstGeom prst="rect">
            <a:avLst/>
          </a:prstGeom>
          <a:solidFill>
            <a:srgbClr val="0B5D12"/>
          </a:solidFill>
          <a:ln w="254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lang="en-US" sz="2531">
                <a:solidFill>
                  <a:srgbClr val="000000"/>
                </a:solidFill>
              </a:rPr>
              <a:t>A</a:t>
            </a:r>
            <a:endParaRPr sz="2531">
              <a:solidFill>
                <a:srgbClr val="000000"/>
              </a:solidFill>
            </a:endParaRPr>
          </a:p>
        </p:txBody>
      </p:sp>
      <p:sp>
        <p:nvSpPr>
          <p:cNvPr id="726" name="Shape 726"/>
          <p:cNvSpPr/>
          <p:nvPr/>
        </p:nvSpPr>
        <p:spPr>
          <a:xfrm>
            <a:off x="1706063" y="2811100"/>
            <a:ext cx="456856" cy="3534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600">
                <a:solidFill>
                  <a:srgbClr val="7BDB45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1828" b="0">
                <a:latin typeface="Calibri" panose="020F0502020204030204" pitchFamily="34" charset="0"/>
              </a:rPr>
              <a:t>lock</a:t>
            </a: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727" name="Shape 727"/>
          <p:cNvSpPr/>
          <p:nvPr/>
        </p:nvSpPr>
        <p:spPr>
          <a:xfrm>
            <a:off x="1962305" y="3134875"/>
            <a:ext cx="1" cy="222323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728" name="Shape 728"/>
          <p:cNvSpPr/>
          <p:nvPr/>
        </p:nvSpPr>
        <p:spPr>
          <a:xfrm>
            <a:off x="2218275" y="3359862"/>
            <a:ext cx="691400" cy="892969"/>
          </a:xfrm>
          <a:prstGeom prst="rect">
            <a:avLst/>
          </a:prstGeom>
          <a:solidFill>
            <a:srgbClr val="11DBE3"/>
          </a:solidFill>
          <a:ln w="254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/>
            </a:pPr>
            <a:r>
              <a:rPr lang="en-US" sz="2531"/>
              <a:t>B</a:t>
            </a:r>
            <a:endParaRPr sz="2531"/>
          </a:p>
        </p:txBody>
      </p:sp>
      <p:sp>
        <p:nvSpPr>
          <p:cNvPr id="729" name="Shape 729"/>
          <p:cNvSpPr/>
          <p:nvPr/>
        </p:nvSpPr>
        <p:spPr>
          <a:xfrm>
            <a:off x="2439145" y="2598850"/>
            <a:ext cx="775405" cy="527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lnSpc>
                <a:spcPct val="80000"/>
              </a:lnSpc>
              <a:defRPr sz="1800">
                <a:solidFill>
                  <a:srgbClr val="000000"/>
                </a:solidFill>
              </a:defRPr>
            </a:pPr>
            <a:r>
              <a:rPr lang="en-US" sz="1828" b="0">
                <a:solidFill>
                  <a:srgbClr val="7BDB45"/>
                </a:solidFill>
                <a:latin typeface="Calibri" panose="020F0502020204030204" pitchFamily="34" charset="0"/>
              </a:rPr>
              <a:t>try lock</a:t>
            </a:r>
          </a:p>
          <a:p>
            <a:pPr lvl="0">
              <a:lnSpc>
                <a:spcPct val="80000"/>
              </a:lnSpc>
              <a:defRPr sz="1800">
                <a:solidFill>
                  <a:srgbClr val="000000"/>
                </a:solidFill>
              </a:defRPr>
            </a:pPr>
            <a:r>
              <a:rPr lang="en-US" sz="1828" b="0">
                <a:solidFill>
                  <a:srgbClr val="7BDB45"/>
                </a:solidFill>
                <a:latin typeface="Calibri" panose="020F0502020204030204" pitchFamily="34" charset="0"/>
              </a:rPr>
              <a:t>(sleep)</a:t>
            </a:r>
            <a:endParaRPr sz="1828" b="0" dirty="0">
              <a:solidFill>
                <a:srgbClr val="7BDB45"/>
              </a:solidFill>
              <a:latin typeface="Calibri" panose="020F0502020204030204" pitchFamily="34" charset="0"/>
            </a:endParaRPr>
          </a:p>
        </p:txBody>
      </p:sp>
      <p:sp>
        <p:nvSpPr>
          <p:cNvPr id="730" name="Shape 730"/>
          <p:cNvSpPr/>
          <p:nvPr/>
        </p:nvSpPr>
        <p:spPr>
          <a:xfrm>
            <a:off x="2890993" y="3134875"/>
            <a:ext cx="1" cy="222323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731" name="Shape 731"/>
          <p:cNvSpPr/>
          <p:nvPr/>
        </p:nvSpPr>
        <p:spPr>
          <a:xfrm>
            <a:off x="2914791" y="3359862"/>
            <a:ext cx="904859" cy="892969"/>
          </a:xfrm>
          <a:prstGeom prst="rect">
            <a:avLst/>
          </a:prstGeom>
          <a:solidFill>
            <a:srgbClr val="971817"/>
          </a:solidFill>
          <a:ln w="254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lang="en-US" sz="2531">
                <a:solidFill>
                  <a:srgbClr val="000000"/>
                </a:solidFill>
              </a:rPr>
              <a:t>C</a:t>
            </a:r>
            <a:endParaRPr sz="2531">
              <a:solidFill>
                <a:srgbClr val="000000"/>
              </a:solidFill>
            </a:endParaRPr>
          </a:p>
        </p:txBody>
      </p:sp>
      <p:sp>
        <p:nvSpPr>
          <p:cNvPr id="732" name="Shape 732"/>
          <p:cNvSpPr/>
          <p:nvPr/>
        </p:nvSpPr>
        <p:spPr>
          <a:xfrm>
            <a:off x="3807760" y="3359862"/>
            <a:ext cx="761122" cy="892969"/>
          </a:xfrm>
          <a:prstGeom prst="rect">
            <a:avLst/>
          </a:prstGeom>
          <a:solidFill>
            <a:srgbClr val="E8A433"/>
          </a:solidFill>
          <a:ln w="254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/>
            </a:pPr>
            <a:r>
              <a:rPr lang="en-US" sz="2531"/>
              <a:t>D</a:t>
            </a:r>
            <a:endParaRPr sz="2531"/>
          </a:p>
        </p:txBody>
      </p:sp>
      <p:sp>
        <p:nvSpPr>
          <p:cNvPr id="733" name="Shape 733"/>
          <p:cNvSpPr/>
          <p:nvPr/>
        </p:nvSpPr>
        <p:spPr>
          <a:xfrm>
            <a:off x="4100067" y="2598850"/>
            <a:ext cx="775405" cy="527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lnSpc>
                <a:spcPct val="80000"/>
              </a:lnSpc>
              <a:defRPr sz="1800">
                <a:solidFill>
                  <a:srgbClr val="000000"/>
                </a:solidFill>
              </a:defRPr>
            </a:pPr>
            <a:r>
              <a:rPr lang="en-US" sz="1828" b="0">
                <a:solidFill>
                  <a:srgbClr val="7BDB45"/>
                </a:solidFill>
                <a:latin typeface="Calibri" panose="020F0502020204030204" pitchFamily="34" charset="0"/>
              </a:rPr>
              <a:t>try lock</a:t>
            </a:r>
          </a:p>
          <a:p>
            <a:pPr lvl="0">
              <a:lnSpc>
                <a:spcPct val="80000"/>
              </a:lnSpc>
              <a:defRPr sz="1800">
                <a:solidFill>
                  <a:srgbClr val="000000"/>
                </a:solidFill>
              </a:defRPr>
            </a:pPr>
            <a:r>
              <a:rPr lang="en-US" sz="1828" b="0">
                <a:solidFill>
                  <a:srgbClr val="7BDB45"/>
                </a:solidFill>
                <a:latin typeface="Calibri" panose="020F0502020204030204" pitchFamily="34" charset="0"/>
              </a:rPr>
              <a:t>(sleep)</a:t>
            </a:r>
            <a:endParaRPr sz="1828" b="0" dirty="0">
              <a:solidFill>
                <a:srgbClr val="7BDB45"/>
              </a:solidFill>
              <a:latin typeface="Calibri" panose="020F0502020204030204" pitchFamily="34" charset="0"/>
            </a:endParaRPr>
          </a:p>
        </p:txBody>
      </p:sp>
      <p:sp>
        <p:nvSpPr>
          <p:cNvPr id="734" name="Shape 734"/>
          <p:cNvSpPr/>
          <p:nvPr/>
        </p:nvSpPr>
        <p:spPr>
          <a:xfrm>
            <a:off x="4551915" y="3134875"/>
            <a:ext cx="1" cy="222323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735" name="Shape 735"/>
          <p:cNvSpPr/>
          <p:nvPr/>
        </p:nvSpPr>
        <p:spPr>
          <a:xfrm>
            <a:off x="4566783" y="3359862"/>
            <a:ext cx="904859" cy="892969"/>
          </a:xfrm>
          <a:prstGeom prst="rect">
            <a:avLst/>
          </a:prstGeom>
          <a:solidFill>
            <a:srgbClr val="0B5D12"/>
          </a:solidFill>
          <a:ln w="254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lang="en-US" sz="2531">
                <a:solidFill>
                  <a:srgbClr val="000000"/>
                </a:solidFill>
              </a:rPr>
              <a:t>A</a:t>
            </a:r>
            <a:endParaRPr sz="2531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9227531"/>
      </p:ext>
    </p:extLst>
  </p:cSld>
  <p:clrMapOvr>
    <a:masterClrMapping/>
  </p:clrMapOvr>
  <p:transition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Shape 738"/>
          <p:cNvSpPr/>
          <p:nvPr/>
        </p:nvSpPr>
        <p:spPr>
          <a:xfrm>
            <a:off x="563304" y="804542"/>
            <a:ext cx="1728038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 algn="r"/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531" b="0">
                <a:solidFill>
                  <a:srgbClr val="000000"/>
                </a:solidFill>
                <a:latin typeface="Calibri" panose="020F0502020204030204" pitchFamily="34" charset="0"/>
              </a:rPr>
              <a:t>RUNNABLE: </a:t>
            </a:r>
            <a:endParaRPr sz="2531" b="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739" name="Shape 739"/>
          <p:cNvSpPr/>
          <p:nvPr/>
        </p:nvSpPr>
        <p:spPr>
          <a:xfrm>
            <a:off x="757268" y="1340324"/>
            <a:ext cx="1534074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 algn="r"/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531" b="0">
                <a:solidFill>
                  <a:srgbClr val="000000"/>
                </a:solidFill>
                <a:latin typeface="Calibri" panose="020F0502020204030204" pitchFamily="34" charset="0"/>
              </a:rPr>
              <a:t>RUNNING: </a:t>
            </a:r>
            <a:endParaRPr sz="2531" b="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740" name="Shape 740"/>
          <p:cNvSpPr/>
          <p:nvPr/>
        </p:nvSpPr>
        <p:spPr>
          <a:xfrm>
            <a:off x="860180" y="1876105"/>
            <a:ext cx="1431162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 algn="r"/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531" b="0">
                <a:solidFill>
                  <a:srgbClr val="000000"/>
                </a:solidFill>
                <a:latin typeface="Calibri" panose="020F0502020204030204" pitchFamily="34" charset="0"/>
              </a:rPr>
              <a:t>WAITING: </a:t>
            </a:r>
            <a:endParaRPr sz="2531" b="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741" name="Shape 741"/>
          <p:cNvSpPr/>
          <p:nvPr/>
        </p:nvSpPr>
        <p:spPr>
          <a:xfrm>
            <a:off x="2460648" y="804542"/>
            <a:ext cx="264496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 algn="l"/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531" b="0">
                <a:solidFill>
                  <a:srgbClr val="000000"/>
                </a:solidFill>
                <a:latin typeface="Calibri" panose="020F0502020204030204" pitchFamily="34" charset="0"/>
              </a:rPr>
              <a:t>A</a:t>
            </a:r>
            <a:endParaRPr sz="2531" b="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742" name="Shape 742"/>
          <p:cNvSpPr/>
          <p:nvPr/>
        </p:nvSpPr>
        <p:spPr>
          <a:xfrm>
            <a:off x="2460648" y="1340324"/>
            <a:ext cx="245260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 algn="l"/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531" b="0">
                <a:solidFill>
                  <a:srgbClr val="000000"/>
                </a:solidFill>
                <a:latin typeface="Calibri" panose="020F0502020204030204" pitchFamily="34" charset="0"/>
              </a:rPr>
              <a:t>C</a:t>
            </a:r>
            <a:endParaRPr sz="2531" b="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743" name="Shape 743"/>
          <p:cNvSpPr/>
          <p:nvPr/>
        </p:nvSpPr>
        <p:spPr>
          <a:xfrm>
            <a:off x="2460648" y="1876105"/>
            <a:ext cx="604333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 algn="l"/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531" b="0">
                <a:solidFill>
                  <a:srgbClr val="000000"/>
                </a:solidFill>
                <a:latin typeface="Calibri" panose="020F0502020204030204" pitchFamily="34" charset="0"/>
              </a:rPr>
              <a:t>B, D</a:t>
            </a:r>
            <a:endParaRPr sz="2531" b="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744" name="Shape 744"/>
          <p:cNvSpPr/>
          <p:nvPr/>
        </p:nvSpPr>
        <p:spPr>
          <a:xfrm>
            <a:off x="1325140" y="4318003"/>
            <a:ext cx="7125891" cy="1"/>
          </a:xfrm>
          <a:prstGeom prst="line">
            <a:avLst/>
          </a:prstGeom>
          <a:ln w="508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745" name="Shape 745"/>
          <p:cNvSpPr/>
          <p:nvPr/>
        </p:nvSpPr>
        <p:spPr>
          <a:xfrm>
            <a:off x="1325140" y="4318003"/>
            <a:ext cx="1" cy="7413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746" name="Shape 746"/>
          <p:cNvSpPr/>
          <p:nvPr/>
        </p:nvSpPr>
        <p:spPr>
          <a:xfrm>
            <a:off x="1183848" y="4356443"/>
            <a:ext cx="237245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CN" sz="2531" b="0">
                <a:solidFill>
                  <a:srgbClr val="000000"/>
                </a:solidFill>
                <a:latin typeface="Calibri" panose="020F0502020204030204" pitchFamily="34" charset="0"/>
              </a:rPr>
              <a:t>0</a:t>
            </a:r>
            <a:endParaRPr sz="2531" b="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747" name="Shape 747"/>
          <p:cNvSpPr/>
          <p:nvPr/>
        </p:nvSpPr>
        <p:spPr>
          <a:xfrm>
            <a:off x="2218109" y="4318003"/>
            <a:ext cx="1" cy="7413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748" name="Shape 748"/>
          <p:cNvSpPr/>
          <p:nvPr/>
        </p:nvSpPr>
        <p:spPr>
          <a:xfrm>
            <a:off x="1987448" y="4356443"/>
            <a:ext cx="402354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CN" sz="2531" b="0">
                <a:solidFill>
                  <a:srgbClr val="000000"/>
                </a:solidFill>
                <a:latin typeface="Calibri" panose="020F0502020204030204" pitchFamily="34" charset="0"/>
              </a:rPr>
              <a:t>20</a:t>
            </a:r>
            <a:endParaRPr sz="2531" b="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749" name="Shape 749"/>
          <p:cNvSpPr/>
          <p:nvPr/>
        </p:nvSpPr>
        <p:spPr>
          <a:xfrm>
            <a:off x="3111077" y="4318003"/>
            <a:ext cx="1" cy="7413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750" name="Shape 750"/>
          <p:cNvSpPr/>
          <p:nvPr/>
        </p:nvSpPr>
        <p:spPr>
          <a:xfrm>
            <a:off x="2880417" y="4356443"/>
            <a:ext cx="402354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CN" sz="2531" b="0">
                <a:solidFill>
                  <a:srgbClr val="000000"/>
                </a:solidFill>
                <a:latin typeface="Calibri" panose="020F0502020204030204" pitchFamily="34" charset="0"/>
              </a:rPr>
              <a:t>40</a:t>
            </a:r>
            <a:endParaRPr sz="2531" b="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751" name="Shape 751"/>
          <p:cNvSpPr/>
          <p:nvPr/>
        </p:nvSpPr>
        <p:spPr>
          <a:xfrm>
            <a:off x="3111077" y="4318003"/>
            <a:ext cx="1" cy="7413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752" name="Shape 752"/>
          <p:cNvSpPr/>
          <p:nvPr/>
        </p:nvSpPr>
        <p:spPr>
          <a:xfrm>
            <a:off x="4004046" y="4318003"/>
            <a:ext cx="1" cy="7413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753" name="Shape 753"/>
          <p:cNvSpPr/>
          <p:nvPr/>
        </p:nvSpPr>
        <p:spPr>
          <a:xfrm>
            <a:off x="3773386" y="4356443"/>
            <a:ext cx="402354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CN" sz="2531" b="0">
                <a:solidFill>
                  <a:srgbClr val="000000"/>
                </a:solidFill>
                <a:latin typeface="Calibri" panose="020F0502020204030204" pitchFamily="34" charset="0"/>
              </a:rPr>
              <a:t>60</a:t>
            </a:r>
            <a:endParaRPr sz="2531" b="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754" name="Shape 754"/>
          <p:cNvSpPr/>
          <p:nvPr/>
        </p:nvSpPr>
        <p:spPr>
          <a:xfrm>
            <a:off x="4897016" y="4318003"/>
            <a:ext cx="1" cy="7413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755" name="Shape 755"/>
          <p:cNvSpPr/>
          <p:nvPr/>
        </p:nvSpPr>
        <p:spPr>
          <a:xfrm>
            <a:off x="4666355" y="4356443"/>
            <a:ext cx="402354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CN" sz="2531" b="0">
                <a:solidFill>
                  <a:srgbClr val="000000"/>
                </a:solidFill>
                <a:latin typeface="Calibri" panose="020F0502020204030204" pitchFamily="34" charset="0"/>
              </a:rPr>
              <a:t>80</a:t>
            </a:r>
            <a:endParaRPr sz="2531" b="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756" name="Shape 756"/>
          <p:cNvSpPr/>
          <p:nvPr/>
        </p:nvSpPr>
        <p:spPr>
          <a:xfrm>
            <a:off x="4897016" y="4318003"/>
            <a:ext cx="1" cy="7413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757" name="Shape 757"/>
          <p:cNvSpPr/>
          <p:nvPr/>
        </p:nvSpPr>
        <p:spPr>
          <a:xfrm>
            <a:off x="5789984" y="4318003"/>
            <a:ext cx="1" cy="7413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758" name="Shape 758"/>
          <p:cNvSpPr/>
          <p:nvPr/>
        </p:nvSpPr>
        <p:spPr>
          <a:xfrm>
            <a:off x="5469956" y="4356443"/>
            <a:ext cx="567464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CN" sz="2531" b="0">
                <a:solidFill>
                  <a:srgbClr val="000000"/>
                </a:solidFill>
                <a:latin typeface="Calibri" panose="020F0502020204030204" pitchFamily="34" charset="0"/>
              </a:rPr>
              <a:t>100</a:t>
            </a:r>
            <a:endParaRPr sz="2531" b="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759" name="Shape 759"/>
          <p:cNvSpPr/>
          <p:nvPr/>
        </p:nvSpPr>
        <p:spPr>
          <a:xfrm>
            <a:off x="6682953" y="4318003"/>
            <a:ext cx="1" cy="7413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760" name="Shape 760"/>
          <p:cNvSpPr/>
          <p:nvPr/>
        </p:nvSpPr>
        <p:spPr>
          <a:xfrm>
            <a:off x="6362924" y="4356443"/>
            <a:ext cx="567464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CN" sz="2531" b="0">
                <a:solidFill>
                  <a:srgbClr val="000000"/>
                </a:solidFill>
                <a:latin typeface="Calibri" panose="020F0502020204030204" pitchFamily="34" charset="0"/>
              </a:rPr>
              <a:t>120</a:t>
            </a:r>
            <a:endParaRPr sz="2531" b="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761" name="Shape 761"/>
          <p:cNvSpPr/>
          <p:nvPr/>
        </p:nvSpPr>
        <p:spPr>
          <a:xfrm>
            <a:off x="6682953" y="4318003"/>
            <a:ext cx="1" cy="7413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762" name="Shape 762"/>
          <p:cNvSpPr/>
          <p:nvPr/>
        </p:nvSpPr>
        <p:spPr>
          <a:xfrm>
            <a:off x="7575922" y="4318003"/>
            <a:ext cx="1" cy="7413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763" name="Shape 763"/>
          <p:cNvSpPr/>
          <p:nvPr/>
        </p:nvSpPr>
        <p:spPr>
          <a:xfrm>
            <a:off x="7255893" y="4356443"/>
            <a:ext cx="567464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CN" sz="2531" b="0">
                <a:solidFill>
                  <a:srgbClr val="000000"/>
                </a:solidFill>
                <a:latin typeface="Calibri" panose="020F0502020204030204" pitchFamily="34" charset="0"/>
              </a:rPr>
              <a:t>140</a:t>
            </a:r>
            <a:endParaRPr sz="2531" b="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764" name="Shape 764"/>
          <p:cNvSpPr/>
          <p:nvPr/>
        </p:nvSpPr>
        <p:spPr>
          <a:xfrm>
            <a:off x="8468891" y="4318003"/>
            <a:ext cx="1" cy="7413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765" name="Shape 765"/>
          <p:cNvSpPr/>
          <p:nvPr/>
        </p:nvSpPr>
        <p:spPr>
          <a:xfrm>
            <a:off x="8148862" y="4356443"/>
            <a:ext cx="567464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CN" sz="2531" b="0">
                <a:solidFill>
                  <a:srgbClr val="000000"/>
                </a:solidFill>
                <a:latin typeface="Calibri" panose="020F0502020204030204" pitchFamily="34" charset="0"/>
              </a:rPr>
              <a:t>160</a:t>
            </a:r>
            <a:endParaRPr sz="2531" b="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766" name="Shape 766"/>
          <p:cNvSpPr/>
          <p:nvPr/>
        </p:nvSpPr>
        <p:spPr>
          <a:xfrm>
            <a:off x="1316377" y="3359862"/>
            <a:ext cx="904859" cy="892969"/>
          </a:xfrm>
          <a:prstGeom prst="rect">
            <a:avLst/>
          </a:prstGeom>
          <a:solidFill>
            <a:srgbClr val="0B5D12"/>
          </a:solidFill>
          <a:ln w="254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lang="en-US" sz="2531">
                <a:solidFill>
                  <a:srgbClr val="000000"/>
                </a:solidFill>
              </a:rPr>
              <a:t>A</a:t>
            </a:r>
            <a:endParaRPr sz="2531">
              <a:solidFill>
                <a:srgbClr val="000000"/>
              </a:solidFill>
            </a:endParaRPr>
          </a:p>
        </p:txBody>
      </p:sp>
      <p:sp>
        <p:nvSpPr>
          <p:cNvPr id="767" name="Shape 767"/>
          <p:cNvSpPr/>
          <p:nvPr/>
        </p:nvSpPr>
        <p:spPr>
          <a:xfrm>
            <a:off x="1706063" y="2811100"/>
            <a:ext cx="456856" cy="3534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600">
                <a:solidFill>
                  <a:srgbClr val="7BDB45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1828" b="0">
                <a:latin typeface="Calibri" panose="020F0502020204030204" pitchFamily="34" charset="0"/>
              </a:rPr>
              <a:t>lock</a:t>
            </a: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768" name="Shape 768"/>
          <p:cNvSpPr/>
          <p:nvPr/>
        </p:nvSpPr>
        <p:spPr>
          <a:xfrm>
            <a:off x="1962305" y="3134875"/>
            <a:ext cx="1" cy="222323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769" name="Shape 769"/>
          <p:cNvSpPr/>
          <p:nvPr/>
        </p:nvSpPr>
        <p:spPr>
          <a:xfrm>
            <a:off x="2218275" y="3359862"/>
            <a:ext cx="691400" cy="892969"/>
          </a:xfrm>
          <a:prstGeom prst="rect">
            <a:avLst/>
          </a:prstGeom>
          <a:solidFill>
            <a:srgbClr val="11DBE3"/>
          </a:solidFill>
          <a:ln w="254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/>
            </a:pPr>
            <a:r>
              <a:rPr lang="en-US" sz="2531"/>
              <a:t>B</a:t>
            </a:r>
            <a:endParaRPr sz="2531"/>
          </a:p>
        </p:txBody>
      </p:sp>
      <p:sp>
        <p:nvSpPr>
          <p:cNvPr id="770" name="Shape 770"/>
          <p:cNvSpPr/>
          <p:nvPr/>
        </p:nvSpPr>
        <p:spPr>
          <a:xfrm>
            <a:off x="2439145" y="2598850"/>
            <a:ext cx="775405" cy="527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lnSpc>
                <a:spcPct val="80000"/>
              </a:lnSpc>
              <a:defRPr sz="1800">
                <a:solidFill>
                  <a:srgbClr val="000000"/>
                </a:solidFill>
              </a:defRPr>
            </a:pPr>
            <a:r>
              <a:rPr lang="en-US" sz="1828" b="0">
                <a:solidFill>
                  <a:srgbClr val="7BDB45"/>
                </a:solidFill>
                <a:latin typeface="Calibri" panose="020F0502020204030204" pitchFamily="34" charset="0"/>
              </a:rPr>
              <a:t>try lock</a:t>
            </a:r>
          </a:p>
          <a:p>
            <a:pPr lvl="0">
              <a:lnSpc>
                <a:spcPct val="80000"/>
              </a:lnSpc>
              <a:defRPr sz="1800">
                <a:solidFill>
                  <a:srgbClr val="000000"/>
                </a:solidFill>
              </a:defRPr>
            </a:pPr>
            <a:r>
              <a:rPr lang="en-US" sz="1828" b="0">
                <a:solidFill>
                  <a:srgbClr val="7BDB45"/>
                </a:solidFill>
                <a:latin typeface="Calibri" panose="020F0502020204030204" pitchFamily="34" charset="0"/>
              </a:rPr>
              <a:t>(sleep)</a:t>
            </a:r>
            <a:endParaRPr sz="1828" b="0" dirty="0">
              <a:solidFill>
                <a:srgbClr val="7BDB45"/>
              </a:solidFill>
              <a:latin typeface="Calibri" panose="020F0502020204030204" pitchFamily="34" charset="0"/>
            </a:endParaRPr>
          </a:p>
        </p:txBody>
      </p:sp>
      <p:sp>
        <p:nvSpPr>
          <p:cNvPr id="771" name="Shape 771"/>
          <p:cNvSpPr/>
          <p:nvPr/>
        </p:nvSpPr>
        <p:spPr>
          <a:xfrm>
            <a:off x="2890993" y="3134875"/>
            <a:ext cx="1" cy="222323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772" name="Shape 772"/>
          <p:cNvSpPr/>
          <p:nvPr/>
        </p:nvSpPr>
        <p:spPr>
          <a:xfrm>
            <a:off x="2914791" y="3359862"/>
            <a:ext cx="904859" cy="892969"/>
          </a:xfrm>
          <a:prstGeom prst="rect">
            <a:avLst/>
          </a:prstGeom>
          <a:solidFill>
            <a:srgbClr val="971817"/>
          </a:solidFill>
          <a:ln w="254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lang="en-US" sz="2531">
                <a:solidFill>
                  <a:srgbClr val="000000"/>
                </a:solidFill>
              </a:rPr>
              <a:t>C</a:t>
            </a:r>
            <a:endParaRPr sz="2531">
              <a:solidFill>
                <a:srgbClr val="000000"/>
              </a:solidFill>
            </a:endParaRPr>
          </a:p>
        </p:txBody>
      </p:sp>
      <p:sp>
        <p:nvSpPr>
          <p:cNvPr id="773" name="Shape 773"/>
          <p:cNvSpPr/>
          <p:nvPr/>
        </p:nvSpPr>
        <p:spPr>
          <a:xfrm>
            <a:off x="3807760" y="3359862"/>
            <a:ext cx="761122" cy="892969"/>
          </a:xfrm>
          <a:prstGeom prst="rect">
            <a:avLst/>
          </a:prstGeom>
          <a:solidFill>
            <a:srgbClr val="E8A433"/>
          </a:solidFill>
          <a:ln w="254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/>
            </a:pPr>
            <a:r>
              <a:rPr lang="en-US" sz="2531"/>
              <a:t>D</a:t>
            </a:r>
            <a:endParaRPr sz="2531"/>
          </a:p>
        </p:txBody>
      </p:sp>
      <p:sp>
        <p:nvSpPr>
          <p:cNvPr id="774" name="Shape 774"/>
          <p:cNvSpPr/>
          <p:nvPr/>
        </p:nvSpPr>
        <p:spPr>
          <a:xfrm>
            <a:off x="4100067" y="2598850"/>
            <a:ext cx="775405" cy="527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lnSpc>
                <a:spcPct val="80000"/>
              </a:lnSpc>
              <a:defRPr sz="1800">
                <a:solidFill>
                  <a:srgbClr val="000000"/>
                </a:solidFill>
              </a:defRPr>
            </a:pPr>
            <a:r>
              <a:rPr lang="en-US" sz="1828" b="0">
                <a:solidFill>
                  <a:srgbClr val="7BDB45"/>
                </a:solidFill>
                <a:latin typeface="Calibri" panose="020F0502020204030204" pitchFamily="34" charset="0"/>
              </a:rPr>
              <a:t>try lock</a:t>
            </a:r>
          </a:p>
          <a:p>
            <a:pPr lvl="0">
              <a:lnSpc>
                <a:spcPct val="80000"/>
              </a:lnSpc>
              <a:defRPr sz="1800">
                <a:solidFill>
                  <a:srgbClr val="000000"/>
                </a:solidFill>
              </a:defRPr>
            </a:pPr>
            <a:r>
              <a:rPr lang="en-US" sz="1828" b="0">
                <a:solidFill>
                  <a:srgbClr val="7BDB45"/>
                </a:solidFill>
                <a:latin typeface="Calibri" panose="020F0502020204030204" pitchFamily="34" charset="0"/>
              </a:rPr>
              <a:t>(sleep)</a:t>
            </a:r>
            <a:endParaRPr sz="1828" b="0" dirty="0">
              <a:solidFill>
                <a:srgbClr val="7BDB45"/>
              </a:solidFill>
              <a:latin typeface="Calibri" panose="020F0502020204030204" pitchFamily="34" charset="0"/>
            </a:endParaRPr>
          </a:p>
        </p:txBody>
      </p:sp>
      <p:sp>
        <p:nvSpPr>
          <p:cNvPr id="775" name="Shape 775"/>
          <p:cNvSpPr/>
          <p:nvPr/>
        </p:nvSpPr>
        <p:spPr>
          <a:xfrm>
            <a:off x="4551915" y="3134875"/>
            <a:ext cx="1" cy="222323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776" name="Shape 776"/>
          <p:cNvSpPr/>
          <p:nvPr/>
        </p:nvSpPr>
        <p:spPr>
          <a:xfrm>
            <a:off x="4566783" y="3359862"/>
            <a:ext cx="904859" cy="892969"/>
          </a:xfrm>
          <a:prstGeom prst="rect">
            <a:avLst/>
          </a:prstGeom>
          <a:solidFill>
            <a:srgbClr val="0B5D12"/>
          </a:solidFill>
          <a:ln w="254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lang="en-US" sz="2531">
                <a:solidFill>
                  <a:srgbClr val="000000"/>
                </a:solidFill>
              </a:rPr>
              <a:t>A</a:t>
            </a:r>
            <a:endParaRPr sz="2531">
              <a:solidFill>
                <a:srgbClr val="000000"/>
              </a:solidFill>
            </a:endParaRPr>
          </a:p>
        </p:txBody>
      </p:sp>
      <p:sp>
        <p:nvSpPr>
          <p:cNvPr id="777" name="Shape 777"/>
          <p:cNvSpPr/>
          <p:nvPr/>
        </p:nvSpPr>
        <p:spPr>
          <a:xfrm>
            <a:off x="5466968" y="3359862"/>
            <a:ext cx="904859" cy="892969"/>
          </a:xfrm>
          <a:prstGeom prst="rect">
            <a:avLst/>
          </a:prstGeom>
          <a:solidFill>
            <a:srgbClr val="971817"/>
          </a:solidFill>
          <a:ln w="254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lang="en-US" sz="2531">
                <a:solidFill>
                  <a:srgbClr val="000000"/>
                </a:solidFill>
              </a:rPr>
              <a:t>C</a:t>
            </a:r>
            <a:endParaRPr sz="2531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0575773"/>
      </p:ext>
    </p:extLst>
  </p:cSld>
  <p:clrMapOvr>
    <a:masterClrMapping/>
  </p:clrMapOvr>
  <p:transition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" name="Shape 780"/>
          <p:cNvSpPr/>
          <p:nvPr/>
        </p:nvSpPr>
        <p:spPr>
          <a:xfrm>
            <a:off x="563304" y="804542"/>
            <a:ext cx="1728038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 algn="r"/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531" b="0">
                <a:solidFill>
                  <a:srgbClr val="000000"/>
                </a:solidFill>
                <a:latin typeface="Calibri" panose="020F0502020204030204" pitchFamily="34" charset="0"/>
              </a:rPr>
              <a:t>RUNNABLE: </a:t>
            </a:r>
            <a:endParaRPr sz="2531" b="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781" name="Shape 781"/>
          <p:cNvSpPr/>
          <p:nvPr/>
        </p:nvSpPr>
        <p:spPr>
          <a:xfrm>
            <a:off x="757268" y="1340324"/>
            <a:ext cx="1534074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 algn="r"/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531" b="0">
                <a:solidFill>
                  <a:srgbClr val="000000"/>
                </a:solidFill>
                <a:latin typeface="Calibri" panose="020F0502020204030204" pitchFamily="34" charset="0"/>
              </a:rPr>
              <a:t>RUNNING: </a:t>
            </a:r>
            <a:endParaRPr sz="2531" b="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782" name="Shape 782"/>
          <p:cNvSpPr/>
          <p:nvPr/>
        </p:nvSpPr>
        <p:spPr>
          <a:xfrm>
            <a:off x="860180" y="1876105"/>
            <a:ext cx="1431162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 algn="r"/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531" b="0">
                <a:solidFill>
                  <a:srgbClr val="000000"/>
                </a:solidFill>
                <a:latin typeface="Calibri" panose="020F0502020204030204" pitchFamily="34" charset="0"/>
              </a:rPr>
              <a:t>WAITING: </a:t>
            </a:r>
            <a:endParaRPr sz="2531" b="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783" name="Shape 783"/>
          <p:cNvSpPr/>
          <p:nvPr/>
        </p:nvSpPr>
        <p:spPr>
          <a:xfrm>
            <a:off x="2460648" y="804542"/>
            <a:ext cx="245260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 algn="l"/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531" b="0">
                <a:solidFill>
                  <a:srgbClr val="000000"/>
                </a:solidFill>
                <a:latin typeface="Calibri" panose="020F0502020204030204" pitchFamily="34" charset="0"/>
              </a:rPr>
              <a:t>C</a:t>
            </a:r>
            <a:endParaRPr sz="2531" b="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784" name="Shape 784"/>
          <p:cNvSpPr/>
          <p:nvPr/>
        </p:nvSpPr>
        <p:spPr>
          <a:xfrm>
            <a:off x="2460648" y="1340324"/>
            <a:ext cx="264496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 algn="l"/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531" b="0">
                <a:solidFill>
                  <a:srgbClr val="000000"/>
                </a:solidFill>
                <a:latin typeface="Calibri" panose="020F0502020204030204" pitchFamily="34" charset="0"/>
              </a:rPr>
              <a:t>A</a:t>
            </a:r>
            <a:endParaRPr sz="2531" b="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785" name="Shape 785"/>
          <p:cNvSpPr/>
          <p:nvPr/>
        </p:nvSpPr>
        <p:spPr>
          <a:xfrm>
            <a:off x="2460648" y="1876105"/>
            <a:ext cx="604333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 algn="l"/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531" b="0">
                <a:solidFill>
                  <a:srgbClr val="000000"/>
                </a:solidFill>
                <a:latin typeface="Calibri" panose="020F0502020204030204" pitchFamily="34" charset="0"/>
              </a:rPr>
              <a:t>B, D</a:t>
            </a:r>
            <a:endParaRPr sz="2531" b="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786" name="Shape 786"/>
          <p:cNvSpPr/>
          <p:nvPr/>
        </p:nvSpPr>
        <p:spPr>
          <a:xfrm>
            <a:off x="1325140" y="4318003"/>
            <a:ext cx="7125891" cy="1"/>
          </a:xfrm>
          <a:prstGeom prst="line">
            <a:avLst/>
          </a:prstGeom>
          <a:ln w="508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787" name="Shape 787"/>
          <p:cNvSpPr/>
          <p:nvPr/>
        </p:nvSpPr>
        <p:spPr>
          <a:xfrm>
            <a:off x="1325140" y="4318003"/>
            <a:ext cx="1" cy="7413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788" name="Shape 788"/>
          <p:cNvSpPr/>
          <p:nvPr/>
        </p:nvSpPr>
        <p:spPr>
          <a:xfrm>
            <a:off x="1183848" y="4356443"/>
            <a:ext cx="237245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CN" sz="2531" b="0">
                <a:solidFill>
                  <a:srgbClr val="000000"/>
                </a:solidFill>
                <a:latin typeface="Calibri" panose="020F0502020204030204" pitchFamily="34" charset="0"/>
              </a:rPr>
              <a:t>0</a:t>
            </a:r>
            <a:endParaRPr sz="2531" b="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789" name="Shape 789"/>
          <p:cNvSpPr/>
          <p:nvPr/>
        </p:nvSpPr>
        <p:spPr>
          <a:xfrm>
            <a:off x="2218109" y="4318003"/>
            <a:ext cx="1" cy="7413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790" name="Shape 790"/>
          <p:cNvSpPr/>
          <p:nvPr/>
        </p:nvSpPr>
        <p:spPr>
          <a:xfrm>
            <a:off x="1987448" y="4356443"/>
            <a:ext cx="402354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CN" sz="2531" b="0">
                <a:solidFill>
                  <a:srgbClr val="000000"/>
                </a:solidFill>
                <a:latin typeface="Calibri" panose="020F0502020204030204" pitchFamily="34" charset="0"/>
              </a:rPr>
              <a:t>20</a:t>
            </a:r>
            <a:endParaRPr sz="2531" b="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791" name="Shape 791"/>
          <p:cNvSpPr/>
          <p:nvPr/>
        </p:nvSpPr>
        <p:spPr>
          <a:xfrm>
            <a:off x="3111077" y="4318003"/>
            <a:ext cx="1" cy="7413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792" name="Shape 792"/>
          <p:cNvSpPr/>
          <p:nvPr/>
        </p:nvSpPr>
        <p:spPr>
          <a:xfrm>
            <a:off x="2880417" y="4356443"/>
            <a:ext cx="402354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CN" sz="2531" b="0">
                <a:solidFill>
                  <a:srgbClr val="000000"/>
                </a:solidFill>
                <a:latin typeface="Calibri" panose="020F0502020204030204" pitchFamily="34" charset="0"/>
              </a:rPr>
              <a:t>40</a:t>
            </a:r>
            <a:endParaRPr sz="2531" b="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793" name="Shape 793"/>
          <p:cNvSpPr/>
          <p:nvPr/>
        </p:nvSpPr>
        <p:spPr>
          <a:xfrm>
            <a:off x="3111077" y="4318003"/>
            <a:ext cx="1" cy="7413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794" name="Shape 794"/>
          <p:cNvSpPr/>
          <p:nvPr/>
        </p:nvSpPr>
        <p:spPr>
          <a:xfrm>
            <a:off x="4004046" y="4318003"/>
            <a:ext cx="1" cy="7413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795" name="Shape 795"/>
          <p:cNvSpPr/>
          <p:nvPr/>
        </p:nvSpPr>
        <p:spPr>
          <a:xfrm>
            <a:off x="3773386" y="4356443"/>
            <a:ext cx="402354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CN" sz="2531" b="0">
                <a:solidFill>
                  <a:srgbClr val="000000"/>
                </a:solidFill>
                <a:latin typeface="Calibri" panose="020F0502020204030204" pitchFamily="34" charset="0"/>
              </a:rPr>
              <a:t>60</a:t>
            </a:r>
            <a:endParaRPr sz="2531" b="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796" name="Shape 796"/>
          <p:cNvSpPr/>
          <p:nvPr/>
        </p:nvSpPr>
        <p:spPr>
          <a:xfrm>
            <a:off x="4897016" y="4318003"/>
            <a:ext cx="1" cy="7413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797" name="Shape 797"/>
          <p:cNvSpPr/>
          <p:nvPr/>
        </p:nvSpPr>
        <p:spPr>
          <a:xfrm>
            <a:off x="4666355" y="4356443"/>
            <a:ext cx="402354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CN" sz="2531" b="0">
                <a:solidFill>
                  <a:srgbClr val="000000"/>
                </a:solidFill>
                <a:latin typeface="Calibri" panose="020F0502020204030204" pitchFamily="34" charset="0"/>
              </a:rPr>
              <a:t>80</a:t>
            </a:r>
            <a:endParaRPr sz="2531" b="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798" name="Shape 798"/>
          <p:cNvSpPr/>
          <p:nvPr/>
        </p:nvSpPr>
        <p:spPr>
          <a:xfrm>
            <a:off x="4897016" y="4318003"/>
            <a:ext cx="1" cy="7413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799" name="Shape 799"/>
          <p:cNvSpPr/>
          <p:nvPr/>
        </p:nvSpPr>
        <p:spPr>
          <a:xfrm>
            <a:off x="5789984" y="4318003"/>
            <a:ext cx="1" cy="7413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800" name="Shape 800"/>
          <p:cNvSpPr/>
          <p:nvPr/>
        </p:nvSpPr>
        <p:spPr>
          <a:xfrm>
            <a:off x="5469956" y="4356443"/>
            <a:ext cx="567464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CN" sz="2531" b="0">
                <a:solidFill>
                  <a:srgbClr val="000000"/>
                </a:solidFill>
                <a:latin typeface="Calibri" panose="020F0502020204030204" pitchFamily="34" charset="0"/>
              </a:rPr>
              <a:t>100</a:t>
            </a:r>
            <a:endParaRPr sz="2531" b="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801" name="Shape 801"/>
          <p:cNvSpPr/>
          <p:nvPr/>
        </p:nvSpPr>
        <p:spPr>
          <a:xfrm>
            <a:off x="6682953" y="4318003"/>
            <a:ext cx="1" cy="7413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802" name="Shape 802"/>
          <p:cNvSpPr/>
          <p:nvPr/>
        </p:nvSpPr>
        <p:spPr>
          <a:xfrm>
            <a:off x="6362924" y="4356443"/>
            <a:ext cx="567464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CN" sz="2531" b="0">
                <a:solidFill>
                  <a:srgbClr val="000000"/>
                </a:solidFill>
                <a:latin typeface="Calibri" panose="020F0502020204030204" pitchFamily="34" charset="0"/>
              </a:rPr>
              <a:t>120</a:t>
            </a:r>
            <a:endParaRPr sz="2531" b="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803" name="Shape 803"/>
          <p:cNvSpPr/>
          <p:nvPr/>
        </p:nvSpPr>
        <p:spPr>
          <a:xfrm>
            <a:off x="6682953" y="4318003"/>
            <a:ext cx="1" cy="7413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804" name="Shape 804"/>
          <p:cNvSpPr/>
          <p:nvPr/>
        </p:nvSpPr>
        <p:spPr>
          <a:xfrm>
            <a:off x="7575922" y="4318003"/>
            <a:ext cx="1" cy="7413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805" name="Shape 805"/>
          <p:cNvSpPr/>
          <p:nvPr/>
        </p:nvSpPr>
        <p:spPr>
          <a:xfrm>
            <a:off x="7255893" y="4356443"/>
            <a:ext cx="567464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CN" sz="2531" b="0">
                <a:solidFill>
                  <a:srgbClr val="000000"/>
                </a:solidFill>
                <a:latin typeface="Calibri" panose="020F0502020204030204" pitchFamily="34" charset="0"/>
              </a:rPr>
              <a:t>140</a:t>
            </a:r>
            <a:endParaRPr sz="2531" b="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806" name="Shape 806"/>
          <p:cNvSpPr/>
          <p:nvPr/>
        </p:nvSpPr>
        <p:spPr>
          <a:xfrm>
            <a:off x="8468891" y="4318003"/>
            <a:ext cx="1" cy="7413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807" name="Shape 807"/>
          <p:cNvSpPr/>
          <p:nvPr/>
        </p:nvSpPr>
        <p:spPr>
          <a:xfrm>
            <a:off x="8148862" y="4356443"/>
            <a:ext cx="567464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CN" sz="2531" b="0">
                <a:solidFill>
                  <a:srgbClr val="000000"/>
                </a:solidFill>
                <a:latin typeface="Calibri" panose="020F0502020204030204" pitchFamily="34" charset="0"/>
              </a:rPr>
              <a:t>160</a:t>
            </a:r>
            <a:endParaRPr sz="2531" b="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808" name="Shape 808"/>
          <p:cNvSpPr/>
          <p:nvPr/>
        </p:nvSpPr>
        <p:spPr>
          <a:xfrm>
            <a:off x="1316377" y="3359862"/>
            <a:ext cx="904859" cy="892969"/>
          </a:xfrm>
          <a:prstGeom prst="rect">
            <a:avLst/>
          </a:prstGeom>
          <a:solidFill>
            <a:srgbClr val="0B5D12"/>
          </a:solidFill>
          <a:ln w="254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lang="en-US" sz="2531">
                <a:solidFill>
                  <a:srgbClr val="000000"/>
                </a:solidFill>
              </a:rPr>
              <a:t>A</a:t>
            </a:r>
            <a:endParaRPr sz="2531">
              <a:solidFill>
                <a:srgbClr val="000000"/>
              </a:solidFill>
            </a:endParaRPr>
          </a:p>
        </p:txBody>
      </p:sp>
      <p:sp>
        <p:nvSpPr>
          <p:cNvPr id="809" name="Shape 809"/>
          <p:cNvSpPr/>
          <p:nvPr/>
        </p:nvSpPr>
        <p:spPr>
          <a:xfrm>
            <a:off x="1706063" y="2811100"/>
            <a:ext cx="456856" cy="3534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600">
                <a:solidFill>
                  <a:srgbClr val="7BDB45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1828" b="0">
                <a:latin typeface="Calibri" panose="020F0502020204030204" pitchFamily="34" charset="0"/>
              </a:rPr>
              <a:t>lock</a:t>
            </a: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810" name="Shape 810"/>
          <p:cNvSpPr/>
          <p:nvPr/>
        </p:nvSpPr>
        <p:spPr>
          <a:xfrm>
            <a:off x="1962305" y="3134875"/>
            <a:ext cx="1" cy="222323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811" name="Shape 811"/>
          <p:cNvSpPr/>
          <p:nvPr/>
        </p:nvSpPr>
        <p:spPr>
          <a:xfrm>
            <a:off x="2218275" y="3359862"/>
            <a:ext cx="691400" cy="892969"/>
          </a:xfrm>
          <a:prstGeom prst="rect">
            <a:avLst/>
          </a:prstGeom>
          <a:solidFill>
            <a:srgbClr val="11DBE3"/>
          </a:solidFill>
          <a:ln w="254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/>
            </a:pPr>
            <a:r>
              <a:rPr lang="en-US" sz="2531"/>
              <a:t>B</a:t>
            </a:r>
            <a:endParaRPr sz="2531"/>
          </a:p>
        </p:txBody>
      </p:sp>
      <p:sp>
        <p:nvSpPr>
          <p:cNvPr id="812" name="Shape 812"/>
          <p:cNvSpPr/>
          <p:nvPr/>
        </p:nvSpPr>
        <p:spPr>
          <a:xfrm>
            <a:off x="2439145" y="2598850"/>
            <a:ext cx="775405" cy="527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lnSpc>
                <a:spcPct val="80000"/>
              </a:lnSpc>
              <a:defRPr sz="1800">
                <a:solidFill>
                  <a:srgbClr val="000000"/>
                </a:solidFill>
              </a:defRPr>
            </a:pPr>
            <a:r>
              <a:rPr lang="en-US" sz="1828" b="0">
                <a:solidFill>
                  <a:srgbClr val="7BDB45"/>
                </a:solidFill>
                <a:latin typeface="Calibri" panose="020F0502020204030204" pitchFamily="34" charset="0"/>
              </a:rPr>
              <a:t>try lock</a:t>
            </a:r>
          </a:p>
          <a:p>
            <a:pPr lvl="0">
              <a:lnSpc>
                <a:spcPct val="80000"/>
              </a:lnSpc>
              <a:defRPr sz="1800">
                <a:solidFill>
                  <a:srgbClr val="000000"/>
                </a:solidFill>
              </a:defRPr>
            </a:pPr>
            <a:r>
              <a:rPr lang="en-US" sz="1828" b="0">
                <a:solidFill>
                  <a:srgbClr val="7BDB45"/>
                </a:solidFill>
                <a:latin typeface="Calibri" panose="020F0502020204030204" pitchFamily="34" charset="0"/>
              </a:rPr>
              <a:t>(sleep)</a:t>
            </a:r>
            <a:endParaRPr sz="1828" b="0" dirty="0">
              <a:solidFill>
                <a:srgbClr val="7BDB45"/>
              </a:solidFill>
              <a:latin typeface="Calibri" panose="020F0502020204030204" pitchFamily="34" charset="0"/>
            </a:endParaRPr>
          </a:p>
        </p:txBody>
      </p:sp>
      <p:sp>
        <p:nvSpPr>
          <p:cNvPr id="813" name="Shape 813"/>
          <p:cNvSpPr/>
          <p:nvPr/>
        </p:nvSpPr>
        <p:spPr>
          <a:xfrm>
            <a:off x="2890993" y="3134875"/>
            <a:ext cx="1" cy="222323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814" name="Shape 814"/>
          <p:cNvSpPr/>
          <p:nvPr/>
        </p:nvSpPr>
        <p:spPr>
          <a:xfrm>
            <a:off x="2914791" y="3359862"/>
            <a:ext cx="904859" cy="892969"/>
          </a:xfrm>
          <a:prstGeom prst="rect">
            <a:avLst/>
          </a:prstGeom>
          <a:solidFill>
            <a:srgbClr val="971817"/>
          </a:solidFill>
          <a:ln w="254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lang="en-US" sz="2531">
                <a:solidFill>
                  <a:srgbClr val="000000"/>
                </a:solidFill>
              </a:rPr>
              <a:t>C</a:t>
            </a:r>
            <a:endParaRPr sz="2531">
              <a:solidFill>
                <a:srgbClr val="000000"/>
              </a:solidFill>
            </a:endParaRPr>
          </a:p>
        </p:txBody>
      </p:sp>
      <p:sp>
        <p:nvSpPr>
          <p:cNvPr id="815" name="Shape 815"/>
          <p:cNvSpPr/>
          <p:nvPr/>
        </p:nvSpPr>
        <p:spPr>
          <a:xfrm>
            <a:off x="3807760" y="3359862"/>
            <a:ext cx="761122" cy="892969"/>
          </a:xfrm>
          <a:prstGeom prst="rect">
            <a:avLst/>
          </a:prstGeom>
          <a:solidFill>
            <a:srgbClr val="E8A433"/>
          </a:solidFill>
          <a:ln w="254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/>
            </a:pPr>
            <a:r>
              <a:rPr lang="en-US" sz="2531"/>
              <a:t>D</a:t>
            </a:r>
            <a:endParaRPr sz="2531"/>
          </a:p>
        </p:txBody>
      </p:sp>
      <p:sp>
        <p:nvSpPr>
          <p:cNvPr id="816" name="Shape 816"/>
          <p:cNvSpPr/>
          <p:nvPr/>
        </p:nvSpPr>
        <p:spPr>
          <a:xfrm>
            <a:off x="4100067" y="2598850"/>
            <a:ext cx="775405" cy="527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lnSpc>
                <a:spcPct val="80000"/>
              </a:lnSpc>
              <a:defRPr sz="1800">
                <a:solidFill>
                  <a:srgbClr val="000000"/>
                </a:solidFill>
              </a:defRPr>
            </a:pPr>
            <a:r>
              <a:rPr lang="en-US" sz="1828" b="0">
                <a:solidFill>
                  <a:srgbClr val="7BDB45"/>
                </a:solidFill>
                <a:latin typeface="Calibri" panose="020F0502020204030204" pitchFamily="34" charset="0"/>
              </a:rPr>
              <a:t>try lock</a:t>
            </a:r>
          </a:p>
          <a:p>
            <a:pPr lvl="0">
              <a:lnSpc>
                <a:spcPct val="80000"/>
              </a:lnSpc>
              <a:defRPr sz="1800">
                <a:solidFill>
                  <a:srgbClr val="000000"/>
                </a:solidFill>
              </a:defRPr>
            </a:pPr>
            <a:r>
              <a:rPr lang="en-US" sz="1828" b="0">
                <a:solidFill>
                  <a:srgbClr val="7BDB45"/>
                </a:solidFill>
                <a:latin typeface="Calibri" panose="020F0502020204030204" pitchFamily="34" charset="0"/>
              </a:rPr>
              <a:t>(sleep)</a:t>
            </a:r>
            <a:endParaRPr sz="1828" b="0" dirty="0">
              <a:solidFill>
                <a:srgbClr val="7BDB45"/>
              </a:solidFill>
              <a:latin typeface="Calibri" panose="020F0502020204030204" pitchFamily="34" charset="0"/>
            </a:endParaRPr>
          </a:p>
        </p:txBody>
      </p:sp>
      <p:sp>
        <p:nvSpPr>
          <p:cNvPr id="817" name="Shape 817"/>
          <p:cNvSpPr/>
          <p:nvPr/>
        </p:nvSpPr>
        <p:spPr>
          <a:xfrm>
            <a:off x="4551915" y="3134875"/>
            <a:ext cx="1" cy="222323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818" name="Shape 818"/>
          <p:cNvSpPr/>
          <p:nvPr/>
        </p:nvSpPr>
        <p:spPr>
          <a:xfrm>
            <a:off x="4566783" y="3359862"/>
            <a:ext cx="904859" cy="892969"/>
          </a:xfrm>
          <a:prstGeom prst="rect">
            <a:avLst/>
          </a:prstGeom>
          <a:solidFill>
            <a:srgbClr val="0B5D12"/>
          </a:solidFill>
          <a:ln w="254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lang="en-US" sz="2531">
                <a:solidFill>
                  <a:srgbClr val="000000"/>
                </a:solidFill>
              </a:rPr>
              <a:t>A</a:t>
            </a:r>
            <a:endParaRPr sz="2531">
              <a:solidFill>
                <a:srgbClr val="000000"/>
              </a:solidFill>
            </a:endParaRPr>
          </a:p>
        </p:txBody>
      </p:sp>
      <p:sp>
        <p:nvSpPr>
          <p:cNvPr id="819" name="Shape 819"/>
          <p:cNvSpPr/>
          <p:nvPr/>
        </p:nvSpPr>
        <p:spPr>
          <a:xfrm>
            <a:off x="5466968" y="3359862"/>
            <a:ext cx="904859" cy="892969"/>
          </a:xfrm>
          <a:prstGeom prst="rect">
            <a:avLst/>
          </a:prstGeom>
          <a:solidFill>
            <a:srgbClr val="971817"/>
          </a:solidFill>
          <a:ln w="254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lang="en-US" sz="2531">
                <a:solidFill>
                  <a:srgbClr val="000000"/>
                </a:solidFill>
              </a:rPr>
              <a:t>C</a:t>
            </a:r>
            <a:endParaRPr sz="2531">
              <a:solidFill>
                <a:srgbClr val="000000"/>
              </a:solidFill>
            </a:endParaRPr>
          </a:p>
        </p:txBody>
      </p:sp>
      <p:sp>
        <p:nvSpPr>
          <p:cNvPr id="820" name="Shape 820"/>
          <p:cNvSpPr/>
          <p:nvPr/>
        </p:nvSpPr>
        <p:spPr>
          <a:xfrm>
            <a:off x="6352721" y="3359862"/>
            <a:ext cx="294609" cy="892969"/>
          </a:xfrm>
          <a:prstGeom prst="rect">
            <a:avLst/>
          </a:prstGeom>
          <a:solidFill>
            <a:srgbClr val="0B5D12"/>
          </a:solidFill>
          <a:ln w="254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lang="en-US" sz="2531">
                <a:solidFill>
                  <a:srgbClr val="000000"/>
                </a:solidFill>
              </a:rPr>
              <a:t>A</a:t>
            </a:r>
            <a:endParaRPr sz="2531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5200238"/>
      </p:ext>
    </p:extLst>
  </p:cSld>
  <p:clrMapOvr>
    <a:masterClrMapping/>
  </p:clrMapOvr>
  <p:transition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3" name="Shape 823"/>
          <p:cNvSpPr/>
          <p:nvPr/>
        </p:nvSpPr>
        <p:spPr>
          <a:xfrm>
            <a:off x="563304" y="804542"/>
            <a:ext cx="1728038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 algn="r"/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531" b="0">
                <a:solidFill>
                  <a:srgbClr val="000000"/>
                </a:solidFill>
                <a:latin typeface="Calibri" panose="020F0502020204030204" pitchFamily="34" charset="0"/>
              </a:rPr>
              <a:t>RUNNABLE: </a:t>
            </a:r>
            <a:endParaRPr sz="2531" b="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824" name="Shape 824"/>
          <p:cNvSpPr/>
          <p:nvPr/>
        </p:nvSpPr>
        <p:spPr>
          <a:xfrm>
            <a:off x="757268" y="1340324"/>
            <a:ext cx="1534074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 algn="r"/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531" b="0">
                <a:solidFill>
                  <a:srgbClr val="000000"/>
                </a:solidFill>
                <a:latin typeface="Calibri" panose="020F0502020204030204" pitchFamily="34" charset="0"/>
              </a:rPr>
              <a:t>RUNNING: </a:t>
            </a:r>
            <a:endParaRPr sz="2531" b="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825" name="Shape 825"/>
          <p:cNvSpPr/>
          <p:nvPr/>
        </p:nvSpPr>
        <p:spPr>
          <a:xfrm>
            <a:off x="860180" y="1876105"/>
            <a:ext cx="1431162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 algn="r"/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531" b="0">
                <a:solidFill>
                  <a:srgbClr val="000000"/>
                </a:solidFill>
                <a:latin typeface="Calibri" panose="020F0502020204030204" pitchFamily="34" charset="0"/>
              </a:rPr>
              <a:t>WAITING: </a:t>
            </a:r>
            <a:endParaRPr sz="2531" b="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826" name="Shape 826"/>
          <p:cNvSpPr/>
          <p:nvPr/>
        </p:nvSpPr>
        <p:spPr>
          <a:xfrm>
            <a:off x="2460648" y="804543"/>
            <a:ext cx="572657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 algn="l"/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531" b="0">
                <a:solidFill>
                  <a:srgbClr val="000000"/>
                </a:solidFill>
                <a:latin typeface="Calibri" panose="020F0502020204030204" pitchFamily="34" charset="0"/>
              </a:rPr>
              <a:t>B, C</a:t>
            </a:r>
            <a:endParaRPr sz="2531" b="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827" name="Shape 827"/>
          <p:cNvSpPr/>
          <p:nvPr/>
        </p:nvSpPr>
        <p:spPr>
          <a:xfrm>
            <a:off x="2460648" y="1340324"/>
            <a:ext cx="264496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 algn="l"/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531" b="0">
                <a:solidFill>
                  <a:srgbClr val="000000"/>
                </a:solidFill>
                <a:latin typeface="Calibri" panose="020F0502020204030204" pitchFamily="34" charset="0"/>
              </a:rPr>
              <a:t>A</a:t>
            </a:r>
            <a:endParaRPr sz="2531" b="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828" name="Shape 828"/>
          <p:cNvSpPr/>
          <p:nvPr/>
        </p:nvSpPr>
        <p:spPr>
          <a:xfrm>
            <a:off x="2460648" y="1876105"/>
            <a:ext cx="145874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 algn="l"/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CN" sz="2531" b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endParaRPr sz="2531" b="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829" name="Shape 829"/>
          <p:cNvSpPr/>
          <p:nvPr/>
        </p:nvSpPr>
        <p:spPr>
          <a:xfrm>
            <a:off x="1325140" y="4318003"/>
            <a:ext cx="7125891" cy="1"/>
          </a:xfrm>
          <a:prstGeom prst="line">
            <a:avLst/>
          </a:prstGeom>
          <a:ln w="508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830" name="Shape 830"/>
          <p:cNvSpPr/>
          <p:nvPr/>
        </p:nvSpPr>
        <p:spPr>
          <a:xfrm>
            <a:off x="1325140" y="4318003"/>
            <a:ext cx="1" cy="7413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831" name="Shape 831"/>
          <p:cNvSpPr/>
          <p:nvPr/>
        </p:nvSpPr>
        <p:spPr>
          <a:xfrm>
            <a:off x="1183848" y="4356443"/>
            <a:ext cx="237245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CN" sz="2531" b="0">
                <a:solidFill>
                  <a:srgbClr val="000000"/>
                </a:solidFill>
                <a:latin typeface="Calibri" panose="020F0502020204030204" pitchFamily="34" charset="0"/>
              </a:rPr>
              <a:t>0</a:t>
            </a:r>
            <a:endParaRPr sz="2531" b="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832" name="Shape 832"/>
          <p:cNvSpPr/>
          <p:nvPr/>
        </p:nvSpPr>
        <p:spPr>
          <a:xfrm>
            <a:off x="2218109" y="4318003"/>
            <a:ext cx="1" cy="7413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833" name="Shape 833"/>
          <p:cNvSpPr/>
          <p:nvPr/>
        </p:nvSpPr>
        <p:spPr>
          <a:xfrm>
            <a:off x="1987448" y="4356443"/>
            <a:ext cx="402354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CN" sz="2531" b="0">
                <a:solidFill>
                  <a:srgbClr val="000000"/>
                </a:solidFill>
                <a:latin typeface="Calibri" panose="020F0502020204030204" pitchFamily="34" charset="0"/>
              </a:rPr>
              <a:t>20</a:t>
            </a:r>
            <a:endParaRPr sz="2531" b="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834" name="Shape 834"/>
          <p:cNvSpPr/>
          <p:nvPr/>
        </p:nvSpPr>
        <p:spPr>
          <a:xfrm>
            <a:off x="3111077" y="4318003"/>
            <a:ext cx="1" cy="7413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835" name="Shape 835"/>
          <p:cNvSpPr/>
          <p:nvPr/>
        </p:nvSpPr>
        <p:spPr>
          <a:xfrm>
            <a:off x="2880417" y="4356443"/>
            <a:ext cx="402354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CN" sz="2531" b="0">
                <a:solidFill>
                  <a:srgbClr val="000000"/>
                </a:solidFill>
                <a:latin typeface="Calibri" panose="020F0502020204030204" pitchFamily="34" charset="0"/>
              </a:rPr>
              <a:t>40</a:t>
            </a:r>
            <a:endParaRPr sz="2531" b="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836" name="Shape 836"/>
          <p:cNvSpPr/>
          <p:nvPr/>
        </p:nvSpPr>
        <p:spPr>
          <a:xfrm>
            <a:off x="3111077" y="4318003"/>
            <a:ext cx="1" cy="7413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837" name="Shape 837"/>
          <p:cNvSpPr/>
          <p:nvPr/>
        </p:nvSpPr>
        <p:spPr>
          <a:xfrm>
            <a:off x="4004046" y="4318003"/>
            <a:ext cx="1" cy="7413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838" name="Shape 838"/>
          <p:cNvSpPr/>
          <p:nvPr/>
        </p:nvSpPr>
        <p:spPr>
          <a:xfrm>
            <a:off x="3773386" y="4356443"/>
            <a:ext cx="402354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CN" sz="2531" b="0">
                <a:solidFill>
                  <a:srgbClr val="000000"/>
                </a:solidFill>
                <a:latin typeface="Calibri" panose="020F0502020204030204" pitchFamily="34" charset="0"/>
              </a:rPr>
              <a:t>60</a:t>
            </a:r>
            <a:endParaRPr sz="2531" b="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839" name="Shape 839"/>
          <p:cNvSpPr/>
          <p:nvPr/>
        </p:nvSpPr>
        <p:spPr>
          <a:xfrm>
            <a:off x="4897016" y="4318003"/>
            <a:ext cx="1" cy="7413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840" name="Shape 840"/>
          <p:cNvSpPr/>
          <p:nvPr/>
        </p:nvSpPr>
        <p:spPr>
          <a:xfrm>
            <a:off x="4666355" y="4356443"/>
            <a:ext cx="402354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CN" sz="2531" b="0">
                <a:solidFill>
                  <a:srgbClr val="000000"/>
                </a:solidFill>
                <a:latin typeface="Calibri" panose="020F0502020204030204" pitchFamily="34" charset="0"/>
              </a:rPr>
              <a:t>80</a:t>
            </a:r>
            <a:endParaRPr sz="2531" b="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841" name="Shape 841"/>
          <p:cNvSpPr/>
          <p:nvPr/>
        </p:nvSpPr>
        <p:spPr>
          <a:xfrm>
            <a:off x="4897016" y="4318003"/>
            <a:ext cx="1" cy="7413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842" name="Shape 842"/>
          <p:cNvSpPr/>
          <p:nvPr/>
        </p:nvSpPr>
        <p:spPr>
          <a:xfrm>
            <a:off x="5789984" y="4318003"/>
            <a:ext cx="1" cy="7413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843" name="Shape 843"/>
          <p:cNvSpPr/>
          <p:nvPr/>
        </p:nvSpPr>
        <p:spPr>
          <a:xfrm>
            <a:off x="5469956" y="4356443"/>
            <a:ext cx="567464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CN" sz="2531" b="0">
                <a:solidFill>
                  <a:srgbClr val="000000"/>
                </a:solidFill>
                <a:latin typeface="Calibri" panose="020F0502020204030204" pitchFamily="34" charset="0"/>
              </a:rPr>
              <a:t>100</a:t>
            </a:r>
            <a:endParaRPr sz="2531" b="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844" name="Shape 844"/>
          <p:cNvSpPr/>
          <p:nvPr/>
        </p:nvSpPr>
        <p:spPr>
          <a:xfrm>
            <a:off x="6682953" y="4318003"/>
            <a:ext cx="1" cy="7413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845" name="Shape 845"/>
          <p:cNvSpPr/>
          <p:nvPr/>
        </p:nvSpPr>
        <p:spPr>
          <a:xfrm>
            <a:off x="6362924" y="4356443"/>
            <a:ext cx="567464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CN" sz="2531" b="0">
                <a:solidFill>
                  <a:srgbClr val="000000"/>
                </a:solidFill>
                <a:latin typeface="Calibri" panose="020F0502020204030204" pitchFamily="34" charset="0"/>
              </a:rPr>
              <a:t>120</a:t>
            </a:r>
            <a:endParaRPr sz="2531" b="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846" name="Shape 846"/>
          <p:cNvSpPr/>
          <p:nvPr/>
        </p:nvSpPr>
        <p:spPr>
          <a:xfrm>
            <a:off x="6682953" y="4318003"/>
            <a:ext cx="1" cy="7413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847" name="Shape 847"/>
          <p:cNvSpPr/>
          <p:nvPr/>
        </p:nvSpPr>
        <p:spPr>
          <a:xfrm>
            <a:off x="7575922" y="4318003"/>
            <a:ext cx="1" cy="7413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848" name="Shape 848"/>
          <p:cNvSpPr/>
          <p:nvPr/>
        </p:nvSpPr>
        <p:spPr>
          <a:xfrm>
            <a:off x="7255893" y="4356443"/>
            <a:ext cx="567464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CN" sz="2531" b="0">
                <a:solidFill>
                  <a:srgbClr val="000000"/>
                </a:solidFill>
                <a:latin typeface="Calibri" panose="020F0502020204030204" pitchFamily="34" charset="0"/>
              </a:rPr>
              <a:t>140</a:t>
            </a:r>
            <a:endParaRPr sz="2531" b="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849" name="Shape 849"/>
          <p:cNvSpPr/>
          <p:nvPr/>
        </p:nvSpPr>
        <p:spPr>
          <a:xfrm>
            <a:off x="8468891" y="4318003"/>
            <a:ext cx="1" cy="7413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850" name="Shape 850"/>
          <p:cNvSpPr/>
          <p:nvPr/>
        </p:nvSpPr>
        <p:spPr>
          <a:xfrm>
            <a:off x="8148862" y="4356443"/>
            <a:ext cx="567464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CN" sz="2531" b="0">
                <a:solidFill>
                  <a:srgbClr val="000000"/>
                </a:solidFill>
                <a:latin typeface="Calibri" panose="020F0502020204030204" pitchFamily="34" charset="0"/>
              </a:rPr>
              <a:t>160</a:t>
            </a:r>
            <a:endParaRPr sz="2531" b="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851" name="Shape 851"/>
          <p:cNvSpPr/>
          <p:nvPr/>
        </p:nvSpPr>
        <p:spPr>
          <a:xfrm>
            <a:off x="1316377" y="3359862"/>
            <a:ext cx="904859" cy="892969"/>
          </a:xfrm>
          <a:prstGeom prst="rect">
            <a:avLst/>
          </a:prstGeom>
          <a:solidFill>
            <a:srgbClr val="0B5D12"/>
          </a:solidFill>
          <a:ln w="254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lang="en-US" sz="2531">
                <a:solidFill>
                  <a:srgbClr val="000000"/>
                </a:solidFill>
              </a:rPr>
              <a:t>A</a:t>
            </a:r>
            <a:endParaRPr sz="2531">
              <a:solidFill>
                <a:srgbClr val="000000"/>
              </a:solidFill>
            </a:endParaRPr>
          </a:p>
        </p:txBody>
      </p:sp>
      <p:sp>
        <p:nvSpPr>
          <p:cNvPr id="852" name="Shape 852"/>
          <p:cNvSpPr/>
          <p:nvPr/>
        </p:nvSpPr>
        <p:spPr>
          <a:xfrm>
            <a:off x="1706063" y="2811100"/>
            <a:ext cx="456856" cy="3534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600">
                <a:solidFill>
                  <a:srgbClr val="7BDB45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1828" b="0">
                <a:latin typeface="Calibri" panose="020F0502020204030204" pitchFamily="34" charset="0"/>
              </a:rPr>
              <a:t>lock</a:t>
            </a: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853" name="Shape 853"/>
          <p:cNvSpPr/>
          <p:nvPr/>
        </p:nvSpPr>
        <p:spPr>
          <a:xfrm>
            <a:off x="1962305" y="3134875"/>
            <a:ext cx="1" cy="222323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854" name="Shape 854"/>
          <p:cNvSpPr/>
          <p:nvPr/>
        </p:nvSpPr>
        <p:spPr>
          <a:xfrm>
            <a:off x="2218275" y="3359862"/>
            <a:ext cx="691400" cy="892969"/>
          </a:xfrm>
          <a:prstGeom prst="rect">
            <a:avLst/>
          </a:prstGeom>
          <a:solidFill>
            <a:srgbClr val="11DBE3"/>
          </a:solidFill>
          <a:ln w="254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/>
            </a:pPr>
            <a:r>
              <a:rPr lang="en-US" sz="2531"/>
              <a:t>B</a:t>
            </a:r>
            <a:endParaRPr sz="2531"/>
          </a:p>
        </p:txBody>
      </p:sp>
      <p:sp>
        <p:nvSpPr>
          <p:cNvPr id="855" name="Shape 855"/>
          <p:cNvSpPr/>
          <p:nvPr/>
        </p:nvSpPr>
        <p:spPr>
          <a:xfrm>
            <a:off x="2439145" y="2598850"/>
            <a:ext cx="775405" cy="527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lnSpc>
                <a:spcPct val="80000"/>
              </a:lnSpc>
              <a:defRPr sz="1800">
                <a:solidFill>
                  <a:srgbClr val="000000"/>
                </a:solidFill>
              </a:defRPr>
            </a:pPr>
            <a:r>
              <a:rPr lang="en-US" sz="1828" b="0">
                <a:solidFill>
                  <a:srgbClr val="7BDB45"/>
                </a:solidFill>
                <a:latin typeface="Calibri" panose="020F0502020204030204" pitchFamily="34" charset="0"/>
              </a:rPr>
              <a:t>try lock</a:t>
            </a:r>
          </a:p>
          <a:p>
            <a:pPr lvl="0">
              <a:lnSpc>
                <a:spcPct val="80000"/>
              </a:lnSpc>
              <a:defRPr sz="1800">
                <a:solidFill>
                  <a:srgbClr val="000000"/>
                </a:solidFill>
              </a:defRPr>
            </a:pPr>
            <a:r>
              <a:rPr lang="en-US" sz="1828" b="0">
                <a:solidFill>
                  <a:srgbClr val="7BDB45"/>
                </a:solidFill>
                <a:latin typeface="Calibri" panose="020F0502020204030204" pitchFamily="34" charset="0"/>
              </a:rPr>
              <a:t>(sleep)</a:t>
            </a:r>
            <a:endParaRPr sz="1828" b="0" dirty="0">
              <a:solidFill>
                <a:srgbClr val="7BDB45"/>
              </a:solidFill>
              <a:latin typeface="Calibri" panose="020F0502020204030204" pitchFamily="34" charset="0"/>
            </a:endParaRPr>
          </a:p>
        </p:txBody>
      </p:sp>
      <p:sp>
        <p:nvSpPr>
          <p:cNvPr id="856" name="Shape 856"/>
          <p:cNvSpPr/>
          <p:nvPr/>
        </p:nvSpPr>
        <p:spPr>
          <a:xfrm>
            <a:off x="2890993" y="3134875"/>
            <a:ext cx="1" cy="222323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857" name="Shape 857"/>
          <p:cNvSpPr/>
          <p:nvPr/>
        </p:nvSpPr>
        <p:spPr>
          <a:xfrm>
            <a:off x="2914791" y="3359862"/>
            <a:ext cx="904859" cy="892969"/>
          </a:xfrm>
          <a:prstGeom prst="rect">
            <a:avLst/>
          </a:prstGeom>
          <a:solidFill>
            <a:srgbClr val="971817"/>
          </a:solidFill>
          <a:ln w="254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lang="en-US" sz="2531">
                <a:solidFill>
                  <a:srgbClr val="000000"/>
                </a:solidFill>
              </a:rPr>
              <a:t>C</a:t>
            </a:r>
            <a:endParaRPr sz="2531">
              <a:solidFill>
                <a:srgbClr val="000000"/>
              </a:solidFill>
            </a:endParaRPr>
          </a:p>
        </p:txBody>
      </p:sp>
      <p:sp>
        <p:nvSpPr>
          <p:cNvPr id="858" name="Shape 858"/>
          <p:cNvSpPr/>
          <p:nvPr/>
        </p:nvSpPr>
        <p:spPr>
          <a:xfrm>
            <a:off x="3807760" y="3359862"/>
            <a:ext cx="761122" cy="892969"/>
          </a:xfrm>
          <a:prstGeom prst="rect">
            <a:avLst/>
          </a:prstGeom>
          <a:solidFill>
            <a:srgbClr val="E8A433"/>
          </a:solidFill>
          <a:ln w="254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/>
            </a:pPr>
            <a:r>
              <a:rPr lang="en-US" sz="2531"/>
              <a:t>D</a:t>
            </a:r>
            <a:endParaRPr sz="2531"/>
          </a:p>
        </p:txBody>
      </p:sp>
      <p:sp>
        <p:nvSpPr>
          <p:cNvPr id="859" name="Shape 859"/>
          <p:cNvSpPr/>
          <p:nvPr/>
        </p:nvSpPr>
        <p:spPr>
          <a:xfrm>
            <a:off x="4100067" y="2598850"/>
            <a:ext cx="775405" cy="527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lnSpc>
                <a:spcPct val="80000"/>
              </a:lnSpc>
              <a:defRPr sz="1800">
                <a:solidFill>
                  <a:srgbClr val="000000"/>
                </a:solidFill>
              </a:defRPr>
            </a:pPr>
            <a:r>
              <a:rPr lang="en-US" sz="1828" b="0">
                <a:solidFill>
                  <a:srgbClr val="7BDB45"/>
                </a:solidFill>
                <a:latin typeface="Calibri" panose="020F0502020204030204" pitchFamily="34" charset="0"/>
              </a:rPr>
              <a:t>try lock</a:t>
            </a:r>
          </a:p>
          <a:p>
            <a:pPr lvl="0">
              <a:lnSpc>
                <a:spcPct val="80000"/>
              </a:lnSpc>
              <a:defRPr sz="1800">
                <a:solidFill>
                  <a:srgbClr val="000000"/>
                </a:solidFill>
              </a:defRPr>
            </a:pPr>
            <a:r>
              <a:rPr lang="en-US" sz="1828" b="0">
                <a:solidFill>
                  <a:srgbClr val="7BDB45"/>
                </a:solidFill>
                <a:latin typeface="Calibri" panose="020F0502020204030204" pitchFamily="34" charset="0"/>
              </a:rPr>
              <a:t>(sleep)</a:t>
            </a:r>
            <a:endParaRPr sz="1828" b="0" dirty="0">
              <a:solidFill>
                <a:srgbClr val="7BDB45"/>
              </a:solidFill>
              <a:latin typeface="Calibri" panose="020F0502020204030204" pitchFamily="34" charset="0"/>
            </a:endParaRPr>
          </a:p>
        </p:txBody>
      </p:sp>
      <p:sp>
        <p:nvSpPr>
          <p:cNvPr id="860" name="Shape 860"/>
          <p:cNvSpPr/>
          <p:nvPr/>
        </p:nvSpPr>
        <p:spPr>
          <a:xfrm>
            <a:off x="4551915" y="3134875"/>
            <a:ext cx="1" cy="222323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861" name="Shape 861"/>
          <p:cNvSpPr/>
          <p:nvPr/>
        </p:nvSpPr>
        <p:spPr>
          <a:xfrm>
            <a:off x="4566783" y="3359862"/>
            <a:ext cx="904859" cy="892969"/>
          </a:xfrm>
          <a:prstGeom prst="rect">
            <a:avLst/>
          </a:prstGeom>
          <a:solidFill>
            <a:srgbClr val="0B5D12"/>
          </a:solidFill>
          <a:ln w="254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lang="en-US" sz="2531">
                <a:solidFill>
                  <a:srgbClr val="000000"/>
                </a:solidFill>
              </a:rPr>
              <a:t>A</a:t>
            </a:r>
            <a:endParaRPr sz="2531">
              <a:solidFill>
                <a:srgbClr val="000000"/>
              </a:solidFill>
            </a:endParaRPr>
          </a:p>
        </p:txBody>
      </p:sp>
      <p:sp>
        <p:nvSpPr>
          <p:cNvPr id="862" name="Shape 862"/>
          <p:cNvSpPr/>
          <p:nvPr/>
        </p:nvSpPr>
        <p:spPr>
          <a:xfrm>
            <a:off x="5466968" y="3359862"/>
            <a:ext cx="904859" cy="892969"/>
          </a:xfrm>
          <a:prstGeom prst="rect">
            <a:avLst/>
          </a:prstGeom>
          <a:solidFill>
            <a:srgbClr val="971817"/>
          </a:solidFill>
          <a:ln w="254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lang="en-US" sz="2531">
                <a:solidFill>
                  <a:srgbClr val="000000"/>
                </a:solidFill>
              </a:rPr>
              <a:t>C</a:t>
            </a:r>
            <a:endParaRPr sz="2531">
              <a:solidFill>
                <a:srgbClr val="000000"/>
              </a:solidFill>
            </a:endParaRPr>
          </a:p>
        </p:txBody>
      </p:sp>
      <p:sp>
        <p:nvSpPr>
          <p:cNvPr id="863" name="Shape 863"/>
          <p:cNvSpPr/>
          <p:nvPr/>
        </p:nvSpPr>
        <p:spPr>
          <a:xfrm>
            <a:off x="6352721" y="3359862"/>
            <a:ext cx="294609" cy="892969"/>
          </a:xfrm>
          <a:prstGeom prst="rect">
            <a:avLst/>
          </a:prstGeom>
          <a:solidFill>
            <a:srgbClr val="0B5D12"/>
          </a:solidFill>
          <a:ln w="254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lang="en-US" sz="2531">
                <a:solidFill>
                  <a:srgbClr val="000000"/>
                </a:solidFill>
              </a:rPr>
              <a:t>A</a:t>
            </a:r>
            <a:endParaRPr sz="2531">
              <a:solidFill>
                <a:srgbClr val="000000"/>
              </a:solidFill>
            </a:endParaRPr>
          </a:p>
        </p:txBody>
      </p:sp>
      <p:sp>
        <p:nvSpPr>
          <p:cNvPr id="864" name="Shape 864"/>
          <p:cNvSpPr/>
          <p:nvPr/>
        </p:nvSpPr>
        <p:spPr>
          <a:xfrm>
            <a:off x="6256132" y="2811100"/>
            <a:ext cx="702116" cy="3534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600">
                <a:solidFill>
                  <a:srgbClr val="7BDB45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1828" b="0">
                <a:latin typeface="Calibri" panose="020F0502020204030204" pitchFamily="34" charset="0"/>
              </a:rPr>
              <a:t>unlock</a:t>
            </a: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865" name="Shape 865"/>
          <p:cNvSpPr/>
          <p:nvPr/>
        </p:nvSpPr>
        <p:spPr>
          <a:xfrm>
            <a:off x="6641462" y="3134875"/>
            <a:ext cx="1" cy="222323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47" name="Shape 785"/>
          <p:cNvSpPr/>
          <p:nvPr/>
        </p:nvSpPr>
        <p:spPr>
          <a:xfrm>
            <a:off x="2460648" y="1876106"/>
            <a:ext cx="272512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 algn="l"/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531" b="0">
                <a:solidFill>
                  <a:srgbClr val="000000"/>
                </a:solidFill>
                <a:latin typeface="Calibri" panose="020F0502020204030204" pitchFamily="34" charset="0"/>
              </a:rPr>
              <a:t>D</a:t>
            </a:r>
            <a:endParaRPr sz="2531" b="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4262068"/>
      </p:ext>
    </p:extLst>
  </p:cSld>
  <p:clrMapOvr>
    <a:masterClrMapping/>
  </p:clrMapOvr>
  <p:transition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8" name="Shape 868"/>
          <p:cNvSpPr/>
          <p:nvPr/>
        </p:nvSpPr>
        <p:spPr>
          <a:xfrm>
            <a:off x="563304" y="804542"/>
            <a:ext cx="1728038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 algn="r"/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531" b="0">
                <a:solidFill>
                  <a:srgbClr val="000000"/>
                </a:solidFill>
                <a:latin typeface="Calibri" panose="020F0502020204030204" pitchFamily="34" charset="0"/>
              </a:rPr>
              <a:t>RUNNABLE: </a:t>
            </a:r>
            <a:endParaRPr sz="2531" b="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869" name="Shape 869"/>
          <p:cNvSpPr/>
          <p:nvPr/>
        </p:nvSpPr>
        <p:spPr>
          <a:xfrm>
            <a:off x="757268" y="1340324"/>
            <a:ext cx="1534074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 algn="r"/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531" b="0">
                <a:solidFill>
                  <a:srgbClr val="000000"/>
                </a:solidFill>
                <a:latin typeface="Calibri" panose="020F0502020204030204" pitchFamily="34" charset="0"/>
              </a:rPr>
              <a:t>RUNNING: </a:t>
            </a:r>
            <a:endParaRPr sz="2531" b="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870" name="Shape 870"/>
          <p:cNvSpPr/>
          <p:nvPr/>
        </p:nvSpPr>
        <p:spPr>
          <a:xfrm>
            <a:off x="860180" y="1876105"/>
            <a:ext cx="1431162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 algn="r"/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531" b="0">
                <a:solidFill>
                  <a:srgbClr val="000000"/>
                </a:solidFill>
                <a:latin typeface="Calibri" panose="020F0502020204030204" pitchFamily="34" charset="0"/>
              </a:rPr>
              <a:t>WAITING: </a:t>
            </a:r>
            <a:endParaRPr sz="2531" b="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871" name="Shape 871"/>
          <p:cNvSpPr/>
          <p:nvPr/>
        </p:nvSpPr>
        <p:spPr>
          <a:xfrm>
            <a:off x="2460648" y="804543"/>
            <a:ext cx="572657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 algn="l"/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531" b="0">
                <a:solidFill>
                  <a:srgbClr val="000000"/>
                </a:solidFill>
                <a:latin typeface="Calibri" panose="020F0502020204030204" pitchFamily="34" charset="0"/>
              </a:rPr>
              <a:t>B, C</a:t>
            </a:r>
            <a:endParaRPr sz="2531" b="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872" name="Shape 872"/>
          <p:cNvSpPr/>
          <p:nvPr/>
        </p:nvSpPr>
        <p:spPr>
          <a:xfrm>
            <a:off x="2460648" y="1340324"/>
            <a:ext cx="264496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 algn="l"/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531" b="0">
                <a:solidFill>
                  <a:srgbClr val="000000"/>
                </a:solidFill>
                <a:latin typeface="Calibri" panose="020F0502020204030204" pitchFamily="34" charset="0"/>
              </a:rPr>
              <a:t>A</a:t>
            </a:r>
            <a:endParaRPr sz="2531" b="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873" name="Shape 873"/>
          <p:cNvSpPr/>
          <p:nvPr/>
        </p:nvSpPr>
        <p:spPr>
          <a:xfrm>
            <a:off x="2460648" y="1876105"/>
            <a:ext cx="145874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 algn="l"/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CN" sz="2531" b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endParaRPr sz="2531" b="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874" name="Shape 874"/>
          <p:cNvSpPr/>
          <p:nvPr/>
        </p:nvSpPr>
        <p:spPr>
          <a:xfrm>
            <a:off x="1325140" y="4318003"/>
            <a:ext cx="7125891" cy="1"/>
          </a:xfrm>
          <a:prstGeom prst="line">
            <a:avLst/>
          </a:prstGeom>
          <a:ln w="508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875" name="Shape 875"/>
          <p:cNvSpPr/>
          <p:nvPr/>
        </p:nvSpPr>
        <p:spPr>
          <a:xfrm>
            <a:off x="1325140" y="4318003"/>
            <a:ext cx="1" cy="7413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876" name="Shape 876"/>
          <p:cNvSpPr/>
          <p:nvPr/>
        </p:nvSpPr>
        <p:spPr>
          <a:xfrm>
            <a:off x="1183848" y="4356443"/>
            <a:ext cx="237245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CN" sz="2531" b="0">
                <a:solidFill>
                  <a:srgbClr val="000000"/>
                </a:solidFill>
                <a:latin typeface="Calibri" panose="020F0502020204030204" pitchFamily="34" charset="0"/>
              </a:rPr>
              <a:t>0</a:t>
            </a:r>
            <a:endParaRPr sz="2531" b="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877" name="Shape 877"/>
          <p:cNvSpPr/>
          <p:nvPr/>
        </p:nvSpPr>
        <p:spPr>
          <a:xfrm>
            <a:off x="2218109" y="4318003"/>
            <a:ext cx="1" cy="7413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878" name="Shape 878"/>
          <p:cNvSpPr/>
          <p:nvPr/>
        </p:nvSpPr>
        <p:spPr>
          <a:xfrm>
            <a:off x="1987448" y="4356443"/>
            <a:ext cx="402354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CN" sz="2531" b="0">
                <a:solidFill>
                  <a:srgbClr val="000000"/>
                </a:solidFill>
                <a:latin typeface="Calibri" panose="020F0502020204030204" pitchFamily="34" charset="0"/>
              </a:rPr>
              <a:t>20</a:t>
            </a:r>
            <a:endParaRPr sz="2531" b="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879" name="Shape 879"/>
          <p:cNvSpPr/>
          <p:nvPr/>
        </p:nvSpPr>
        <p:spPr>
          <a:xfrm>
            <a:off x="3111077" y="4318003"/>
            <a:ext cx="1" cy="7413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880" name="Shape 880"/>
          <p:cNvSpPr/>
          <p:nvPr/>
        </p:nvSpPr>
        <p:spPr>
          <a:xfrm>
            <a:off x="2880417" y="4356443"/>
            <a:ext cx="402354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CN" sz="2531" b="0">
                <a:solidFill>
                  <a:srgbClr val="000000"/>
                </a:solidFill>
                <a:latin typeface="Calibri" panose="020F0502020204030204" pitchFamily="34" charset="0"/>
              </a:rPr>
              <a:t>40</a:t>
            </a:r>
            <a:endParaRPr sz="2531" b="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881" name="Shape 881"/>
          <p:cNvSpPr/>
          <p:nvPr/>
        </p:nvSpPr>
        <p:spPr>
          <a:xfrm>
            <a:off x="3111077" y="4318003"/>
            <a:ext cx="1" cy="7413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882" name="Shape 882"/>
          <p:cNvSpPr/>
          <p:nvPr/>
        </p:nvSpPr>
        <p:spPr>
          <a:xfrm>
            <a:off x="4004046" y="4318003"/>
            <a:ext cx="1" cy="7413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883" name="Shape 883"/>
          <p:cNvSpPr/>
          <p:nvPr/>
        </p:nvSpPr>
        <p:spPr>
          <a:xfrm>
            <a:off x="3773386" y="4356443"/>
            <a:ext cx="402354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CN" sz="2531" b="0">
                <a:solidFill>
                  <a:srgbClr val="000000"/>
                </a:solidFill>
                <a:latin typeface="Calibri" panose="020F0502020204030204" pitchFamily="34" charset="0"/>
              </a:rPr>
              <a:t>60</a:t>
            </a:r>
            <a:endParaRPr sz="2531" b="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884" name="Shape 884"/>
          <p:cNvSpPr/>
          <p:nvPr/>
        </p:nvSpPr>
        <p:spPr>
          <a:xfrm>
            <a:off x="4897016" y="4318003"/>
            <a:ext cx="1" cy="7413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885" name="Shape 885"/>
          <p:cNvSpPr/>
          <p:nvPr/>
        </p:nvSpPr>
        <p:spPr>
          <a:xfrm>
            <a:off x="4666355" y="4356443"/>
            <a:ext cx="402354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CN" sz="2531" b="0">
                <a:solidFill>
                  <a:srgbClr val="000000"/>
                </a:solidFill>
                <a:latin typeface="Calibri" panose="020F0502020204030204" pitchFamily="34" charset="0"/>
              </a:rPr>
              <a:t>80</a:t>
            </a:r>
            <a:endParaRPr sz="2531" b="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886" name="Shape 886"/>
          <p:cNvSpPr/>
          <p:nvPr/>
        </p:nvSpPr>
        <p:spPr>
          <a:xfrm>
            <a:off x="4897016" y="4318003"/>
            <a:ext cx="1" cy="7413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887" name="Shape 887"/>
          <p:cNvSpPr/>
          <p:nvPr/>
        </p:nvSpPr>
        <p:spPr>
          <a:xfrm>
            <a:off x="5789984" y="4318003"/>
            <a:ext cx="1" cy="7413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888" name="Shape 888"/>
          <p:cNvSpPr/>
          <p:nvPr/>
        </p:nvSpPr>
        <p:spPr>
          <a:xfrm>
            <a:off x="5469956" y="4356443"/>
            <a:ext cx="567464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CN" sz="2531" b="0">
                <a:solidFill>
                  <a:srgbClr val="000000"/>
                </a:solidFill>
                <a:latin typeface="Calibri" panose="020F0502020204030204" pitchFamily="34" charset="0"/>
              </a:rPr>
              <a:t>100</a:t>
            </a:r>
            <a:endParaRPr sz="2531" b="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889" name="Shape 889"/>
          <p:cNvSpPr/>
          <p:nvPr/>
        </p:nvSpPr>
        <p:spPr>
          <a:xfrm>
            <a:off x="6682953" y="4318003"/>
            <a:ext cx="1" cy="7413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890" name="Shape 890"/>
          <p:cNvSpPr/>
          <p:nvPr/>
        </p:nvSpPr>
        <p:spPr>
          <a:xfrm>
            <a:off x="6362924" y="4356443"/>
            <a:ext cx="567464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CN" sz="2531" b="0">
                <a:solidFill>
                  <a:srgbClr val="000000"/>
                </a:solidFill>
                <a:latin typeface="Calibri" panose="020F0502020204030204" pitchFamily="34" charset="0"/>
              </a:rPr>
              <a:t>120</a:t>
            </a:r>
            <a:endParaRPr sz="2531" b="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891" name="Shape 891"/>
          <p:cNvSpPr/>
          <p:nvPr/>
        </p:nvSpPr>
        <p:spPr>
          <a:xfrm>
            <a:off x="6682953" y="4318003"/>
            <a:ext cx="1" cy="7413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892" name="Shape 892"/>
          <p:cNvSpPr/>
          <p:nvPr/>
        </p:nvSpPr>
        <p:spPr>
          <a:xfrm>
            <a:off x="7575922" y="4318003"/>
            <a:ext cx="1" cy="7413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893" name="Shape 893"/>
          <p:cNvSpPr/>
          <p:nvPr/>
        </p:nvSpPr>
        <p:spPr>
          <a:xfrm>
            <a:off x="7255893" y="4356443"/>
            <a:ext cx="567464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CN" sz="2531" b="0">
                <a:solidFill>
                  <a:srgbClr val="000000"/>
                </a:solidFill>
                <a:latin typeface="Calibri" panose="020F0502020204030204" pitchFamily="34" charset="0"/>
              </a:rPr>
              <a:t>140</a:t>
            </a:r>
            <a:endParaRPr sz="2531" b="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894" name="Shape 894"/>
          <p:cNvSpPr/>
          <p:nvPr/>
        </p:nvSpPr>
        <p:spPr>
          <a:xfrm>
            <a:off x="8468891" y="4318003"/>
            <a:ext cx="1" cy="7413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895" name="Shape 895"/>
          <p:cNvSpPr/>
          <p:nvPr/>
        </p:nvSpPr>
        <p:spPr>
          <a:xfrm>
            <a:off x="8148862" y="4356443"/>
            <a:ext cx="567464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CN" sz="2531" b="0">
                <a:solidFill>
                  <a:srgbClr val="000000"/>
                </a:solidFill>
                <a:latin typeface="Calibri" panose="020F0502020204030204" pitchFamily="34" charset="0"/>
              </a:rPr>
              <a:t>160</a:t>
            </a:r>
            <a:endParaRPr sz="2531" b="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896" name="Shape 896"/>
          <p:cNvSpPr/>
          <p:nvPr/>
        </p:nvSpPr>
        <p:spPr>
          <a:xfrm>
            <a:off x="1316377" y="3359862"/>
            <a:ext cx="904859" cy="892969"/>
          </a:xfrm>
          <a:prstGeom prst="rect">
            <a:avLst/>
          </a:prstGeom>
          <a:solidFill>
            <a:srgbClr val="0B5D12"/>
          </a:solidFill>
          <a:ln w="254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lang="en-US" sz="2531">
                <a:solidFill>
                  <a:srgbClr val="000000"/>
                </a:solidFill>
              </a:rPr>
              <a:t>A</a:t>
            </a:r>
            <a:endParaRPr sz="2531">
              <a:solidFill>
                <a:srgbClr val="000000"/>
              </a:solidFill>
            </a:endParaRPr>
          </a:p>
        </p:txBody>
      </p:sp>
      <p:sp>
        <p:nvSpPr>
          <p:cNvPr id="897" name="Shape 897"/>
          <p:cNvSpPr/>
          <p:nvPr/>
        </p:nvSpPr>
        <p:spPr>
          <a:xfrm>
            <a:off x="1706063" y="2811100"/>
            <a:ext cx="456856" cy="3534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600">
                <a:solidFill>
                  <a:srgbClr val="7BDB45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1828" b="0">
                <a:latin typeface="Calibri" panose="020F0502020204030204" pitchFamily="34" charset="0"/>
              </a:rPr>
              <a:t>lock</a:t>
            </a: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898" name="Shape 898"/>
          <p:cNvSpPr/>
          <p:nvPr/>
        </p:nvSpPr>
        <p:spPr>
          <a:xfrm>
            <a:off x="1962305" y="3134875"/>
            <a:ext cx="1" cy="222323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899" name="Shape 899"/>
          <p:cNvSpPr/>
          <p:nvPr/>
        </p:nvSpPr>
        <p:spPr>
          <a:xfrm>
            <a:off x="2218275" y="3359862"/>
            <a:ext cx="691400" cy="892969"/>
          </a:xfrm>
          <a:prstGeom prst="rect">
            <a:avLst/>
          </a:prstGeom>
          <a:solidFill>
            <a:srgbClr val="11DBE3"/>
          </a:solidFill>
          <a:ln w="254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/>
            </a:pPr>
            <a:r>
              <a:rPr lang="en-US" sz="2531"/>
              <a:t>B</a:t>
            </a:r>
            <a:endParaRPr sz="2531"/>
          </a:p>
        </p:txBody>
      </p:sp>
      <p:sp>
        <p:nvSpPr>
          <p:cNvPr id="900" name="Shape 900"/>
          <p:cNvSpPr/>
          <p:nvPr/>
        </p:nvSpPr>
        <p:spPr>
          <a:xfrm>
            <a:off x="2439145" y="2598850"/>
            <a:ext cx="775405" cy="527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lnSpc>
                <a:spcPct val="80000"/>
              </a:lnSpc>
              <a:defRPr sz="1800">
                <a:solidFill>
                  <a:srgbClr val="000000"/>
                </a:solidFill>
              </a:defRPr>
            </a:pPr>
            <a:r>
              <a:rPr lang="en-US" sz="1828" b="0">
                <a:solidFill>
                  <a:srgbClr val="7BDB45"/>
                </a:solidFill>
                <a:latin typeface="Calibri" panose="020F0502020204030204" pitchFamily="34" charset="0"/>
              </a:rPr>
              <a:t>try lock</a:t>
            </a:r>
          </a:p>
          <a:p>
            <a:pPr lvl="0">
              <a:lnSpc>
                <a:spcPct val="80000"/>
              </a:lnSpc>
              <a:defRPr sz="1800">
                <a:solidFill>
                  <a:srgbClr val="000000"/>
                </a:solidFill>
              </a:defRPr>
            </a:pPr>
            <a:r>
              <a:rPr lang="en-US" sz="1828" b="0">
                <a:solidFill>
                  <a:srgbClr val="7BDB45"/>
                </a:solidFill>
                <a:latin typeface="Calibri" panose="020F0502020204030204" pitchFamily="34" charset="0"/>
              </a:rPr>
              <a:t>(sleep)</a:t>
            </a:r>
            <a:endParaRPr sz="1828" b="0" dirty="0">
              <a:solidFill>
                <a:srgbClr val="7BDB45"/>
              </a:solidFill>
              <a:latin typeface="Calibri" panose="020F0502020204030204" pitchFamily="34" charset="0"/>
            </a:endParaRPr>
          </a:p>
        </p:txBody>
      </p:sp>
      <p:sp>
        <p:nvSpPr>
          <p:cNvPr id="901" name="Shape 901"/>
          <p:cNvSpPr/>
          <p:nvPr/>
        </p:nvSpPr>
        <p:spPr>
          <a:xfrm>
            <a:off x="2890993" y="3134875"/>
            <a:ext cx="1" cy="222323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902" name="Shape 902"/>
          <p:cNvSpPr/>
          <p:nvPr/>
        </p:nvSpPr>
        <p:spPr>
          <a:xfrm>
            <a:off x="2914791" y="3359862"/>
            <a:ext cx="904859" cy="892969"/>
          </a:xfrm>
          <a:prstGeom prst="rect">
            <a:avLst/>
          </a:prstGeom>
          <a:solidFill>
            <a:srgbClr val="971817"/>
          </a:solidFill>
          <a:ln w="254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lang="en-US" sz="2531">
                <a:solidFill>
                  <a:srgbClr val="000000"/>
                </a:solidFill>
              </a:rPr>
              <a:t>C</a:t>
            </a:r>
            <a:endParaRPr sz="2531">
              <a:solidFill>
                <a:srgbClr val="000000"/>
              </a:solidFill>
            </a:endParaRPr>
          </a:p>
        </p:txBody>
      </p:sp>
      <p:sp>
        <p:nvSpPr>
          <p:cNvPr id="903" name="Shape 903"/>
          <p:cNvSpPr/>
          <p:nvPr/>
        </p:nvSpPr>
        <p:spPr>
          <a:xfrm>
            <a:off x="3807760" y="3359862"/>
            <a:ext cx="761122" cy="892969"/>
          </a:xfrm>
          <a:prstGeom prst="rect">
            <a:avLst/>
          </a:prstGeom>
          <a:solidFill>
            <a:srgbClr val="E8A433"/>
          </a:solidFill>
          <a:ln w="254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/>
            </a:pPr>
            <a:r>
              <a:rPr lang="en-US" sz="2531"/>
              <a:t>D</a:t>
            </a:r>
            <a:endParaRPr sz="2531"/>
          </a:p>
        </p:txBody>
      </p:sp>
      <p:sp>
        <p:nvSpPr>
          <p:cNvPr id="904" name="Shape 904"/>
          <p:cNvSpPr/>
          <p:nvPr/>
        </p:nvSpPr>
        <p:spPr>
          <a:xfrm>
            <a:off x="4100067" y="2598850"/>
            <a:ext cx="775405" cy="527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lnSpc>
                <a:spcPct val="80000"/>
              </a:lnSpc>
              <a:defRPr sz="1800">
                <a:solidFill>
                  <a:srgbClr val="000000"/>
                </a:solidFill>
              </a:defRPr>
            </a:pPr>
            <a:r>
              <a:rPr lang="en-US" sz="1828" b="0">
                <a:solidFill>
                  <a:srgbClr val="7BDB45"/>
                </a:solidFill>
                <a:latin typeface="Calibri" panose="020F0502020204030204" pitchFamily="34" charset="0"/>
              </a:rPr>
              <a:t>try lock</a:t>
            </a:r>
          </a:p>
          <a:p>
            <a:pPr lvl="0">
              <a:lnSpc>
                <a:spcPct val="80000"/>
              </a:lnSpc>
              <a:defRPr sz="1800">
                <a:solidFill>
                  <a:srgbClr val="000000"/>
                </a:solidFill>
              </a:defRPr>
            </a:pPr>
            <a:r>
              <a:rPr lang="en-US" sz="1828" b="0">
                <a:solidFill>
                  <a:srgbClr val="7BDB45"/>
                </a:solidFill>
                <a:latin typeface="Calibri" panose="020F0502020204030204" pitchFamily="34" charset="0"/>
              </a:rPr>
              <a:t>(sleep)</a:t>
            </a:r>
            <a:endParaRPr sz="1828" b="0" dirty="0">
              <a:solidFill>
                <a:srgbClr val="7BDB45"/>
              </a:solidFill>
              <a:latin typeface="Calibri" panose="020F0502020204030204" pitchFamily="34" charset="0"/>
            </a:endParaRPr>
          </a:p>
        </p:txBody>
      </p:sp>
      <p:sp>
        <p:nvSpPr>
          <p:cNvPr id="905" name="Shape 905"/>
          <p:cNvSpPr/>
          <p:nvPr/>
        </p:nvSpPr>
        <p:spPr>
          <a:xfrm>
            <a:off x="4551915" y="3134875"/>
            <a:ext cx="1" cy="222323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906" name="Shape 906"/>
          <p:cNvSpPr/>
          <p:nvPr/>
        </p:nvSpPr>
        <p:spPr>
          <a:xfrm>
            <a:off x="4566783" y="3359862"/>
            <a:ext cx="904859" cy="892969"/>
          </a:xfrm>
          <a:prstGeom prst="rect">
            <a:avLst/>
          </a:prstGeom>
          <a:solidFill>
            <a:srgbClr val="0B5D12"/>
          </a:solidFill>
          <a:ln w="254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lang="en-US" sz="2531">
                <a:solidFill>
                  <a:srgbClr val="000000"/>
                </a:solidFill>
              </a:rPr>
              <a:t>A</a:t>
            </a:r>
            <a:endParaRPr sz="2531">
              <a:solidFill>
                <a:srgbClr val="000000"/>
              </a:solidFill>
            </a:endParaRPr>
          </a:p>
        </p:txBody>
      </p:sp>
      <p:sp>
        <p:nvSpPr>
          <p:cNvPr id="907" name="Shape 907"/>
          <p:cNvSpPr/>
          <p:nvPr/>
        </p:nvSpPr>
        <p:spPr>
          <a:xfrm>
            <a:off x="5466968" y="3359862"/>
            <a:ext cx="904859" cy="892969"/>
          </a:xfrm>
          <a:prstGeom prst="rect">
            <a:avLst/>
          </a:prstGeom>
          <a:solidFill>
            <a:srgbClr val="971817"/>
          </a:solidFill>
          <a:ln w="254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lang="en-US" sz="2531">
                <a:solidFill>
                  <a:srgbClr val="000000"/>
                </a:solidFill>
              </a:rPr>
              <a:t>C</a:t>
            </a:r>
            <a:endParaRPr sz="2531">
              <a:solidFill>
                <a:srgbClr val="000000"/>
              </a:solidFill>
            </a:endParaRPr>
          </a:p>
        </p:txBody>
      </p:sp>
      <p:sp>
        <p:nvSpPr>
          <p:cNvPr id="908" name="Shape 908"/>
          <p:cNvSpPr/>
          <p:nvPr/>
        </p:nvSpPr>
        <p:spPr>
          <a:xfrm>
            <a:off x="6352721" y="3350933"/>
            <a:ext cx="904859" cy="892969"/>
          </a:xfrm>
          <a:prstGeom prst="rect">
            <a:avLst/>
          </a:prstGeom>
          <a:solidFill>
            <a:srgbClr val="0B5D12"/>
          </a:solidFill>
          <a:ln w="254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lang="en-US" sz="2531">
                <a:solidFill>
                  <a:srgbClr val="000000"/>
                </a:solidFill>
              </a:rPr>
              <a:t>A</a:t>
            </a:r>
            <a:endParaRPr sz="2531">
              <a:solidFill>
                <a:srgbClr val="000000"/>
              </a:solidFill>
            </a:endParaRPr>
          </a:p>
        </p:txBody>
      </p:sp>
      <p:sp>
        <p:nvSpPr>
          <p:cNvPr id="909" name="Shape 909"/>
          <p:cNvSpPr/>
          <p:nvPr/>
        </p:nvSpPr>
        <p:spPr>
          <a:xfrm>
            <a:off x="6256132" y="2802170"/>
            <a:ext cx="702116" cy="3534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600">
                <a:solidFill>
                  <a:srgbClr val="7BDB45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1828" b="0">
                <a:latin typeface="Calibri" panose="020F0502020204030204" pitchFamily="34" charset="0"/>
              </a:rPr>
              <a:t>unlock</a:t>
            </a: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910" name="Shape 910"/>
          <p:cNvSpPr/>
          <p:nvPr/>
        </p:nvSpPr>
        <p:spPr>
          <a:xfrm>
            <a:off x="6641462" y="3125945"/>
            <a:ext cx="1" cy="222323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47" name="Shape 785"/>
          <p:cNvSpPr/>
          <p:nvPr/>
        </p:nvSpPr>
        <p:spPr>
          <a:xfrm>
            <a:off x="2460648" y="1876106"/>
            <a:ext cx="272512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 algn="l"/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531" b="0">
                <a:solidFill>
                  <a:srgbClr val="000000"/>
                </a:solidFill>
                <a:latin typeface="Calibri" panose="020F0502020204030204" pitchFamily="34" charset="0"/>
              </a:rPr>
              <a:t>D</a:t>
            </a:r>
            <a:endParaRPr sz="2531" b="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7420244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6418" name="Rectangle 2"/>
          <p:cNvSpPr>
            <a:spLocks noGrp="1" noChangeArrowheads="1"/>
          </p:cNvSpPr>
          <p:nvPr>
            <p:ph type="title"/>
          </p:nvPr>
        </p:nvSpPr>
        <p:spPr>
          <a:xfrm>
            <a:off x="499429" y="207440"/>
            <a:ext cx="8133839" cy="762000"/>
          </a:xfrm>
        </p:spPr>
        <p:txBody>
          <a:bodyPr/>
          <a:lstStyle/>
          <a:p>
            <a:r>
              <a:rPr lang="en-US" dirty="0" err="1">
                <a:latin typeface="Courier New"/>
                <a:cs typeface="Courier New"/>
              </a:rPr>
              <a:t>goodcnt.c</a:t>
            </a:r>
            <a:r>
              <a:rPr lang="en-US" dirty="0">
                <a:latin typeface="Courier New"/>
                <a:cs typeface="Courier New"/>
              </a:rPr>
              <a:t>:</a:t>
            </a:r>
            <a:r>
              <a:rPr lang="en-US" dirty="0"/>
              <a:t> Mutex Synchronization</a:t>
            </a:r>
          </a:p>
        </p:txBody>
      </p:sp>
      <p:sp>
        <p:nvSpPr>
          <p:cNvPr id="956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5880" y="1215904"/>
            <a:ext cx="8307388" cy="460496"/>
          </a:xfrm>
        </p:spPr>
        <p:txBody>
          <a:bodyPr/>
          <a:lstStyle/>
          <a:p>
            <a:r>
              <a:rPr lang="en-US" dirty="0"/>
              <a:t>Define and initialize a mutex for the shared variable </a:t>
            </a:r>
            <a:r>
              <a:rPr lang="en-US" dirty="0" err="1">
                <a:latin typeface="Courier New"/>
                <a:cs typeface="Courier New"/>
              </a:rPr>
              <a:t>cnt</a:t>
            </a:r>
            <a:r>
              <a:rPr lang="en-US" dirty="0">
                <a:latin typeface="Courier New"/>
                <a:cs typeface="Courier New"/>
              </a:rPr>
              <a:t>: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956420" name="Rectangle 4"/>
          <p:cNvSpPr>
            <a:spLocks noChangeArrowheads="1"/>
          </p:cNvSpPr>
          <p:nvPr/>
        </p:nvSpPr>
        <p:spPr bwMode="auto">
          <a:xfrm>
            <a:off x="353367" y="1796622"/>
            <a:ext cx="8485833" cy="1251378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tIns="0" bIns="0" anchor="t" anchorCtr="0">
            <a:noAutofit/>
          </a:bodyPr>
          <a:lstStyle/>
          <a:p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  </a:t>
            </a:r>
            <a:r>
              <a:rPr lang="en-US" sz="1800" dirty="0">
                <a:solidFill>
                  <a:srgbClr val="C200FF"/>
                </a:solidFill>
                <a:latin typeface="Courier New"/>
                <a:cs typeface="Courier New"/>
              </a:rPr>
              <a:t>volatile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800" dirty="0">
                <a:solidFill>
                  <a:srgbClr val="2D961E"/>
                </a:solidFill>
                <a:latin typeface="Courier New"/>
                <a:cs typeface="Courier New"/>
              </a:rPr>
              <a:t>long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800" dirty="0" err="1">
                <a:solidFill>
                  <a:srgbClr val="C1651C"/>
                </a:solidFill>
                <a:latin typeface="Courier New"/>
                <a:cs typeface="Courier New"/>
              </a:rPr>
              <a:t>cnt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 = 0;  </a:t>
            </a:r>
            <a:r>
              <a:rPr lang="en-US" sz="1800" dirty="0">
                <a:solidFill>
                  <a:srgbClr val="CB2418"/>
                </a:solidFill>
                <a:latin typeface="Courier New"/>
                <a:cs typeface="Courier New"/>
              </a:rPr>
              <a:t>/* Counter */</a:t>
            </a:r>
            <a:endParaRPr lang="en-US" sz="18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  </a:t>
            </a:r>
            <a:r>
              <a:rPr lang="en-US" sz="1800" dirty="0" err="1">
                <a:solidFill>
                  <a:srgbClr val="2D961E"/>
                </a:solidFill>
                <a:latin typeface="Courier New"/>
                <a:cs typeface="Courier New"/>
              </a:rPr>
              <a:t>pthread_mutex_t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800" dirty="0" err="1">
                <a:solidFill>
                  <a:srgbClr val="C1651C"/>
                </a:solidFill>
                <a:latin typeface="Courier New"/>
                <a:cs typeface="Courier New"/>
              </a:rPr>
              <a:t>mutex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; </a:t>
            </a:r>
          </a:p>
          <a:p>
            <a:r>
              <a:rPr lang="fi-FI" sz="1800" dirty="0">
                <a:solidFill>
                  <a:srgbClr val="000000"/>
                </a:solidFill>
                <a:latin typeface="Courier New"/>
                <a:cs typeface="Courier New"/>
              </a:rPr>
              <a:t>  </a:t>
            </a:r>
            <a:r>
              <a:rPr lang="fi-FI" sz="1800" dirty="0" err="1">
                <a:solidFill>
                  <a:srgbClr val="0070C0"/>
                </a:solidFill>
                <a:latin typeface="Courier New"/>
                <a:cs typeface="Courier New"/>
              </a:rPr>
              <a:t>pthread_mutex_init</a:t>
            </a:r>
            <a:r>
              <a:rPr lang="fi-FI" sz="1800" dirty="0">
                <a:solidFill>
                  <a:srgbClr val="000000"/>
                </a:solidFill>
                <a:latin typeface="Courier New"/>
                <a:cs typeface="Courier New"/>
              </a:rPr>
              <a:t>(&amp;mutex, NULL); </a:t>
            </a:r>
            <a:r>
              <a:rPr lang="fi-FI" sz="1800" dirty="0">
                <a:solidFill>
                  <a:srgbClr val="CB2418"/>
                </a:solidFill>
                <a:latin typeface="Courier New"/>
                <a:cs typeface="Courier New"/>
              </a:rPr>
              <a:t>// No </a:t>
            </a:r>
            <a:r>
              <a:rPr lang="fi-FI" sz="1800" dirty="0" err="1">
                <a:solidFill>
                  <a:srgbClr val="CB2418"/>
                </a:solidFill>
                <a:latin typeface="Courier New"/>
                <a:cs typeface="Courier New"/>
              </a:rPr>
              <a:t>special</a:t>
            </a:r>
            <a:r>
              <a:rPr lang="fi-FI" sz="1800" dirty="0">
                <a:solidFill>
                  <a:srgbClr val="CB2418"/>
                </a:solidFill>
                <a:latin typeface="Courier New"/>
                <a:cs typeface="Courier New"/>
              </a:rPr>
              <a:t> </a:t>
            </a:r>
            <a:r>
              <a:rPr lang="fi-FI" sz="1800" dirty="0" err="1">
                <a:solidFill>
                  <a:srgbClr val="CB2418"/>
                </a:solidFill>
                <a:latin typeface="Courier New"/>
                <a:cs typeface="Courier New"/>
              </a:rPr>
              <a:t>attributes</a:t>
            </a:r>
            <a:endParaRPr lang="en-US" sz="1800" dirty="0">
              <a:solidFill>
                <a:srgbClr val="000000"/>
              </a:solidFill>
              <a:latin typeface="Courier New"/>
              <a:cs typeface="Courier New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57018" y="3239616"/>
            <a:ext cx="8307388" cy="460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60000"/>
              <a:buFont typeface="Wingdings 2" pitchFamily="18" charset="2"/>
              <a:buChar char="¢"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Surround </a:t>
            </a:r>
            <a:r>
              <a:rPr lang="en-US" kern="0" dirty="0">
                <a:latin typeface="Calibri" pitchFamily="34" charset="0"/>
              </a:rPr>
              <a:t>critical section with </a:t>
            </a:r>
            <a:r>
              <a:rPr lang="en-US" i="1" kern="0" dirty="0">
                <a:latin typeface="Calibri" pitchFamily="34" charset="0"/>
              </a:rPr>
              <a:t>lock </a:t>
            </a:r>
            <a:r>
              <a:rPr lang="en-US" kern="0" dirty="0">
                <a:latin typeface="Calibri" pitchFamily="34" charset="0"/>
              </a:rPr>
              <a:t>and</a:t>
            </a:r>
            <a:r>
              <a:rPr lang="en-US" i="1" kern="0" dirty="0">
                <a:latin typeface="Calibri" pitchFamily="34" charset="0"/>
              </a:rPr>
              <a:t> unlock</a:t>
            </a:r>
            <a:r>
              <a:rPr lang="en-US" kern="0" dirty="0">
                <a:latin typeface="Calibri" pitchFamily="34" charset="0"/>
              </a:rPr>
              <a:t>:</a:t>
            </a: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tabLst/>
              <a:defRPr/>
            </a:pP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483373" y="3849216"/>
            <a:ext cx="4979276" cy="152400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tIns="0" bIns="0" anchor="t" anchorCtr="0">
            <a:noAutofit/>
          </a:bodyPr>
          <a:lstStyle/>
          <a:p>
            <a:r>
              <a:rPr lang="da-DK" sz="18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da-DK" sz="1800" dirty="0">
                <a:solidFill>
                  <a:srgbClr val="C200FF"/>
                </a:solidFill>
                <a:latin typeface="Courier New"/>
                <a:cs typeface="Courier New"/>
              </a:rPr>
              <a:t>for</a:t>
            </a:r>
            <a:r>
              <a:rPr lang="da-DK" sz="1800" dirty="0">
                <a:solidFill>
                  <a:srgbClr val="000000"/>
                </a:solidFill>
                <a:latin typeface="Courier New"/>
                <a:cs typeface="Courier New"/>
              </a:rPr>
              <a:t> (i = 0; i &lt; </a:t>
            </a:r>
            <a:r>
              <a:rPr lang="da-DK" sz="1800" dirty="0" err="1">
                <a:solidFill>
                  <a:srgbClr val="000000"/>
                </a:solidFill>
                <a:latin typeface="Courier New"/>
                <a:cs typeface="Courier New"/>
              </a:rPr>
              <a:t>niters</a:t>
            </a:r>
            <a:r>
              <a:rPr lang="da-DK" sz="1800" dirty="0">
                <a:solidFill>
                  <a:srgbClr val="000000"/>
                </a:solidFill>
                <a:latin typeface="Courier New"/>
                <a:cs typeface="Courier New"/>
              </a:rPr>
              <a:t>; i++) {</a:t>
            </a:r>
          </a:p>
          <a:p>
            <a:r>
              <a:rPr lang="da-DK" sz="1800" dirty="0">
                <a:solidFill>
                  <a:srgbClr val="000000"/>
                </a:solidFill>
                <a:latin typeface="Courier New"/>
                <a:cs typeface="Courier New"/>
              </a:rPr>
              <a:t>     </a:t>
            </a:r>
            <a:r>
              <a:rPr lang="fi-FI" sz="1800" dirty="0" err="1">
                <a:solidFill>
                  <a:srgbClr val="0070C0"/>
                </a:solidFill>
                <a:latin typeface="Courier New"/>
                <a:cs typeface="Courier New"/>
              </a:rPr>
              <a:t>pthread_mutex_lock</a:t>
            </a:r>
            <a:r>
              <a:rPr lang="fi-FI" sz="1800" dirty="0">
                <a:solidFill>
                  <a:srgbClr val="000000"/>
                </a:solidFill>
                <a:latin typeface="Courier New"/>
                <a:cs typeface="Courier New"/>
              </a:rPr>
              <a:t>(&amp;</a:t>
            </a:r>
            <a:r>
              <a:rPr lang="fi-FI" sz="1800" dirty="0" err="1">
                <a:solidFill>
                  <a:srgbClr val="000000"/>
                </a:solidFill>
                <a:latin typeface="Courier New"/>
                <a:cs typeface="Courier New"/>
              </a:rPr>
              <a:t>mutex</a:t>
            </a:r>
            <a:r>
              <a:rPr lang="fi-FI" sz="18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fi-FI" sz="1800" dirty="0">
                <a:solidFill>
                  <a:srgbClr val="000000"/>
                </a:solidFill>
                <a:latin typeface="Courier New"/>
                <a:cs typeface="Courier New"/>
              </a:rPr>
              <a:t>     </a:t>
            </a:r>
            <a:r>
              <a:rPr lang="fi-FI" sz="1800" dirty="0" err="1">
                <a:solidFill>
                  <a:srgbClr val="000000"/>
                </a:solidFill>
                <a:latin typeface="Courier New"/>
                <a:cs typeface="Courier New"/>
              </a:rPr>
              <a:t>cnt</a:t>
            </a:r>
            <a:r>
              <a:rPr lang="fi-FI" sz="1800" dirty="0">
                <a:solidFill>
                  <a:srgbClr val="000000"/>
                </a:solidFill>
                <a:latin typeface="Courier New"/>
                <a:cs typeface="Courier New"/>
              </a:rPr>
              <a:t>++;</a:t>
            </a:r>
          </a:p>
          <a:p>
            <a:r>
              <a:rPr lang="fi-FI" sz="1800" dirty="0">
                <a:solidFill>
                  <a:srgbClr val="000000"/>
                </a:solidFill>
                <a:latin typeface="Courier New"/>
                <a:cs typeface="Courier New"/>
              </a:rPr>
              <a:t>     </a:t>
            </a:r>
            <a:r>
              <a:rPr lang="fi-FI" sz="1800" dirty="0" err="1">
                <a:solidFill>
                  <a:srgbClr val="0070C0"/>
                </a:solidFill>
                <a:latin typeface="Courier New"/>
                <a:cs typeface="Courier New"/>
              </a:rPr>
              <a:t>pthread_mutex_unlock</a:t>
            </a:r>
            <a:r>
              <a:rPr lang="fi-FI" sz="1800" dirty="0">
                <a:solidFill>
                  <a:srgbClr val="000000"/>
                </a:solidFill>
                <a:latin typeface="Courier New"/>
                <a:cs typeface="Courier New"/>
              </a:rPr>
              <a:t>(&amp;</a:t>
            </a:r>
            <a:r>
              <a:rPr lang="fi-FI" sz="1800" dirty="0" err="1">
                <a:solidFill>
                  <a:srgbClr val="000000"/>
                </a:solidFill>
                <a:latin typeface="Courier New"/>
                <a:cs typeface="Courier New"/>
              </a:rPr>
              <a:t>mutex</a:t>
            </a:r>
            <a:r>
              <a:rPr lang="fi-FI" sz="18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fi-FI" sz="1800" dirty="0">
                <a:solidFill>
                  <a:srgbClr val="000000"/>
                </a:solidFill>
                <a:latin typeface="Courier New"/>
                <a:cs typeface="Courier New"/>
              </a:rPr>
              <a:t>  }</a:t>
            </a:r>
            <a:endParaRPr lang="en-US" sz="1800" dirty="0">
              <a:latin typeface="Courier New"/>
              <a:cs typeface="Courier New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5638800" y="3925416"/>
            <a:ext cx="2900153" cy="1323439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600" dirty="0" err="1">
                <a:latin typeface="Courier New" pitchFamily="49" charset="0"/>
              </a:rPr>
              <a:t>linux</a:t>
            </a:r>
            <a:r>
              <a:rPr lang="en-US" sz="1600" dirty="0">
                <a:latin typeface="Courier New" pitchFamily="49" charset="0"/>
              </a:rPr>
              <a:t>&gt; ./</a:t>
            </a:r>
            <a:r>
              <a:rPr lang="en-US" sz="1600" dirty="0" err="1">
                <a:latin typeface="Courier New" pitchFamily="49" charset="0"/>
              </a:rPr>
              <a:t>goodcnt</a:t>
            </a:r>
            <a:r>
              <a:rPr lang="en-US" sz="1600" dirty="0">
                <a:latin typeface="Courier New" pitchFamily="49" charset="0"/>
              </a:rPr>
              <a:t> 10000</a:t>
            </a:r>
          </a:p>
          <a:p>
            <a:r>
              <a:rPr lang="en-US" sz="1600" dirty="0">
                <a:latin typeface="Courier New" pitchFamily="49" charset="0"/>
              </a:rPr>
              <a:t>OK </a:t>
            </a:r>
            <a:r>
              <a:rPr lang="en-US" sz="1600" dirty="0" err="1">
                <a:latin typeface="Courier New" pitchFamily="49" charset="0"/>
              </a:rPr>
              <a:t>cnt</a:t>
            </a:r>
            <a:r>
              <a:rPr lang="en-US" sz="1600" dirty="0">
                <a:latin typeface="Courier New" pitchFamily="49" charset="0"/>
              </a:rPr>
              <a:t>=20000</a:t>
            </a:r>
          </a:p>
          <a:p>
            <a:r>
              <a:rPr lang="en-US" sz="1600" dirty="0" err="1">
                <a:latin typeface="Courier New" pitchFamily="49" charset="0"/>
              </a:rPr>
              <a:t>linux</a:t>
            </a:r>
            <a:r>
              <a:rPr lang="en-US" sz="1600" dirty="0">
                <a:latin typeface="Courier New" pitchFamily="49" charset="0"/>
              </a:rPr>
              <a:t>&gt; ./</a:t>
            </a:r>
            <a:r>
              <a:rPr lang="en-US" sz="1600" dirty="0" err="1">
                <a:latin typeface="Courier New" pitchFamily="49" charset="0"/>
              </a:rPr>
              <a:t>goodcnt</a:t>
            </a:r>
            <a:r>
              <a:rPr lang="en-US" sz="1600" dirty="0">
                <a:latin typeface="Courier New" pitchFamily="49" charset="0"/>
              </a:rPr>
              <a:t> 10000</a:t>
            </a:r>
          </a:p>
          <a:p>
            <a:r>
              <a:rPr lang="en-US" sz="1600" dirty="0">
                <a:latin typeface="Courier New" pitchFamily="49" charset="0"/>
              </a:rPr>
              <a:t>OK </a:t>
            </a:r>
            <a:r>
              <a:rPr lang="en-US" sz="1600" dirty="0" err="1">
                <a:latin typeface="Courier New" pitchFamily="49" charset="0"/>
              </a:rPr>
              <a:t>cnt</a:t>
            </a:r>
            <a:r>
              <a:rPr lang="en-US" sz="1600" dirty="0">
                <a:latin typeface="Courier New" pitchFamily="49" charset="0"/>
              </a:rPr>
              <a:t>=20000</a:t>
            </a:r>
          </a:p>
          <a:p>
            <a:r>
              <a:rPr lang="en-US" sz="1600" dirty="0" err="1">
                <a:latin typeface="Courier New" pitchFamily="49" charset="0"/>
              </a:rPr>
              <a:t>linux</a:t>
            </a:r>
            <a:r>
              <a:rPr lang="en-US" sz="1600" dirty="0">
                <a:latin typeface="Courier New" pitchFamily="49" charset="0"/>
              </a:rPr>
              <a:t>&gt;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182728" y="5003884"/>
            <a:ext cx="11249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solidFill>
                  <a:srgbClr val="7F7F7F"/>
                </a:solidFill>
                <a:latin typeface="Calibri" pitchFamily="34" charset="0"/>
              </a:rPr>
              <a:t>goodcnt.c</a:t>
            </a:r>
            <a:endParaRPr lang="en-US" sz="1800" dirty="0">
              <a:solidFill>
                <a:srgbClr val="7F7F7F"/>
              </a:solidFill>
              <a:latin typeface="Calibri" pitchFamily="34" charset="0"/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782987"/>
              </p:ext>
            </p:extLst>
          </p:nvPr>
        </p:nvGraphicFramePr>
        <p:xfrm>
          <a:off x="2770910" y="5464365"/>
          <a:ext cx="4572000" cy="13817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Function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badcnt</a:t>
                      </a:r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goodcnt</a:t>
                      </a:r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Time (</a:t>
                      </a:r>
                      <a:r>
                        <a:rPr lang="en-US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ms</a:t>
                      </a:r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)</a:t>
                      </a:r>
                    </a:p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niters</a:t>
                      </a:r>
                      <a:r>
                        <a:rPr lang="en-US" baseline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= 10</a:t>
                      </a:r>
                      <a:r>
                        <a:rPr lang="en-US" baseline="30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214</a:t>
                      </a:r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Slowdown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17.8</a:t>
                      </a:r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814960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3" name="Shape 913"/>
          <p:cNvSpPr/>
          <p:nvPr/>
        </p:nvSpPr>
        <p:spPr>
          <a:xfrm>
            <a:off x="563304" y="804542"/>
            <a:ext cx="1728038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 algn="r"/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531" b="0">
                <a:solidFill>
                  <a:srgbClr val="000000"/>
                </a:solidFill>
                <a:latin typeface="Calibri" panose="020F0502020204030204" pitchFamily="34" charset="0"/>
              </a:rPr>
              <a:t>RUNNABLE: </a:t>
            </a:r>
            <a:endParaRPr sz="2531" b="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914" name="Shape 914"/>
          <p:cNvSpPr/>
          <p:nvPr/>
        </p:nvSpPr>
        <p:spPr>
          <a:xfrm>
            <a:off x="757268" y="1340324"/>
            <a:ext cx="1534074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 algn="r"/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531" b="0">
                <a:solidFill>
                  <a:srgbClr val="000000"/>
                </a:solidFill>
                <a:latin typeface="Calibri" panose="020F0502020204030204" pitchFamily="34" charset="0"/>
              </a:rPr>
              <a:t>RUNNING: </a:t>
            </a:r>
            <a:endParaRPr sz="2531" b="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915" name="Shape 915"/>
          <p:cNvSpPr/>
          <p:nvPr/>
        </p:nvSpPr>
        <p:spPr>
          <a:xfrm>
            <a:off x="860180" y="1876105"/>
            <a:ext cx="1431162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 algn="r"/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531" b="0">
                <a:solidFill>
                  <a:srgbClr val="000000"/>
                </a:solidFill>
                <a:latin typeface="Calibri" panose="020F0502020204030204" pitchFamily="34" charset="0"/>
              </a:rPr>
              <a:t>WAITING: </a:t>
            </a:r>
            <a:endParaRPr sz="2531" b="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916" name="Shape 916"/>
          <p:cNvSpPr/>
          <p:nvPr/>
        </p:nvSpPr>
        <p:spPr>
          <a:xfrm>
            <a:off x="2460648" y="804543"/>
            <a:ext cx="594651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 algn="l"/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531" b="0">
                <a:solidFill>
                  <a:srgbClr val="000000"/>
                </a:solidFill>
                <a:latin typeface="Calibri" panose="020F0502020204030204" pitchFamily="34" charset="0"/>
              </a:rPr>
              <a:t>C, A</a:t>
            </a:r>
            <a:endParaRPr sz="2531" b="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917" name="Shape 917"/>
          <p:cNvSpPr/>
          <p:nvPr/>
        </p:nvSpPr>
        <p:spPr>
          <a:xfrm>
            <a:off x="2460648" y="1340324"/>
            <a:ext cx="248466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 algn="l"/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531" b="0">
                <a:solidFill>
                  <a:srgbClr val="000000"/>
                </a:solidFill>
                <a:latin typeface="Calibri" panose="020F0502020204030204" pitchFamily="34" charset="0"/>
              </a:rPr>
              <a:t>B</a:t>
            </a:r>
            <a:endParaRPr sz="2531" b="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918" name="Shape 918"/>
          <p:cNvSpPr/>
          <p:nvPr/>
        </p:nvSpPr>
        <p:spPr>
          <a:xfrm>
            <a:off x="2460648" y="1876105"/>
            <a:ext cx="145874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 algn="l"/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CN" sz="2531" b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endParaRPr sz="2531" b="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919" name="Shape 919"/>
          <p:cNvSpPr/>
          <p:nvPr/>
        </p:nvSpPr>
        <p:spPr>
          <a:xfrm>
            <a:off x="1325140" y="4318003"/>
            <a:ext cx="7125891" cy="1"/>
          </a:xfrm>
          <a:prstGeom prst="line">
            <a:avLst/>
          </a:prstGeom>
          <a:ln w="508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920" name="Shape 920"/>
          <p:cNvSpPr/>
          <p:nvPr/>
        </p:nvSpPr>
        <p:spPr>
          <a:xfrm>
            <a:off x="1325140" y="4318003"/>
            <a:ext cx="1" cy="7413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921" name="Shape 921"/>
          <p:cNvSpPr/>
          <p:nvPr/>
        </p:nvSpPr>
        <p:spPr>
          <a:xfrm>
            <a:off x="1183848" y="4356443"/>
            <a:ext cx="237245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CN" sz="2531" b="0">
                <a:solidFill>
                  <a:srgbClr val="000000"/>
                </a:solidFill>
                <a:latin typeface="Calibri" panose="020F0502020204030204" pitchFamily="34" charset="0"/>
              </a:rPr>
              <a:t>0</a:t>
            </a:r>
            <a:endParaRPr sz="2531" b="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922" name="Shape 922"/>
          <p:cNvSpPr/>
          <p:nvPr/>
        </p:nvSpPr>
        <p:spPr>
          <a:xfrm>
            <a:off x="2218109" y="4318003"/>
            <a:ext cx="1" cy="7413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923" name="Shape 923"/>
          <p:cNvSpPr/>
          <p:nvPr/>
        </p:nvSpPr>
        <p:spPr>
          <a:xfrm>
            <a:off x="1987448" y="4356443"/>
            <a:ext cx="402354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CN" sz="2531" b="0">
                <a:solidFill>
                  <a:srgbClr val="000000"/>
                </a:solidFill>
                <a:latin typeface="Calibri" panose="020F0502020204030204" pitchFamily="34" charset="0"/>
              </a:rPr>
              <a:t>20</a:t>
            </a:r>
            <a:endParaRPr sz="2531" b="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924" name="Shape 924"/>
          <p:cNvSpPr/>
          <p:nvPr/>
        </p:nvSpPr>
        <p:spPr>
          <a:xfrm>
            <a:off x="3111077" y="4318003"/>
            <a:ext cx="1" cy="7413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925" name="Shape 925"/>
          <p:cNvSpPr/>
          <p:nvPr/>
        </p:nvSpPr>
        <p:spPr>
          <a:xfrm>
            <a:off x="2880417" y="4356443"/>
            <a:ext cx="402354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CN" sz="2531" b="0">
                <a:solidFill>
                  <a:srgbClr val="000000"/>
                </a:solidFill>
                <a:latin typeface="Calibri" panose="020F0502020204030204" pitchFamily="34" charset="0"/>
              </a:rPr>
              <a:t>40</a:t>
            </a:r>
            <a:endParaRPr sz="2531" b="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926" name="Shape 926"/>
          <p:cNvSpPr/>
          <p:nvPr/>
        </p:nvSpPr>
        <p:spPr>
          <a:xfrm>
            <a:off x="3111077" y="4318003"/>
            <a:ext cx="1" cy="7413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927" name="Shape 927"/>
          <p:cNvSpPr/>
          <p:nvPr/>
        </p:nvSpPr>
        <p:spPr>
          <a:xfrm>
            <a:off x="4004046" y="4318003"/>
            <a:ext cx="1" cy="7413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928" name="Shape 928"/>
          <p:cNvSpPr/>
          <p:nvPr/>
        </p:nvSpPr>
        <p:spPr>
          <a:xfrm>
            <a:off x="3773386" y="4356443"/>
            <a:ext cx="402354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CN" sz="2531" b="0">
                <a:solidFill>
                  <a:srgbClr val="000000"/>
                </a:solidFill>
                <a:latin typeface="Calibri" panose="020F0502020204030204" pitchFamily="34" charset="0"/>
              </a:rPr>
              <a:t>60</a:t>
            </a:r>
            <a:endParaRPr sz="2531" b="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929" name="Shape 929"/>
          <p:cNvSpPr/>
          <p:nvPr/>
        </p:nvSpPr>
        <p:spPr>
          <a:xfrm>
            <a:off x="4897016" y="4318003"/>
            <a:ext cx="1" cy="7413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930" name="Shape 930"/>
          <p:cNvSpPr/>
          <p:nvPr/>
        </p:nvSpPr>
        <p:spPr>
          <a:xfrm>
            <a:off x="4666355" y="4356443"/>
            <a:ext cx="402354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CN" sz="2531" b="0">
                <a:solidFill>
                  <a:srgbClr val="000000"/>
                </a:solidFill>
                <a:latin typeface="Calibri" panose="020F0502020204030204" pitchFamily="34" charset="0"/>
              </a:rPr>
              <a:t>80</a:t>
            </a:r>
            <a:endParaRPr sz="2531" b="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931" name="Shape 931"/>
          <p:cNvSpPr/>
          <p:nvPr/>
        </p:nvSpPr>
        <p:spPr>
          <a:xfrm>
            <a:off x="4897016" y="4318003"/>
            <a:ext cx="1" cy="7413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932" name="Shape 932"/>
          <p:cNvSpPr/>
          <p:nvPr/>
        </p:nvSpPr>
        <p:spPr>
          <a:xfrm>
            <a:off x="5789984" y="4318003"/>
            <a:ext cx="1" cy="7413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933" name="Shape 933"/>
          <p:cNvSpPr/>
          <p:nvPr/>
        </p:nvSpPr>
        <p:spPr>
          <a:xfrm>
            <a:off x="5469956" y="4356443"/>
            <a:ext cx="567464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CN" sz="2531" b="0">
                <a:solidFill>
                  <a:srgbClr val="000000"/>
                </a:solidFill>
                <a:latin typeface="Calibri" panose="020F0502020204030204" pitchFamily="34" charset="0"/>
              </a:rPr>
              <a:t>100</a:t>
            </a:r>
            <a:endParaRPr sz="2531" b="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934" name="Shape 934"/>
          <p:cNvSpPr/>
          <p:nvPr/>
        </p:nvSpPr>
        <p:spPr>
          <a:xfrm>
            <a:off x="6682953" y="4318003"/>
            <a:ext cx="1" cy="7413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935" name="Shape 935"/>
          <p:cNvSpPr/>
          <p:nvPr/>
        </p:nvSpPr>
        <p:spPr>
          <a:xfrm>
            <a:off x="6362924" y="4356443"/>
            <a:ext cx="567464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CN" sz="2531" b="0">
                <a:solidFill>
                  <a:srgbClr val="000000"/>
                </a:solidFill>
                <a:latin typeface="Calibri" panose="020F0502020204030204" pitchFamily="34" charset="0"/>
              </a:rPr>
              <a:t>120</a:t>
            </a:r>
            <a:endParaRPr sz="2531" b="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936" name="Shape 936"/>
          <p:cNvSpPr/>
          <p:nvPr/>
        </p:nvSpPr>
        <p:spPr>
          <a:xfrm>
            <a:off x="6682953" y="4318003"/>
            <a:ext cx="1" cy="7413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937" name="Shape 937"/>
          <p:cNvSpPr/>
          <p:nvPr/>
        </p:nvSpPr>
        <p:spPr>
          <a:xfrm>
            <a:off x="7575922" y="4318003"/>
            <a:ext cx="1" cy="7413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938" name="Shape 938"/>
          <p:cNvSpPr/>
          <p:nvPr/>
        </p:nvSpPr>
        <p:spPr>
          <a:xfrm>
            <a:off x="7255893" y="4356443"/>
            <a:ext cx="567464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CN" sz="2531" b="0">
                <a:solidFill>
                  <a:srgbClr val="000000"/>
                </a:solidFill>
                <a:latin typeface="Calibri" panose="020F0502020204030204" pitchFamily="34" charset="0"/>
              </a:rPr>
              <a:t>140</a:t>
            </a:r>
            <a:endParaRPr sz="2531" b="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939" name="Shape 939"/>
          <p:cNvSpPr/>
          <p:nvPr/>
        </p:nvSpPr>
        <p:spPr>
          <a:xfrm>
            <a:off x="8468891" y="4318003"/>
            <a:ext cx="1" cy="7413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940" name="Shape 940"/>
          <p:cNvSpPr/>
          <p:nvPr/>
        </p:nvSpPr>
        <p:spPr>
          <a:xfrm>
            <a:off x="8148862" y="4356443"/>
            <a:ext cx="567464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CN" sz="2531" b="0">
                <a:solidFill>
                  <a:srgbClr val="000000"/>
                </a:solidFill>
                <a:latin typeface="Calibri" panose="020F0502020204030204" pitchFamily="34" charset="0"/>
              </a:rPr>
              <a:t>160</a:t>
            </a:r>
            <a:endParaRPr sz="2531" b="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941" name="Shape 941"/>
          <p:cNvSpPr/>
          <p:nvPr/>
        </p:nvSpPr>
        <p:spPr>
          <a:xfrm>
            <a:off x="1316377" y="3359862"/>
            <a:ext cx="904859" cy="892969"/>
          </a:xfrm>
          <a:prstGeom prst="rect">
            <a:avLst/>
          </a:prstGeom>
          <a:solidFill>
            <a:srgbClr val="0B5D12"/>
          </a:solidFill>
          <a:ln w="254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lang="en-US" sz="2531">
                <a:solidFill>
                  <a:srgbClr val="000000"/>
                </a:solidFill>
              </a:rPr>
              <a:t>A</a:t>
            </a:r>
            <a:endParaRPr sz="2531">
              <a:solidFill>
                <a:srgbClr val="000000"/>
              </a:solidFill>
            </a:endParaRPr>
          </a:p>
        </p:txBody>
      </p:sp>
      <p:sp>
        <p:nvSpPr>
          <p:cNvPr id="942" name="Shape 942"/>
          <p:cNvSpPr/>
          <p:nvPr/>
        </p:nvSpPr>
        <p:spPr>
          <a:xfrm>
            <a:off x="1706063" y="2811100"/>
            <a:ext cx="456856" cy="3534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600">
                <a:solidFill>
                  <a:srgbClr val="7BDB45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1828" b="0">
                <a:latin typeface="Calibri" panose="020F0502020204030204" pitchFamily="34" charset="0"/>
              </a:rPr>
              <a:t>lock</a:t>
            </a: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943" name="Shape 943"/>
          <p:cNvSpPr/>
          <p:nvPr/>
        </p:nvSpPr>
        <p:spPr>
          <a:xfrm>
            <a:off x="1962305" y="3134875"/>
            <a:ext cx="1" cy="222323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 algn="ctr">
              <a:defRPr sz="2600"/>
            </a:pPr>
            <a:endParaRPr sz="1828" b="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944" name="Shape 944"/>
          <p:cNvSpPr/>
          <p:nvPr/>
        </p:nvSpPr>
        <p:spPr>
          <a:xfrm>
            <a:off x="2218275" y="3359862"/>
            <a:ext cx="691400" cy="892969"/>
          </a:xfrm>
          <a:prstGeom prst="rect">
            <a:avLst/>
          </a:prstGeom>
          <a:solidFill>
            <a:srgbClr val="11DBE3"/>
          </a:solidFill>
          <a:ln w="254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/>
            </a:pPr>
            <a:r>
              <a:rPr lang="en-US" sz="2531"/>
              <a:t>B</a:t>
            </a:r>
            <a:endParaRPr sz="2531"/>
          </a:p>
        </p:txBody>
      </p:sp>
      <p:sp>
        <p:nvSpPr>
          <p:cNvPr id="945" name="Shape 945"/>
          <p:cNvSpPr/>
          <p:nvPr/>
        </p:nvSpPr>
        <p:spPr>
          <a:xfrm>
            <a:off x="2439145" y="2598850"/>
            <a:ext cx="775405" cy="527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lnSpc>
                <a:spcPct val="80000"/>
              </a:lnSpc>
              <a:defRPr sz="1800">
                <a:solidFill>
                  <a:srgbClr val="000000"/>
                </a:solidFill>
              </a:defRPr>
            </a:pPr>
            <a:r>
              <a:rPr lang="en-US" sz="1828" b="0">
                <a:solidFill>
                  <a:srgbClr val="7BDB45"/>
                </a:solidFill>
                <a:latin typeface="Calibri" panose="020F0502020204030204" pitchFamily="34" charset="0"/>
              </a:rPr>
              <a:t>try lock</a:t>
            </a:r>
          </a:p>
          <a:p>
            <a:pPr lvl="0">
              <a:lnSpc>
                <a:spcPct val="80000"/>
              </a:lnSpc>
              <a:defRPr sz="1800">
                <a:solidFill>
                  <a:srgbClr val="000000"/>
                </a:solidFill>
              </a:defRPr>
            </a:pPr>
            <a:r>
              <a:rPr lang="en-US" sz="1828" b="0">
                <a:solidFill>
                  <a:srgbClr val="7BDB45"/>
                </a:solidFill>
                <a:latin typeface="Calibri" panose="020F0502020204030204" pitchFamily="34" charset="0"/>
              </a:rPr>
              <a:t>(sleep)</a:t>
            </a:r>
            <a:endParaRPr sz="1828" b="0" dirty="0">
              <a:solidFill>
                <a:srgbClr val="7BDB45"/>
              </a:solidFill>
              <a:latin typeface="Calibri" panose="020F0502020204030204" pitchFamily="34" charset="0"/>
            </a:endParaRPr>
          </a:p>
        </p:txBody>
      </p:sp>
      <p:sp>
        <p:nvSpPr>
          <p:cNvPr id="946" name="Shape 946"/>
          <p:cNvSpPr/>
          <p:nvPr/>
        </p:nvSpPr>
        <p:spPr>
          <a:xfrm>
            <a:off x="2890993" y="3134875"/>
            <a:ext cx="1" cy="222323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 algn="ctr">
              <a:defRPr sz="2600"/>
            </a:pPr>
            <a:endParaRPr sz="1828" b="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947" name="Shape 947"/>
          <p:cNvSpPr/>
          <p:nvPr/>
        </p:nvSpPr>
        <p:spPr>
          <a:xfrm>
            <a:off x="2914791" y="3359862"/>
            <a:ext cx="904859" cy="892969"/>
          </a:xfrm>
          <a:prstGeom prst="rect">
            <a:avLst/>
          </a:prstGeom>
          <a:solidFill>
            <a:srgbClr val="971817"/>
          </a:solidFill>
          <a:ln w="254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lang="en-US" sz="2531">
                <a:solidFill>
                  <a:srgbClr val="000000"/>
                </a:solidFill>
              </a:rPr>
              <a:t>C</a:t>
            </a:r>
            <a:endParaRPr sz="2531">
              <a:solidFill>
                <a:srgbClr val="000000"/>
              </a:solidFill>
            </a:endParaRPr>
          </a:p>
        </p:txBody>
      </p:sp>
      <p:sp>
        <p:nvSpPr>
          <p:cNvPr id="948" name="Shape 948"/>
          <p:cNvSpPr/>
          <p:nvPr/>
        </p:nvSpPr>
        <p:spPr>
          <a:xfrm>
            <a:off x="3807760" y="3359862"/>
            <a:ext cx="761122" cy="892969"/>
          </a:xfrm>
          <a:prstGeom prst="rect">
            <a:avLst/>
          </a:prstGeom>
          <a:solidFill>
            <a:srgbClr val="E8A433"/>
          </a:solidFill>
          <a:ln w="254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/>
            </a:pPr>
            <a:r>
              <a:rPr lang="en-US" sz="2531"/>
              <a:t>D</a:t>
            </a:r>
            <a:endParaRPr sz="2531"/>
          </a:p>
        </p:txBody>
      </p:sp>
      <p:sp>
        <p:nvSpPr>
          <p:cNvPr id="949" name="Shape 949"/>
          <p:cNvSpPr/>
          <p:nvPr/>
        </p:nvSpPr>
        <p:spPr>
          <a:xfrm>
            <a:off x="4100067" y="2598850"/>
            <a:ext cx="775405" cy="527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lnSpc>
                <a:spcPct val="80000"/>
              </a:lnSpc>
              <a:defRPr sz="1800">
                <a:solidFill>
                  <a:srgbClr val="000000"/>
                </a:solidFill>
              </a:defRPr>
            </a:pPr>
            <a:r>
              <a:rPr lang="en-US" sz="1828" b="0">
                <a:solidFill>
                  <a:srgbClr val="7BDB45"/>
                </a:solidFill>
                <a:latin typeface="Calibri" panose="020F0502020204030204" pitchFamily="34" charset="0"/>
              </a:rPr>
              <a:t>try lock</a:t>
            </a:r>
          </a:p>
          <a:p>
            <a:pPr lvl="0">
              <a:lnSpc>
                <a:spcPct val="80000"/>
              </a:lnSpc>
              <a:defRPr sz="1800">
                <a:solidFill>
                  <a:srgbClr val="000000"/>
                </a:solidFill>
              </a:defRPr>
            </a:pPr>
            <a:r>
              <a:rPr lang="en-US" sz="1828" b="0">
                <a:solidFill>
                  <a:srgbClr val="7BDB45"/>
                </a:solidFill>
                <a:latin typeface="Calibri" panose="020F0502020204030204" pitchFamily="34" charset="0"/>
              </a:rPr>
              <a:t>(sleep)</a:t>
            </a:r>
            <a:endParaRPr sz="1828" b="0" dirty="0">
              <a:solidFill>
                <a:srgbClr val="7BDB45"/>
              </a:solidFill>
              <a:latin typeface="Calibri" panose="020F0502020204030204" pitchFamily="34" charset="0"/>
            </a:endParaRPr>
          </a:p>
        </p:txBody>
      </p:sp>
      <p:sp>
        <p:nvSpPr>
          <p:cNvPr id="950" name="Shape 950"/>
          <p:cNvSpPr/>
          <p:nvPr/>
        </p:nvSpPr>
        <p:spPr>
          <a:xfrm>
            <a:off x="4551915" y="3134875"/>
            <a:ext cx="1" cy="222323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 algn="ctr">
              <a:defRPr sz="2600"/>
            </a:pPr>
            <a:endParaRPr sz="1828" b="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951" name="Shape 951"/>
          <p:cNvSpPr/>
          <p:nvPr/>
        </p:nvSpPr>
        <p:spPr>
          <a:xfrm>
            <a:off x="4566783" y="3359862"/>
            <a:ext cx="904859" cy="892969"/>
          </a:xfrm>
          <a:prstGeom prst="rect">
            <a:avLst/>
          </a:prstGeom>
          <a:solidFill>
            <a:srgbClr val="0B5D12"/>
          </a:solidFill>
          <a:ln w="254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lang="en-US" sz="2531">
                <a:solidFill>
                  <a:srgbClr val="000000"/>
                </a:solidFill>
              </a:rPr>
              <a:t>A</a:t>
            </a:r>
            <a:endParaRPr sz="2531">
              <a:solidFill>
                <a:srgbClr val="000000"/>
              </a:solidFill>
            </a:endParaRPr>
          </a:p>
        </p:txBody>
      </p:sp>
      <p:sp>
        <p:nvSpPr>
          <p:cNvPr id="952" name="Shape 952"/>
          <p:cNvSpPr/>
          <p:nvPr/>
        </p:nvSpPr>
        <p:spPr>
          <a:xfrm>
            <a:off x="5466968" y="3359862"/>
            <a:ext cx="904859" cy="892969"/>
          </a:xfrm>
          <a:prstGeom prst="rect">
            <a:avLst/>
          </a:prstGeom>
          <a:solidFill>
            <a:srgbClr val="971817"/>
          </a:solidFill>
          <a:ln w="254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lang="en-US" sz="2531">
                <a:solidFill>
                  <a:srgbClr val="000000"/>
                </a:solidFill>
              </a:rPr>
              <a:t>C</a:t>
            </a:r>
            <a:endParaRPr sz="2531">
              <a:solidFill>
                <a:srgbClr val="000000"/>
              </a:solidFill>
            </a:endParaRPr>
          </a:p>
        </p:txBody>
      </p:sp>
      <p:sp>
        <p:nvSpPr>
          <p:cNvPr id="953" name="Shape 953"/>
          <p:cNvSpPr/>
          <p:nvPr/>
        </p:nvSpPr>
        <p:spPr>
          <a:xfrm>
            <a:off x="6352721" y="3350933"/>
            <a:ext cx="904859" cy="892969"/>
          </a:xfrm>
          <a:prstGeom prst="rect">
            <a:avLst/>
          </a:prstGeom>
          <a:solidFill>
            <a:srgbClr val="0B5D12"/>
          </a:solidFill>
          <a:ln w="254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lang="en-US" sz="2531">
                <a:solidFill>
                  <a:srgbClr val="000000"/>
                </a:solidFill>
              </a:rPr>
              <a:t>A</a:t>
            </a:r>
            <a:endParaRPr sz="2531">
              <a:solidFill>
                <a:srgbClr val="000000"/>
              </a:solidFill>
            </a:endParaRPr>
          </a:p>
        </p:txBody>
      </p:sp>
      <p:sp>
        <p:nvSpPr>
          <p:cNvPr id="954" name="Shape 954"/>
          <p:cNvSpPr/>
          <p:nvPr/>
        </p:nvSpPr>
        <p:spPr>
          <a:xfrm>
            <a:off x="6256132" y="2802170"/>
            <a:ext cx="702116" cy="3534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600">
                <a:solidFill>
                  <a:srgbClr val="7BDB45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1828" b="0">
                <a:latin typeface="Calibri" panose="020F0502020204030204" pitchFamily="34" charset="0"/>
              </a:rPr>
              <a:t>unlock</a:t>
            </a: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955" name="Shape 955"/>
          <p:cNvSpPr/>
          <p:nvPr/>
        </p:nvSpPr>
        <p:spPr>
          <a:xfrm>
            <a:off x="6641462" y="3125945"/>
            <a:ext cx="1" cy="222323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 algn="ctr">
              <a:defRPr sz="2600"/>
            </a:pPr>
            <a:endParaRPr sz="1828" b="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956" name="Shape 956"/>
          <p:cNvSpPr/>
          <p:nvPr/>
        </p:nvSpPr>
        <p:spPr>
          <a:xfrm>
            <a:off x="7264823" y="3350933"/>
            <a:ext cx="879521" cy="892969"/>
          </a:xfrm>
          <a:prstGeom prst="rect">
            <a:avLst/>
          </a:prstGeom>
          <a:solidFill>
            <a:srgbClr val="11DBE3"/>
          </a:solidFill>
          <a:ln w="254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/>
            </a:pPr>
            <a:r>
              <a:rPr lang="en-US" sz="2531"/>
              <a:t>B</a:t>
            </a:r>
            <a:endParaRPr sz="2531"/>
          </a:p>
        </p:txBody>
      </p:sp>
      <p:sp>
        <p:nvSpPr>
          <p:cNvPr id="957" name="Shape 957"/>
          <p:cNvSpPr/>
          <p:nvPr/>
        </p:nvSpPr>
        <p:spPr>
          <a:xfrm>
            <a:off x="7037086" y="2811100"/>
            <a:ext cx="456856" cy="3534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600">
                <a:solidFill>
                  <a:srgbClr val="7BDB45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1828" b="0">
                <a:latin typeface="Calibri" panose="020F0502020204030204" pitchFamily="34" charset="0"/>
              </a:rPr>
              <a:t>lock</a:t>
            </a: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958" name="Shape 958"/>
          <p:cNvSpPr/>
          <p:nvPr/>
        </p:nvSpPr>
        <p:spPr>
          <a:xfrm>
            <a:off x="7293329" y="3134875"/>
            <a:ext cx="1" cy="222323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 algn="ctr">
              <a:defRPr sz="2600"/>
            </a:pPr>
            <a:endParaRPr sz="1828" b="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50" name="Shape 785"/>
          <p:cNvSpPr/>
          <p:nvPr/>
        </p:nvSpPr>
        <p:spPr>
          <a:xfrm>
            <a:off x="2460648" y="1876106"/>
            <a:ext cx="272512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 algn="l"/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531" b="0">
                <a:solidFill>
                  <a:srgbClr val="000000"/>
                </a:solidFill>
                <a:latin typeface="Calibri" panose="020F0502020204030204" pitchFamily="34" charset="0"/>
              </a:rPr>
              <a:t>D</a:t>
            </a:r>
            <a:endParaRPr sz="2531" b="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4322553"/>
      </p:ext>
    </p:extLst>
  </p:cSld>
  <p:clrMapOvr>
    <a:masterClrMapping/>
  </p:clrMapOvr>
  <p:transition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>
          <a:xfrm>
            <a:off x="393726" y="142875"/>
            <a:ext cx="8354738" cy="762000"/>
          </a:xfrm>
        </p:spPr>
        <p:txBody>
          <a:bodyPr/>
          <a:lstStyle/>
          <a:p>
            <a:r>
              <a:rPr lang="en-US" dirty="0"/>
              <a:t>Lock Implementation: Block when Waiting</a:t>
            </a:r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524001"/>
            <a:ext cx="4038600" cy="2723609"/>
          </a:xfrm>
        </p:spPr>
        <p:txBody>
          <a:bodyPr/>
          <a:lstStyle/>
          <a:p>
            <a:pPr>
              <a:buNone/>
            </a:pPr>
            <a:r>
              <a:rPr lang="en-US" sz="1828" b="0" dirty="0">
                <a:latin typeface="Courier" pitchFamily="8" charset="0"/>
              </a:rPr>
              <a:t>typedef struct {</a:t>
            </a:r>
          </a:p>
          <a:p>
            <a:pPr>
              <a:buNone/>
            </a:pPr>
            <a:r>
              <a:rPr lang="en-US" sz="1828" b="0" dirty="0">
                <a:latin typeface="Courier" pitchFamily="8" charset="0"/>
              </a:rPr>
              <a:t>    bool lock = false;</a:t>
            </a:r>
          </a:p>
          <a:p>
            <a:pPr>
              <a:buNone/>
            </a:pPr>
            <a:r>
              <a:rPr lang="en-US" sz="1828" b="0" dirty="0">
                <a:latin typeface="Courier" pitchFamily="8" charset="0"/>
              </a:rPr>
              <a:t>    bool guard = false;</a:t>
            </a:r>
          </a:p>
          <a:p>
            <a:pPr>
              <a:buNone/>
            </a:pPr>
            <a:r>
              <a:rPr lang="en-US" sz="1828" b="0" dirty="0">
                <a:latin typeface="Courier" pitchFamily="8" charset="0"/>
              </a:rPr>
              <a:t>    </a:t>
            </a:r>
            <a:r>
              <a:rPr lang="en-US" sz="1828" b="0" dirty="0" err="1">
                <a:latin typeface="Courier" pitchFamily="8" charset="0"/>
              </a:rPr>
              <a:t>queue_t</a:t>
            </a:r>
            <a:r>
              <a:rPr lang="en-US" sz="1828" b="0" dirty="0">
                <a:latin typeface="Courier" pitchFamily="8" charset="0"/>
              </a:rPr>
              <a:t> q;</a:t>
            </a:r>
          </a:p>
          <a:p>
            <a:pPr>
              <a:buNone/>
            </a:pPr>
            <a:r>
              <a:rPr lang="en-US" sz="1828" b="0" dirty="0">
                <a:latin typeface="Courier" pitchFamily="8" charset="0"/>
              </a:rPr>
              <a:t>} </a:t>
            </a:r>
            <a:r>
              <a:rPr lang="en-US" sz="1828" b="0" dirty="0" err="1">
                <a:latin typeface="Courier" pitchFamily="8" charset="0"/>
              </a:rPr>
              <a:t>LockT</a:t>
            </a:r>
            <a:r>
              <a:rPr lang="en-US" sz="1828" b="0" dirty="0">
                <a:latin typeface="Courier" pitchFamily="8" charset="0"/>
              </a:rPr>
              <a:t>;</a:t>
            </a:r>
          </a:p>
        </p:txBody>
      </p:sp>
      <p:sp>
        <p:nvSpPr>
          <p:cNvPr id="79877" name="Rectangle 5"/>
          <p:cNvSpPr>
            <a:spLocks noChangeArrowheads="1"/>
          </p:cNvSpPr>
          <p:nvPr/>
        </p:nvSpPr>
        <p:spPr bwMode="auto">
          <a:xfrm>
            <a:off x="4314800" y="1381125"/>
            <a:ext cx="4967536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39" tIns="45719" rIns="91439" bIns="45719">
            <a:prstTxWarp prst="textNoShape">
              <a:avLst/>
            </a:prstTxWarp>
          </a:bodyPr>
          <a:lstStyle/>
          <a:p>
            <a:pPr marL="342882" indent="-342882">
              <a:lnSpc>
                <a:spcPct val="90000"/>
              </a:lnSpc>
              <a:spcBef>
                <a:spcPct val="20000"/>
              </a:spcBef>
            </a:pPr>
            <a:r>
              <a:rPr lang="en-US" sz="1617" b="0" dirty="0">
                <a:latin typeface="Courier" pitchFamily="8" charset="0"/>
              </a:rPr>
              <a:t>void acquire(</a:t>
            </a:r>
            <a:r>
              <a:rPr lang="en-US" sz="1617" b="0" dirty="0" err="1">
                <a:latin typeface="Courier" pitchFamily="8" charset="0"/>
              </a:rPr>
              <a:t>LockT</a:t>
            </a:r>
            <a:r>
              <a:rPr lang="en-US" sz="1617" b="0" dirty="0">
                <a:latin typeface="Courier" pitchFamily="8" charset="0"/>
              </a:rPr>
              <a:t> *l) {</a:t>
            </a:r>
          </a:p>
          <a:p>
            <a:pPr marL="342882" indent="-342882">
              <a:lnSpc>
                <a:spcPct val="90000"/>
              </a:lnSpc>
              <a:spcBef>
                <a:spcPct val="20000"/>
              </a:spcBef>
            </a:pPr>
            <a:r>
              <a:rPr lang="en-US" sz="1617" b="0" dirty="0">
                <a:latin typeface="Courier" pitchFamily="8" charset="0"/>
              </a:rPr>
              <a:t>    while (</a:t>
            </a:r>
            <a:r>
              <a:rPr lang="en-US" sz="1617" b="0" dirty="0">
                <a:solidFill>
                  <a:srgbClr val="0070C0"/>
                </a:solidFill>
                <a:latin typeface="Courier" pitchFamily="8" charset="0"/>
              </a:rPr>
              <a:t>TAS(&amp;l-&gt;guard, true)</a:t>
            </a:r>
            <a:r>
              <a:rPr lang="en-US" sz="1617" b="0" dirty="0">
                <a:latin typeface="Courier" pitchFamily="8" charset="0"/>
              </a:rPr>
              <a:t>);</a:t>
            </a:r>
          </a:p>
          <a:p>
            <a:pPr marL="342882" indent="-342882">
              <a:lnSpc>
                <a:spcPct val="90000"/>
              </a:lnSpc>
              <a:spcBef>
                <a:spcPct val="20000"/>
              </a:spcBef>
            </a:pPr>
            <a:r>
              <a:rPr lang="en-US" sz="1617" b="0" dirty="0">
                <a:latin typeface="Courier" pitchFamily="8" charset="0"/>
              </a:rPr>
              <a:t>    if (l-&gt;lock) {</a:t>
            </a:r>
          </a:p>
          <a:p>
            <a:pPr marL="342882" indent="-342882">
              <a:lnSpc>
                <a:spcPct val="90000"/>
              </a:lnSpc>
              <a:spcBef>
                <a:spcPct val="20000"/>
              </a:spcBef>
            </a:pPr>
            <a:r>
              <a:rPr lang="en-US" sz="1617" b="0" dirty="0">
                <a:latin typeface="Courier" pitchFamily="8" charset="0"/>
              </a:rPr>
              <a:t>        </a:t>
            </a:r>
            <a:r>
              <a:rPr lang="en-US" sz="1617" b="0" dirty="0" err="1">
                <a:solidFill>
                  <a:srgbClr val="0070C0"/>
                </a:solidFill>
                <a:latin typeface="Courier" pitchFamily="8" charset="0"/>
              </a:rPr>
              <a:t>queue_add</a:t>
            </a:r>
            <a:r>
              <a:rPr lang="en-US" sz="1617" b="0" dirty="0">
                <a:solidFill>
                  <a:srgbClr val="0070C0"/>
                </a:solidFill>
                <a:latin typeface="Courier" pitchFamily="8" charset="0"/>
              </a:rPr>
              <a:t>(l-&gt;q, </a:t>
            </a:r>
            <a:r>
              <a:rPr lang="en-US" sz="1617" b="0" dirty="0" err="1">
                <a:solidFill>
                  <a:srgbClr val="0070C0"/>
                </a:solidFill>
                <a:latin typeface="Courier" pitchFamily="8" charset="0"/>
              </a:rPr>
              <a:t>tid</a:t>
            </a:r>
            <a:r>
              <a:rPr lang="en-US" sz="1617" b="0" dirty="0">
                <a:solidFill>
                  <a:srgbClr val="0070C0"/>
                </a:solidFill>
                <a:latin typeface="Courier" pitchFamily="8" charset="0"/>
              </a:rPr>
              <a:t>);</a:t>
            </a:r>
          </a:p>
          <a:p>
            <a:pPr marL="342882" indent="-342882">
              <a:lnSpc>
                <a:spcPct val="90000"/>
              </a:lnSpc>
              <a:spcBef>
                <a:spcPct val="20000"/>
              </a:spcBef>
            </a:pPr>
            <a:r>
              <a:rPr lang="en-US" sz="1617" b="0" dirty="0">
                <a:solidFill>
                  <a:srgbClr val="0070C0"/>
                </a:solidFill>
                <a:latin typeface="Courier" pitchFamily="8" charset="0"/>
              </a:rPr>
              <a:t>		// add a thread into queue</a:t>
            </a:r>
          </a:p>
          <a:p>
            <a:pPr marL="342882" indent="-342882">
              <a:lnSpc>
                <a:spcPct val="90000"/>
              </a:lnSpc>
              <a:spcBef>
                <a:spcPct val="20000"/>
              </a:spcBef>
            </a:pPr>
            <a:r>
              <a:rPr lang="en-US" sz="1617" b="0" dirty="0">
                <a:latin typeface="Courier" pitchFamily="8" charset="0"/>
              </a:rPr>
              <a:t>        l-&gt;guard = false;</a:t>
            </a:r>
          </a:p>
          <a:p>
            <a:pPr marL="342882" indent="-342882">
              <a:lnSpc>
                <a:spcPct val="90000"/>
              </a:lnSpc>
              <a:spcBef>
                <a:spcPct val="20000"/>
              </a:spcBef>
            </a:pPr>
            <a:r>
              <a:rPr lang="en-US" sz="1617" b="0" dirty="0">
                <a:solidFill>
                  <a:srgbClr val="0070C0"/>
                </a:solidFill>
                <a:latin typeface="Courier" pitchFamily="8" charset="0"/>
              </a:rPr>
              <a:t>        park();     // sleep </a:t>
            </a:r>
          </a:p>
          <a:p>
            <a:pPr marL="342882" indent="-342882">
              <a:lnSpc>
                <a:spcPct val="90000"/>
              </a:lnSpc>
              <a:spcBef>
                <a:spcPct val="20000"/>
              </a:spcBef>
            </a:pPr>
            <a:r>
              <a:rPr lang="en-US" sz="1617" b="0" dirty="0">
                <a:latin typeface="Courier" pitchFamily="8" charset="0"/>
              </a:rPr>
              <a:t>    } else { // get lock</a:t>
            </a:r>
          </a:p>
          <a:p>
            <a:pPr marL="342882" indent="-342882">
              <a:lnSpc>
                <a:spcPct val="90000"/>
              </a:lnSpc>
              <a:spcBef>
                <a:spcPct val="20000"/>
              </a:spcBef>
            </a:pPr>
            <a:r>
              <a:rPr lang="en-US" sz="1617" b="0" dirty="0">
                <a:latin typeface="Courier" pitchFamily="8" charset="0"/>
              </a:rPr>
              <a:t>        l-&gt;lock = true;</a:t>
            </a:r>
          </a:p>
          <a:p>
            <a:pPr marL="342882" indent="-342882">
              <a:lnSpc>
                <a:spcPct val="90000"/>
              </a:lnSpc>
              <a:spcBef>
                <a:spcPct val="20000"/>
              </a:spcBef>
            </a:pPr>
            <a:r>
              <a:rPr lang="en-US" sz="1617" b="0" dirty="0">
                <a:latin typeface="Courier" pitchFamily="8" charset="0"/>
              </a:rPr>
              <a:t>        l-&gt;guard = false;</a:t>
            </a:r>
          </a:p>
          <a:p>
            <a:pPr marL="342882" indent="-342882">
              <a:lnSpc>
                <a:spcPct val="90000"/>
              </a:lnSpc>
              <a:spcBef>
                <a:spcPct val="20000"/>
              </a:spcBef>
            </a:pPr>
            <a:r>
              <a:rPr lang="en-US" sz="1617" b="0" dirty="0">
                <a:latin typeface="Courier" pitchFamily="8" charset="0"/>
              </a:rPr>
              <a:t>    }</a:t>
            </a:r>
          </a:p>
          <a:p>
            <a:pPr marL="342882" indent="-342882">
              <a:lnSpc>
                <a:spcPct val="90000"/>
              </a:lnSpc>
              <a:spcBef>
                <a:spcPct val="20000"/>
              </a:spcBef>
            </a:pPr>
            <a:r>
              <a:rPr lang="en-US" sz="1617" b="0" dirty="0">
                <a:latin typeface="Courier" pitchFamily="8" charset="0"/>
              </a:rPr>
              <a:t>}</a:t>
            </a:r>
          </a:p>
          <a:p>
            <a:pPr marL="342882" indent="-342882">
              <a:lnSpc>
                <a:spcPct val="90000"/>
              </a:lnSpc>
              <a:spcBef>
                <a:spcPct val="20000"/>
              </a:spcBef>
            </a:pPr>
            <a:endParaRPr lang="en-US" sz="1617" b="0" dirty="0">
              <a:latin typeface="Courier" pitchFamily="8" charset="0"/>
            </a:endParaRPr>
          </a:p>
          <a:p>
            <a:pPr marL="342882" indent="-342882">
              <a:lnSpc>
                <a:spcPct val="90000"/>
              </a:lnSpc>
              <a:spcBef>
                <a:spcPct val="20000"/>
              </a:spcBef>
            </a:pPr>
            <a:r>
              <a:rPr lang="en-US" sz="1617" b="0" dirty="0">
                <a:latin typeface="Courier" pitchFamily="8" charset="0"/>
              </a:rPr>
              <a:t>void release(</a:t>
            </a:r>
            <a:r>
              <a:rPr lang="en-US" sz="1617" b="0" dirty="0" err="1">
                <a:latin typeface="Courier" pitchFamily="8" charset="0"/>
              </a:rPr>
              <a:t>LockT</a:t>
            </a:r>
            <a:r>
              <a:rPr lang="en-US" sz="1617" b="0" dirty="0">
                <a:latin typeface="Courier" pitchFamily="8" charset="0"/>
              </a:rPr>
              <a:t> *l) { </a:t>
            </a:r>
            <a:r>
              <a:rPr lang="en-US" sz="1617" b="0">
                <a:latin typeface="Courier" pitchFamily="8" charset="0"/>
              </a:rPr>
              <a:t>// scheduler</a:t>
            </a:r>
            <a:endParaRPr lang="en-US" sz="1617" b="0" dirty="0">
              <a:latin typeface="Courier" pitchFamily="8" charset="0"/>
            </a:endParaRPr>
          </a:p>
          <a:p>
            <a:pPr marL="342882" indent="-342882">
              <a:lnSpc>
                <a:spcPct val="90000"/>
              </a:lnSpc>
              <a:spcBef>
                <a:spcPct val="20000"/>
              </a:spcBef>
            </a:pPr>
            <a:r>
              <a:rPr lang="en-US" sz="1617" b="0" dirty="0">
                <a:latin typeface="Courier" pitchFamily="8" charset="0"/>
              </a:rPr>
              <a:t>    while (TAS(&amp;l-&gt;guard, true));</a:t>
            </a:r>
          </a:p>
          <a:p>
            <a:pPr marL="342882" indent="-342882">
              <a:lnSpc>
                <a:spcPct val="90000"/>
              </a:lnSpc>
              <a:spcBef>
                <a:spcPct val="20000"/>
              </a:spcBef>
            </a:pPr>
            <a:r>
              <a:rPr lang="en-US" sz="1617" b="0" dirty="0">
                <a:latin typeface="Courier" pitchFamily="8" charset="0"/>
              </a:rPr>
              <a:t>    if (</a:t>
            </a:r>
            <a:r>
              <a:rPr lang="en-US" sz="1617" b="0" dirty="0" err="1">
                <a:latin typeface="Courier" pitchFamily="8" charset="0"/>
              </a:rPr>
              <a:t>qempty</a:t>
            </a:r>
            <a:r>
              <a:rPr lang="en-US" sz="1617" b="0" dirty="0">
                <a:latin typeface="Courier" pitchFamily="8" charset="0"/>
              </a:rPr>
              <a:t>(l-&gt;q)) l-&gt;lock=false;</a:t>
            </a:r>
          </a:p>
          <a:p>
            <a:pPr marL="342882" indent="-342882">
              <a:lnSpc>
                <a:spcPct val="90000"/>
              </a:lnSpc>
              <a:spcBef>
                <a:spcPct val="20000"/>
              </a:spcBef>
            </a:pPr>
            <a:r>
              <a:rPr lang="en-US" sz="1617" b="0" dirty="0">
                <a:solidFill>
                  <a:srgbClr val="0070C0"/>
                </a:solidFill>
                <a:latin typeface="Courier" pitchFamily="8" charset="0"/>
              </a:rPr>
              <a:t>    else unpark(</a:t>
            </a:r>
            <a:r>
              <a:rPr lang="en-US" sz="1617" b="0" dirty="0" err="1">
                <a:solidFill>
                  <a:srgbClr val="0070C0"/>
                </a:solidFill>
                <a:latin typeface="Courier" pitchFamily="8" charset="0"/>
              </a:rPr>
              <a:t>queue_remove</a:t>
            </a:r>
            <a:r>
              <a:rPr lang="en-US" sz="1617" b="0" dirty="0">
                <a:solidFill>
                  <a:srgbClr val="0070C0"/>
                </a:solidFill>
                <a:latin typeface="Courier" pitchFamily="8" charset="0"/>
              </a:rPr>
              <a:t>(l-&gt;q));</a:t>
            </a:r>
          </a:p>
          <a:p>
            <a:pPr marL="342882" indent="-342882">
              <a:lnSpc>
                <a:spcPct val="90000"/>
              </a:lnSpc>
              <a:spcBef>
                <a:spcPct val="20000"/>
              </a:spcBef>
            </a:pPr>
            <a:r>
              <a:rPr lang="en-US" sz="1617" b="0" dirty="0">
                <a:solidFill>
                  <a:srgbClr val="0070C0"/>
                </a:solidFill>
                <a:latin typeface="Courier" pitchFamily="8" charset="0"/>
              </a:rPr>
              <a:t>		// runs a thread </a:t>
            </a:r>
          </a:p>
          <a:p>
            <a:pPr marL="342882" indent="-342882">
              <a:lnSpc>
                <a:spcPct val="90000"/>
              </a:lnSpc>
              <a:spcBef>
                <a:spcPct val="20000"/>
              </a:spcBef>
            </a:pPr>
            <a:r>
              <a:rPr lang="en-US" sz="1617" b="0" dirty="0">
                <a:latin typeface="Courier" pitchFamily="8" charset="0"/>
              </a:rPr>
              <a:t>    l-&gt;guard = false;</a:t>
            </a:r>
          </a:p>
          <a:p>
            <a:pPr marL="342882" indent="-342882">
              <a:lnSpc>
                <a:spcPct val="90000"/>
              </a:lnSpc>
              <a:spcBef>
                <a:spcPct val="20000"/>
              </a:spcBef>
            </a:pPr>
            <a:r>
              <a:rPr lang="en-US" sz="1617" b="0" dirty="0">
                <a:latin typeface="Courier" pitchFamily="8" charset="0"/>
              </a:rPr>
              <a:t>}</a:t>
            </a:r>
          </a:p>
        </p:txBody>
      </p:sp>
      <p:sp>
        <p:nvSpPr>
          <p:cNvPr id="5" name="Rectangle 4"/>
          <p:cNvSpPr/>
          <p:nvPr/>
        </p:nvSpPr>
        <p:spPr>
          <a:xfrm>
            <a:off x="156693" y="4247609"/>
            <a:ext cx="4365223" cy="16074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en-US" sz="1969" b="0" dirty="0">
                <a:solidFill>
                  <a:srgbClr val="0070C0"/>
                </a:solidFill>
                <a:latin typeface="Calibri" panose="020F0502020204030204" pitchFamily="34" charset="0"/>
              </a:rPr>
              <a:t>(a) Why is guard used?  </a:t>
            </a:r>
            <a:r>
              <a:rPr lang="en-US" sz="1969" b="0" dirty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</a:rPr>
              <a:t>protect queue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en-US" sz="1969" b="0" dirty="0">
                <a:solidFill>
                  <a:srgbClr val="0070C0"/>
                </a:solidFill>
                <a:latin typeface="Calibri" panose="020F0502020204030204" pitchFamily="34" charset="0"/>
              </a:rPr>
              <a:t>(b) Why okay to spin on guard?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1969" b="0" dirty="0">
                <a:solidFill>
                  <a:srgbClr val="0070C0"/>
                </a:solidFill>
                <a:latin typeface="Calibri" panose="020F0502020204030204" pitchFamily="34" charset="0"/>
              </a:rPr>
              <a:t>(c) In release(), why not set lock=false when unpark? </a:t>
            </a:r>
            <a:r>
              <a:rPr lang="en-US" sz="1969" b="0" dirty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</a:rPr>
              <a:t>pass lock=true to acquire</a:t>
            </a:r>
            <a:endParaRPr lang="en-US" sz="1969" b="0" dirty="0">
              <a:solidFill>
                <a:srgbClr val="0070C0"/>
              </a:solidFill>
              <a:latin typeface="Calibri" panose="020F0502020204030204" pitchFamily="34" charset="0"/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en-US" sz="1969" b="0" dirty="0">
                <a:solidFill>
                  <a:srgbClr val="0070C0"/>
                </a:solidFill>
                <a:latin typeface="Calibri" panose="020F0502020204030204" pitchFamily="34" charset="0"/>
              </a:rPr>
              <a:t>(d) What is the race condition?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637948B-4C59-E04D-8D5F-6C0AA691C936}"/>
              </a:ext>
            </a:extLst>
          </p:cNvPr>
          <p:cNvSpPr txBox="1"/>
          <p:nvPr/>
        </p:nvSpPr>
        <p:spPr>
          <a:xfrm>
            <a:off x="386726" y="873346"/>
            <a:ext cx="853439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en-US" altLang="zh-CN" sz="2000" b="0" i="0" dirty="0">
                <a:solidFill>
                  <a:srgbClr val="232629"/>
                </a:solidFill>
                <a:effectLst/>
                <a:latin typeface="-apple-system"/>
              </a:rPr>
              <a:t>TAS is an atomic operation that returns the old value of guard and sets it to 1.</a:t>
            </a:r>
          </a:p>
        </p:txBody>
      </p:sp>
    </p:spTree>
    <p:extLst>
      <p:ext uri="{BB962C8B-B14F-4D97-AF65-F5344CB8AC3E}">
        <p14:creationId xmlns:p14="http://schemas.microsoft.com/office/powerpoint/2010/main" val="2225239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Shape 42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3600">
                <a:solidFill>
                  <a:srgbClr val="000000"/>
                </a:solidFill>
              </a:rPr>
              <a:t>Race Condition</a:t>
            </a:r>
            <a:endParaRPr sz="3600" dirty="0">
              <a:solidFill>
                <a:srgbClr val="000000"/>
              </a:solidFill>
            </a:endParaRPr>
          </a:p>
        </p:txBody>
      </p:sp>
      <p:sp>
        <p:nvSpPr>
          <p:cNvPr id="430" name="Shape 430"/>
          <p:cNvSpPr>
            <a:spLocks noGrp="1"/>
          </p:cNvSpPr>
          <p:nvPr>
            <p:ph type="body" idx="4294967295"/>
          </p:nvPr>
        </p:nvSpPr>
        <p:spPr>
          <a:xfrm>
            <a:off x="313210" y="1553268"/>
            <a:ext cx="4088996" cy="5140638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buNone/>
              <a:defRPr sz="1800">
                <a:solidFill>
                  <a:srgbClr val="000000"/>
                </a:solidFill>
              </a:defRPr>
            </a:pPr>
            <a:r>
              <a:rPr lang="en-US" sz="1600" b="0" dirty="0">
                <a:latin typeface="Courier" pitchFamily="2" charset="0"/>
                <a:ea typeface="Helvetica"/>
                <a:cs typeface="Helvetica"/>
                <a:sym typeface="Helvetica"/>
              </a:rPr>
              <a:t>Thread 1            </a:t>
            </a:r>
          </a:p>
          <a:p>
            <a:pPr>
              <a:buNone/>
              <a:defRPr sz="1800">
                <a:solidFill>
                  <a:srgbClr val="000000"/>
                </a:solidFill>
              </a:defRPr>
            </a:pPr>
            <a:r>
              <a:rPr lang="en-US" sz="1600" b="0" dirty="0">
                <a:latin typeface="Courier" pitchFamily="2" charset="0"/>
                <a:ea typeface="Helvetica"/>
                <a:cs typeface="Helvetica"/>
                <a:sym typeface="Helvetica"/>
              </a:rPr>
              <a:t>if (l-&gt;lock) {</a:t>
            </a:r>
          </a:p>
          <a:p>
            <a:pPr>
              <a:buNone/>
              <a:defRPr sz="1800">
                <a:solidFill>
                  <a:srgbClr val="000000"/>
                </a:solidFill>
              </a:defRPr>
            </a:pPr>
            <a:r>
              <a:rPr lang="en-US" sz="1600" b="0" dirty="0">
                <a:latin typeface="Courier" pitchFamily="2" charset="0"/>
                <a:ea typeface="Helvetica"/>
                <a:cs typeface="Helvetica"/>
                <a:sym typeface="Helvetica"/>
              </a:rPr>
              <a:t>        </a:t>
            </a:r>
            <a:r>
              <a:rPr lang="en-US" sz="1600" b="0" dirty="0" err="1">
                <a:latin typeface="Courier" pitchFamily="2" charset="0"/>
                <a:ea typeface="Helvetica"/>
                <a:cs typeface="Helvetica"/>
                <a:sym typeface="Helvetica"/>
              </a:rPr>
              <a:t>qadd</a:t>
            </a:r>
            <a:r>
              <a:rPr lang="en-US" sz="1600" b="0" dirty="0">
                <a:latin typeface="Courier" pitchFamily="2" charset="0"/>
                <a:ea typeface="Helvetica"/>
                <a:cs typeface="Helvetica"/>
                <a:sym typeface="Helvetica"/>
              </a:rPr>
              <a:t>(l-&gt;q, </a:t>
            </a:r>
            <a:r>
              <a:rPr lang="en-US" sz="1600" b="0" dirty="0" err="1">
                <a:latin typeface="Courier" pitchFamily="2" charset="0"/>
                <a:ea typeface="Helvetica"/>
                <a:cs typeface="Helvetica"/>
                <a:sym typeface="Helvetica"/>
              </a:rPr>
              <a:t>tid</a:t>
            </a:r>
            <a:r>
              <a:rPr lang="en-US" sz="1600" b="0" dirty="0">
                <a:latin typeface="Courier" pitchFamily="2" charset="0"/>
                <a:ea typeface="Helvetica"/>
                <a:cs typeface="Helvetica"/>
                <a:sym typeface="Helvetica"/>
              </a:rPr>
              <a:t>);</a:t>
            </a:r>
          </a:p>
          <a:p>
            <a:pPr>
              <a:buNone/>
              <a:defRPr sz="1800">
                <a:solidFill>
                  <a:srgbClr val="000000"/>
                </a:solidFill>
              </a:defRPr>
            </a:pPr>
            <a:r>
              <a:rPr lang="en-US" sz="1600" b="0" dirty="0">
                <a:latin typeface="Courier" pitchFamily="2" charset="0"/>
                <a:ea typeface="Helvetica"/>
                <a:cs typeface="Helvetica"/>
                <a:sym typeface="Helvetica"/>
              </a:rPr>
              <a:t>        l-&gt;guard = false;</a:t>
            </a:r>
          </a:p>
          <a:p>
            <a:pPr>
              <a:buNone/>
              <a:defRPr sz="1800">
                <a:solidFill>
                  <a:srgbClr val="000000"/>
                </a:solidFill>
              </a:defRPr>
            </a:pPr>
            <a:r>
              <a:rPr lang="en-US" sz="1600" b="0" dirty="0">
                <a:latin typeface="Courier" pitchFamily="2" charset="0"/>
                <a:ea typeface="Helvetica"/>
                <a:cs typeface="Helvetica"/>
                <a:sym typeface="Helvetica"/>
              </a:rPr>
              <a:t>            </a:t>
            </a:r>
          </a:p>
          <a:p>
            <a:pPr>
              <a:buNone/>
              <a:defRPr sz="1800">
                <a:solidFill>
                  <a:srgbClr val="000000"/>
                </a:solidFill>
              </a:defRPr>
            </a:pPr>
            <a:endParaRPr lang="en-US" sz="1600" b="0" dirty="0">
              <a:latin typeface="Courier" pitchFamily="2" charset="0"/>
              <a:ea typeface="Helvetica"/>
              <a:cs typeface="Helvetica"/>
              <a:sym typeface="Helvetica"/>
            </a:endParaRPr>
          </a:p>
          <a:p>
            <a:pPr>
              <a:buNone/>
              <a:defRPr sz="1800">
                <a:solidFill>
                  <a:srgbClr val="000000"/>
                </a:solidFill>
              </a:defRPr>
            </a:pPr>
            <a:endParaRPr lang="en-US" sz="1600" b="0" dirty="0">
              <a:latin typeface="Courier" pitchFamily="2" charset="0"/>
              <a:ea typeface="Helvetica"/>
              <a:cs typeface="Helvetica"/>
              <a:sym typeface="Helvetica"/>
            </a:endParaRPr>
          </a:p>
          <a:p>
            <a:pPr>
              <a:buNone/>
              <a:defRPr sz="1800">
                <a:solidFill>
                  <a:srgbClr val="000000"/>
                </a:solidFill>
              </a:defRPr>
            </a:pPr>
            <a:endParaRPr lang="en-US" sz="1600" b="0" dirty="0">
              <a:latin typeface="Courier" pitchFamily="2" charset="0"/>
              <a:ea typeface="Helvetica"/>
              <a:cs typeface="Helvetica"/>
              <a:sym typeface="Helvetica"/>
            </a:endParaRPr>
          </a:p>
          <a:p>
            <a:pPr>
              <a:buNone/>
              <a:defRPr sz="1800">
                <a:solidFill>
                  <a:srgbClr val="000000"/>
                </a:solidFill>
              </a:defRPr>
            </a:pPr>
            <a:endParaRPr lang="en-US" sz="1600" b="0" dirty="0">
              <a:latin typeface="Courier" pitchFamily="2" charset="0"/>
              <a:ea typeface="Helvetica"/>
              <a:cs typeface="Helvetica"/>
              <a:sym typeface="Helvetica"/>
            </a:endParaRPr>
          </a:p>
          <a:p>
            <a:pPr>
              <a:buNone/>
              <a:defRPr sz="1800">
                <a:solidFill>
                  <a:srgbClr val="000000"/>
                </a:solidFill>
              </a:defRPr>
            </a:pPr>
            <a:endParaRPr lang="en-US" sz="1600" b="0" dirty="0">
              <a:latin typeface="Courier" pitchFamily="2" charset="0"/>
              <a:ea typeface="Helvetica"/>
              <a:cs typeface="Helvetica"/>
              <a:sym typeface="Helvetica"/>
            </a:endParaRPr>
          </a:p>
          <a:p>
            <a:pPr>
              <a:buNone/>
              <a:defRPr sz="1800">
                <a:solidFill>
                  <a:srgbClr val="000000"/>
                </a:solidFill>
              </a:defRPr>
            </a:pPr>
            <a:endParaRPr lang="en-US" sz="1600" b="0" dirty="0">
              <a:latin typeface="Courier" pitchFamily="2" charset="0"/>
              <a:ea typeface="Helvetica"/>
              <a:cs typeface="Helvetica"/>
              <a:sym typeface="Helvetica"/>
            </a:endParaRPr>
          </a:p>
          <a:p>
            <a:pPr>
              <a:buNone/>
              <a:defRPr sz="1800">
                <a:solidFill>
                  <a:srgbClr val="000000"/>
                </a:solidFill>
              </a:defRPr>
            </a:pPr>
            <a:endParaRPr lang="en-US" sz="1600" b="0" dirty="0">
              <a:latin typeface="Courier" pitchFamily="2" charset="0"/>
              <a:ea typeface="Helvetica"/>
              <a:cs typeface="Helvetica"/>
              <a:sym typeface="Helvetica"/>
            </a:endParaRPr>
          </a:p>
          <a:p>
            <a:pPr>
              <a:buNone/>
              <a:defRPr sz="1800">
                <a:solidFill>
                  <a:srgbClr val="000000"/>
                </a:solidFill>
              </a:defRPr>
            </a:pPr>
            <a:r>
              <a:rPr lang="en-US" sz="1600" b="0" dirty="0">
                <a:solidFill>
                  <a:srgbClr val="0070C0"/>
                </a:solidFill>
                <a:latin typeface="Courier" pitchFamily="2" charset="0"/>
                <a:ea typeface="Helvetica"/>
                <a:cs typeface="Helvetica"/>
                <a:sym typeface="Helvetica"/>
              </a:rPr>
              <a:t>        park();    // block</a:t>
            </a:r>
          </a:p>
          <a:p>
            <a:pPr>
              <a:buNone/>
              <a:defRPr sz="1800">
                <a:solidFill>
                  <a:srgbClr val="000000"/>
                </a:solidFill>
              </a:defRPr>
            </a:pPr>
            <a:r>
              <a:rPr lang="en-US" sz="1969" b="0" dirty="0">
                <a:latin typeface="Courier" pitchFamily="2" charset="0"/>
                <a:ea typeface="Helvetica"/>
                <a:cs typeface="Helvetica"/>
                <a:sym typeface="Helvetica"/>
              </a:rPr>
              <a:t>            </a:t>
            </a:r>
            <a:endParaRPr sz="1969" b="0" dirty="0">
              <a:latin typeface="Courier" pitchFamily="2" charset="0"/>
            </a:endParaRPr>
          </a:p>
        </p:txBody>
      </p:sp>
      <p:sp>
        <p:nvSpPr>
          <p:cNvPr id="431" name="Shape 431"/>
          <p:cNvSpPr/>
          <p:nvPr/>
        </p:nvSpPr>
        <p:spPr>
          <a:xfrm>
            <a:off x="6525003" y="1552693"/>
            <a:ext cx="1308051" cy="4183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250" b="0" dirty="0">
                <a:solidFill>
                  <a:srgbClr val="000000"/>
                </a:solidFill>
                <a:latin typeface="Calibri" panose="020F0502020204030204" pitchFamily="34" charset="0"/>
              </a:rPr>
              <a:t>(in unlock)</a:t>
            </a:r>
            <a:endParaRPr sz="2250" b="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432" name="Shape 432"/>
          <p:cNvSpPr/>
          <p:nvPr/>
        </p:nvSpPr>
        <p:spPr>
          <a:xfrm>
            <a:off x="1855968" y="1528563"/>
            <a:ext cx="1003481" cy="4183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250" b="0">
                <a:solidFill>
                  <a:srgbClr val="000000"/>
                </a:solidFill>
                <a:latin typeface="Calibri" panose="020F0502020204030204" pitchFamily="34" charset="0"/>
              </a:rPr>
              <a:t>(in lock)</a:t>
            </a:r>
            <a:endParaRPr sz="2250" b="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7" name="Shape 430"/>
          <p:cNvSpPr txBox="1">
            <a:spLocks/>
          </p:cNvSpPr>
          <p:nvPr/>
        </p:nvSpPr>
        <p:spPr>
          <a:xfrm>
            <a:off x="4484463" y="1550357"/>
            <a:ext cx="4835134" cy="4496967"/>
          </a:xfrm>
          <a:prstGeom prst="rect">
            <a:avLst/>
          </a:prstGeom>
        </p:spPr>
        <p:txBody>
          <a:bodyPr vert="horz" lIns="91439" tIns="45719" rIns="91439" bIns="45719" rtlCol="0">
            <a:normAutofit/>
          </a:bodyPr>
          <a:lstStyle/>
          <a:p>
            <a:pPr marL="282560" indent="-282560" defTabSz="914353" eaLnBrk="1" fontAlgn="auto" hangingPunct="1">
              <a:spcBef>
                <a:spcPts val="2000"/>
              </a:spcBef>
              <a:spcAft>
                <a:spcPts val="0"/>
              </a:spcAft>
              <a:defRPr sz="1800">
                <a:solidFill>
                  <a:srgbClr val="000000"/>
                </a:solidFill>
              </a:defRPr>
            </a:pPr>
            <a:r>
              <a:rPr lang="en-US" sz="1600" b="0" dirty="0"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Courier" pitchFamily="2" charset="0"/>
                <a:ea typeface="Helvetica"/>
                <a:cs typeface="Helvetica"/>
                <a:sym typeface="Helvetica"/>
              </a:rPr>
              <a:t>Thread 2            </a:t>
            </a:r>
          </a:p>
          <a:p>
            <a:pPr marL="282560" indent="-282560" defTabSz="914353" eaLnBrk="1" fontAlgn="auto" hangingPunct="1">
              <a:spcBef>
                <a:spcPts val="2000"/>
              </a:spcBef>
              <a:spcAft>
                <a:spcPts val="0"/>
              </a:spcAft>
              <a:defRPr sz="1800">
                <a:solidFill>
                  <a:srgbClr val="000000"/>
                </a:solidFill>
              </a:defRPr>
            </a:pPr>
            <a:endParaRPr lang="en-US" sz="1600" b="0" dirty="0">
              <a:effectLst>
                <a:outerShdw blurRad="63500" dir="2700000" algn="tl" rotWithShape="0">
                  <a:schemeClr val="tx1">
                    <a:alpha val="40000"/>
                  </a:schemeClr>
                </a:outerShdw>
              </a:effectLst>
              <a:latin typeface="Courier" pitchFamily="2" charset="0"/>
              <a:ea typeface="Helvetica"/>
              <a:cs typeface="Helvetica"/>
              <a:sym typeface="Helvetica"/>
            </a:endParaRPr>
          </a:p>
          <a:p>
            <a:pPr marL="282560" indent="-282560" defTabSz="914353" eaLnBrk="1" fontAlgn="auto" hangingPunct="1">
              <a:spcBef>
                <a:spcPts val="2000"/>
              </a:spcBef>
              <a:spcAft>
                <a:spcPts val="0"/>
              </a:spcAft>
              <a:defRPr sz="1800">
                <a:solidFill>
                  <a:srgbClr val="000000"/>
                </a:solidFill>
              </a:defRPr>
            </a:pPr>
            <a:endParaRPr lang="en-US" sz="1600" b="0" dirty="0">
              <a:effectLst>
                <a:outerShdw blurRad="63500" dir="2700000" algn="tl" rotWithShape="0">
                  <a:schemeClr val="tx1">
                    <a:alpha val="40000"/>
                  </a:schemeClr>
                </a:outerShdw>
              </a:effectLst>
              <a:latin typeface="Courier" pitchFamily="2" charset="0"/>
              <a:ea typeface="Helvetica"/>
              <a:cs typeface="Helvetica"/>
              <a:sym typeface="Helvetica"/>
            </a:endParaRPr>
          </a:p>
          <a:p>
            <a:pPr marL="282560" indent="-282560" defTabSz="914353" eaLnBrk="1" fontAlgn="auto" hangingPunct="1">
              <a:spcBef>
                <a:spcPts val="2000"/>
              </a:spcBef>
              <a:spcAft>
                <a:spcPts val="0"/>
              </a:spcAft>
              <a:defRPr sz="1800">
                <a:solidFill>
                  <a:srgbClr val="000000"/>
                </a:solidFill>
              </a:defRPr>
            </a:pPr>
            <a:r>
              <a:rPr lang="en-US" sz="1600" b="0" dirty="0"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Courier" pitchFamily="2" charset="0"/>
                <a:ea typeface="Helvetica"/>
                <a:cs typeface="Helvetica"/>
                <a:sym typeface="Helvetica"/>
              </a:rPr>
              <a:t>while (TAS(&amp;l-&gt;guard, true));</a:t>
            </a:r>
          </a:p>
          <a:p>
            <a:pPr marL="282560" indent="-282560" defTabSz="914353" eaLnBrk="1" fontAlgn="auto" hangingPunct="1">
              <a:spcBef>
                <a:spcPts val="2000"/>
              </a:spcBef>
              <a:spcAft>
                <a:spcPts val="0"/>
              </a:spcAft>
              <a:defRPr sz="1800">
                <a:solidFill>
                  <a:srgbClr val="000000"/>
                </a:solidFill>
              </a:defRPr>
            </a:pPr>
            <a:r>
              <a:rPr lang="en-US" sz="1600" b="0" dirty="0"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Courier" pitchFamily="2" charset="0"/>
                <a:ea typeface="Helvetica"/>
                <a:cs typeface="Helvetica"/>
                <a:sym typeface="Helvetica"/>
              </a:rPr>
              <a:t>if (</a:t>
            </a:r>
            <a:r>
              <a:rPr lang="en-US" sz="1600" b="0" dirty="0" err="1"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Courier" pitchFamily="2" charset="0"/>
                <a:ea typeface="Helvetica"/>
                <a:cs typeface="Helvetica"/>
                <a:sym typeface="Helvetica"/>
              </a:rPr>
              <a:t>qempty</a:t>
            </a:r>
            <a:r>
              <a:rPr lang="en-US" sz="1600" b="0" dirty="0"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Courier" pitchFamily="2" charset="0"/>
                <a:ea typeface="Helvetica"/>
                <a:cs typeface="Helvetica"/>
                <a:sym typeface="Helvetica"/>
              </a:rPr>
              <a:t>(l-&gt;q)) // false!!</a:t>
            </a:r>
          </a:p>
          <a:p>
            <a:pPr marL="282560" indent="-282560" defTabSz="914353" eaLnBrk="1" fontAlgn="auto" hangingPunct="1">
              <a:spcBef>
                <a:spcPts val="2000"/>
              </a:spcBef>
              <a:spcAft>
                <a:spcPts val="0"/>
              </a:spcAft>
              <a:defRPr sz="1800">
                <a:solidFill>
                  <a:srgbClr val="000000"/>
                </a:solidFill>
              </a:defRPr>
            </a:pPr>
            <a:r>
              <a:rPr lang="en-US" sz="1600" b="0" dirty="0">
                <a:solidFill>
                  <a:srgbClr val="0070C0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Courier" pitchFamily="2" charset="0"/>
                <a:ea typeface="Helvetica"/>
                <a:cs typeface="Helvetica"/>
                <a:sym typeface="Helvetica"/>
              </a:rPr>
              <a:t>else unpark(</a:t>
            </a:r>
            <a:r>
              <a:rPr lang="en-US" sz="1600" b="0" dirty="0" err="1">
                <a:solidFill>
                  <a:srgbClr val="0070C0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Courier" pitchFamily="2" charset="0"/>
                <a:ea typeface="Helvetica"/>
                <a:cs typeface="Helvetica"/>
                <a:sym typeface="Helvetica"/>
              </a:rPr>
              <a:t>qremove</a:t>
            </a:r>
            <a:r>
              <a:rPr lang="en-US" sz="1600" b="0" dirty="0">
                <a:solidFill>
                  <a:srgbClr val="0070C0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Courier" pitchFamily="2" charset="0"/>
                <a:ea typeface="Helvetica"/>
                <a:cs typeface="Helvetica"/>
                <a:sym typeface="Helvetica"/>
              </a:rPr>
              <a:t>(l-&gt;q)); </a:t>
            </a:r>
          </a:p>
          <a:p>
            <a:pPr marL="282560" indent="-282560" defTabSz="914353" eaLnBrk="1" fontAlgn="auto" hangingPunct="1">
              <a:spcBef>
                <a:spcPts val="2000"/>
              </a:spcBef>
              <a:spcAft>
                <a:spcPts val="0"/>
              </a:spcAft>
              <a:defRPr sz="1800">
                <a:solidFill>
                  <a:srgbClr val="000000"/>
                </a:solidFill>
              </a:defRPr>
            </a:pPr>
            <a:r>
              <a:rPr lang="en-US" sz="1600" b="0" dirty="0"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Courier" pitchFamily="2" charset="0"/>
                <a:ea typeface="Helvetica"/>
                <a:cs typeface="Helvetica"/>
                <a:sym typeface="Helvetica"/>
              </a:rPr>
              <a:t>l-&gt;guard = false;</a:t>
            </a:r>
          </a:p>
          <a:p>
            <a:pPr marL="282560" indent="-282560" defTabSz="914353" eaLnBrk="1" fontAlgn="auto" hangingPunct="1">
              <a:spcBef>
                <a:spcPts val="2000"/>
              </a:spcBef>
              <a:spcAft>
                <a:spcPts val="0"/>
              </a:spcAft>
              <a:defRPr sz="1800">
                <a:solidFill>
                  <a:srgbClr val="000000"/>
                </a:solidFill>
              </a:defRPr>
            </a:pPr>
            <a:r>
              <a:rPr lang="en-US" sz="1969" b="0" dirty="0"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Courier" pitchFamily="2" charset="0"/>
                <a:ea typeface="Helvetica"/>
                <a:cs typeface="Helvetica"/>
                <a:sym typeface="Helvetica"/>
              </a:rPr>
              <a:t>    </a:t>
            </a:r>
            <a:endParaRPr lang="en-US" sz="1969" b="0" dirty="0">
              <a:effectLst>
                <a:outerShdw blurRad="63500" dir="2700000" algn="tl" rotWithShape="0">
                  <a:schemeClr val="tx1">
                    <a:alpha val="40000"/>
                  </a:schemeClr>
                </a:outerShdw>
              </a:effectLst>
              <a:latin typeface="Courier" pitchFamily="2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47296" y="5718086"/>
            <a:ext cx="759207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>
                <a:solidFill>
                  <a:srgbClr val="FF0000"/>
                </a:solidFill>
                <a:latin typeface="Calibri" panose="020F0502020204030204" pitchFamily="34" charset="0"/>
              </a:rPr>
              <a:t>Problem:</a:t>
            </a:r>
            <a:r>
              <a:rPr lang="en-US" sz="2000" b="0" dirty="0">
                <a:solidFill>
                  <a:srgbClr val="0070C0"/>
                </a:solidFill>
                <a:latin typeface="Calibri" panose="020F0502020204030204" pitchFamily="34" charset="0"/>
              </a:rPr>
              <a:t> </a:t>
            </a:r>
            <a:r>
              <a:rPr lang="en-US" sz="2000" b="0" dirty="0">
                <a:latin typeface="Calibri" panose="020F0502020204030204" pitchFamily="34" charset="0"/>
              </a:rPr>
              <a:t>Guard not held when call park(), put guard=false after park()?</a:t>
            </a:r>
          </a:p>
          <a:p>
            <a:r>
              <a:rPr lang="en-US" sz="2000" b="0" dirty="0">
                <a:solidFill>
                  <a:srgbClr val="0070C0"/>
                </a:solidFill>
                <a:latin typeface="Calibri" panose="020F0502020204030204" pitchFamily="34" charset="0"/>
              </a:rPr>
              <a:t>Unlocking thread may unpark() before other park() </a:t>
            </a:r>
          </a:p>
        </p:txBody>
      </p:sp>
    </p:spTree>
    <p:extLst>
      <p:ext uri="{BB962C8B-B14F-4D97-AF65-F5344CB8AC3E}">
        <p14:creationId xmlns:p14="http://schemas.microsoft.com/office/powerpoint/2010/main" val="1815560730"/>
      </p:ext>
    </p:extLst>
  </p:cSld>
  <p:clrMapOvr>
    <a:masterClrMapping/>
  </p:clrMapOvr>
  <p:transition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>
          <a:xfrm>
            <a:off x="393726" y="142875"/>
            <a:ext cx="8642770" cy="762000"/>
          </a:xfrm>
        </p:spPr>
        <p:txBody>
          <a:bodyPr/>
          <a:lstStyle/>
          <a:p>
            <a:r>
              <a:rPr lang="en-US" dirty="0"/>
              <a:t>Block when Waiting: Final Correct Lock</a:t>
            </a:r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524001"/>
            <a:ext cx="4038600" cy="2723609"/>
          </a:xfrm>
        </p:spPr>
        <p:txBody>
          <a:bodyPr/>
          <a:lstStyle/>
          <a:p>
            <a:pPr>
              <a:buNone/>
            </a:pPr>
            <a:r>
              <a:rPr lang="en-US" sz="1828" b="0" dirty="0">
                <a:latin typeface="Courier" pitchFamily="8" charset="0"/>
              </a:rPr>
              <a:t>Typedef struct {</a:t>
            </a:r>
          </a:p>
          <a:p>
            <a:pPr>
              <a:buNone/>
            </a:pPr>
            <a:r>
              <a:rPr lang="en-US" sz="1828" b="0" dirty="0">
                <a:latin typeface="Courier" pitchFamily="8" charset="0"/>
              </a:rPr>
              <a:t>    bool lock = false;</a:t>
            </a:r>
          </a:p>
          <a:p>
            <a:pPr>
              <a:buNone/>
            </a:pPr>
            <a:r>
              <a:rPr lang="en-US" sz="1828" b="0" dirty="0">
                <a:latin typeface="Courier" pitchFamily="8" charset="0"/>
              </a:rPr>
              <a:t>    bool guard = false;</a:t>
            </a:r>
          </a:p>
          <a:p>
            <a:pPr>
              <a:buNone/>
            </a:pPr>
            <a:r>
              <a:rPr lang="en-US" sz="1828" b="0" dirty="0">
                <a:latin typeface="Courier" pitchFamily="8" charset="0"/>
              </a:rPr>
              <a:t>    </a:t>
            </a:r>
            <a:r>
              <a:rPr lang="en-US" sz="1828" b="0" dirty="0" err="1">
                <a:latin typeface="Courier" pitchFamily="8" charset="0"/>
              </a:rPr>
              <a:t>queue_t</a:t>
            </a:r>
            <a:r>
              <a:rPr lang="en-US" sz="1828" b="0" dirty="0">
                <a:latin typeface="Courier" pitchFamily="8" charset="0"/>
              </a:rPr>
              <a:t> q;</a:t>
            </a:r>
          </a:p>
          <a:p>
            <a:pPr>
              <a:buNone/>
            </a:pPr>
            <a:r>
              <a:rPr lang="en-US" sz="1828" b="0" dirty="0">
                <a:latin typeface="Courier" pitchFamily="8" charset="0"/>
              </a:rPr>
              <a:t>} </a:t>
            </a:r>
            <a:r>
              <a:rPr lang="en-US" sz="1828" b="0" dirty="0" err="1">
                <a:latin typeface="Courier" pitchFamily="8" charset="0"/>
              </a:rPr>
              <a:t>LockT</a:t>
            </a:r>
            <a:r>
              <a:rPr lang="en-US" sz="1828" b="0" dirty="0">
                <a:latin typeface="Courier" pitchFamily="8" charset="0"/>
              </a:rPr>
              <a:t>;</a:t>
            </a:r>
          </a:p>
        </p:txBody>
      </p:sp>
      <p:sp>
        <p:nvSpPr>
          <p:cNvPr id="79877" name="Rectangle 5"/>
          <p:cNvSpPr>
            <a:spLocks noChangeArrowheads="1"/>
          </p:cNvSpPr>
          <p:nvPr/>
        </p:nvSpPr>
        <p:spPr bwMode="auto">
          <a:xfrm>
            <a:off x="4067944" y="1196752"/>
            <a:ext cx="5076056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39" tIns="45719" rIns="91439" bIns="45719">
            <a:prstTxWarp prst="textNoShape">
              <a:avLst/>
            </a:prstTxWarp>
          </a:bodyPr>
          <a:lstStyle/>
          <a:p>
            <a:pPr marL="342882" indent="-342882">
              <a:lnSpc>
                <a:spcPct val="90000"/>
              </a:lnSpc>
              <a:spcBef>
                <a:spcPct val="20000"/>
              </a:spcBef>
            </a:pPr>
            <a:r>
              <a:rPr lang="en-US" sz="1617" b="0" dirty="0">
                <a:latin typeface="Courier" pitchFamily="8" charset="0"/>
              </a:rPr>
              <a:t>void acquire(</a:t>
            </a:r>
            <a:r>
              <a:rPr lang="en-US" sz="1617" b="0" dirty="0" err="1">
                <a:latin typeface="Courier" pitchFamily="8" charset="0"/>
              </a:rPr>
              <a:t>LockT</a:t>
            </a:r>
            <a:r>
              <a:rPr lang="en-US" sz="1617" b="0" dirty="0">
                <a:latin typeface="Courier" pitchFamily="8" charset="0"/>
              </a:rPr>
              <a:t> *l) {</a:t>
            </a:r>
          </a:p>
          <a:p>
            <a:pPr marL="342882" indent="-342882">
              <a:lnSpc>
                <a:spcPct val="90000"/>
              </a:lnSpc>
              <a:spcBef>
                <a:spcPct val="20000"/>
              </a:spcBef>
            </a:pPr>
            <a:r>
              <a:rPr lang="en-US" sz="1617" b="0" dirty="0">
                <a:latin typeface="Courier" pitchFamily="8" charset="0"/>
              </a:rPr>
              <a:t>    while (TAS(&amp;l-&gt;guard, true));</a:t>
            </a:r>
          </a:p>
          <a:p>
            <a:pPr marL="342882" indent="-342882">
              <a:lnSpc>
                <a:spcPct val="90000"/>
              </a:lnSpc>
              <a:spcBef>
                <a:spcPct val="20000"/>
              </a:spcBef>
            </a:pPr>
            <a:r>
              <a:rPr lang="en-US" sz="1617" b="0" dirty="0">
                <a:latin typeface="Courier" pitchFamily="8" charset="0"/>
              </a:rPr>
              <a:t>    if (l-&gt;lock) {</a:t>
            </a:r>
          </a:p>
          <a:p>
            <a:pPr marL="342882" indent="-342882">
              <a:lnSpc>
                <a:spcPct val="90000"/>
              </a:lnSpc>
              <a:spcBef>
                <a:spcPct val="20000"/>
              </a:spcBef>
            </a:pPr>
            <a:r>
              <a:rPr lang="en-US" sz="1617" b="0" dirty="0">
                <a:latin typeface="Courier" pitchFamily="8" charset="0"/>
              </a:rPr>
              <a:t>        </a:t>
            </a:r>
            <a:r>
              <a:rPr lang="en-US" sz="1617" b="0" dirty="0" err="1">
                <a:latin typeface="Courier" pitchFamily="8" charset="0"/>
              </a:rPr>
              <a:t>qadd</a:t>
            </a:r>
            <a:r>
              <a:rPr lang="en-US" sz="1617" b="0" dirty="0">
                <a:latin typeface="Courier" pitchFamily="8" charset="0"/>
              </a:rPr>
              <a:t>(l-&gt;q, </a:t>
            </a:r>
            <a:r>
              <a:rPr lang="en-US" sz="1617" b="0" dirty="0" err="1">
                <a:latin typeface="Courier" pitchFamily="8" charset="0"/>
              </a:rPr>
              <a:t>tid</a:t>
            </a:r>
            <a:r>
              <a:rPr lang="en-US" sz="1617" b="0" dirty="0">
                <a:latin typeface="Courier" pitchFamily="8" charset="0"/>
              </a:rPr>
              <a:t>);</a:t>
            </a:r>
          </a:p>
          <a:p>
            <a:pPr marL="342882" indent="-342882">
              <a:lnSpc>
                <a:spcPct val="90000"/>
              </a:lnSpc>
              <a:spcBef>
                <a:spcPct val="20000"/>
              </a:spcBef>
            </a:pPr>
            <a:r>
              <a:rPr lang="en-US" sz="1617" b="0" dirty="0">
                <a:solidFill>
                  <a:srgbClr val="0070C0"/>
                </a:solidFill>
                <a:latin typeface="Courier" pitchFamily="8" charset="0"/>
              </a:rPr>
              <a:t>        </a:t>
            </a:r>
            <a:r>
              <a:rPr lang="en-US" sz="1617" b="0" dirty="0" err="1">
                <a:solidFill>
                  <a:srgbClr val="0070C0"/>
                </a:solidFill>
                <a:latin typeface="Courier" pitchFamily="8" charset="0"/>
              </a:rPr>
              <a:t>setpark</a:t>
            </a:r>
            <a:r>
              <a:rPr lang="en-US" sz="1617" b="0" dirty="0">
                <a:solidFill>
                  <a:srgbClr val="0070C0"/>
                </a:solidFill>
                <a:latin typeface="Courier" pitchFamily="8" charset="0"/>
              </a:rPr>
              <a:t>(); // notify of plan</a:t>
            </a:r>
          </a:p>
          <a:p>
            <a:pPr marL="342882" indent="-342882">
              <a:lnSpc>
                <a:spcPct val="90000"/>
              </a:lnSpc>
              <a:spcBef>
                <a:spcPct val="20000"/>
              </a:spcBef>
            </a:pPr>
            <a:r>
              <a:rPr lang="en-US" sz="1617" b="0" dirty="0">
                <a:latin typeface="Courier" pitchFamily="8" charset="0"/>
              </a:rPr>
              <a:t>        l-&gt;guard = false;</a:t>
            </a:r>
          </a:p>
          <a:p>
            <a:pPr marL="342882" indent="-342882">
              <a:lnSpc>
                <a:spcPct val="90000"/>
              </a:lnSpc>
              <a:spcBef>
                <a:spcPct val="20000"/>
              </a:spcBef>
            </a:pPr>
            <a:r>
              <a:rPr lang="en-US" sz="1617" b="0" dirty="0">
                <a:latin typeface="Courier" pitchFamily="8" charset="0"/>
              </a:rPr>
              <a:t>        park(); // unless unpark() </a:t>
            </a:r>
          </a:p>
          <a:p>
            <a:pPr marL="342882" indent="-342882">
              <a:lnSpc>
                <a:spcPct val="90000"/>
              </a:lnSpc>
              <a:spcBef>
                <a:spcPct val="20000"/>
              </a:spcBef>
            </a:pPr>
            <a:r>
              <a:rPr lang="en-US" sz="1617" b="0" dirty="0">
                <a:latin typeface="Courier" pitchFamily="8" charset="0"/>
              </a:rPr>
              <a:t>    } else {</a:t>
            </a:r>
          </a:p>
          <a:p>
            <a:pPr marL="342882" indent="-342882">
              <a:lnSpc>
                <a:spcPct val="90000"/>
              </a:lnSpc>
              <a:spcBef>
                <a:spcPct val="20000"/>
              </a:spcBef>
            </a:pPr>
            <a:r>
              <a:rPr lang="en-US" sz="1617" b="0" dirty="0">
                <a:latin typeface="Courier" pitchFamily="8" charset="0"/>
              </a:rPr>
              <a:t>        l-&gt;lock = true;</a:t>
            </a:r>
          </a:p>
          <a:p>
            <a:pPr marL="342882" indent="-342882">
              <a:lnSpc>
                <a:spcPct val="90000"/>
              </a:lnSpc>
              <a:spcBef>
                <a:spcPct val="20000"/>
              </a:spcBef>
            </a:pPr>
            <a:r>
              <a:rPr lang="en-US" sz="1617" b="0" dirty="0">
                <a:latin typeface="Courier" pitchFamily="8" charset="0"/>
              </a:rPr>
              <a:t>        l-&gt;guard = false;</a:t>
            </a:r>
          </a:p>
          <a:p>
            <a:pPr marL="342882" indent="-342882">
              <a:lnSpc>
                <a:spcPct val="90000"/>
              </a:lnSpc>
              <a:spcBef>
                <a:spcPct val="20000"/>
              </a:spcBef>
            </a:pPr>
            <a:r>
              <a:rPr lang="en-US" sz="1617" b="0" dirty="0">
                <a:latin typeface="Courier" pitchFamily="8" charset="0"/>
              </a:rPr>
              <a:t>    }</a:t>
            </a:r>
          </a:p>
          <a:p>
            <a:pPr marL="342882" indent="-342882">
              <a:lnSpc>
                <a:spcPct val="90000"/>
              </a:lnSpc>
              <a:spcBef>
                <a:spcPct val="20000"/>
              </a:spcBef>
            </a:pPr>
            <a:r>
              <a:rPr lang="en-US" sz="1617" b="0" dirty="0">
                <a:latin typeface="Courier" pitchFamily="8" charset="0"/>
              </a:rPr>
              <a:t>}</a:t>
            </a:r>
          </a:p>
          <a:p>
            <a:pPr marL="342882" indent="-342882">
              <a:lnSpc>
                <a:spcPct val="90000"/>
              </a:lnSpc>
              <a:spcBef>
                <a:spcPct val="20000"/>
              </a:spcBef>
            </a:pPr>
            <a:endParaRPr lang="en-US" sz="1617" b="0" dirty="0">
              <a:latin typeface="Courier" pitchFamily="8" charset="0"/>
            </a:endParaRPr>
          </a:p>
          <a:p>
            <a:pPr marL="342882" indent="-342882">
              <a:lnSpc>
                <a:spcPct val="90000"/>
              </a:lnSpc>
              <a:spcBef>
                <a:spcPct val="20000"/>
              </a:spcBef>
            </a:pPr>
            <a:r>
              <a:rPr lang="en-US" sz="1617" b="0" dirty="0">
                <a:latin typeface="Courier" pitchFamily="8" charset="0"/>
              </a:rPr>
              <a:t>void release(</a:t>
            </a:r>
            <a:r>
              <a:rPr lang="en-US" sz="1617" b="0" dirty="0" err="1">
                <a:latin typeface="Courier" pitchFamily="8" charset="0"/>
              </a:rPr>
              <a:t>LockT</a:t>
            </a:r>
            <a:r>
              <a:rPr lang="en-US" sz="1617" b="0" dirty="0">
                <a:latin typeface="Courier" pitchFamily="8" charset="0"/>
              </a:rPr>
              <a:t> *l) {</a:t>
            </a:r>
          </a:p>
          <a:p>
            <a:pPr marL="342882" indent="-342882">
              <a:lnSpc>
                <a:spcPct val="90000"/>
              </a:lnSpc>
              <a:spcBef>
                <a:spcPct val="20000"/>
              </a:spcBef>
            </a:pPr>
            <a:r>
              <a:rPr lang="en-US" sz="1617" b="0" dirty="0">
                <a:latin typeface="Courier" pitchFamily="8" charset="0"/>
              </a:rPr>
              <a:t>    while (TAS(&amp;l-&gt;guard, true));</a:t>
            </a:r>
          </a:p>
          <a:p>
            <a:pPr marL="342882" indent="-342882">
              <a:lnSpc>
                <a:spcPct val="90000"/>
              </a:lnSpc>
              <a:spcBef>
                <a:spcPct val="20000"/>
              </a:spcBef>
            </a:pPr>
            <a:r>
              <a:rPr lang="en-US" sz="1617" b="0" dirty="0">
                <a:latin typeface="Courier" pitchFamily="8" charset="0"/>
              </a:rPr>
              <a:t>    if (</a:t>
            </a:r>
            <a:r>
              <a:rPr lang="en-US" sz="1617" b="0" dirty="0" err="1">
                <a:latin typeface="Courier" pitchFamily="8" charset="0"/>
              </a:rPr>
              <a:t>qempty</a:t>
            </a:r>
            <a:r>
              <a:rPr lang="en-US" sz="1617" b="0" dirty="0">
                <a:latin typeface="Courier" pitchFamily="8" charset="0"/>
              </a:rPr>
              <a:t>(l-&gt;q)) l-&gt;lock=false;</a:t>
            </a:r>
          </a:p>
          <a:p>
            <a:pPr marL="342882" indent="-342882">
              <a:lnSpc>
                <a:spcPct val="90000"/>
              </a:lnSpc>
              <a:spcBef>
                <a:spcPct val="20000"/>
              </a:spcBef>
            </a:pPr>
            <a:r>
              <a:rPr lang="en-US" sz="1617" b="0" dirty="0">
                <a:latin typeface="Courier" pitchFamily="8" charset="0"/>
              </a:rPr>
              <a:t>    else unpark(</a:t>
            </a:r>
            <a:r>
              <a:rPr lang="en-US" sz="1617" b="0" dirty="0" err="1">
                <a:latin typeface="Courier" pitchFamily="8" charset="0"/>
              </a:rPr>
              <a:t>qremove</a:t>
            </a:r>
            <a:r>
              <a:rPr lang="en-US" sz="1617" b="0" dirty="0">
                <a:latin typeface="Courier" pitchFamily="8" charset="0"/>
              </a:rPr>
              <a:t>(l-&gt;q)); </a:t>
            </a:r>
          </a:p>
          <a:p>
            <a:pPr marL="342882" indent="-342882">
              <a:lnSpc>
                <a:spcPct val="90000"/>
              </a:lnSpc>
              <a:spcBef>
                <a:spcPct val="20000"/>
              </a:spcBef>
            </a:pPr>
            <a:r>
              <a:rPr lang="en-US" sz="1617" b="0" dirty="0">
                <a:latin typeface="Courier" pitchFamily="8" charset="0"/>
              </a:rPr>
              <a:t>    l-&gt;guard = false;</a:t>
            </a:r>
          </a:p>
          <a:p>
            <a:pPr marL="342882" indent="-342882">
              <a:lnSpc>
                <a:spcPct val="90000"/>
              </a:lnSpc>
              <a:spcBef>
                <a:spcPct val="20000"/>
              </a:spcBef>
            </a:pPr>
            <a:r>
              <a:rPr lang="en-US" sz="1617" b="0" dirty="0">
                <a:latin typeface="Courier" pitchFamily="8" charset="0"/>
              </a:rPr>
              <a:t>}</a:t>
            </a:r>
          </a:p>
        </p:txBody>
      </p:sp>
      <p:sp>
        <p:nvSpPr>
          <p:cNvPr id="5" name="Rectangle 4"/>
          <p:cNvSpPr/>
          <p:nvPr/>
        </p:nvSpPr>
        <p:spPr>
          <a:xfrm>
            <a:off x="179512" y="4062990"/>
            <a:ext cx="3638424" cy="160749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en-US" sz="1969" b="0" dirty="0" err="1">
                <a:solidFill>
                  <a:srgbClr val="0070C0"/>
                </a:solidFill>
                <a:latin typeface="Calibri" panose="020F0502020204030204" pitchFamily="34" charset="0"/>
              </a:rPr>
              <a:t>setpark</a:t>
            </a:r>
            <a:r>
              <a:rPr lang="en-US" sz="1969" b="0" dirty="0">
                <a:solidFill>
                  <a:srgbClr val="0070C0"/>
                </a:solidFill>
                <a:latin typeface="Calibri" panose="020F0502020204030204" pitchFamily="34" charset="0"/>
              </a:rPr>
              <a:t>() in Solaris fixes race condition</a:t>
            </a:r>
            <a:r>
              <a:rPr lang="en-US" sz="1969" b="0" dirty="0">
                <a:latin typeface="Calibri" panose="020F0502020204030204" pitchFamily="34" charset="0"/>
              </a:rPr>
              <a:t>: if another thread calls unpark before park, the subsequent park returns immediately instead of sleeping</a:t>
            </a:r>
          </a:p>
        </p:txBody>
      </p:sp>
    </p:spTree>
    <p:extLst>
      <p:ext uri="{BB962C8B-B14F-4D97-AF65-F5344CB8AC3E}">
        <p14:creationId xmlns:p14="http://schemas.microsoft.com/office/powerpoint/2010/main" val="71078132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Spin-Waiting vs Blocking</a:t>
            </a:r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0560" y="1412776"/>
            <a:ext cx="8357405" cy="4511843"/>
          </a:xfrm>
        </p:spPr>
        <p:txBody>
          <a:bodyPr>
            <a:normAutofit/>
          </a:bodyPr>
          <a:lstStyle/>
          <a:p>
            <a:r>
              <a:rPr lang="en-US" dirty="0"/>
              <a:t>Each approach is </a:t>
            </a:r>
            <a:r>
              <a:rPr lang="en-US" dirty="0">
                <a:solidFill>
                  <a:srgbClr val="0070C0"/>
                </a:solidFill>
              </a:rPr>
              <a:t>better</a:t>
            </a:r>
            <a:r>
              <a:rPr lang="en-US" dirty="0"/>
              <a:t> under </a:t>
            </a:r>
            <a:r>
              <a:rPr lang="en-US" dirty="0">
                <a:solidFill>
                  <a:srgbClr val="0070C0"/>
                </a:solidFill>
              </a:rPr>
              <a:t>different</a:t>
            </a:r>
            <a:r>
              <a:rPr lang="en-US" dirty="0"/>
              <a:t> circumstances</a:t>
            </a:r>
          </a:p>
          <a:p>
            <a:r>
              <a:rPr lang="en-US" dirty="0"/>
              <a:t>Uniprocessor</a:t>
            </a:r>
          </a:p>
          <a:p>
            <a:pPr lvl="1"/>
            <a:r>
              <a:rPr lang="en-US" dirty="0"/>
              <a:t>Waiting process is scheduled --&gt; Process holding lock isn’t</a:t>
            </a:r>
          </a:p>
          <a:p>
            <a:pPr lvl="1"/>
            <a:r>
              <a:rPr lang="en-US" dirty="0"/>
              <a:t>Waiting process should always relinquish processor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Associate queue of waiters with each lock </a:t>
            </a:r>
            <a:r>
              <a:rPr lang="en-US" dirty="0"/>
              <a:t>(as in previous implementation)</a:t>
            </a:r>
          </a:p>
          <a:p>
            <a:r>
              <a:rPr lang="en-US" dirty="0"/>
              <a:t>Multiprocessor</a:t>
            </a:r>
          </a:p>
          <a:p>
            <a:pPr lvl="1"/>
            <a:r>
              <a:rPr lang="en-US" dirty="0"/>
              <a:t>Waiting process is scheduled --&gt; Process holding lock might be Spin or block depends on how long, </a:t>
            </a:r>
            <a:r>
              <a:rPr lang="en-US" dirty="0">
                <a:solidFill>
                  <a:srgbClr val="0070C0"/>
                </a:solidFill>
              </a:rPr>
              <a:t>t</a:t>
            </a:r>
            <a:r>
              <a:rPr lang="en-US" dirty="0"/>
              <a:t>,  before lock is released</a:t>
            </a:r>
          </a:p>
          <a:p>
            <a:pPr lvl="1"/>
            <a:r>
              <a:rPr lang="en-US" dirty="0"/>
              <a:t>Lock released </a:t>
            </a:r>
            <a:r>
              <a:rPr lang="en-US" dirty="0">
                <a:solidFill>
                  <a:srgbClr val="0070C0"/>
                </a:solidFill>
              </a:rPr>
              <a:t>quickly</a:t>
            </a:r>
            <a:r>
              <a:rPr lang="en-US" dirty="0"/>
              <a:t> --&gt; </a:t>
            </a:r>
            <a:r>
              <a:rPr lang="en-US" dirty="0">
                <a:solidFill>
                  <a:srgbClr val="0070C0"/>
                </a:solidFill>
              </a:rPr>
              <a:t>Spin-wait</a:t>
            </a:r>
          </a:p>
          <a:p>
            <a:pPr lvl="1"/>
            <a:r>
              <a:rPr lang="en-US" dirty="0"/>
              <a:t>Lock released </a:t>
            </a:r>
            <a:r>
              <a:rPr lang="en-US" dirty="0">
                <a:solidFill>
                  <a:srgbClr val="0070C0"/>
                </a:solidFill>
              </a:rPr>
              <a:t>slowly</a:t>
            </a:r>
            <a:r>
              <a:rPr lang="en-US" dirty="0"/>
              <a:t> --&gt; </a:t>
            </a:r>
            <a:r>
              <a:rPr lang="en-US" dirty="0">
                <a:solidFill>
                  <a:srgbClr val="0070C0"/>
                </a:solidFill>
              </a:rPr>
              <a:t>Block</a:t>
            </a:r>
          </a:p>
          <a:p>
            <a:pPr lvl="1"/>
            <a:r>
              <a:rPr lang="en-US" dirty="0"/>
              <a:t>Quick and slow are relative to context-switch cost, </a:t>
            </a:r>
            <a:r>
              <a:rPr lang="en-US" dirty="0">
                <a:solidFill>
                  <a:srgbClr val="0070C0"/>
                </a:solidFill>
              </a:rPr>
              <a:t>C</a:t>
            </a:r>
            <a:endParaRPr lang="en-US" sz="1428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86256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When to Spin-Wait?   When to Block?</a:t>
            </a:r>
            <a:endParaRPr lang="en-US" dirty="0"/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0612" y="1772816"/>
            <a:ext cx="8282776" cy="4742239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dirty="0"/>
              <a:t>If know how long, t, before lock released, can determine optimal behavior</a:t>
            </a:r>
          </a:p>
          <a:p>
            <a:pPr>
              <a:lnSpc>
                <a:spcPct val="90000"/>
              </a:lnSpc>
            </a:pPr>
            <a:r>
              <a:rPr lang="en-US" dirty="0"/>
              <a:t>How much CPU time is wasted when spin-waiting?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How much wasted when block?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What is the best action when t&lt;C?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When t&gt;C?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Problem: </a:t>
            </a:r>
            <a:br>
              <a:rPr lang="en-US" dirty="0"/>
            </a:br>
            <a:r>
              <a:rPr lang="en-US" dirty="0">
                <a:solidFill>
                  <a:srgbClr val="0070C0"/>
                </a:solidFill>
              </a:rPr>
              <a:t>Requires knowledge of future</a:t>
            </a:r>
            <a:r>
              <a:rPr lang="en-US" dirty="0"/>
              <a:t>; too much overhead to do any special prediction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155851" y="2814994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>
                <a:solidFill>
                  <a:srgbClr val="0070C0"/>
                </a:solidFill>
                <a:latin typeface="Calibri" panose="020F0502020204030204" pitchFamily="34" charset="0"/>
              </a:rPr>
              <a:t>t</a:t>
            </a:r>
            <a:endParaRPr lang="en-US" sz="1800" b="0" dirty="0">
              <a:solidFill>
                <a:srgbClr val="0070C0"/>
              </a:solidFill>
              <a:latin typeface="Calibri" panose="020F050202020403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155851" y="3457623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>
                <a:solidFill>
                  <a:srgbClr val="0070C0"/>
                </a:solidFill>
                <a:latin typeface="Calibri" panose="020F0502020204030204" pitchFamily="34" charset="0"/>
              </a:rPr>
              <a:t>C</a:t>
            </a:r>
            <a:endParaRPr lang="en-US" sz="1800" b="0" dirty="0">
              <a:solidFill>
                <a:srgbClr val="0070C0"/>
              </a:solidFill>
              <a:latin typeface="Calibri" panose="020F050202020403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748562" y="4236160"/>
            <a:ext cx="1044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>
                <a:solidFill>
                  <a:srgbClr val="0070C0"/>
                </a:solidFill>
                <a:latin typeface="Calibri" panose="020F0502020204030204" pitchFamily="34" charset="0"/>
              </a:rPr>
              <a:t>spin-wait</a:t>
            </a:r>
            <a:endParaRPr lang="en-US" sz="1800" b="0" dirty="0">
              <a:solidFill>
                <a:srgbClr val="0070C0"/>
              </a:solidFill>
              <a:latin typeface="Calibri" panose="020F050202020403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075534" y="4980350"/>
            <a:ext cx="683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>
                <a:solidFill>
                  <a:srgbClr val="0070C0"/>
                </a:solidFill>
                <a:latin typeface="Calibri" panose="020F0502020204030204" pitchFamily="34" charset="0"/>
              </a:rPr>
              <a:t>block</a:t>
            </a:r>
            <a:endParaRPr lang="en-US" sz="1800" b="0" dirty="0">
              <a:solidFill>
                <a:srgbClr val="0070C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3351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Two-Phase Waiting</a:t>
            </a:r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528" y="1556792"/>
            <a:ext cx="8673483" cy="4900207"/>
          </a:xfrm>
        </p:spPr>
        <p:txBody>
          <a:bodyPr>
            <a:normAutofit/>
          </a:bodyPr>
          <a:lstStyle/>
          <a:p>
            <a:r>
              <a:rPr lang="en-US" dirty="0"/>
              <a:t>Theory: </a:t>
            </a:r>
            <a:r>
              <a:rPr lang="en-US" dirty="0">
                <a:solidFill>
                  <a:srgbClr val="0070C0"/>
                </a:solidFill>
              </a:rPr>
              <a:t>Bound worst-case performance</a:t>
            </a:r>
            <a:r>
              <a:rPr lang="en-US" dirty="0"/>
              <a:t>; ratio of actual/optimal</a:t>
            </a:r>
          </a:p>
          <a:p>
            <a:r>
              <a:rPr lang="en-US" dirty="0"/>
              <a:t>When does worst-possible performance occur?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Algorithm: </a:t>
            </a:r>
            <a:r>
              <a:rPr lang="en-US" dirty="0">
                <a:solidFill>
                  <a:srgbClr val="0070C0"/>
                </a:solidFill>
              </a:rPr>
              <a:t>Spin-wait for C, then block</a:t>
            </a:r>
            <a:r>
              <a:rPr lang="en-US" dirty="0"/>
              <a:t> --&gt; Factor of 2 of optimal</a:t>
            </a:r>
          </a:p>
          <a:p>
            <a:r>
              <a:rPr lang="en-US" dirty="0"/>
              <a:t>Two cases:</a:t>
            </a:r>
          </a:p>
          <a:p>
            <a:pPr lvl="1"/>
            <a:r>
              <a:rPr lang="en-US" dirty="0"/>
              <a:t>t &lt; C: optimal spin-waits for t; we spin-wait t too</a:t>
            </a:r>
          </a:p>
          <a:p>
            <a:pPr lvl="1"/>
            <a:r>
              <a:rPr lang="en-US" dirty="0"/>
              <a:t>t &gt; C: optimal blocks immediately (cost of C); we pay spin C then block (cost of 2 C); 2C / C  -&gt; 2-competitive algorithm</a:t>
            </a:r>
          </a:p>
          <a:p>
            <a:r>
              <a:rPr lang="en-US" dirty="0"/>
              <a:t>Example of competitive analysis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339752" y="2564904"/>
            <a:ext cx="28941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>
                <a:latin typeface="Calibri" panose="020F0502020204030204" pitchFamily="34" charset="0"/>
              </a:rPr>
              <a:t>Spin for very long time t &gt;&gt; C</a:t>
            </a:r>
          </a:p>
          <a:p>
            <a:r>
              <a:rPr lang="en-US" sz="1800" b="0">
                <a:latin typeface="Calibri" panose="020F0502020204030204" pitchFamily="34" charset="0"/>
              </a:rPr>
              <a:t>Ratio: t/C (unbounded)</a:t>
            </a:r>
            <a:endParaRPr lang="en-US" sz="1800" b="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82451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2892" y="1828801"/>
            <a:ext cx="8551069" cy="4297363"/>
          </a:xfrm>
        </p:spPr>
        <p:txBody>
          <a:bodyPr/>
          <a:lstStyle/>
          <a:p>
            <a:r>
              <a:rPr lang="en-US" dirty="0"/>
              <a:t>Consider multi-threaded applications that do more than increment shared balance</a:t>
            </a:r>
          </a:p>
          <a:p>
            <a:endParaRPr lang="en-US" dirty="0"/>
          </a:p>
          <a:p>
            <a:r>
              <a:rPr lang="en-US" dirty="0"/>
              <a:t>Multi-threaded application with shared linked-list</a:t>
            </a:r>
          </a:p>
          <a:p>
            <a:pPr lvl="1"/>
            <a:r>
              <a:rPr lang="en-US" dirty="0"/>
              <a:t>All concurrent:</a:t>
            </a:r>
          </a:p>
          <a:p>
            <a:pPr lvl="2"/>
            <a:r>
              <a:rPr lang="en-US" dirty="0"/>
              <a:t>Thread A inserting element a</a:t>
            </a:r>
          </a:p>
          <a:p>
            <a:pPr lvl="2"/>
            <a:r>
              <a:rPr lang="en-US" dirty="0"/>
              <a:t>Thread B inserting element b</a:t>
            </a:r>
          </a:p>
          <a:p>
            <a:pPr lvl="2"/>
            <a:r>
              <a:rPr lang="en-US" dirty="0"/>
              <a:t>Thread C looking up element c</a:t>
            </a:r>
          </a:p>
        </p:txBody>
      </p:sp>
    </p:spTree>
    <p:extLst>
      <p:ext uri="{BB962C8B-B14F-4D97-AF65-F5344CB8AC3E}">
        <p14:creationId xmlns:p14="http://schemas.microsoft.com/office/powerpoint/2010/main" val="220699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23528" y="117631"/>
            <a:ext cx="7591425" cy="762000"/>
          </a:xfrm>
        </p:spPr>
        <p:txBody>
          <a:bodyPr/>
          <a:lstStyle/>
          <a:p>
            <a:r>
              <a:rPr lang="en-US" dirty="0"/>
              <a:t>Shared Linked List</a:t>
            </a:r>
          </a:p>
        </p:txBody>
      </p:sp>
      <p:sp>
        <p:nvSpPr>
          <p:cNvPr id="3" name="Rectangle 2"/>
          <p:cNvSpPr/>
          <p:nvPr/>
        </p:nvSpPr>
        <p:spPr>
          <a:xfrm>
            <a:off x="75689" y="1369518"/>
            <a:ext cx="4594651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600" b="0" dirty="0">
                <a:latin typeface="Courier" pitchFamily="2" charset="0"/>
                <a:cs typeface="Calibri" panose="020F0502020204030204" pitchFamily="34" charset="0"/>
              </a:rPr>
              <a:t>Void </a:t>
            </a:r>
            <a:r>
              <a:rPr lang="en-US" sz="1600" b="0" dirty="0" err="1">
                <a:latin typeface="Courier" pitchFamily="2" charset="0"/>
                <a:cs typeface="Calibri" panose="020F0502020204030204" pitchFamily="34" charset="0"/>
              </a:rPr>
              <a:t>List_Insert</a:t>
            </a:r>
            <a:r>
              <a:rPr lang="en-US" sz="1600" b="0" dirty="0">
                <a:latin typeface="Courier" pitchFamily="2" charset="0"/>
                <a:cs typeface="Calibri" panose="020F0502020204030204" pitchFamily="34" charset="0"/>
              </a:rPr>
              <a:t>(</a:t>
            </a:r>
            <a:r>
              <a:rPr lang="en-US" sz="1600" b="0" dirty="0" err="1">
                <a:latin typeface="Courier" pitchFamily="2" charset="0"/>
                <a:cs typeface="Calibri" panose="020F0502020204030204" pitchFamily="34" charset="0"/>
              </a:rPr>
              <a:t>list_t</a:t>
            </a:r>
            <a:r>
              <a:rPr lang="en-US" sz="1600" b="0" dirty="0">
                <a:latin typeface="Courier" pitchFamily="2" charset="0"/>
                <a:cs typeface="Calibri" panose="020F0502020204030204" pitchFamily="34" charset="0"/>
              </a:rPr>
              <a:t> *L, int key) { </a:t>
            </a:r>
          </a:p>
          <a:p>
            <a:pPr algn="l"/>
            <a:r>
              <a:rPr lang="en-US" sz="1600" b="0" dirty="0">
                <a:latin typeface="Courier" pitchFamily="2" charset="0"/>
                <a:cs typeface="Calibri" panose="020F0502020204030204" pitchFamily="34" charset="0"/>
              </a:rPr>
              <a:t>	</a:t>
            </a:r>
            <a:r>
              <a:rPr lang="en-US" sz="1600" b="0" dirty="0" err="1">
                <a:latin typeface="Courier" pitchFamily="2" charset="0"/>
                <a:cs typeface="Calibri" panose="020F0502020204030204" pitchFamily="34" charset="0"/>
              </a:rPr>
              <a:t>node_t</a:t>
            </a:r>
            <a:r>
              <a:rPr lang="en-US" sz="1600" b="0" dirty="0">
                <a:latin typeface="Courier" pitchFamily="2" charset="0"/>
                <a:cs typeface="Calibri" panose="020F0502020204030204" pitchFamily="34" charset="0"/>
              </a:rPr>
              <a:t> *new </a:t>
            </a:r>
            <a:r>
              <a:rPr lang="en-US" altLang="zh-CN" sz="1600" b="0" dirty="0">
                <a:latin typeface="Courier" pitchFamily="2" charset="0"/>
                <a:cs typeface="Calibri" panose="020F0502020204030204" pitchFamily="34" charset="0"/>
              </a:rPr>
              <a:t>=</a:t>
            </a:r>
            <a:r>
              <a:rPr lang="zh-CN" altLang="en-US" sz="1600" b="0" dirty="0">
                <a:latin typeface="Courier" pitchFamily="2" charset="0"/>
                <a:cs typeface="Calibri" panose="020F0502020204030204" pitchFamily="34" charset="0"/>
              </a:rPr>
              <a:t> </a:t>
            </a:r>
            <a:r>
              <a:rPr lang="en-US" altLang="zh-CN" sz="1600" b="0" dirty="0">
                <a:latin typeface="Courier" pitchFamily="2" charset="0"/>
                <a:cs typeface="Calibri" panose="020F0502020204030204" pitchFamily="34" charset="0"/>
              </a:rPr>
              <a:t>		</a:t>
            </a:r>
            <a:r>
              <a:rPr lang="en-US" sz="1600" b="0" dirty="0">
                <a:latin typeface="Courier" pitchFamily="2" charset="0"/>
                <a:cs typeface="Calibri" panose="020F0502020204030204" pitchFamily="34" charset="0"/>
              </a:rPr>
              <a:t>malloc(</a:t>
            </a:r>
            <a:r>
              <a:rPr lang="en-US" sz="1600" b="0" dirty="0" err="1">
                <a:latin typeface="Courier" pitchFamily="2" charset="0"/>
                <a:cs typeface="Calibri" panose="020F0502020204030204" pitchFamily="34" charset="0"/>
              </a:rPr>
              <a:t>sizeof</a:t>
            </a:r>
            <a:r>
              <a:rPr lang="en-US" sz="1600" b="0" dirty="0">
                <a:latin typeface="Courier" pitchFamily="2" charset="0"/>
                <a:cs typeface="Calibri" panose="020F0502020204030204" pitchFamily="34" charset="0"/>
              </a:rPr>
              <a:t>(</a:t>
            </a:r>
            <a:r>
              <a:rPr lang="en-US" sz="1600" b="0" dirty="0" err="1">
                <a:latin typeface="Courier" pitchFamily="2" charset="0"/>
                <a:cs typeface="Calibri" panose="020F0502020204030204" pitchFamily="34" charset="0"/>
              </a:rPr>
              <a:t>node_t</a:t>
            </a:r>
            <a:r>
              <a:rPr lang="en-US" sz="1600" b="0" dirty="0">
                <a:latin typeface="Courier" pitchFamily="2" charset="0"/>
                <a:cs typeface="Calibri" panose="020F0502020204030204" pitchFamily="34" charset="0"/>
              </a:rPr>
              <a:t>)); </a:t>
            </a:r>
          </a:p>
          <a:p>
            <a:pPr algn="l"/>
            <a:r>
              <a:rPr lang="en-US" sz="1600" b="0" dirty="0">
                <a:latin typeface="Courier" pitchFamily="2" charset="0"/>
                <a:cs typeface="Calibri" panose="020F0502020204030204" pitchFamily="34" charset="0"/>
              </a:rPr>
              <a:t>	assert(new);</a:t>
            </a:r>
          </a:p>
          <a:p>
            <a:pPr algn="l"/>
            <a:r>
              <a:rPr lang="en-US" sz="1600" b="0" dirty="0">
                <a:latin typeface="Courier" pitchFamily="2" charset="0"/>
                <a:cs typeface="Calibri" panose="020F0502020204030204" pitchFamily="34" charset="0"/>
              </a:rPr>
              <a:t>	new-&gt;key = key;</a:t>
            </a:r>
          </a:p>
          <a:p>
            <a:pPr algn="l"/>
            <a:r>
              <a:rPr lang="en-US" sz="1600" b="0" dirty="0">
                <a:latin typeface="Courier" pitchFamily="2" charset="0"/>
                <a:cs typeface="Calibri" panose="020F0502020204030204" pitchFamily="34" charset="0"/>
              </a:rPr>
              <a:t>	new-&gt;next = L-&gt;head;</a:t>
            </a:r>
          </a:p>
          <a:p>
            <a:pPr algn="l"/>
            <a:r>
              <a:rPr lang="en-US" sz="1600" b="0" dirty="0">
                <a:latin typeface="Courier" pitchFamily="2" charset="0"/>
                <a:cs typeface="Calibri" panose="020F0502020204030204" pitchFamily="34" charset="0"/>
              </a:rPr>
              <a:t>	L-&gt;head = new; </a:t>
            </a:r>
          </a:p>
          <a:p>
            <a:pPr algn="l"/>
            <a:r>
              <a:rPr lang="en-US" sz="1600" b="0" dirty="0">
                <a:latin typeface="Courier" pitchFamily="2" charset="0"/>
                <a:cs typeface="Calibri" panose="020F0502020204030204" pitchFamily="34" charset="0"/>
              </a:rPr>
              <a:t>}</a:t>
            </a:r>
          </a:p>
          <a:p>
            <a:pPr algn="l"/>
            <a:endParaRPr lang="en-US" sz="1600" b="0" dirty="0">
              <a:latin typeface="Courier" pitchFamily="2" charset="0"/>
              <a:cs typeface="Calibri" panose="020F0502020204030204" pitchFamily="34" charset="0"/>
            </a:endParaRPr>
          </a:p>
          <a:p>
            <a:pPr algn="l"/>
            <a:r>
              <a:rPr lang="en-US" sz="1600" b="0" dirty="0">
                <a:latin typeface="Courier" pitchFamily="2" charset="0"/>
                <a:cs typeface="Calibri" panose="020F0502020204030204" pitchFamily="34" charset="0"/>
              </a:rPr>
              <a:t>int </a:t>
            </a:r>
            <a:r>
              <a:rPr lang="en-US" sz="1600" b="0" dirty="0" err="1">
                <a:latin typeface="Courier" pitchFamily="2" charset="0"/>
                <a:cs typeface="Calibri" panose="020F0502020204030204" pitchFamily="34" charset="0"/>
              </a:rPr>
              <a:t>List_Lookup</a:t>
            </a:r>
            <a:r>
              <a:rPr lang="en-US" sz="1600" b="0" dirty="0">
                <a:latin typeface="Courier" pitchFamily="2" charset="0"/>
                <a:cs typeface="Calibri" panose="020F0502020204030204" pitchFamily="34" charset="0"/>
              </a:rPr>
              <a:t>(</a:t>
            </a:r>
            <a:r>
              <a:rPr lang="en-US" sz="1600" b="0" dirty="0" err="1">
                <a:latin typeface="Courier" pitchFamily="2" charset="0"/>
                <a:cs typeface="Calibri" panose="020F0502020204030204" pitchFamily="34" charset="0"/>
              </a:rPr>
              <a:t>list_t</a:t>
            </a:r>
            <a:r>
              <a:rPr lang="en-US" sz="1600" b="0" dirty="0">
                <a:latin typeface="Courier" pitchFamily="2" charset="0"/>
                <a:cs typeface="Calibri" panose="020F0502020204030204" pitchFamily="34" charset="0"/>
              </a:rPr>
              <a:t> *L, int key) { </a:t>
            </a:r>
          </a:p>
          <a:p>
            <a:pPr algn="l"/>
            <a:r>
              <a:rPr lang="en-US" sz="1600" b="0" dirty="0">
                <a:latin typeface="Courier" pitchFamily="2" charset="0"/>
                <a:cs typeface="Calibri" panose="020F0502020204030204" pitchFamily="34" charset="0"/>
              </a:rPr>
              <a:t>	</a:t>
            </a:r>
            <a:r>
              <a:rPr lang="en-US" sz="1600" b="0" dirty="0" err="1">
                <a:latin typeface="Courier" pitchFamily="2" charset="0"/>
                <a:cs typeface="Calibri" panose="020F0502020204030204" pitchFamily="34" charset="0"/>
              </a:rPr>
              <a:t>node_t</a:t>
            </a:r>
            <a:r>
              <a:rPr lang="en-US" sz="1600" b="0" dirty="0">
                <a:latin typeface="Courier" pitchFamily="2" charset="0"/>
                <a:cs typeface="Calibri" panose="020F0502020204030204" pitchFamily="34" charset="0"/>
              </a:rPr>
              <a:t> *</a:t>
            </a:r>
            <a:r>
              <a:rPr lang="en-US" sz="1600" b="0" dirty="0" err="1">
                <a:latin typeface="Courier" pitchFamily="2" charset="0"/>
                <a:cs typeface="Calibri" panose="020F0502020204030204" pitchFamily="34" charset="0"/>
              </a:rPr>
              <a:t>tmp</a:t>
            </a:r>
            <a:r>
              <a:rPr lang="en-US" sz="1600" b="0" dirty="0">
                <a:latin typeface="Courier" pitchFamily="2" charset="0"/>
                <a:cs typeface="Calibri" panose="020F0502020204030204" pitchFamily="34" charset="0"/>
              </a:rPr>
              <a:t> = L-&gt;head;</a:t>
            </a:r>
            <a:br>
              <a:rPr lang="en-US" sz="1600" b="0" dirty="0">
                <a:latin typeface="Courier" pitchFamily="2" charset="0"/>
                <a:cs typeface="Calibri" panose="020F0502020204030204" pitchFamily="34" charset="0"/>
              </a:rPr>
            </a:br>
            <a:r>
              <a:rPr lang="en-US" sz="1600" b="0" dirty="0">
                <a:latin typeface="Courier" pitchFamily="2" charset="0"/>
                <a:cs typeface="Calibri" panose="020F0502020204030204" pitchFamily="34" charset="0"/>
              </a:rPr>
              <a:t>	while (</a:t>
            </a:r>
            <a:r>
              <a:rPr lang="en-US" sz="1600" b="0" dirty="0" err="1">
                <a:latin typeface="Courier" pitchFamily="2" charset="0"/>
                <a:cs typeface="Calibri" panose="020F0502020204030204" pitchFamily="34" charset="0"/>
              </a:rPr>
              <a:t>tmp</a:t>
            </a:r>
            <a:r>
              <a:rPr lang="en-US" sz="1600" b="0" dirty="0">
                <a:latin typeface="Courier" pitchFamily="2" charset="0"/>
                <a:cs typeface="Calibri" panose="020F0502020204030204" pitchFamily="34" charset="0"/>
              </a:rPr>
              <a:t>) { </a:t>
            </a:r>
          </a:p>
          <a:p>
            <a:pPr algn="l"/>
            <a:r>
              <a:rPr lang="en-US" sz="1600" b="0" dirty="0">
                <a:latin typeface="Courier" pitchFamily="2" charset="0"/>
                <a:cs typeface="Calibri" panose="020F0502020204030204" pitchFamily="34" charset="0"/>
              </a:rPr>
              <a:t>	</a:t>
            </a:r>
            <a:r>
              <a:rPr lang="zh-CN" altLang="en-US" sz="1600" b="0" dirty="0">
                <a:latin typeface="Courier" pitchFamily="2" charset="0"/>
                <a:cs typeface="Calibri" panose="020F0502020204030204" pitchFamily="34" charset="0"/>
              </a:rPr>
              <a:t>    </a:t>
            </a:r>
            <a:r>
              <a:rPr lang="en-US" sz="1600" b="0" dirty="0">
                <a:latin typeface="Courier" pitchFamily="2" charset="0"/>
                <a:cs typeface="Calibri" panose="020F0502020204030204" pitchFamily="34" charset="0"/>
              </a:rPr>
              <a:t>if (</a:t>
            </a:r>
            <a:r>
              <a:rPr lang="en-US" sz="1600" b="0" dirty="0" err="1">
                <a:latin typeface="Courier" pitchFamily="2" charset="0"/>
                <a:cs typeface="Calibri" panose="020F0502020204030204" pitchFamily="34" charset="0"/>
              </a:rPr>
              <a:t>tmp</a:t>
            </a:r>
            <a:r>
              <a:rPr lang="en-US" sz="1600" b="0" dirty="0">
                <a:latin typeface="Courier" pitchFamily="2" charset="0"/>
                <a:cs typeface="Calibri" panose="020F0502020204030204" pitchFamily="34" charset="0"/>
              </a:rPr>
              <a:t>-&gt;key == key) 	</a:t>
            </a:r>
            <a:r>
              <a:rPr lang="zh-CN" altLang="en-US" sz="1600" b="0" dirty="0">
                <a:latin typeface="Courier" pitchFamily="2" charset="0"/>
                <a:cs typeface="Calibri" panose="020F0502020204030204" pitchFamily="34" charset="0"/>
              </a:rPr>
              <a:t>        </a:t>
            </a:r>
            <a:r>
              <a:rPr lang="en-US" sz="1600" b="0" dirty="0">
                <a:latin typeface="Courier" pitchFamily="2" charset="0"/>
                <a:cs typeface="Calibri" panose="020F0502020204030204" pitchFamily="34" charset="0"/>
              </a:rPr>
              <a:t>return 1; </a:t>
            </a:r>
          </a:p>
          <a:p>
            <a:pPr algn="l"/>
            <a:r>
              <a:rPr lang="en-US" sz="1600" b="0" dirty="0">
                <a:latin typeface="Courier" pitchFamily="2" charset="0"/>
                <a:cs typeface="Calibri" panose="020F0502020204030204" pitchFamily="34" charset="0"/>
              </a:rPr>
              <a:t>	</a:t>
            </a:r>
            <a:r>
              <a:rPr lang="zh-CN" altLang="en-US" sz="1600" b="0" dirty="0">
                <a:latin typeface="Courier" pitchFamily="2" charset="0"/>
                <a:cs typeface="Calibri" panose="020F0502020204030204" pitchFamily="34" charset="0"/>
              </a:rPr>
              <a:t>    </a:t>
            </a:r>
            <a:r>
              <a:rPr lang="en-US" sz="1600" b="0" dirty="0" err="1">
                <a:latin typeface="Courier" pitchFamily="2" charset="0"/>
                <a:cs typeface="Calibri" panose="020F0502020204030204" pitchFamily="34" charset="0"/>
              </a:rPr>
              <a:t>tmp</a:t>
            </a:r>
            <a:r>
              <a:rPr lang="en-US" sz="1600" b="0" dirty="0">
                <a:latin typeface="Courier" pitchFamily="2" charset="0"/>
                <a:cs typeface="Calibri" panose="020F0502020204030204" pitchFamily="34" charset="0"/>
              </a:rPr>
              <a:t> = </a:t>
            </a:r>
            <a:r>
              <a:rPr lang="en-US" sz="1600" b="0" dirty="0" err="1">
                <a:latin typeface="Courier" pitchFamily="2" charset="0"/>
                <a:cs typeface="Calibri" panose="020F0502020204030204" pitchFamily="34" charset="0"/>
              </a:rPr>
              <a:t>tmp</a:t>
            </a:r>
            <a:r>
              <a:rPr lang="en-US" sz="1600" b="0" dirty="0">
                <a:latin typeface="Courier" pitchFamily="2" charset="0"/>
                <a:cs typeface="Calibri" panose="020F0502020204030204" pitchFamily="34" charset="0"/>
              </a:rPr>
              <a:t>-&gt;next; </a:t>
            </a:r>
          </a:p>
          <a:p>
            <a:pPr algn="l"/>
            <a:r>
              <a:rPr lang="en-US" sz="1600" b="0" dirty="0">
                <a:latin typeface="Courier" pitchFamily="2" charset="0"/>
                <a:cs typeface="Calibri" panose="020F0502020204030204" pitchFamily="34" charset="0"/>
              </a:rPr>
              <a:t>	} </a:t>
            </a:r>
          </a:p>
          <a:p>
            <a:pPr algn="l"/>
            <a:r>
              <a:rPr lang="en-US" sz="1600" b="0" dirty="0">
                <a:latin typeface="Courier" pitchFamily="2" charset="0"/>
                <a:cs typeface="Calibri" panose="020F0502020204030204" pitchFamily="34" charset="0"/>
              </a:rPr>
              <a:t>	return 0; </a:t>
            </a:r>
          </a:p>
          <a:p>
            <a:pPr algn="l"/>
            <a:r>
              <a:rPr lang="en-US" sz="1600" b="0" dirty="0">
                <a:latin typeface="Courier" pitchFamily="2" charset="0"/>
                <a:cs typeface="Calibri" panose="020F0502020204030204" pitchFamily="34" charset="0"/>
              </a:rPr>
              <a:t>} </a:t>
            </a:r>
          </a:p>
        </p:txBody>
      </p:sp>
      <p:sp>
        <p:nvSpPr>
          <p:cNvPr id="7" name="Rectangle 6"/>
          <p:cNvSpPr/>
          <p:nvPr/>
        </p:nvSpPr>
        <p:spPr>
          <a:xfrm>
            <a:off x="4653396" y="1525300"/>
            <a:ext cx="6288242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600" b="0" dirty="0" err="1">
                <a:latin typeface="Courier" pitchFamily="2" charset="0"/>
                <a:cs typeface="Calibri" panose="020F0502020204030204" pitchFamily="34" charset="0"/>
              </a:rPr>
              <a:t>typedef</a:t>
            </a:r>
            <a:r>
              <a:rPr lang="en-US" sz="1600" b="0" dirty="0">
                <a:latin typeface="Courier" pitchFamily="2" charset="0"/>
                <a:cs typeface="Calibri" panose="020F0502020204030204" pitchFamily="34" charset="0"/>
              </a:rPr>
              <a:t> </a:t>
            </a:r>
            <a:r>
              <a:rPr lang="en-US" sz="1600" b="0" dirty="0" err="1">
                <a:latin typeface="Courier" pitchFamily="2" charset="0"/>
                <a:cs typeface="Calibri" panose="020F0502020204030204" pitchFamily="34" charset="0"/>
              </a:rPr>
              <a:t>struct</a:t>
            </a:r>
            <a:r>
              <a:rPr lang="en-US" sz="1600" b="0" dirty="0">
                <a:latin typeface="Courier" pitchFamily="2" charset="0"/>
                <a:cs typeface="Calibri" panose="020F0502020204030204" pitchFamily="34" charset="0"/>
              </a:rPr>
              <a:t> __</a:t>
            </a:r>
            <a:r>
              <a:rPr lang="en-US" sz="1600" b="0" dirty="0" err="1">
                <a:latin typeface="Courier" pitchFamily="2" charset="0"/>
                <a:cs typeface="Calibri" panose="020F0502020204030204" pitchFamily="34" charset="0"/>
              </a:rPr>
              <a:t>node_t</a:t>
            </a:r>
            <a:r>
              <a:rPr lang="en-US" sz="1600" b="0" dirty="0">
                <a:latin typeface="Courier" pitchFamily="2" charset="0"/>
                <a:cs typeface="Calibri" panose="020F0502020204030204" pitchFamily="34" charset="0"/>
              </a:rPr>
              <a:t> { </a:t>
            </a:r>
          </a:p>
          <a:p>
            <a:pPr algn="l"/>
            <a:r>
              <a:rPr lang="en-US" sz="1600" b="0" dirty="0">
                <a:latin typeface="Courier" pitchFamily="2" charset="0"/>
                <a:cs typeface="Calibri" panose="020F0502020204030204" pitchFamily="34" charset="0"/>
              </a:rPr>
              <a:t>	</a:t>
            </a:r>
            <a:r>
              <a:rPr lang="en-US" sz="1600" b="0" dirty="0" err="1">
                <a:latin typeface="Courier" pitchFamily="2" charset="0"/>
                <a:cs typeface="Calibri" panose="020F0502020204030204" pitchFamily="34" charset="0"/>
              </a:rPr>
              <a:t>int</a:t>
            </a:r>
            <a:r>
              <a:rPr lang="en-US" sz="1600" b="0" dirty="0">
                <a:latin typeface="Courier" pitchFamily="2" charset="0"/>
                <a:cs typeface="Calibri" panose="020F0502020204030204" pitchFamily="34" charset="0"/>
              </a:rPr>
              <a:t> key; </a:t>
            </a:r>
          </a:p>
          <a:p>
            <a:pPr algn="l"/>
            <a:r>
              <a:rPr lang="en-US" sz="1600" b="0" dirty="0">
                <a:latin typeface="Courier" pitchFamily="2" charset="0"/>
                <a:cs typeface="Calibri" panose="020F0502020204030204" pitchFamily="34" charset="0"/>
              </a:rPr>
              <a:t>	</a:t>
            </a:r>
            <a:r>
              <a:rPr lang="en-US" sz="1600" b="0" dirty="0" err="1">
                <a:latin typeface="Courier" pitchFamily="2" charset="0"/>
                <a:cs typeface="Calibri" panose="020F0502020204030204" pitchFamily="34" charset="0"/>
              </a:rPr>
              <a:t>struct</a:t>
            </a:r>
            <a:r>
              <a:rPr lang="en-US" sz="1600" b="0" dirty="0">
                <a:latin typeface="Courier" pitchFamily="2" charset="0"/>
                <a:cs typeface="Calibri" panose="020F0502020204030204" pitchFamily="34" charset="0"/>
              </a:rPr>
              <a:t> __</a:t>
            </a:r>
            <a:r>
              <a:rPr lang="en-US" sz="1600" b="0" dirty="0" err="1">
                <a:latin typeface="Courier" pitchFamily="2" charset="0"/>
                <a:cs typeface="Calibri" panose="020F0502020204030204" pitchFamily="34" charset="0"/>
              </a:rPr>
              <a:t>node_t</a:t>
            </a:r>
            <a:r>
              <a:rPr lang="en-US" sz="1600" b="0" dirty="0">
                <a:latin typeface="Courier" pitchFamily="2" charset="0"/>
                <a:cs typeface="Calibri" panose="020F0502020204030204" pitchFamily="34" charset="0"/>
              </a:rPr>
              <a:t> *next;</a:t>
            </a:r>
          </a:p>
          <a:p>
            <a:pPr algn="l"/>
            <a:r>
              <a:rPr lang="en-US" sz="1600" b="0" dirty="0">
                <a:latin typeface="Courier" pitchFamily="2" charset="0"/>
                <a:cs typeface="Calibri" panose="020F0502020204030204" pitchFamily="34" charset="0"/>
              </a:rPr>
              <a:t>} </a:t>
            </a:r>
            <a:r>
              <a:rPr lang="en-US" sz="1600" b="0" dirty="0" err="1">
                <a:latin typeface="Courier" pitchFamily="2" charset="0"/>
                <a:cs typeface="Calibri" panose="020F0502020204030204" pitchFamily="34" charset="0"/>
              </a:rPr>
              <a:t>node_t</a:t>
            </a:r>
            <a:r>
              <a:rPr lang="en-US" sz="1600" b="0" dirty="0">
                <a:latin typeface="Courier" pitchFamily="2" charset="0"/>
                <a:cs typeface="Calibri" panose="020F0502020204030204" pitchFamily="34" charset="0"/>
              </a:rPr>
              <a:t>;</a:t>
            </a:r>
          </a:p>
          <a:p>
            <a:pPr algn="l"/>
            <a:endParaRPr lang="en-US" sz="1600" b="0" dirty="0">
              <a:latin typeface="Courier" pitchFamily="2" charset="0"/>
              <a:cs typeface="Calibri" panose="020F0502020204030204" pitchFamily="34" charset="0"/>
            </a:endParaRPr>
          </a:p>
          <a:p>
            <a:pPr algn="l"/>
            <a:r>
              <a:rPr lang="en-US" sz="1600" b="0" dirty="0" err="1">
                <a:latin typeface="Courier" pitchFamily="2" charset="0"/>
                <a:cs typeface="Calibri" panose="020F0502020204030204" pitchFamily="34" charset="0"/>
              </a:rPr>
              <a:t>Typedef</a:t>
            </a:r>
            <a:r>
              <a:rPr lang="en-US" sz="1600" b="0" dirty="0">
                <a:latin typeface="Courier" pitchFamily="2" charset="0"/>
                <a:cs typeface="Calibri" panose="020F0502020204030204" pitchFamily="34" charset="0"/>
              </a:rPr>
              <a:t> </a:t>
            </a:r>
            <a:r>
              <a:rPr lang="en-US" sz="1600" b="0" dirty="0" err="1">
                <a:latin typeface="Courier" pitchFamily="2" charset="0"/>
                <a:cs typeface="Calibri" panose="020F0502020204030204" pitchFamily="34" charset="0"/>
              </a:rPr>
              <a:t>struct</a:t>
            </a:r>
            <a:r>
              <a:rPr lang="en-US" sz="1600" b="0" dirty="0">
                <a:latin typeface="Courier" pitchFamily="2" charset="0"/>
                <a:cs typeface="Calibri" panose="020F0502020204030204" pitchFamily="34" charset="0"/>
              </a:rPr>
              <a:t> __</a:t>
            </a:r>
            <a:r>
              <a:rPr lang="en-US" sz="1600" b="0" dirty="0" err="1">
                <a:latin typeface="Courier" pitchFamily="2" charset="0"/>
                <a:cs typeface="Calibri" panose="020F0502020204030204" pitchFamily="34" charset="0"/>
              </a:rPr>
              <a:t>list_t</a:t>
            </a:r>
            <a:r>
              <a:rPr lang="en-US" sz="1600" b="0" dirty="0">
                <a:latin typeface="Courier" pitchFamily="2" charset="0"/>
                <a:cs typeface="Calibri" panose="020F0502020204030204" pitchFamily="34" charset="0"/>
              </a:rPr>
              <a:t> {</a:t>
            </a:r>
          </a:p>
          <a:p>
            <a:pPr algn="l"/>
            <a:r>
              <a:rPr lang="en-US" sz="1600" b="0" dirty="0">
                <a:latin typeface="Courier" pitchFamily="2" charset="0"/>
                <a:cs typeface="Calibri" panose="020F0502020204030204" pitchFamily="34" charset="0"/>
              </a:rPr>
              <a:t>	</a:t>
            </a:r>
            <a:r>
              <a:rPr lang="en-US" sz="1600" b="0" dirty="0" err="1">
                <a:latin typeface="Courier" pitchFamily="2" charset="0"/>
                <a:cs typeface="Calibri" panose="020F0502020204030204" pitchFamily="34" charset="0"/>
              </a:rPr>
              <a:t>node_t</a:t>
            </a:r>
            <a:r>
              <a:rPr lang="en-US" sz="1600" b="0" dirty="0">
                <a:latin typeface="Courier" pitchFamily="2" charset="0"/>
                <a:cs typeface="Calibri" panose="020F0502020204030204" pitchFamily="34" charset="0"/>
              </a:rPr>
              <a:t> *head;</a:t>
            </a:r>
          </a:p>
          <a:p>
            <a:pPr algn="l"/>
            <a:r>
              <a:rPr lang="en-US" sz="1600" b="0" dirty="0">
                <a:latin typeface="Courier" pitchFamily="2" charset="0"/>
                <a:cs typeface="Calibri" panose="020F0502020204030204" pitchFamily="34" charset="0"/>
              </a:rPr>
              <a:t>} </a:t>
            </a:r>
            <a:r>
              <a:rPr lang="en-US" sz="1600" b="0" dirty="0" err="1">
                <a:latin typeface="Courier" pitchFamily="2" charset="0"/>
                <a:cs typeface="Calibri" panose="020F0502020204030204" pitchFamily="34" charset="0"/>
              </a:rPr>
              <a:t>list_t</a:t>
            </a:r>
            <a:r>
              <a:rPr lang="en-US" sz="1600" b="0" dirty="0">
                <a:latin typeface="Courier" pitchFamily="2" charset="0"/>
                <a:cs typeface="Calibri" panose="020F0502020204030204" pitchFamily="34" charset="0"/>
              </a:rPr>
              <a:t>;</a:t>
            </a:r>
          </a:p>
          <a:p>
            <a:pPr algn="l"/>
            <a:endParaRPr lang="en-US" sz="1600" b="0" dirty="0">
              <a:latin typeface="Courier" pitchFamily="2" charset="0"/>
              <a:cs typeface="Calibri" panose="020F0502020204030204" pitchFamily="34" charset="0"/>
            </a:endParaRPr>
          </a:p>
          <a:p>
            <a:pPr algn="l"/>
            <a:r>
              <a:rPr lang="en-US" sz="1600" b="0" dirty="0">
                <a:latin typeface="Courier" pitchFamily="2" charset="0"/>
                <a:cs typeface="Calibri" panose="020F0502020204030204" pitchFamily="34" charset="0"/>
              </a:rPr>
              <a:t>Void </a:t>
            </a:r>
            <a:r>
              <a:rPr lang="en-US" sz="1600" b="0" dirty="0" err="1">
                <a:latin typeface="Courier" pitchFamily="2" charset="0"/>
                <a:cs typeface="Calibri" panose="020F0502020204030204" pitchFamily="34" charset="0"/>
              </a:rPr>
              <a:t>List_Init</a:t>
            </a:r>
            <a:r>
              <a:rPr lang="en-US" sz="1600" b="0" dirty="0">
                <a:latin typeface="Courier" pitchFamily="2" charset="0"/>
                <a:cs typeface="Calibri" panose="020F0502020204030204" pitchFamily="34" charset="0"/>
              </a:rPr>
              <a:t>(</a:t>
            </a:r>
            <a:r>
              <a:rPr lang="en-US" sz="1600" b="0" dirty="0" err="1">
                <a:latin typeface="Courier" pitchFamily="2" charset="0"/>
                <a:cs typeface="Calibri" panose="020F0502020204030204" pitchFamily="34" charset="0"/>
              </a:rPr>
              <a:t>list_t</a:t>
            </a:r>
            <a:r>
              <a:rPr lang="en-US" sz="1600" b="0" dirty="0">
                <a:latin typeface="Courier" pitchFamily="2" charset="0"/>
                <a:cs typeface="Calibri" panose="020F0502020204030204" pitchFamily="34" charset="0"/>
              </a:rPr>
              <a:t> *L) {</a:t>
            </a:r>
          </a:p>
          <a:p>
            <a:pPr algn="l"/>
            <a:r>
              <a:rPr lang="en-US" sz="1600" b="0" dirty="0">
                <a:latin typeface="Courier" pitchFamily="2" charset="0"/>
                <a:cs typeface="Calibri" panose="020F0502020204030204" pitchFamily="34" charset="0"/>
              </a:rPr>
              <a:t>	L-&gt;head = NULL;</a:t>
            </a:r>
          </a:p>
          <a:p>
            <a:pPr algn="l"/>
            <a:r>
              <a:rPr lang="en-US" sz="1600" b="0" dirty="0">
                <a:latin typeface="Courier" pitchFamily="2" charset="0"/>
                <a:cs typeface="Calibri" panose="020F0502020204030204" pitchFamily="34" charset="0"/>
              </a:rPr>
              <a:t>}</a:t>
            </a:r>
            <a:endParaRPr lang="en-US" sz="4400" b="0" dirty="0">
              <a:latin typeface="Courier" pitchFamily="2" charset="0"/>
              <a:cs typeface="Calibri" panose="020F050202020403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788024" y="5733256"/>
            <a:ext cx="404533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>
                <a:solidFill>
                  <a:srgbClr val="0070C0"/>
                </a:solidFill>
                <a:latin typeface="Calibri" panose="020F0502020204030204" pitchFamily="34" charset="0"/>
              </a:rPr>
              <a:t>What can go wrong?</a:t>
            </a:r>
          </a:p>
          <a:p>
            <a:r>
              <a:rPr lang="en-US" sz="2000" b="0" dirty="0">
                <a:solidFill>
                  <a:srgbClr val="0070C0"/>
                </a:solidFill>
                <a:latin typeface="Calibri" panose="020F0502020204030204" pitchFamily="34" charset="0"/>
              </a:rPr>
              <a:t>Find schedule that leads to problem?</a:t>
            </a:r>
          </a:p>
        </p:txBody>
      </p:sp>
    </p:spTree>
    <p:extLst>
      <p:ext uri="{BB962C8B-B14F-4D97-AF65-F5344CB8AC3E}">
        <p14:creationId xmlns:p14="http://schemas.microsoft.com/office/powerpoint/2010/main" val="16637403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Shape 32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rgbClr val="000000"/>
                </a:solidFill>
              </a:rPr>
              <a:t>Linked-List Race</a:t>
            </a:r>
          </a:p>
        </p:txBody>
      </p:sp>
      <p:sp>
        <p:nvSpPr>
          <p:cNvPr id="329" name="Shape 329"/>
          <p:cNvSpPr>
            <a:spLocks noGrp="1"/>
          </p:cNvSpPr>
          <p:nvPr>
            <p:ph type="body" idx="4294967295"/>
          </p:nvPr>
        </p:nvSpPr>
        <p:spPr>
          <a:xfrm>
            <a:off x="182459" y="1562259"/>
            <a:ext cx="8777495" cy="3882965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sz="2109" u="sng" dirty="0">
                <a:solidFill>
                  <a:srgbClr val="000000"/>
                </a:solidFill>
              </a:rPr>
              <a:t>Thread 1				Thread 2    			 </a:t>
            </a:r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sz="2109" dirty="0">
                <a:solidFill>
                  <a:srgbClr val="000000"/>
                </a:solidFill>
              </a:rPr>
              <a:t>new-&gt;key = key</a:t>
            </a:r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sz="2109" dirty="0">
                <a:solidFill>
                  <a:srgbClr val="000000"/>
                </a:solidFill>
              </a:rPr>
              <a:t>new-&gt;next = L-&gt;head</a:t>
            </a:r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sz="2109" dirty="0">
                <a:solidFill>
                  <a:srgbClr val="E8A433"/>
                </a:solidFill>
              </a:rPr>
              <a:t>					</a:t>
            </a:r>
            <a:r>
              <a:rPr sz="2109" dirty="0"/>
              <a:t>new-&gt;key = key</a:t>
            </a:r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sz="2109" dirty="0"/>
              <a:t>					new-&gt;next = L-&gt;head</a:t>
            </a:r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sz="2109" dirty="0"/>
              <a:t>					L-&gt;head = new</a:t>
            </a:r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sz="2109" dirty="0">
                <a:solidFill>
                  <a:srgbClr val="000000"/>
                </a:solidFill>
              </a:rPr>
              <a:t>L-&gt;head = new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B9006414-C23F-0D43-B56D-9B7775F4E1E3}"/>
              </a:ext>
            </a:extLst>
          </p:cNvPr>
          <p:cNvGrpSpPr/>
          <p:nvPr/>
        </p:nvGrpSpPr>
        <p:grpSpPr>
          <a:xfrm>
            <a:off x="1187624" y="5295741"/>
            <a:ext cx="6102696" cy="900214"/>
            <a:chOff x="1096360" y="5751337"/>
            <a:chExt cx="6102696" cy="900214"/>
          </a:xfrm>
        </p:grpSpPr>
        <p:sp>
          <p:nvSpPr>
            <p:cNvPr id="4" name="Shape 332"/>
            <p:cNvSpPr/>
            <p:nvPr/>
          </p:nvSpPr>
          <p:spPr>
            <a:xfrm>
              <a:off x="2167681" y="5751337"/>
              <a:ext cx="3983912" cy="46160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35719" tIns="35719" rIns="35719" bIns="35719" anchor="ctr">
              <a:spAutoFit/>
            </a:bodyPr>
            <a:lstStyle/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 b="0" dirty="0">
                  <a:solidFill>
                    <a:srgbClr val="0070C0"/>
                  </a:solidFill>
                  <a:latin typeface="Calibri" panose="020F0502020204030204" pitchFamily="34" charset="0"/>
                </a:rPr>
                <a:t>Both </a:t>
              </a:r>
              <a:r>
                <a:rPr lang="en-US" sz="2531" b="0" dirty="0">
                  <a:solidFill>
                    <a:srgbClr val="0070C0"/>
                  </a:solidFill>
                  <a:latin typeface="Calibri" panose="020F0502020204030204" pitchFamily="34" charset="0"/>
                </a:rPr>
                <a:t>entries </a:t>
              </a:r>
              <a:r>
                <a:rPr sz="2531" b="0" dirty="0">
                  <a:solidFill>
                    <a:srgbClr val="0070C0"/>
                  </a:solidFill>
                  <a:latin typeface="Calibri" panose="020F0502020204030204" pitchFamily="34" charset="0"/>
                </a:rPr>
                <a:t>point to old head</a:t>
              </a:r>
            </a:p>
          </p:txBody>
        </p:sp>
        <p:sp>
          <p:nvSpPr>
            <p:cNvPr id="3" name="Rectangle 2"/>
            <p:cNvSpPr/>
            <p:nvPr/>
          </p:nvSpPr>
          <p:spPr>
            <a:xfrm>
              <a:off x="1096360" y="6212969"/>
              <a:ext cx="6102696" cy="43858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lang="en-US" sz="2250" b="0" dirty="0">
                  <a:solidFill>
                    <a:srgbClr val="0070C0"/>
                  </a:solidFill>
                  <a:latin typeface="Calibri" panose="020F0502020204030204" pitchFamily="34" charset="0"/>
                </a:rPr>
                <a:t>Only one entry (which one?) can be the new head.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53480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INIT" val=""/>
  <p:tag name="USEAMSFONTS" val="True"/>
  <p:tag name="EMBEDFONTS" val="False"/>
  <p:tag name="USEBOLDAMS" val="False"/>
  <p:tag name="DEFAULTDISPLAYSOURCE" val="\documentclass{slides}\pagestyle{empty}&#10;\begin{document}&#10;&#10;\end{document}&#10;"/>
  <p:tag name="TEX2PS" val="latex $(base).tex; dvips -D $(res) -E -o $(base).ps $(base).dvi"/>
  <p:tag name="EXTERNALEDITCOMMAND" val="notepad %"/>
  <p:tag name="GHOSTSCRIPTCOMMAND" val="gswin32c"/>
  <p:tag name="DEFAULTBITMAP" val="pngmono"/>
  <p:tag name="DEFAULTBLEND" val="False"/>
  <p:tag name="DEFAULTTRANSPARENT" val="False"/>
  <p:tag name="DEFAULTWORKAROUNDTRANSPARENCYBUG" val="False"/>
  <p:tag name="DEFAULTRESOLUTION" val="1200"/>
  <p:tag name="DEFAULTMAGNIFICATION" val="0.8"/>
  <p:tag name="DEFAULTFONTSIZE" val="10"/>
  <p:tag name="DEFAULTWIDTH" val="418"/>
  <p:tag name="DEFAULTHEIGHT" val="316"/>
</p:tagLst>
</file>

<file path=ppt/theme/theme1.xml><?xml version="1.0" encoding="utf-8"?>
<a:theme xmlns:a="http://schemas.openxmlformats.org/drawingml/2006/main" name="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Custom 1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CC00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CC00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 smtClean="0">
            <a:latin typeface="Calibri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2.1-bits-ints-part1" id="{B715AE6D-8F23-B04C-8438-F12C9727B49A}" vid="{C382CE4F-DE24-3D4B-B558-25C323801790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template2007</Template>
  <TotalTime>1271</TotalTime>
  <Words>5228</Words>
  <Application>Microsoft Macintosh PowerPoint</Application>
  <PresentationFormat>全屏显示(4:3)</PresentationFormat>
  <Paragraphs>1191</Paragraphs>
  <Slides>66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66</vt:i4>
      </vt:variant>
    </vt:vector>
  </HeadingPairs>
  <TitlesOfParts>
    <vt:vector size="80" baseType="lpstr">
      <vt:lpstr>-apple-system</vt:lpstr>
      <vt:lpstr>Arial</vt:lpstr>
      <vt:lpstr>Arial Narrow</vt:lpstr>
      <vt:lpstr>Calibri</vt:lpstr>
      <vt:lpstr>Calisto MT</vt:lpstr>
      <vt:lpstr>Courier</vt:lpstr>
      <vt:lpstr>Courier New</vt:lpstr>
      <vt:lpstr>Helvetica</vt:lpstr>
      <vt:lpstr>Marker Felt</vt:lpstr>
      <vt:lpstr>Menlo</vt:lpstr>
      <vt:lpstr>Times New Roman</vt:lpstr>
      <vt:lpstr>Wingdings</vt:lpstr>
      <vt:lpstr>Wingdings 2</vt:lpstr>
      <vt:lpstr>template2007</vt:lpstr>
      <vt:lpstr>Concurrency: Locks</vt:lpstr>
      <vt:lpstr>PowerPoint 演示文稿</vt:lpstr>
      <vt:lpstr>PowerPoint 演示文稿</vt:lpstr>
      <vt:lpstr>Review: What is needed for Correctness?</vt:lpstr>
      <vt:lpstr>badcnt.c: Improper Synchronization</vt:lpstr>
      <vt:lpstr>goodcnt.c: Mutex Synchronization</vt:lpstr>
      <vt:lpstr>Other Examples</vt:lpstr>
      <vt:lpstr>Shared Linked List</vt:lpstr>
      <vt:lpstr>Linked-List Race</vt:lpstr>
      <vt:lpstr>Resulting Linked List</vt:lpstr>
      <vt:lpstr>Locking Linked Lists</vt:lpstr>
      <vt:lpstr>Locking Linked Lists</vt:lpstr>
      <vt:lpstr>Locking Linked Lists : Approach #1</vt:lpstr>
      <vt:lpstr>Locking Linked Lists : Approach #2</vt:lpstr>
      <vt:lpstr>Locking Linked Lists : Approach #3</vt:lpstr>
      <vt:lpstr>Implementing Synchronization</vt:lpstr>
      <vt:lpstr>Lock Implementation Goals</vt:lpstr>
      <vt:lpstr>Implementing Synchronization</vt:lpstr>
      <vt:lpstr>Implementing Locks: w/ Interrupts</vt:lpstr>
      <vt:lpstr>Implementing locks: w/ Load+Store</vt:lpstr>
      <vt:lpstr>Race Condition with LOAD and STORE</vt:lpstr>
      <vt:lpstr>Can we implement a software lock without the help of hardware?</vt:lpstr>
      <vt:lpstr>Peterson’s Algorithm</vt:lpstr>
      <vt:lpstr>Different Cases: All work</vt:lpstr>
      <vt:lpstr>Different Cases: All work</vt:lpstr>
      <vt:lpstr>Different Cases: All work</vt:lpstr>
      <vt:lpstr>Peterson’s Algorithm: Intuition</vt:lpstr>
      <vt:lpstr>Peterson’s Algorithm: Intuition</vt:lpstr>
      <vt:lpstr>xchg: atomic exchange, or test-and-set</vt:lpstr>
      <vt:lpstr>Lock implementation with XCHG</vt:lpstr>
      <vt:lpstr>XCHG Implementation</vt:lpstr>
      <vt:lpstr>Other Atomic HW Instructions</vt:lpstr>
      <vt:lpstr>Other Atomic HW Instructions</vt:lpstr>
      <vt:lpstr>Lock Implementation Goals</vt:lpstr>
      <vt:lpstr>Basic Spinlocks are Unfair</vt:lpstr>
      <vt:lpstr>Fairness: How to implement?</vt:lpstr>
      <vt:lpstr>Fairness: Ticket Locks</vt:lpstr>
      <vt:lpstr>Ticket Lock Example</vt:lpstr>
      <vt:lpstr>Ticket Lock Example</vt:lpstr>
      <vt:lpstr>Ticket Lock Implementation</vt:lpstr>
      <vt:lpstr>Spinlock Performance</vt:lpstr>
      <vt:lpstr>CPU Scheduler is Ignorant</vt:lpstr>
      <vt:lpstr>Ticket Lock with Yield()</vt:lpstr>
      <vt:lpstr>Yield Instead of Spin</vt:lpstr>
      <vt:lpstr>Spinlock Performance</vt:lpstr>
      <vt:lpstr>Lock Evaluation</vt:lpstr>
      <vt:lpstr>Lock Implementation: Block when Waiting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Lock Implementation: Block when Waiting</vt:lpstr>
      <vt:lpstr>Race Condition</vt:lpstr>
      <vt:lpstr>Block when Waiting: Final Correct Lock</vt:lpstr>
      <vt:lpstr>Spin-Waiting vs Blocking</vt:lpstr>
      <vt:lpstr>When to Spin-Wait?   When to Block?</vt:lpstr>
      <vt:lpstr>Two-Phase Waiting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Concurrency: Locks</dc:title>
  <dc:creator>Microsoft Office User</dc:creator>
  <dc:description>Redesign of slides created by Randal E. Bryant and David R. O'Hallaron</dc:description>
  <cp:lastModifiedBy>Microsoft Office User</cp:lastModifiedBy>
  <cp:revision>19</cp:revision>
  <cp:lastPrinted>2017-08-31T16:02:16Z</cp:lastPrinted>
  <dcterms:created xsi:type="dcterms:W3CDTF">2021-10-21T01:01:26Z</dcterms:created>
  <dcterms:modified xsi:type="dcterms:W3CDTF">2023-10-26T01:33:08Z</dcterms:modified>
</cp:coreProperties>
</file>