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330" r:id="rId2"/>
    <p:sldId id="305" r:id="rId3"/>
    <p:sldId id="306" r:id="rId4"/>
    <p:sldId id="308" r:id="rId5"/>
    <p:sldId id="331" r:id="rId6"/>
    <p:sldId id="332" r:id="rId7"/>
    <p:sldId id="348" r:id="rId8"/>
    <p:sldId id="337" r:id="rId9"/>
    <p:sldId id="338" r:id="rId10"/>
    <p:sldId id="436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431" r:id="rId41"/>
    <p:sldId id="383" r:id="rId42"/>
    <p:sldId id="384" r:id="rId43"/>
    <p:sldId id="385" r:id="rId44"/>
    <p:sldId id="386" r:id="rId45"/>
    <p:sldId id="387" r:id="rId46"/>
    <p:sldId id="388" r:id="rId47"/>
    <p:sldId id="389" r:id="rId48"/>
    <p:sldId id="390" r:id="rId49"/>
    <p:sldId id="391" r:id="rId50"/>
    <p:sldId id="392" r:id="rId51"/>
    <p:sldId id="393" r:id="rId52"/>
    <p:sldId id="394" r:id="rId53"/>
    <p:sldId id="395" r:id="rId54"/>
    <p:sldId id="396" r:id="rId55"/>
    <p:sldId id="397" r:id="rId56"/>
    <p:sldId id="398" r:id="rId57"/>
    <p:sldId id="399" r:id="rId58"/>
    <p:sldId id="400" r:id="rId59"/>
    <p:sldId id="401" r:id="rId60"/>
    <p:sldId id="402" r:id="rId61"/>
    <p:sldId id="403" r:id="rId62"/>
    <p:sldId id="404" r:id="rId63"/>
    <p:sldId id="405" r:id="rId64"/>
    <p:sldId id="406" r:id="rId65"/>
    <p:sldId id="407" r:id="rId66"/>
    <p:sldId id="408" r:id="rId67"/>
    <p:sldId id="409" r:id="rId68"/>
    <p:sldId id="410" r:id="rId69"/>
    <p:sldId id="411" r:id="rId70"/>
    <p:sldId id="412" r:id="rId71"/>
    <p:sldId id="414" r:id="rId72"/>
    <p:sldId id="439" r:id="rId73"/>
    <p:sldId id="432" r:id="rId74"/>
    <p:sldId id="440" r:id="rId75"/>
    <p:sldId id="418" r:id="rId76"/>
    <p:sldId id="421" r:id="rId77"/>
    <p:sldId id="424" r:id="rId78"/>
    <p:sldId id="423" r:id="rId79"/>
    <p:sldId id="437" r:id="rId80"/>
    <p:sldId id="427" r:id="rId81"/>
    <p:sldId id="438" r:id="rId82"/>
    <p:sldId id="430" r:id="rId83"/>
  </p:sldIdLst>
  <p:sldSz cx="9144000" cy="6858000" type="screen4x3"/>
  <p:notesSz cx="7302500" cy="9586913"/>
  <p:custDataLst>
    <p:tags r:id="rId8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8E799"/>
    <a:srgbClr val="CDF1C5"/>
    <a:srgbClr val="F1C7C7"/>
    <a:srgbClr val="E0E0E0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76" autoAdjust="0"/>
    <p:restoredTop sz="94660"/>
  </p:normalViewPr>
  <p:slideViewPr>
    <p:cSldViewPr snapToObjects="1">
      <p:cViewPr varScale="1">
        <p:scale>
          <a:sx n="114" d="100"/>
          <a:sy n="114" d="100"/>
        </p:scale>
        <p:origin x="176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0" i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fld id="{196F663E-5ED1-47B2-8DFB-BADDA486BF96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0" i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0" i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fld id="{61F84E61-BFA6-4150-9FE3-AA0C8F288190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822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26" y="142875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66800"/>
            <a:ext cx="7896225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3" r:id="rId14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38750"/>
            <a:ext cx="7772400" cy="1561650"/>
          </a:xfrm>
        </p:spPr>
        <p:txBody>
          <a:bodyPr/>
          <a:lstStyle/>
          <a:p>
            <a:pPr algn="ctr"/>
            <a:r>
              <a:rPr lang="en-US" dirty="0"/>
              <a:t>Condition Variables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71874"/>
            <a:ext cx="8458200" cy="2600325"/>
          </a:xfrm>
        </p:spPr>
        <p:txBody>
          <a:bodyPr/>
          <a:lstStyle/>
          <a:p>
            <a:pPr marL="609569" indent="-609569"/>
            <a:r>
              <a:rPr lang="en-US" b="1" dirty="0"/>
              <a:t>Questions answered in this lecture:</a:t>
            </a:r>
          </a:p>
          <a:p>
            <a:pPr marL="609569" indent="-609569"/>
            <a:r>
              <a:rPr lang="en-US" b="1" dirty="0"/>
              <a:t>How can threads enforce ordering across operations?  </a:t>
            </a:r>
          </a:p>
          <a:p>
            <a:pPr marL="609569" indent="-609569"/>
            <a:r>
              <a:rPr lang="en-US" b="1" dirty="0"/>
              <a:t>How can </a:t>
            </a:r>
            <a:r>
              <a:rPr lang="en-US" b="1" dirty="0" err="1"/>
              <a:t>thread_join</a:t>
            </a:r>
            <a:r>
              <a:rPr lang="en-US" b="1" dirty="0"/>
              <a:t>() be implemented?</a:t>
            </a:r>
          </a:p>
          <a:p>
            <a:pPr marL="609569" indent="-609569"/>
            <a:r>
              <a:rPr lang="en-US" b="1" dirty="0"/>
              <a:t>How can condition variables be used to support producer/consumer apps?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Join Implementation: Attempt 2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8" name="Shape 90"/>
          <p:cNvSpPr txBox="1">
            <a:spLocks/>
          </p:cNvSpPr>
          <p:nvPr/>
        </p:nvSpPr>
        <p:spPr>
          <a:xfrm>
            <a:off x="429710" y="4494345"/>
            <a:ext cx="7804547" cy="1646411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pPr marL="282560" indent="-282560" defTabSz="914353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Parent:    w    x            y</a:t>
            </a:r>
          </a:p>
          <a:p>
            <a:pPr marL="282560" indent="-282560" defTabSz="914353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Child:                 a    b</a:t>
            </a:r>
            <a:endParaRPr lang="en-US" sz="2250" b="0" dirty="0"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50708" y="4494344"/>
            <a:ext cx="1750800" cy="351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87" b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… sleep forever …</a:t>
            </a:r>
            <a:endParaRPr lang="en-US" sz="1687" b="0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606" y="4043327"/>
            <a:ext cx="515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alibri" panose="020F0502020204030204" pitchFamily="34" charset="0"/>
              </a:rPr>
              <a:t>Can you construct ordering that does not work?</a:t>
            </a:r>
          </a:p>
        </p:txBody>
      </p:sp>
      <p:sp>
        <p:nvSpPr>
          <p:cNvPr id="11" name="Shape 84">
            <a:extLst>
              <a:ext uri="{FF2B5EF4-FFF2-40B4-BE49-F238E27FC236}">
                <a16:creationId xmlns:a16="http://schemas.microsoft.com/office/drawing/2014/main" id="{1345454A-D831-6346-AAE7-FB164DEEF70B}"/>
              </a:ext>
            </a:extLst>
          </p:cNvPr>
          <p:cNvSpPr/>
          <p:nvPr/>
        </p:nvSpPr>
        <p:spPr>
          <a:xfrm>
            <a:off x="5365031" y="2300379"/>
            <a:ext cx="2401298" cy="112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latin typeface="Calibri" panose="020F0502020204030204" pitchFamily="34" charset="0"/>
              </a:rPr>
              <a:t>void </a:t>
            </a:r>
            <a:r>
              <a:rPr lang="en-US" sz="1828" b="0" dirty="0" err="1">
                <a:latin typeface="Calibri" panose="020F0502020204030204" pitchFamily="34" charset="0"/>
              </a:rPr>
              <a:t>thread_exit</a:t>
            </a:r>
            <a:r>
              <a:rPr lang="en-US" sz="1828" b="0" dirty="0">
                <a:latin typeface="Calibri" panose="020F0502020204030204" pitchFamily="34" charset="0"/>
              </a:rPr>
              <a:t>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70C0"/>
                </a:solidFill>
                <a:latin typeface="Calibri" panose="020F0502020204030204" pitchFamily="34" charset="0"/>
              </a:rPr>
              <a:t>    done = 1;        // a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latin typeface="Calibri" panose="020F0502020204030204" pitchFamily="34" charset="0"/>
              </a:rPr>
              <a:t>    </a:t>
            </a:r>
            <a:r>
              <a:rPr lang="en-US" sz="1828" b="0" dirty="0" err="1">
                <a:latin typeface="Calibri" panose="020F0502020204030204" pitchFamily="34" charset="0"/>
              </a:rPr>
              <a:t>Cond_signal</a:t>
            </a:r>
            <a:r>
              <a:rPr lang="en-US" sz="1828" b="0" dirty="0">
                <a:latin typeface="Calibri" panose="020F0502020204030204" pitchFamily="34" charset="0"/>
              </a:rPr>
              <a:t>(&amp;c);    // b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latin typeface="Calibri" panose="020F0502020204030204" pitchFamily="34" charset="0"/>
              </a:rPr>
              <a:t>}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2" name="Shape 85">
            <a:extLst>
              <a:ext uri="{FF2B5EF4-FFF2-40B4-BE49-F238E27FC236}">
                <a16:creationId xmlns:a16="http://schemas.microsoft.com/office/drawing/2014/main" id="{1E484265-BE8C-CD47-9FB2-F0C87DC454ED}"/>
              </a:ext>
            </a:extLst>
          </p:cNvPr>
          <p:cNvSpPr/>
          <p:nvPr/>
        </p:nvSpPr>
        <p:spPr>
          <a:xfrm>
            <a:off x="153606" y="2232514"/>
            <a:ext cx="2831481" cy="175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void </a:t>
            </a:r>
            <a:r>
              <a:rPr lang="en-US" sz="1828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thread_join</a:t>
            </a: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1828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         // w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70C0"/>
                </a:solidFill>
                <a:latin typeface="Calibri" panose="020F0502020204030204" pitchFamily="34" charset="0"/>
              </a:rPr>
              <a:t>    if (done == 0)          // 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828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(&amp;c, &amp;m); // y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1828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     // z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828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30E89D-B4E0-D944-B2A6-D1F163DE5B47}"/>
              </a:ext>
            </a:extLst>
          </p:cNvPr>
          <p:cNvSpPr txBox="1"/>
          <p:nvPr/>
        </p:nvSpPr>
        <p:spPr>
          <a:xfrm>
            <a:off x="429710" y="1733022"/>
            <a:ext cx="818044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>
                <a:solidFill>
                  <a:srgbClr val="921F07"/>
                </a:solidFill>
                <a:latin typeface="Calibri" panose="020F0502020204030204" pitchFamily="34" charset="0"/>
              </a:rPr>
              <a:t>Parent:</a:t>
            </a:r>
            <a:endParaRPr lang="en-US" sz="1687" b="0" dirty="0">
              <a:solidFill>
                <a:srgbClr val="921F07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4D807-D3DC-F040-90D8-D3BB0529638D}"/>
              </a:ext>
            </a:extLst>
          </p:cNvPr>
          <p:cNvSpPr txBox="1"/>
          <p:nvPr/>
        </p:nvSpPr>
        <p:spPr>
          <a:xfrm>
            <a:off x="5043993" y="1733022"/>
            <a:ext cx="68961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>
                <a:solidFill>
                  <a:srgbClr val="0070C0"/>
                </a:solidFill>
                <a:latin typeface="Calibri" panose="020F0502020204030204" pitchFamily="34" charset="0"/>
              </a:rPr>
              <a:t>Child:</a:t>
            </a:r>
            <a:endParaRPr lang="en-US" sz="1687" b="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62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Join Implementation: Correct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84" name="Shape 84"/>
          <p:cNvSpPr/>
          <p:nvPr/>
        </p:nvSpPr>
        <p:spPr>
          <a:xfrm>
            <a:off x="4831621" y="2226059"/>
            <a:ext cx="4312379" cy="1687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latin typeface="Calibri" panose="020F0502020204030204" pitchFamily="34" charset="0"/>
              </a:rPr>
              <a:t>void </a:t>
            </a:r>
            <a:r>
              <a:rPr lang="en-US" sz="1828" b="0" dirty="0" err="1">
                <a:latin typeface="Calibri" panose="020F0502020204030204" pitchFamily="34" charset="0"/>
              </a:rPr>
              <a:t>thread_exit</a:t>
            </a:r>
            <a:r>
              <a:rPr lang="en-US" sz="1828" b="0" dirty="0">
                <a:latin typeface="Calibri" panose="020F0502020204030204" pitchFamily="34" charset="0"/>
              </a:rPr>
              <a:t>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70C0"/>
                </a:solidFill>
                <a:latin typeface="Calibri" panose="020F0502020204030204" pitchFamily="34" charset="0"/>
              </a:rPr>
              <a:t>    </a:t>
            </a:r>
            <a:r>
              <a:rPr lang="en-US" sz="1828" b="0" dirty="0" err="1">
                <a:solidFill>
                  <a:srgbClr val="0070C0"/>
                </a:solidFill>
                <a:latin typeface="Calibri" panose="020F0502020204030204" pitchFamily="34" charset="0"/>
              </a:rPr>
              <a:t>Mutex_lock</a:t>
            </a:r>
            <a:r>
              <a:rPr lang="en-US" sz="1828" b="0" dirty="0">
                <a:solidFill>
                  <a:srgbClr val="0070C0"/>
                </a:solidFill>
                <a:latin typeface="Calibri" panose="020F0502020204030204" pitchFamily="34" charset="0"/>
              </a:rPr>
              <a:t>(&amp;m);        // a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latin typeface="Calibri" panose="020F0502020204030204" pitchFamily="34" charset="0"/>
              </a:rPr>
              <a:t>    done = 1;            // b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latin typeface="Calibri" panose="020F0502020204030204" pitchFamily="34" charset="0"/>
              </a:rPr>
              <a:t>    </a:t>
            </a:r>
            <a:r>
              <a:rPr lang="en-US" sz="1828" b="0" dirty="0" err="1">
                <a:latin typeface="Calibri" panose="020F0502020204030204" pitchFamily="34" charset="0"/>
              </a:rPr>
              <a:t>Cond_signal</a:t>
            </a:r>
            <a:r>
              <a:rPr lang="en-US" sz="1828" b="0" dirty="0">
                <a:latin typeface="Calibri" panose="020F0502020204030204" pitchFamily="34" charset="0"/>
              </a:rPr>
              <a:t>(&amp;c);        // c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70C0"/>
                </a:solidFill>
                <a:latin typeface="Calibri" panose="020F0502020204030204" pitchFamily="34" charset="0"/>
              </a:rPr>
              <a:t>    </a:t>
            </a:r>
            <a:r>
              <a:rPr lang="en-US" sz="1828" b="0" dirty="0" err="1">
                <a:solidFill>
                  <a:srgbClr val="0070C0"/>
                </a:solidFill>
                <a:latin typeface="Calibri" panose="020F0502020204030204" pitchFamily="34" charset="0"/>
              </a:rPr>
              <a:t>Mutex_unlock</a:t>
            </a:r>
            <a:r>
              <a:rPr lang="en-US" sz="1828" b="0" dirty="0">
                <a:solidFill>
                  <a:srgbClr val="0070C0"/>
                </a:solidFill>
                <a:latin typeface="Calibri" panose="020F0502020204030204" pitchFamily="34" charset="0"/>
              </a:rPr>
              <a:t>(&amp;m);    // 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latin typeface="Calibri" panose="020F0502020204030204" pitchFamily="34" charset="0"/>
              </a:rPr>
              <a:t>}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153605" y="2226155"/>
            <a:ext cx="2831481" cy="175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void </a:t>
            </a:r>
            <a:r>
              <a:rPr lang="en-US" sz="1828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thread_join</a:t>
            </a: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1828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         // w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    if (done == 0)          // 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828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(&amp;c, &amp;m); // y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1828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     // z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828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710" y="1733022"/>
            <a:ext cx="818044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>
                <a:solidFill>
                  <a:srgbClr val="921F07"/>
                </a:solidFill>
                <a:latin typeface="Calibri" panose="020F0502020204030204" pitchFamily="34" charset="0"/>
              </a:rPr>
              <a:t>Parent:</a:t>
            </a:r>
            <a:endParaRPr lang="en-US" sz="1687" b="0" dirty="0">
              <a:solidFill>
                <a:srgbClr val="921F07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3993" y="1733022"/>
            <a:ext cx="68961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>
                <a:solidFill>
                  <a:schemeClr val="bg2"/>
                </a:solidFill>
                <a:latin typeface="Calibri" panose="020F0502020204030204" pitchFamily="34" charset="0"/>
              </a:rPr>
              <a:t>Child:</a:t>
            </a:r>
            <a:endParaRPr lang="en-US" sz="1687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hape 90"/>
          <p:cNvSpPr txBox="1">
            <a:spLocks/>
          </p:cNvSpPr>
          <p:nvPr/>
        </p:nvSpPr>
        <p:spPr>
          <a:xfrm>
            <a:off x="429710" y="4494345"/>
            <a:ext cx="7804547" cy="1646411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pPr marL="282560" indent="-282560" defTabSz="914353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Parent:    w    x    y                z</a:t>
            </a:r>
          </a:p>
          <a:p>
            <a:pPr marL="282560" indent="-282560" defTabSz="914353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Child:                      a    b    c</a:t>
            </a:r>
            <a:endParaRPr lang="en-US" sz="2250" b="0" dirty="0"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1709" y="5718764"/>
            <a:ext cx="608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</a:rPr>
              <a:t>Use mutex to ensure no race between interacting with state</a:t>
            </a:r>
            <a:br>
              <a:rPr lang="en-US" sz="1800" b="0" dirty="0">
                <a:latin typeface="Calibri" panose="020F0502020204030204" pitchFamily="34" charset="0"/>
              </a:rPr>
            </a:br>
            <a:r>
              <a:rPr lang="en-US" sz="1800" b="0" dirty="0">
                <a:latin typeface="Calibri" panose="020F0502020204030204" pitchFamily="34" charset="0"/>
              </a:rPr>
              <a:t>and wait/signal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32A19-F6C6-474A-84B7-6626E8FA13AF}"/>
              </a:ext>
            </a:extLst>
          </p:cNvPr>
          <p:cNvSpPr txBox="1"/>
          <p:nvPr/>
        </p:nvSpPr>
        <p:spPr>
          <a:xfrm>
            <a:off x="4572000" y="4230670"/>
            <a:ext cx="43123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/>
                <a:latin typeface="URWPalladioL"/>
              </a:rPr>
              <a:t>hold the lock when calling signal or wait</a:t>
            </a:r>
            <a:r>
              <a:rPr lang="en-US" sz="2400" dirty="0">
                <a:solidFill>
                  <a:srgbClr val="0070C0"/>
                </a:solidFill>
                <a:effectLst/>
                <a:latin typeface="URWPalladioL"/>
              </a:rPr>
              <a:t>, and you will always be in good shape 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Producer/Consumer Problem</a:t>
            </a:r>
            <a:endParaRPr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41" name="Shape 141"/>
          <p:cNvSpPr>
            <a:spLocks noGrp="1"/>
          </p:cNvSpPr>
          <p:nvPr>
            <p:ph type="body" idx="4294967295"/>
          </p:nvPr>
        </p:nvSpPr>
        <p:spPr>
          <a:xfrm>
            <a:off x="281466" y="1669604"/>
            <a:ext cx="7804547" cy="49777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A pipe may have many </a:t>
            </a:r>
            <a:r>
              <a:rPr lang="en-US" sz="2672" dirty="0">
                <a:solidFill>
                  <a:srgbClr val="0070C0"/>
                </a:solidFill>
              </a:rPr>
              <a:t>writers</a:t>
            </a:r>
            <a:r>
              <a:rPr lang="en-US" sz="2672" dirty="0">
                <a:solidFill>
                  <a:srgbClr val="333333"/>
                </a:solidFill>
              </a:rPr>
              <a:t> and </a:t>
            </a:r>
            <a:r>
              <a:rPr lang="en-US" sz="2672" dirty="0">
                <a:solidFill>
                  <a:srgbClr val="0070C0"/>
                </a:solidFill>
              </a:rPr>
              <a:t>readers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Internally, there is a </a:t>
            </a:r>
            <a:r>
              <a:rPr lang="en-US" sz="2672" dirty="0">
                <a:solidFill>
                  <a:srgbClr val="0070C0"/>
                </a:solidFill>
              </a:rPr>
              <a:t>finite-sized buffer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Writers add data to the buffer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>
                <a:solidFill>
                  <a:srgbClr val="333333"/>
                </a:solidFill>
              </a:rPr>
              <a:t>Writers have to wait if buffer is full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Readers remove data from the buffer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>
                <a:solidFill>
                  <a:srgbClr val="333333"/>
                </a:solidFill>
              </a:rPr>
              <a:t>Readers have to wait if buffer is empty</a:t>
            </a:r>
            <a:endParaRPr sz="2272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2260954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564072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2293101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Shape 149"/>
          <p:cNvSpPr/>
          <p:nvPr/>
        </p:nvSpPr>
        <p:spPr>
          <a:xfrm flipV="1">
            <a:off x="2564072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2530502" y="2471938"/>
            <a:ext cx="953850" cy="638082"/>
          </a:xfrm>
          <a:prstGeom prst="rect">
            <a:avLst/>
          </a:prstGeom>
          <a:solidFill>
            <a:srgbClr val="308B16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2260954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2564072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3203929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8" name="Shape 158"/>
          <p:cNvSpPr/>
          <p:nvPr/>
        </p:nvSpPr>
        <p:spPr>
          <a:xfrm flipV="1">
            <a:off x="3474900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139317" y="1013498"/>
            <a:ext cx="86536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write!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2530502" y="2471938"/>
            <a:ext cx="953850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260954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2564072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3203929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Shape 168"/>
          <p:cNvSpPr/>
          <p:nvPr/>
        </p:nvSpPr>
        <p:spPr>
          <a:xfrm flipV="1">
            <a:off x="3474900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2530502" y="2471938"/>
            <a:ext cx="2466430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2260954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564072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4721976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7" name="Shape 177"/>
          <p:cNvSpPr/>
          <p:nvPr/>
        </p:nvSpPr>
        <p:spPr>
          <a:xfrm flipV="1">
            <a:off x="4992947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4138982" y="933564"/>
            <a:ext cx="86536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write!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hape 163">
            <a:extLst>
              <a:ext uri="{FF2B5EF4-FFF2-40B4-BE49-F238E27FC236}">
                <a16:creationId xmlns:a16="http://schemas.microsoft.com/office/drawing/2014/main" id="{AD442E0A-FAAE-2041-B105-7F259B39DF00}"/>
              </a:ext>
            </a:extLst>
          </p:cNvPr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2530502" y="2471938"/>
            <a:ext cx="2466430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260954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2564072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721976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87" name="Shape 187"/>
          <p:cNvSpPr/>
          <p:nvPr/>
        </p:nvSpPr>
        <p:spPr>
          <a:xfrm flipV="1">
            <a:off x="4992947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" name="Shape 163">
            <a:extLst>
              <a:ext uri="{FF2B5EF4-FFF2-40B4-BE49-F238E27FC236}">
                <a16:creationId xmlns:a16="http://schemas.microsoft.com/office/drawing/2014/main" id="{800F9965-EDD9-9C49-B46C-4ABAC76EDCCF}"/>
              </a:ext>
            </a:extLst>
          </p:cNvPr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259023" y="2471938"/>
            <a:ext cx="1737909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2957470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3260588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4721976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6" name="Shape 196"/>
          <p:cNvSpPr/>
          <p:nvPr/>
        </p:nvSpPr>
        <p:spPr>
          <a:xfrm flipV="1">
            <a:off x="4992947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150715" y="933564"/>
            <a:ext cx="7747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read!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hape 163">
            <a:extLst>
              <a:ext uri="{FF2B5EF4-FFF2-40B4-BE49-F238E27FC236}">
                <a16:creationId xmlns:a16="http://schemas.microsoft.com/office/drawing/2014/main" id="{B41A7984-5195-D34D-AFF2-A9AD0ECA24D5}"/>
              </a:ext>
            </a:extLst>
          </p:cNvPr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Concurrency Objectives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963" name="Shape 963"/>
          <p:cNvSpPr>
            <a:spLocks noGrp="1"/>
          </p:cNvSpPr>
          <p:nvPr>
            <p:ph type="body" idx="4294967295"/>
          </p:nvPr>
        </p:nvSpPr>
        <p:spPr>
          <a:xfrm>
            <a:off x="400370" y="1854751"/>
            <a:ext cx="8148340" cy="3653359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Mutual exclusion </a:t>
            </a:r>
            <a:r>
              <a:rPr lang="en-US" sz="2461" dirty="0">
                <a:ea typeface="Helvetica"/>
                <a:cs typeface="Calibri" panose="020F0502020204030204" pitchFamily="34" charset="0"/>
                <a:sym typeface="Helvetica"/>
              </a:rPr>
              <a:t>(e.g., A and B don’t run at the same time)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61" dirty="0">
                <a:ea typeface="Helvetica"/>
                <a:cs typeface="Calibri" panose="020F0502020204030204" pitchFamily="34" charset="0"/>
                <a:sym typeface="Helvetica"/>
              </a:rPr>
              <a:t>solved with </a:t>
            </a:r>
            <a:r>
              <a:rPr lang="en-US" sz="2061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locks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61" dirty="0">
              <a:ea typeface="Helvetica"/>
              <a:cs typeface="Calibri" panose="020F0502020204030204" pitchFamily="34" charset="0"/>
              <a:sym typeface="Helvetica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Ordering</a:t>
            </a:r>
            <a:r>
              <a:rPr lang="en-US" sz="2461" dirty="0">
                <a:ea typeface="Helvetica"/>
                <a:cs typeface="Calibri" panose="020F0502020204030204" pitchFamily="34" charset="0"/>
                <a:sym typeface="Helvetica"/>
              </a:rPr>
              <a:t> (e.g., B runs after A does something)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61" dirty="0">
                <a:ea typeface="Helvetica"/>
                <a:cs typeface="Calibri" panose="020F0502020204030204" pitchFamily="34" charset="0"/>
                <a:sym typeface="Helvetica"/>
              </a:rPr>
              <a:t>solved with </a:t>
            </a:r>
            <a:r>
              <a:rPr lang="en-US" sz="2061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condition variables </a:t>
            </a:r>
            <a:r>
              <a:rPr lang="en-US" sz="2061" dirty="0">
                <a:ea typeface="Helvetica"/>
                <a:cs typeface="Calibri" panose="020F0502020204030204" pitchFamily="34" charset="0"/>
                <a:sym typeface="Helvetica"/>
              </a:rPr>
              <a:t>and </a:t>
            </a:r>
            <a:r>
              <a:rPr lang="en-US" sz="2061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semaphores</a:t>
            </a:r>
            <a:endParaRPr sz="1661" i="1" dirty="0">
              <a:solidFill>
                <a:srgbClr val="0070C0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3259023" y="2471938"/>
            <a:ext cx="1737909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2957470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3260588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4721976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6" name="Shape 206"/>
          <p:cNvSpPr/>
          <p:nvPr/>
        </p:nvSpPr>
        <p:spPr>
          <a:xfrm flipV="1">
            <a:off x="4992947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" name="Shape 163">
            <a:extLst>
              <a:ext uri="{FF2B5EF4-FFF2-40B4-BE49-F238E27FC236}">
                <a16:creationId xmlns:a16="http://schemas.microsoft.com/office/drawing/2014/main" id="{0D6F8155-CB29-6743-AF16-2FE892A21C15}"/>
              </a:ext>
            </a:extLst>
          </p:cNvPr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3259023" y="2471938"/>
            <a:ext cx="3060922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2957470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3260588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061429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15" name="Shape 215"/>
          <p:cNvSpPr/>
          <p:nvPr/>
        </p:nvSpPr>
        <p:spPr>
          <a:xfrm flipV="1">
            <a:off x="6332400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4138982" y="933564"/>
            <a:ext cx="86536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write!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hape 163">
            <a:extLst>
              <a:ext uri="{FF2B5EF4-FFF2-40B4-BE49-F238E27FC236}">
                <a16:creationId xmlns:a16="http://schemas.microsoft.com/office/drawing/2014/main" id="{62D2C44A-64A5-5446-9D9F-231E076AE9E6}"/>
              </a:ext>
            </a:extLst>
          </p:cNvPr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3259023" y="2471938"/>
            <a:ext cx="3060922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2957470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3260588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6061429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25" name="Shape 225"/>
          <p:cNvSpPr/>
          <p:nvPr/>
        </p:nvSpPr>
        <p:spPr>
          <a:xfrm flipV="1">
            <a:off x="6332400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" name="Shape 163">
            <a:extLst>
              <a:ext uri="{FF2B5EF4-FFF2-40B4-BE49-F238E27FC236}">
                <a16:creationId xmlns:a16="http://schemas.microsoft.com/office/drawing/2014/main" id="{5496E21F-5A6B-954F-9074-548F848E366C}"/>
              </a:ext>
            </a:extLst>
          </p:cNvPr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4225182" y="2471938"/>
            <a:ext cx="2094763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939735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242853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061429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34" name="Shape 234"/>
          <p:cNvSpPr/>
          <p:nvPr/>
        </p:nvSpPr>
        <p:spPr>
          <a:xfrm flipV="1">
            <a:off x="6332400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4150715" y="933564"/>
            <a:ext cx="7747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read!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hape 163">
            <a:extLst>
              <a:ext uri="{FF2B5EF4-FFF2-40B4-BE49-F238E27FC236}">
                <a16:creationId xmlns:a16="http://schemas.microsoft.com/office/drawing/2014/main" id="{97055106-EAA5-394F-B457-5AA87415ACF1}"/>
              </a:ext>
            </a:extLst>
          </p:cNvPr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4225182" y="2471938"/>
            <a:ext cx="2094763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939735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4242853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6061429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4" name="Shape 244"/>
          <p:cNvSpPr/>
          <p:nvPr/>
        </p:nvSpPr>
        <p:spPr>
          <a:xfrm flipV="1">
            <a:off x="6332400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" name="Shape 163">
            <a:extLst>
              <a:ext uri="{FF2B5EF4-FFF2-40B4-BE49-F238E27FC236}">
                <a16:creationId xmlns:a16="http://schemas.microsoft.com/office/drawing/2014/main" id="{F2C7F4D0-0F42-1542-8DF8-766DFEFD4833}"/>
              </a:ext>
            </a:extLst>
          </p:cNvPr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5208199" y="2471938"/>
            <a:ext cx="1111746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4904142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5207260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6061429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53" name="Shape 253"/>
          <p:cNvSpPr/>
          <p:nvPr/>
        </p:nvSpPr>
        <p:spPr>
          <a:xfrm flipV="1">
            <a:off x="6332400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4150715" y="933564"/>
            <a:ext cx="7747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read!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hape 163">
            <a:extLst>
              <a:ext uri="{FF2B5EF4-FFF2-40B4-BE49-F238E27FC236}">
                <a16:creationId xmlns:a16="http://schemas.microsoft.com/office/drawing/2014/main" id="{B246BE4F-8AB6-7A44-A9E9-B72700E1B7F5}"/>
              </a:ext>
            </a:extLst>
          </p:cNvPr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5208199" y="2471938"/>
            <a:ext cx="1111746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4904142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5207260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6061429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63" name="Shape 263"/>
          <p:cNvSpPr/>
          <p:nvPr/>
        </p:nvSpPr>
        <p:spPr>
          <a:xfrm flipV="1">
            <a:off x="6332400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" name="Shape 163">
            <a:extLst>
              <a:ext uri="{FF2B5EF4-FFF2-40B4-BE49-F238E27FC236}">
                <a16:creationId xmlns:a16="http://schemas.microsoft.com/office/drawing/2014/main" id="{8326E726-AFC1-964B-8B29-D0CD97E0C112}"/>
              </a:ext>
            </a:extLst>
          </p:cNvPr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6011423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6314541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061429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1" name="Shape 271"/>
          <p:cNvSpPr/>
          <p:nvPr/>
        </p:nvSpPr>
        <p:spPr>
          <a:xfrm flipV="1">
            <a:off x="6332400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150715" y="933564"/>
            <a:ext cx="7747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read!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6011423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6314541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6061429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0" name="Shape 280"/>
          <p:cNvSpPr/>
          <p:nvPr/>
        </p:nvSpPr>
        <p:spPr>
          <a:xfrm flipV="1">
            <a:off x="6332400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4150715" y="933564"/>
            <a:ext cx="7747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read!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2855357" y="4181348"/>
            <a:ext cx="321100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70C0"/>
                </a:solidFill>
                <a:latin typeface="Calibri" panose="020F0502020204030204" pitchFamily="34" charset="0"/>
              </a:rPr>
              <a:t>note: readers must wait</a:t>
            </a:r>
            <a:endParaRPr sz="2531" b="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011423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6314541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6061429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0" name="Shape 290"/>
          <p:cNvSpPr/>
          <p:nvPr/>
        </p:nvSpPr>
        <p:spPr>
          <a:xfrm flipV="1">
            <a:off x="6332400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Ordering Example: Join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966" name="Shape 966"/>
          <p:cNvSpPr>
            <a:spLocks noGrp="1"/>
          </p:cNvSpPr>
          <p:nvPr>
            <p:ph type="body" idx="4294967295"/>
          </p:nvPr>
        </p:nvSpPr>
        <p:spPr>
          <a:xfrm>
            <a:off x="206062" y="1602872"/>
            <a:ext cx="7804547" cy="508339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77890">
              <a:buNone/>
              <a:defRPr sz="1800">
                <a:solidFill>
                  <a:srgbClr val="000000"/>
                </a:solidFill>
              </a:defRPr>
            </a:pPr>
            <a:r>
              <a:rPr lang="en-US" sz="2458" dirty="0">
                <a:solidFill>
                  <a:srgbClr val="333333"/>
                </a:solidFill>
              </a:rPr>
              <a:t>    </a:t>
            </a:r>
            <a:r>
              <a:rPr lang="en-US" sz="2458" dirty="0" err="1">
                <a:solidFill>
                  <a:srgbClr val="333333"/>
                </a:solidFill>
              </a:rPr>
              <a:t>pthread_t</a:t>
            </a:r>
            <a:r>
              <a:rPr lang="en-US" sz="2458" dirty="0">
                <a:solidFill>
                  <a:srgbClr val="333333"/>
                </a:solidFill>
              </a:rPr>
              <a:t> p1, p2;</a:t>
            </a:r>
          </a:p>
          <a:p>
            <a:pPr defTabSz="377890">
              <a:buNone/>
              <a:defRPr sz="1800">
                <a:solidFill>
                  <a:srgbClr val="000000"/>
                </a:solidFill>
              </a:defRPr>
            </a:pPr>
            <a:r>
              <a:rPr lang="en-US" sz="2458" dirty="0">
                <a:solidFill>
                  <a:srgbClr val="333333"/>
                </a:solidFill>
              </a:rPr>
              <a:t>    </a:t>
            </a:r>
            <a:r>
              <a:rPr lang="en-US" sz="2458" dirty="0" err="1">
                <a:solidFill>
                  <a:srgbClr val="333333"/>
                </a:solidFill>
              </a:rPr>
              <a:t>Pthread_create</a:t>
            </a:r>
            <a:r>
              <a:rPr lang="en-US" sz="2458" dirty="0">
                <a:solidFill>
                  <a:srgbClr val="333333"/>
                </a:solidFill>
              </a:rPr>
              <a:t>(&amp;p1, NULL, </a:t>
            </a:r>
            <a:r>
              <a:rPr lang="en-US" sz="2458" dirty="0" err="1">
                <a:solidFill>
                  <a:srgbClr val="333333"/>
                </a:solidFill>
              </a:rPr>
              <a:t>mythread</a:t>
            </a:r>
            <a:r>
              <a:rPr lang="en-US" sz="2458" dirty="0">
                <a:solidFill>
                  <a:srgbClr val="333333"/>
                </a:solidFill>
              </a:rPr>
              <a:t>, "A"); </a:t>
            </a:r>
          </a:p>
          <a:p>
            <a:pPr defTabSz="377890">
              <a:buNone/>
              <a:defRPr sz="1800">
                <a:solidFill>
                  <a:srgbClr val="000000"/>
                </a:solidFill>
              </a:defRPr>
            </a:pPr>
            <a:r>
              <a:rPr lang="en-US" sz="2458" dirty="0">
                <a:solidFill>
                  <a:srgbClr val="333333"/>
                </a:solidFill>
              </a:rPr>
              <a:t>    </a:t>
            </a:r>
            <a:r>
              <a:rPr lang="en-US" sz="2458" dirty="0" err="1">
                <a:solidFill>
                  <a:srgbClr val="333333"/>
                </a:solidFill>
              </a:rPr>
              <a:t>Pthread_create</a:t>
            </a:r>
            <a:r>
              <a:rPr lang="en-US" sz="2458" dirty="0">
                <a:solidFill>
                  <a:srgbClr val="333333"/>
                </a:solidFill>
              </a:rPr>
              <a:t>(&amp;p2, NULL, </a:t>
            </a:r>
            <a:r>
              <a:rPr lang="en-US" sz="2458" dirty="0" err="1">
                <a:solidFill>
                  <a:srgbClr val="333333"/>
                </a:solidFill>
              </a:rPr>
              <a:t>mythread</a:t>
            </a:r>
            <a:r>
              <a:rPr lang="en-US" sz="2458" dirty="0">
                <a:solidFill>
                  <a:srgbClr val="333333"/>
                </a:solidFill>
              </a:rPr>
              <a:t>, "B");</a:t>
            </a:r>
          </a:p>
          <a:p>
            <a:pPr defTabSz="377890">
              <a:buNone/>
              <a:defRPr sz="1800">
                <a:solidFill>
                  <a:srgbClr val="000000"/>
                </a:solidFill>
              </a:defRPr>
            </a:pPr>
            <a:r>
              <a:rPr lang="en-US" sz="2458" dirty="0">
                <a:solidFill>
                  <a:srgbClr val="333333"/>
                </a:solidFill>
              </a:rPr>
              <a:t>    // join waits for the threads to finish</a:t>
            </a:r>
          </a:p>
          <a:p>
            <a:pPr defTabSz="377890">
              <a:buNone/>
              <a:defRPr sz="1800">
                <a:solidFill>
                  <a:srgbClr val="000000"/>
                </a:solidFill>
              </a:defRPr>
            </a:pPr>
            <a:r>
              <a:rPr lang="en-US" sz="2458" dirty="0">
                <a:solidFill>
                  <a:srgbClr val="333333"/>
                </a:solidFill>
              </a:rPr>
              <a:t>    </a:t>
            </a:r>
            <a:r>
              <a:rPr lang="en-US" sz="2458" dirty="0" err="1">
                <a:solidFill>
                  <a:srgbClr val="0070C0"/>
                </a:solidFill>
              </a:rPr>
              <a:t>Pthread_join</a:t>
            </a:r>
            <a:r>
              <a:rPr lang="en-US" sz="2458" dirty="0">
                <a:solidFill>
                  <a:srgbClr val="0070C0"/>
                </a:solidFill>
              </a:rPr>
              <a:t>(p1, NULL); </a:t>
            </a:r>
          </a:p>
          <a:p>
            <a:pPr defTabSz="377890">
              <a:buNone/>
              <a:defRPr sz="1800">
                <a:solidFill>
                  <a:srgbClr val="000000"/>
                </a:solidFill>
              </a:defRPr>
            </a:pPr>
            <a:r>
              <a:rPr lang="en-US" sz="2458" dirty="0">
                <a:solidFill>
                  <a:srgbClr val="0070C0"/>
                </a:solidFill>
              </a:rPr>
              <a:t>    </a:t>
            </a:r>
            <a:r>
              <a:rPr lang="en-US" sz="2458" dirty="0" err="1">
                <a:solidFill>
                  <a:srgbClr val="0070C0"/>
                </a:solidFill>
              </a:rPr>
              <a:t>Pthread_join</a:t>
            </a:r>
            <a:r>
              <a:rPr lang="en-US" sz="2458" dirty="0">
                <a:solidFill>
                  <a:srgbClr val="0070C0"/>
                </a:solidFill>
              </a:rPr>
              <a:t>(p2, NULL); </a:t>
            </a:r>
          </a:p>
          <a:p>
            <a:pPr defTabSz="377890">
              <a:buNone/>
              <a:defRPr sz="1800">
                <a:solidFill>
                  <a:srgbClr val="000000"/>
                </a:solidFill>
              </a:defRPr>
            </a:pPr>
            <a:r>
              <a:rPr lang="en-US" sz="2458" dirty="0">
                <a:solidFill>
                  <a:srgbClr val="333333"/>
                </a:solidFill>
              </a:rPr>
              <a:t>    </a:t>
            </a:r>
            <a:r>
              <a:rPr lang="en-US" sz="2458" dirty="0" err="1">
                <a:solidFill>
                  <a:srgbClr val="333333"/>
                </a:solidFill>
              </a:rPr>
              <a:t>printf</a:t>
            </a:r>
            <a:r>
              <a:rPr lang="en-US" sz="2458" dirty="0">
                <a:solidFill>
                  <a:srgbClr val="333333"/>
                </a:solidFill>
              </a:rPr>
              <a:t>("main: done\n [balance: %d]\n [should: %d]\n", </a:t>
            </a:r>
          </a:p>
          <a:p>
            <a:pPr defTabSz="377890">
              <a:buNone/>
              <a:defRPr sz="1800">
                <a:solidFill>
                  <a:srgbClr val="000000"/>
                </a:solidFill>
              </a:defRPr>
            </a:pPr>
            <a:r>
              <a:rPr lang="en-US" sz="2458" dirty="0">
                <a:solidFill>
                  <a:srgbClr val="333333"/>
                </a:solidFill>
              </a:rPr>
              <a:t>              balance, max*2);</a:t>
            </a:r>
          </a:p>
          <a:p>
            <a:pPr defTabSz="377890">
              <a:buNone/>
              <a:defRPr sz="1800">
                <a:solidFill>
                  <a:srgbClr val="000000"/>
                </a:solidFill>
              </a:defRPr>
            </a:pPr>
            <a:r>
              <a:rPr lang="en-US" sz="2458" dirty="0">
                <a:solidFill>
                  <a:srgbClr val="333333"/>
                </a:solidFill>
              </a:rPr>
              <a:t>    return 0;</a:t>
            </a:r>
            <a:endParaRPr sz="2458" dirty="0">
              <a:solidFill>
                <a:srgbClr val="333333"/>
              </a:solidFill>
            </a:endParaRPr>
          </a:p>
        </p:txBody>
      </p:sp>
      <p:sp>
        <p:nvSpPr>
          <p:cNvPr id="4" name="Shape 970"/>
          <p:cNvSpPr/>
          <p:nvPr/>
        </p:nvSpPr>
        <p:spPr>
          <a:xfrm>
            <a:off x="5364088" y="3682967"/>
            <a:ext cx="342940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70C0"/>
                </a:solidFill>
                <a:latin typeface="Calibri" panose="020F0502020204030204" pitchFamily="34" charset="0"/>
              </a:rPr>
              <a:t>how to implement join()?</a:t>
            </a:r>
            <a:endParaRPr sz="2531" b="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2538222" y="2471938"/>
            <a:ext cx="541943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6324410" y="2471938"/>
            <a:ext cx="284164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2802093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8" name="Shape 298"/>
          <p:cNvSpPr/>
          <p:nvPr/>
        </p:nvSpPr>
        <p:spPr>
          <a:xfrm flipV="1">
            <a:off x="3073064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6011423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6314541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4138982" y="933564"/>
            <a:ext cx="86536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write!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Shape 163">
            <a:extLst>
              <a:ext uri="{FF2B5EF4-FFF2-40B4-BE49-F238E27FC236}">
                <a16:creationId xmlns:a16="http://schemas.microsoft.com/office/drawing/2014/main" id="{C764D6F4-AA35-C549-9EA9-F29E65FA3D00}"/>
              </a:ext>
            </a:extLst>
          </p:cNvPr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2538222" y="2471938"/>
            <a:ext cx="541943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6324410" y="2471938"/>
            <a:ext cx="284164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2802093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9" name="Shape 309"/>
          <p:cNvSpPr/>
          <p:nvPr/>
        </p:nvSpPr>
        <p:spPr>
          <a:xfrm flipV="1">
            <a:off x="3073064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6011423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6314541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1" name="Shape 163">
            <a:extLst>
              <a:ext uri="{FF2B5EF4-FFF2-40B4-BE49-F238E27FC236}">
                <a16:creationId xmlns:a16="http://schemas.microsoft.com/office/drawing/2014/main" id="{2F558A7B-7DA2-724C-A3A9-59848FD37F7B}"/>
              </a:ext>
            </a:extLst>
          </p:cNvPr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2538222" y="2471938"/>
            <a:ext cx="2138716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6324410" y="2471938"/>
            <a:ext cx="284164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4409437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9" name="Shape 319"/>
          <p:cNvSpPr/>
          <p:nvPr/>
        </p:nvSpPr>
        <p:spPr>
          <a:xfrm flipV="1">
            <a:off x="4680408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6011423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6314541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4138982" y="933564"/>
            <a:ext cx="86536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write!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Shape 163">
            <a:extLst>
              <a:ext uri="{FF2B5EF4-FFF2-40B4-BE49-F238E27FC236}">
                <a16:creationId xmlns:a16="http://schemas.microsoft.com/office/drawing/2014/main" id="{23F8BE0C-1E71-0C4A-8927-00CB707AF0F5}"/>
              </a:ext>
            </a:extLst>
          </p:cNvPr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2538222" y="2471938"/>
            <a:ext cx="2138716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6324410" y="2471938"/>
            <a:ext cx="284164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4409437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30" name="Shape 330"/>
          <p:cNvSpPr/>
          <p:nvPr/>
        </p:nvSpPr>
        <p:spPr>
          <a:xfrm flipV="1">
            <a:off x="4680408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6011423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6314541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1" name="Shape 163">
            <a:extLst>
              <a:ext uri="{FF2B5EF4-FFF2-40B4-BE49-F238E27FC236}">
                <a16:creationId xmlns:a16="http://schemas.microsoft.com/office/drawing/2014/main" id="{CA084494-AE37-F249-8FF9-85BB2E73F911}"/>
              </a:ext>
            </a:extLst>
          </p:cNvPr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2538222" y="2471938"/>
            <a:ext cx="3792407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6324410" y="2471938"/>
            <a:ext cx="284164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6034640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0" name="Shape 340"/>
          <p:cNvSpPr/>
          <p:nvPr/>
        </p:nvSpPr>
        <p:spPr>
          <a:xfrm flipV="1">
            <a:off x="6305611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6011423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6314541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4138982" y="933564"/>
            <a:ext cx="86536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write!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Shape 163">
            <a:extLst>
              <a:ext uri="{FF2B5EF4-FFF2-40B4-BE49-F238E27FC236}">
                <a16:creationId xmlns:a16="http://schemas.microsoft.com/office/drawing/2014/main" id="{D98E7E4A-5548-F04F-83D3-041A529DACA9}"/>
              </a:ext>
            </a:extLst>
          </p:cNvPr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2538222" y="2471938"/>
            <a:ext cx="3792407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6324410" y="2471938"/>
            <a:ext cx="284164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47" name="Shape 3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6034640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1" name="Shape 351"/>
          <p:cNvSpPr/>
          <p:nvPr/>
        </p:nvSpPr>
        <p:spPr>
          <a:xfrm flipV="1">
            <a:off x="6305611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6011423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6314541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4138982" y="933564"/>
            <a:ext cx="86536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write!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2932991" y="4181348"/>
            <a:ext cx="313970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note: writers must wait</a:t>
            </a:r>
            <a:endParaRPr sz="2531" b="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Shape 163">
            <a:extLst>
              <a:ext uri="{FF2B5EF4-FFF2-40B4-BE49-F238E27FC236}">
                <a16:creationId xmlns:a16="http://schemas.microsoft.com/office/drawing/2014/main" id="{010D3E4F-232C-484C-BC87-C596C73C1B77}"/>
              </a:ext>
            </a:extLst>
          </p:cNvPr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2538222" y="2471938"/>
            <a:ext cx="3792407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6324410" y="2471938"/>
            <a:ext cx="284164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6034640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63" name="Shape 363"/>
          <p:cNvSpPr/>
          <p:nvPr/>
        </p:nvSpPr>
        <p:spPr>
          <a:xfrm flipV="1">
            <a:off x="6305611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6011423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6314541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1" name="Shape 163">
            <a:extLst>
              <a:ext uri="{FF2B5EF4-FFF2-40B4-BE49-F238E27FC236}">
                <a16:creationId xmlns:a16="http://schemas.microsoft.com/office/drawing/2014/main" id="{D80BF98F-2AF7-294C-B4CC-95A6DA6E7393}"/>
              </a:ext>
            </a:extLst>
          </p:cNvPr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2813371" y="2471938"/>
            <a:ext cx="3517258" cy="63808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1784751" y="2560178"/>
            <a:ext cx="6027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Buf: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6034640" y="3503375"/>
            <a:ext cx="49212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2" name="Shape 372"/>
          <p:cNvSpPr/>
          <p:nvPr/>
        </p:nvSpPr>
        <p:spPr>
          <a:xfrm flipV="1">
            <a:off x="6305611" y="3184477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2528845" y="1610282"/>
            <a:ext cx="578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>
                <a:solidFill>
                  <a:srgbClr val="000000"/>
                </a:solidFill>
                <a:latin typeface="Calibri" panose="020F0502020204030204" pitchFamily="34" charset="0"/>
              </a:rPr>
              <a:t>start</a:t>
            </a:r>
            <a:endParaRPr sz="210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831963" y="2005758"/>
            <a:ext cx="1" cy="37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4153474" y="1301499"/>
            <a:ext cx="7747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read!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hape 163">
            <a:extLst>
              <a:ext uri="{FF2B5EF4-FFF2-40B4-BE49-F238E27FC236}">
                <a16:creationId xmlns:a16="http://schemas.microsoft.com/office/drawing/2014/main" id="{3844FDD8-DE38-9D42-8B7A-BEF6EB9E1F2B}"/>
              </a:ext>
            </a:extLst>
          </p:cNvPr>
          <p:cNvSpPr/>
          <p:nvPr/>
        </p:nvSpPr>
        <p:spPr>
          <a:xfrm>
            <a:off x="2530502" y="2471938"/>
            <a:ext cx="4082996" cy="638082"/>
          </a:xfrm>
          <a:prstGeom prst="rect">
            <a:avLst/>
          </a:prstGeom>
          <a:ln w="635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Example: UNIX Pipes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378" name="Shape 378"/>
          <p:cNvSpPr>
            <a:spLocks noGrp="1"/>
          </p:cNvSpPr>
          <p:nvPr>
            <p:ph type="body" idx="4294967295"/>
          </p:nvPr>
        </p:nvSpPr>
        <p:spPr>
          <a:xfrm>
            <a:off x="329994" y="1737554"/>
            <a:ext cx="7804547" cy="3701355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Implementation: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>
                <a:solidFill>
                  <a:srgbClr val="333333"/>
                </a:solidFill>
              </a:rPr>
              <a:t>reads/writes to buffer require locking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when buffers are </a:t>
            </a:r>
            <a:r>
              <a:rPr lang="en-US" sz="2672" dirty="0">
                <a:solidFill>
                  <a:srgbClr val="0070C0"/>
                </a:solidFill>
              </a:rPr>
              <a:t>full</a:t>
            </a:r>
            <a:r>
              <a:rPr lang="en-US" sz="2672" dirty="0">
                <a:solidFill>
                  <a:srgbClr val="333333"/>
                </a:solidFill>
              </a:rPr>
              <a:t>, </a:t>
            </a:r>
            <a:r>
              <a:rPr lang="en-US" sz="2672" dirty="0">
                <a:solidFill>
                  <a:srgbClr val="0070C0"/>
                </a:solidFill>
              </a:rPr>
              <a:t>writers</a:t>
            </a:r>
            <a:r>
              <a:rPr lang="en-US" sz="2672" dirty="0">
                <a:solidFill>
                  <a:srgbClr val="333333"/>
                </a:solidFill>
              </a:rPr>
              <a:t> must </a:t>
            </a:r>
            <a:r>
              <a:rPr lang="en-US" sz="2672" dirty="0">
                <a:solidFill>
                  <a:srgbClr val="0070C0"/>
                </a:solidFill>
              </a:rPr>
              <a:t>wait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when buffers are </a:t>
            </a:r>
            <a:r>
              <a:rPr lang="en-US" sz="2672" dirty="0">
                <a:solidFill>
                  <a:srgbClr val="0070C0"/>
                </a:solidFill>
              </a:rPr>
              <a:t>empty</a:t>
            </a:r>
            <a:r>
              <a:rPr lang="en-US" sz="2672" dirty="0">
                <a:solidFill>
                  <a:srgbClr val="333333"/>
                </a:solidFill>
              </a:rPr>
              <a:t>, </a:t>
            </a:r>
            <a:r>
              <a:rPr lang="en-US" sz="2672" dirty="0">
                <a:solidFill>
                  <a:srgbClr val="0070C0"/>
                </a:solidFill>
              </a:rPr>
              <a:t>readers</a:t>
            </a:r>
            <a:r>
              <a:rPr lang="en-US" sz="2672" dirty="0">
                <a:solidFill>
                  <a:srgbClr val="333333"/>
                </a:solidFill>
              </a:rPr>
              <a:t> must </a:t>
            </a:r>
            <a:r>
              <a:rPr lang="en-US" sz="2672" dirty="0">
                <a:solidFill>
                  <a:srgbClr val="0070C0"/>
                </a:solidFill>
              </a:rPr>
              <a:t>wait</a:t>
            </a:r>
            <a:endParaRPr sz="2672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Producer/Consumer Problem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381" name="Shape 381"/>
          <p:cNvSpPr>
            <a:spLocks noGrp="1"/>
          </p:cNvSpPr>
          <p:nvPr>
            <p:ph type="body" idx="4294967295"/>
          </p:nvPr>
        </p:nvSpPr>
        <p:spPr>
          <a:xfrm>
            <a:off x="459742" y="1834624"/>
            <a:ext cx="8528967" cy="3617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1" dirty="0">
                <a:solidFill>
                  <a:srgbClr val="333333"/>
                </a:solidFill>
                <a:ea typeface="Helvetica"/>
                <a:cs typeface="Calibri" panose="020F0502020204030204" pitchFamily="34" charset="0"/>
                <a:sym typeface="Helvetica"/>
              </a:rPr>
              <a:t>Producers generate data (like pipe writers)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01" dirty="0">
              <a:solidFill>
                <a:srgbClr val="333333"/>
              </a:solidFill>
              <a:ea typeface="Helvetica"/>
              <a:cs typeface="Calibri" panose="020F0502020204030204" pitchFamily="34" charset="0"/>
              <a:sym typeface="Helvetica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1" dirty="0">
                <a:solidFill>
                  <a:srgbClr val="333333"/>
                </a:solidFill>
                <a:ea typeface="Helvetica"/>
                <a:cs typeface="Calibri" panose="020F0502020204030204" pitchFamily="34" charset="0"/>
                <a:sym typeface="Helvetica"/>
              </a:rPr>
              <a:t>Consumers grab data and process it (like pipe readers)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01" dirty="0">
              <a:solidFill>
                <a:srgbClr val="333333"/>
              </a:solidFill>
              <a:ea typeface="Helvetica"/>
              <a:cs typeface="Calibri" panose="020F0502020204030204" pitchFamily="34" charset="0"/>
              <a:sym typeface="Helvetica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1" dirty="0">
                <a:solidFill>
                  <a:srgbClr val="333333"/>
                </a:solidFill>
                <a:ea typeface="Helvetica"/>
                <a:cs typeface="Calibri" panose="020F0502020204030204" pitchFamily="34" charset="0"/>
                <a:sym typeface="Helvetica"/>
              </a:rPr>
              <a:t>Producer/consumer problems are frequent in systems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1" dirty="0">
                <a:solidFill>
                  <a:srgbClr val="333333"/>
                </a:solidFill>
                <a:ea typeface="Helvetica"/>
                <a:cs typeface="Calibri" panose="020F0502020204030204" pitchFamily="34" charset="0"/>
                <a:sym typeface="Helvetica"/>
              </a:rPr>
              <a:t>Web servers</a:t>
            </a:r>
            <a:endParaRPr lang="en-US" sz="2320" dirty="0">
              <a:solidFill>
                <a:srgbClr val="333333"/>
              </a:solidFill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0990" y="4797152"/>
            <a:ext cx="81864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General strategy use condition variables to: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make producers wait when buffers are full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make consumers wait when there is nothing to consume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50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73201">
              <a:defRPr sz="6480"/>
            </a:lvl1pPr>
          </a:lstStyle>
          <a:p>
            <a:pPr lvl="0"/>
            <a:r>
              <a:rPr lang="en-US" sz="3600" dirty="0"/>
              <a:t>Condition Variables</a:t>
            </a:r>
          </a:p>
        </p:txBody>
      </p:sp>
      <p:sp>
        <p:nvSpPr>
          <p:cNvPr id="974" name="Shape 974"/>
          <p:cNvSpPr>
            <a:spLocks noGrp="1"/>
          </p:cNvSpPr>
          <p:nvPr>
            <p:ph type="body" idx="4294967295"/>
          </p:nvPr>
        </p:nvSpPr>
        <p:spPr>
          <a:xfrm>
            <a:off x="228958" y="1648644"/>
            <a:ext cx="7804547" cy="3712518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Condition Variable: </a:t>
            </a:r>
            <a:r>
              <a:rPr lang="en-US" sz="2672" dirty="0">
                <a:solidFill>
                  <a:srgbClr val="0070C0"/>
                </a:solidFill>
              </a:rPr>
              <a:t>queue of waiting threads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B waits for a signal on CV before running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/>
              <a:t>wait(CV, …)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A sends signal to CV when time for B to run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/>
              <a:t>signal(CV, …)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Produce/Consumer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easy case:</a:t>
            </a:r>
          </a:p>
          <a:p>
            <a:pPr lvl="1"/>
            <a:r>
              <a:rPr lang="en-US" dirty="0"/>
              <a:t>1 producer thread</a:t>
            </a:r>
          </a:p>
          <a:p>
            <a:pPr lvl="1"/>
            <a:r>
              <a:rPr lang="en-US" dirty="0"/>
              <a:t>1 consumer thread</a:t>
            </a:r>
          </a:p>
          <a:p>
            <a:pPr lvl="1"/>
            <a:r>
              <a:rPr lang="en-US" dirty="0"/>
              <a:t>1 shared buffer to fill/consume (max = 1)</a:t>
            </a:r>
          </a:p>
          <a:p>
            <a:pPr lvl="1"/>
            <a:endParaRPr lang="en-US" dirty="0"/>
          </a:p>
          <a:p>
            <a:r>
              <a:rPr lang="en-US" dirty="0" err="1"/>
              <a:t>Numfill</a:t>
            </a:r>
            <a:r>
              <a:rPr lang="en-US" dirty="0"/>
              <a:t> = number of buffers currently filled</a:t>
            </a:r>
          </a:p>
          <a:p>
            <a:r>
              <a:rPr lang="en-US" dirty="0"/>
              <a:t>Examine slightly broken code to begin…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1578947" y="796788"/>
            <a:ext cx="20181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[RUNNABLE]</a:t>
            </a:r>
            <a:endParaRPr sz="2531"/>
          </a:p>
        </p:txBody>
      </p:sp>
      <p:sp>
        <p:nvSpPr>
          <p:cNvPr id="400" name="Shape 400"/>
          <p:cNvSpPr/>
          <p:nvPr/>
        </p:nvSpPr>
        <p:spPr>
          <a:xfrm>
            <a:off x="6083242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401" name="Shape 401"/>
          <p:cNvSpPr/>
          <p:nvPr/>
        </p:nvSpPr>
        <p:spPr>
          <a:xfrm>
            <a:off x="4664960" y="161627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200117" y="161627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1578947" y="796788"/>
            <a:ext cx="20181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[RUNNABLE]</a:t>
            </a:r>
            <a:endParaRPr sz="2531"/>
          </a:p>
        </p:txBody>
      </p:sp>
      <p:sp>
        <p:nvSpPr>
          <p:cNvPr id="408" name="Shape 408"/>
          <p:cNvSpPr/>
          <p:nvPr/>
        </p:nvSpPr>
        <p:spPr>
          <a:xfrm>
            <a:off x="6083242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409" name="Shape 409"/>
          <p:cNvSpPr/>
          <p:nvPr/>
        </p:nvSpPr>
        <p:spPr>
          <a:xfrm>
            <a:off x="4664960" y="1884164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200117" y="161627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1578947" y="796788"/>
            <a:ext cx="20181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[RUNNABLE]</a:t>
            </a:r>
            <a:endParaRPr sz="2531"/>
          </a:p>
        </p:txBody>
      </p:sp>
      <p:sp>
        <p:nvSpPr>
          <p:cNvPr id="416" name="Shape 416"/>
          <p:cNvSpPr/>
          <p:nvPr/>
        </p:nvSpPr>
        <p:spPr>
          <a:xfrm>
            <a:off x="6083242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417" name="Shape 417"/>
          <p:cNvSpPr/>
          <p:nvPr/>
        </p:nvSpPr>
        <p:spPr>
          <a:xfrm>
            <a:off x="4664960" y="2223492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200117" y="161627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1578947" y="796788"/>
            <a:ext cx="20181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[RUNNABLE]</a:t>
            </a:r>
            <a:endParaRPr sz="2531"/>
          </a:p>
        </p:txBody>
      </p:sp>
      <p:sp>
        <p:nvSpPr>
          <p:cNvPr id="424" name="Shape 424"/>
          <p:cNvSpPr/>
          <p:nvPr/>
        </p:nvSpPr>
        <p:spPr>
          <a:xfrm>
            <a:off x="6083242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425" name="Shape 425"/>
          <p:cNvSpPr/>
          <p:nvPr/>
        </p:nvSpPr>
        <p:spPr>
          <a:xfrm>
            <a:off x="4664960" y="249138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200117" y="161627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1578947" y="796788"/>
            <a:ext cx="20181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[RUNNABLE]</a:t>
            </a:r>
            <a:endParaRPr sz="2531"/>
          </a:p>
        </p:txBody>
      </p:sp>
      <p:sp>
        <p:nvSpPr>
          <p:cNvPr id="432" name="Shape 432"/>
          <p:cNvSpPr/>
          <p:nvPr/>
        </p:nvSpPr>
        <p:spPr>
          <a:xfrm>
            <a:off x="6020534" y="796788"/>
            <a:ext cx="187391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[SLEEPING]</a:t>
            </a:r>
            <a:endParaRPr sz="2531"/>
          </a:p>
        </p:txBody>
      </p:sp>
      <p:sp>
        <p:nvSpPr>
          <p:cNvPr id="433" name="Shape 433"/>
          <p:cNvSpPr/>
          <p:nvPr/>
        </p:nvSpPr>
        <p:spPr>
          <a:xfrm>
            <a:off x="4664960" y="2486498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200117" y="161627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1730735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440" name="Shape 440"/>
          <p:cNvSpPr/>
          <p:nvPr/>
        </p:nvSpPr>
        <p:spPr>
          <a:xfrm>
            <a:off x="6020534" y="796788"/>
            <a:ext cx="187391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[SLEEPING]</a:t>
            </a:r>
            <a:endParaRPr sz="2531"/>
          </a:p>
        </p:txBody>
      </p:sp>
      <p:sp>
        <p:nvSpPr>
          <p:cNvPr id="442" name="Shape 442"/>
          <p:cNvSpPr/>
          <p:nvPr/>
        </p:nvSpPr>
        <p:spPr>
          <a:xfrm>
            <a:off x="200117" y="161627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433">
            <a:extLst>
              <a:ext uri="{FF2B5EF4-FFF2-40B4-BE49-F238E27FC236}">
                <a16:creationId xmlns:a16="http://schemas.microsoft.com/office/drawing/2014/main" id="{052496F0-6928-6144-94CF-8DBCB4A5CBA0}"/>
              </a:ext>
            </a:extLst>
          </p:cNvPr>
          <p:cNvSpPr/>
          <p:nvPr/>
        </p:nvSpPr>
        <p:spPr>
          <a:xfrm>
            <a:off x="4664960" y="2486498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1730735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448" name="Shape 448"/>
          <p:cNvSpPr/>
          <p:nvPr/>
        </p:nvSpPr>
        <p:spPr>
          <a:xfrm>
            <a:off x="6020534" y="796788"/>
            <a:ext cx="187391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[SLEEPING]</a:t>
            </a:r>
            <a:endParaRPr sz="2531"/>
          </a:p>
        </p:txBody>
      </p:sp>
      <p:sp>
        <p:nvSpPr>
          <p:cNvPr id="450" name="Shape 450"/>
          <p:cNvSpPr/>
          <p:nvPr/>
        </p:nvSpPr>
        <p:spPr>
          <a:xfrm>
            <a:off x="200117" y="1884164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433">
            <a:extLst>
              <a:ext uri="{FF2B5EF4-FFF2-40B4-BE49-F238E27FC236}">
                <a16:creationId xmlns:a16="http://schemas.microsoft.com/office/drawing/2014/main" id="{B60A7902-2A21-B64D-AD6A-72C26429D22D}"/>
              </a:ext>
            </a:extLst>
          </p:cNvPr>
          <p:cNvSpPr/>
          <p:nvPr/>
        </p:nvSpPr>
        <p:spPr>
          <a:xfrm>
            <a:off x="4664960" y="2486498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1730735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456" name="Shape 456"/>
          <p:cNvSpPr/>
          <p:nvPr/>
        </p:nvSpPr>
        <p:spPr>
          <a:xfrm>
            <a:off x="6020534" y="796788"/>
            <a:ext cx="187391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[SLEEPING]</a:t>
            </a:r>
            <a:endParaRPr sz="2531"/>
          </a:p>
        </p:txBody>
      </p:sp>
      <p:sp>
        <p:nvSpPr>
          <p:cNvPr id="458" name="Shape 458"/>
          <p:cNvSpPr/>
          <p:nvPr/>
        </p:nvSpPr>
        <p:spPr>
          <a:xfrm>
            <a:off x="200117" y="2214562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433">
            <a:extLst>
              <a:ext uri="{FF2B5EF4-FFF2-40B4-BE49-F238E27FC236}">
                <a16:creationId xmlns:a16="http://schemas.microsoft.com/office/drawing/2014/main" id="{1D01E02F-DC14-3648-839F-C9E5946DFC1B}"/>
              </a:ext>
            </a:extLst>
          </p:cNvPr>
          <p:cNvSpPr/>
          <p:nvPr/>
        </p:nvSpPr>
        <p:spPr>
          <a:xfrm>
            <a:off x="4664960" y="2486498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1730735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464" name="Shape 464"/>
          <p:cNvSpPr/>
          <p:nvPr/>
        </p:nvSpPr>
        <p:spPr>
          <a:xfrm>
            <a:off x="6020534" y="796788"/>
            <a:ext cx="187391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[SLEEPING]</a:t>
            </a:r>
            <a:endParaRPr sz="2531"/>
          </a:p>
        </p:txBody>
      </p:sp>
      <p:sp>
        <p:nvSpPr>
          <p:cNvPr id="466" name="Shape 466"/>
          <p:cNvSpPr/>
          <p:nvPr/>
        </p:nvSpPr>
        <p:spPr>
          <a:xfrm>
            <a:off x="200117" y="2821781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433">
            <a:extLst>
              <a:ext uri="{FF2B5EF4-FFF2-40B4-BE49-F238E27FC236}">
                <a16:creationId xmlns:a16="http://schemas.microsoft.com/office/drawing/2014/main" id="{B7827182-3B4A-1849-B09A-CBF84C90E630}"/>
              </a:ext>
            </a:extLst>
          </p:cNvPr>
          <p:cNvSpPr/>
          <p:nvPr/>
        </p:nvSpPr>
        <p:spPr>
          <a:xfrm>
            <a:off x="4664960" y="2486498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Condition Variables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4294967295"/>
          </p:nvPr>
        </p:nvSpPr>
        <p:spPr>
          <a:xfrm>
            <a:off x="223231" y="1543414"/>
            <a:ext cx="8589561" cy="49894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  <a:ea typeface="Helvetica"/>
                <a:cs typeface="Calibri" panose="020F0502020204030204" pitchFamily="34" charset="0"/>
                <a:sym typeface="Helvetica"/>
              </a:rPr>
              <a:t>wait(</a:t>
            </a:r>
            <a:r>
              <a:rPr lang="en-US" sz="2250" dirty="0" err="1">
                <a:solidFill>
                  <a:srgbClr val="333333"/>
                </a:solidFill>
                <a:ea typeface="Helvetica"/>
                <a:cs typeface="Calibri" panose="020F0502020204030204" pitchFamily="34" charset="0"/>
                <a:sym typeface="Helvetica"/>
              </a:rPr>
              <a:t>cond_t</a:t>
            </a:r>
            <a:r>
              <a:rPr lang="en-US" sz="2250" dirty="0">
                <a:solidFill>
                  <a:srgbClr val="333333"/>
                </a:solidFill>
                <a:ea typeface="Helvetica"/>
                <a:cs typeface="Calibri" panose="020F0502020204030204" pitchFamily="34" charset="0"/>
                <a:sym typeface="Helvetica"/>
              </a:rPr>
              <a:t> *cv, </a:t>
            </a:r>
            <a:r>
              <a:rPr lang="en-US" sz="2250" dirty="0" err="1">
                <a:solidFill>
                  <a:srgbClr val="333333"/>
                </a:solidFill>
                <a:ea typeface="Helvetica"/>
                <a:cs typeface="Calibri" panose="020F0502020204030204" pitchFamily="34" charset="0"/>
                <a:sym typeface="Helvetica"/>
              </a:rPr>
              <a:t>mutex_t</a:t>
            </a:r>
            <a:r>
              <a:rPr lang="en-US" sz="2250" dirty="0">
                <a:solidFill>
                  <a:srgbClr val="333333"/>
                </a:solidFill>
                <a:ea typeface="Helvetica"/>
                <a:cs typeface="Calibri" panose="020F0502020204030204" pitchFamily="34" charset="0"/>
                <a:sym typeface="Helvetica"/>
              </a:rPr>
              <a:t> *lock)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5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assumes the lock is held when wait() is called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50" dirty="0">
                <a:solidFill>
                  <a:srgbClr val="333333"/>
                </a:solidFill>
                <a:ea typeface="Helvetica"/>
                <a:cs typeface="Calibri" panose="020F0502020204030204" pitchFamily="34" charset="0"/>
                <a:sym typeface="Helvetica"/>
              </a:rPr>
              <a:t>puts caller to </a:t>
            </a:r>
            <a:r>
              <a:rPr lang="en-US" sz="185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sleep</a:t>
            </a:r>
            <a:r>
              <a:rPr lang="en-US" sz="1850" dirty="0">
                <a:solidFill>
                  <a:srgbClr val="333333"/>
                </a:solidFill>
                <a:ea typeface="Helvetica"/>
                <a:cs typeface="Calibri" panose="020F0502020204030204" pitchFamily="34" charset="0"/>
                <a:sym typeface="Helvetica"/>
              </a:rPr>
              <a:t> + </a:t>
            </a:r>
            <a:r>
              <a:rPr lang="en-US" sz="185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releases the lock </a:t>
            </a:r>
            <a:r>
              <a:rPr lang="en-US" sz="1850" dirty="0">
                <a:solidFill>
                  <a:srgbClr val="333333"/>
                </a:solidFill>
                <a:ea typeface="Helvetica"/>
                <a:cs typeface="Calibri" panose="020F0502020204030204" pitchFamily="34" charset="0"/>
                <a:sym typeface="Helvetica"/>
              </a:rPr>
              <a:t>(atomically)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50" dirty="0">
                <a:solidFill>
                  <a:srgbClr val="333333"/>
                </a:solidFill>
                <a:ea typeface="Helvetica"/>
                <a:cs typeface="Calibri" panose="020F0502020204030204" pitchFamily="34" charset="0"/>
                <a:sym typeface="Helvetica"/>
              </a:rPr>
              <a:t>when awoken, </a:t>
            </a:r>
            <a:r>
              <a:rPr lang="en-US" sz="185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reacquires lock </a:t>
            </a:r>
            <a:r>
              <a:rPr lang="en-US" sz="1850" dirty="0">
                <a:solidFill>
                  <a:srgbClr val="333333"/>
                </a:solidFill>
                <a:ea typeface="Helvetica"/>
                <a:cs typeface="Calibri" panose="020F0502020204030204" pitchFamily="34" charset="0"/>
                <a:sym typeface="Helvetica"/>
              </a:rPr>
              <a:t>before returning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cs typeface="Calibri" panose="020F0502020204030204" pitchFamily="34" charset="0"/>
              </a:rPr>
              <a:t>This complexity stems from the desire to prevent certain race conditions from occurring when a thread is trying to put itself to sleep </a:t>
            </a:r>
            <a:endParaRPr lang="en-US" sz="1850" dirty="0">
              <a:solidFill>
                <a:srgbClr val="333333"/>
              </a:solidFill>
              <a:ea typeface="Helvetica"/>
              <a:cs typeface="Calibri" panose="020F0502020204030204" pitchFamily="34" charset="0"/>
              <a:sym typeface="Helvetica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250" dirty="0">
              <a:solidFill>
                <a:srgbClr val="333333"/>
              </a:solidFill>
              <a:ea typeface="Helvetica"/>
              <a:cs typeface="Calibri" panose="020F0502020204030204" pitchFamily="34" charset="0"/>
              <a:sym typeface="Helvetica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  <a:ea typeface="Helvetica"/>
                <a:cs typeface="Calibri" panose="020F0502020204030204" pitchFamily="34" charset="0"/>
                <a:sym typeface="Helvetica"/>
              </a:rPr>
              <a:t>signal(</a:t>
            </a:r>
            <a:r>
              <a:rPr lang="en-US" sz="2250" dirty="0" err="1">
                <a:solidFill>
                  <a:srgbClr val="333333"/>
                </a:solidFill>
                <a:ea typeface="Helvetica"/>
                <a:cs typeface="Calibri" panose="020F0502020204030204" pitchFamily="34" charset="0"/>
                <a:sym typeface="Helvetica"/>
              </a:rPr>
              <a:t>cond_t</a:t>
            </a:r>
            <a:r>
              <a:rPr lang="en-US" sz="2250" dirty="0">
                <a:solidFill>
                  <a:srgbClr val="333333"/>
                </a:solidFill>
                <a:ea typeface="Helvetica"/>
                <a:cs typeface="Calibri" panose="020F0502020204030204" pitchFamily="34" charset="0"/>
                <a:sym typeface="Helvetica"/>
              </a:rPr>
              <a:t> *cv)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5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wake a single waiting thread </a:t>
            </a:r>
            <a:r>
              <a:rPr lang="en-US" sz="1850" dirty="0">
                <a:solidFill>
                  <a:srgbClr val="333333"/>
                </a:solidFill>
                <a:ea typeface="Helvetica"/>
                <a:cs typeface="Calibri" panose="020F0502020204030204" pitchFamily="34" charset="0"/>
                <a:sym typeface="Helvetica"/>
              </a:rPr>
              <a:t>(if &gt;= 1 thread is waiting)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50" dirty="0">
                <a:solidFill>
                  <a:srgbClr val="333333"/>
                </a:solidFill>
                <a:ea typeface="Helvetica"/>
                <a:cs typeface="Calibri" panose="020F0502020204030204" pitchFamily="34" charset="0"/>
                <a:sym typeface="Helvetica"/>
              </a:rPr>
              <a:t>if there is no waiting thread, just return, doing nothing</a:t>
            </a:r>
            <a:endParaRPr sz="100" dirty="0">
              <a:solidFill>
                <a:srgbClr val="333333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1730735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472" name="Shape 472"/>
          <p:cNvSpPr/>
          <p:nvPr/>
        </p:nvSpPr>
        <p:spPr>
          <a:xfrm>
            <a:off x="6020534" y="796788"/>
            <a:ext cx="187391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[SLEEPING]</a:t>
            </a:r>
            <a:endParaRPr sz="2531"/>
          </a:p>
        </p:txBody>
      </p:sp>
      <p:sp>
        <p:nvSpPr>
          <p:cNvPr id="474" name="Shape 474"/>
          <p:cNvSpPr/>
          <p:nvPr/>
        </p:nvSpPr>
        <p:spPr>
          <a:xfrm>
            <a:off x="200117" y="3098601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numfull=1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433">
            <a:extLst>
              <a:ext uri="{FF2B5EF4-FFF2-40B4-BE49-F238E27FC236}">
                <a16:creationId xmlns:a16="http://schemas.microsoft.com/office/drawing/2014/main" id="{0ECAD5B6-2E21-5042-BE9D-C3EE3C689F0A}"/>
              </a:ext>
            </a:extLst>
          </p:cNvPr>
          <p:cNvSpPr/>
          <p:nvPr/>
        </p:nvSpPr>
        <p:spPr>
          <a:xfrm>
            <a:off x="4664960" y="2486498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1730735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480" name="Shape 480"/>
          <p:cNvSpPr/>
          <p:nvPr/>
        </p:nvSpPr>
        <p:spPr>
          <a:xfrm>
            <a:off x="5931454" y="796788"/>
            <a:ext cx="20181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[RUNNABLE]</a:t>
            </a:r>
            <a:endParaRPr sz="2531"/>
          </a:p>
        </p:txBody>
      </p:sp>
      <p:sp>
        <p:nvSpPr>
          <p:cNvPr id="482" name="Shape 482"/>
          <p:cNvSpPr/>
          <p:nvPr/>
        </p:nvSpPr>
        <p:spPr>
          <a:xfrm>
            <a:off x="200117" y="3429000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numfull=1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433">
            <a:extLst>
              <a:ext uri="{FF2B5EF4-FFF2-40B4-BE49-F238E27FC236}">
                <a16:creationId xmlns:a16="http://schemas.microsoft.com/office/drawing/2014/main" id="{EE643AF6-225D-6048-BBD9-1FA05CE547E3}"/>
              </a:ext>
            </a:extLst>
          </p:cNvPr>
          <p:cNvSpPr/>
          <p:nvPr/>
        </p:nvSpPr>
        <p:spPr>
          <a:xfrm>
            <a:off x="4664960" y="2486498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1730735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488" name="Shape 488"/>
          <p:cNvSpPr/>
          <p:nvPr/>
        </p:nvSpPr>
        <p:spPr>
          <a:xfrm>
            <a:off x="5931454" y="796788"/>
            <a:ext cx="20181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[RUNNABLE]</a:t>
            </a:r>
            <a:endParaRPr sz="2531"/>
          </a:p>
        </p:txBody>
      </p:sp>
      <p:sp>
        <p:nvSpPr>
          <p:cNvPr id="490" name="Shape 490"/>
          <p:cNvSpPr/>
          <p:nvPr/>
        </p:nvSpPr>
        <p:spPr>
          <a:xfrm>
            <a:off x="200117" y="1589484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numfull=1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433">
            <a:extLst>
              <a:ext uri="{FF2B5EF4-FFF2-40B4-BE49-F238E27FC236}">
                <a16:creationId xmlns:a16="http://schemas.microsoft.com/office/drawing/2014/main" id="{F78F3DAB-9EA7-7143-B0AE-DB2210B2AF5C}"/>
              </a:ext>
            </a:extLst>
          </p:cNvPr>
          <p:cNvSpPr/>
          <p:nvPr/>
        </p:nvSpPr>
        <p:spPr>
          <a:xfrm>
            <a:off x="4664960" y="2486498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1730735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496" name="Shape 496"/>
          <p:cNvSpPr/>
          <p:nvPr/>
        </p:nvSpPr>
        <p:spPr>
          <a:xfrm>
            <a:off x="5931454" y="796788"/>
            <a:ext cx="20181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[RUNNABLE]</a:t>
            </a:r>
            <a:endParaRPr sz="2531"/>
          </a:p>
        </p:txBody>
      </p:sp>
      <p:sp>
        <p:nvSpPr>
          <p:cNvPr id="498" name="Shape 498"/>
          <p:cNvSpPr/>
          <p:nvPr/>
        </p:nvSpPr>
        <p:spPr>
          <a:xfrm>
            <a:off x="200117" y="1875234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numfull=1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433">
            <a:extLst>
              <a:ext uri="{FF2B5EF4-FFF2-40B4-BE49-F238E27FC236}">
                <a16:creationId xmlns:a16="http://schemas.microsoft.com/office/drawing/2014/main" id="{DCF29A27-9889-6245-A534-915004F55F30}"/>
              </a:ext>
            </a:extLst>
          </p:cNvPr>
          <p:cNvSpPr/>
          <p:nvPr/>
        </p:nvSpPr>
        <p:spPr>
          <a:xfrm>
            <a:off x="4664960" y="2486498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730735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504" name="Shape 504"/>
          <p:cNvSpPr/>
          <p:nvPr/>
        </p:nvSpPr>
        <p:spPr>
          <a:xfrm>
            <a:off x="5931454" y="796788"/>
            <a:ext cx="20181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[RUNNABLE]</a:t>
            </a:r>
            <a:endParaRPr sz="2531"/>
          </a:p>
        </p:txBody>
      </p:sp>
      <p:sp>
        <p:nvSpPr>
          <p:cNvPr id="506" name="Shape 506"/>
          <p:cNvSpPr/>
          <p:nvPr/>
        </p:nvSpPr>
        <p:spPr>
          <a:xfrm>
            <a:off x="200117" y="219670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numfull=1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433">
            <a:extLst>
              <a:ext uri="{FF2B5EF4-FFF2-40B4-BE49-F238E27FC236}">
                <a16:creationId xmlns:a16="http://schemas.microsoft.com/office/drawing/2014/main" id="{6F94FD9C-3011-7E48-876B-FBD258D44DB2}"/>
              </a:ext>
            </a:extLst>
          </p:cNvPr>
          <p:cNvSpPr/>
          <p:nvPr/>
        </p:nvSpPr>
        <p:spPr>
          <a:xfrm>
            <a:off x="4664960" y="2486498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1730735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512" name="Shape 512"/>
          <p:cNvSpPr/>
          <p:nvPr/>
        </p:nvSpPr>
        <p:spPr>
          <a:xfrm>
            <a:off x="5931454" y="796788"/>
            <a:ext cx="20181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[RUNNABLE]</a:t>
            </a:r>
            <a:endParaRPr sz="2531"/>
          </a:p>
        </p:txBody>
      </p:sp>
      <p:sp>
        <p:nvSpPr>
          <p:cNvPr id="514" name="Shape 514"/>
          <p:cNvSpPr/>
          <p:nvPr/>
        </p:nvSpPr>
        <p:spPr>
          <a:xfrm>
            <a:off x="200117" y="249138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numfull=1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433">
            <a:extLst>
              <a:ext uri="{FF2B5EF4-FFF2-40B4-BE49-F238E27FC236}">
                <a16:creationId xmlns:a16="http://schemas.microsoft.com/office/drawing/2014/main" id="{3FF48FE7-D25B-AE44-BA2C-3580EC333793}"/>
              </a:ext>
            </a:extLst>
          </p:cNvPr>
          <p:cNvSpPr/>
          <p:nvPr/>
        </p:nvSpPr>
        <p:spPr>
          <a:xfrm>
            <a:off x="4664960" y="2486498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1668027" y="796788"/>
            <a:ext cx="187391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[SLEEPING]</a:t>
            </a:r>
            <a:endParaRPr sz="2531"/>
          </a:p>
        </p:txBody>
      </p:sp>
      <p:sp>
        <p:nvSpPr>
          <p:cNvPr id="520" name="Shape 520"/>
          <p:cNvSpPr/>
          <p:nvPr/>
        </p:nvSpPr>
        <p:spPr>
          <a:xfrm>
            <a:off x="5931454" y="796788"/>
            <a:ext cx="20181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[RUNNABLE]</a:t>
            </a:r>
            <a:endParaRPr sz="2531"/>
          </a:p>
        </p:txBody>
      </p:sp>
      <p:sp>
        <p:nvSpPr>
          <p:cNvPr id="523" name="Shape 523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numfull=1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433">
            <a:extLst>
              <a:ext uri="{FF2B5EF4-FFF2-40B4-BE49-F238E27FC236}">
                <a16:creationId xmlns:a16="http://schemas.microsoft.com/office/drawing/2014/main" id="{4B67E9B9-07BB-E94B-828D-6B76045CC56D}"/>
              </a:ext>
            </a:extLst>
          </p:cNvPr>
          <p:cNvSpPr/>
          <p:nvPr/>
        </p:nvSpPr>
        <p:spPr>
          <a:xfrm>
            <a:off x="4664960" y="2486498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1" name="Shape 514">
            <a:extLst>
              <a:ext uri="{FF2B5EF4-FFF2-40B4-BE49-F238E27FC236}">
                <a16:creationId xmlns:a16="http://schemas.microsoft.com/office/drawing/2014/main" id="{A084C70B-238D-4444-9881-AD5F7AA96321}"/>
              </a:ext>
            </a:extLst>
          </p:cNvPr>
          <p:cNvSpPr/>
          <p:nvPr/>
        </p:nvSpPr>
        <p:spPr>
          <a:xfrm>
            <a:off x="200117" y="249138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1668027" y="796788"/>
            <a:ext cx="187391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[SLEEPING]</a:t>
            </a:r>
            <a:endParaRPr sz="2531"/>
          </a:p>
        </p:txBody>
      </p:sp>
      <p:sp>
        <p:nvSpPr>
          <p:cNvPr id="528" name="Shape 528"/>
          <p:cNvSpPr/>
          <p:nvPr/>
        </p:nvSpPr>
        <p:spPr>
          <a:xfrm>
            <a:off x="6083242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531" name="Shape 531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numfull=1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433">
            <a:extLst>
              <a:ext uri="{FF2B5EF4-FFF2-40B4-BE49-F238E27FC236}">
                <a16:creationId xmlns:a16="http://schemas.microsoft.com/office/drawing/2014/main" id="{01053E98-9E92-7E4B-ADD1-A3595E9C957D}"/>
              </a:ext>
            </a:extLst>
          </p:cNvPr>
          <p:cNvSpPr/>
          <p:nvPr/>
        </p:nvSpPr>
        <p:spPr>
          <a:xfrm>
            <a:off x="4664960" y="2486498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1" name="Shape 514">
            <a:extLst>
              <a:ext uri="{FF2B5EF4-FFF2-40B4-BE49-F238E27FC236}">
                <a16:creationId xmlns:a16="http://schemas.microsoft.com/office/drawing/2014/main" id="{B5295ACE-464F-E64B-930A-C5283389DB33}"/>
              </a:ext>
            </a:extLst>
          </p:cNvPr>
          <p:cNvSpPr/>
          <p:nvPr/>
        </p:nvSpPr>
        <p:spPr>
          <a:xfrm>
            <a:off x="200117" y="249138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1668027" y="796788"/>
            <a:ext cx="187391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[SLEEPING]</a:t>
            </a:r>
            <a:endParaRPr sz="2531"/>
          </a:p>
        </p:txBody>
      </p:sp>
      <p:sp>
        <p:nvSpPr>
          <p:cNvPr id="536" name="Shape 536"/>
          <p:cNvSpPr/>
          <p:nvPr/>
        </p:nvSpPr>
        <p:spPr>
          <a:xfrm>
            <a:off x="4664960" y="2812851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numfull=1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6083242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514">
            <a:extLst>
              <a:ext uri="{FF2B5EF4-FFF2-40B4-BE49-F238E27FC236}">
                <a16:creationId xmlns:a16="http://schemas.microsoft.com/office/drawing/2014/main" id="{A446753D-367F-3840-AD42-BFB5E85A5DE3}"/>
              </a:ext>
            </a:extLst>
          </p:cNvPr>
          <p:cNvSpPr/>
          <p:nvPr/>
        </p:nvSpPr>
        <p:spPr>
          <a:xfrm>
            <a:off x="200117" y="249138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1668027" y="796788"/>
            <a:ext cx="187391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[SLEEPING]</a:t>
            </a:r>
            <a:endParaRPr sz="2531"/>
          </a:p>
        </p:txBody>
      </p:sp>
      <p:sp>
        <p:nvSpPr>
          <p:cNvPr id="544" name="Shape 544"/>
          <p:cNvSpPr/>
          <p:nvPr/>
        </p:nvSpPr>
        <p:spPr>
          <a:xfrm>
            <a:off x="4664960" y="3134320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6083242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514">
            <a:extLst>
              <a:ext uri="{FF2B5EF4-FFF2-40B4-BE49-F238E27FC236}">
                <a16:creationId xmlns:a16="http://schemas.microsoft.com/office/drawing/2014/main" id="{0A7ED2CD-61C3-0A4A-886E-647FFA7F0B0A}"/>
              </a:ext>
            </a:extLst>
          </p:cNvPr>
          <p:cNvSpPr/>
          <p:nvPr/>
        </p:nvSpPr>
        <p:spPr>
          <a:xfrm>
            <a:off x="200117" y="249138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Join Implementation: Attempt 1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913789" y="2344092"/>
            <a:ext cx="2792817" cy="1478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333333"/>
                </a:solidFill>
                <a:latin typeface="Calibri" panose="020F0502020204030204" pitchFamily="34" charset="0"/>
              </a:rPr>
              <a:t>void </a:t>
            </a:r>
            <a:r>
              <a:rPr lang="en-US" sz="1828" b="0" dirty="0" err="1">
                <a:solidFill>
                  <a:srgbClr val="333333"/>
                </a:solidFill>
                <a:latin typeface="Calibri" panose="020F0502020204030204" pitchFamily="34" charset="0"/>
              </a:rPr>
              <a:t>thread_exit</a:t>
            </a:r>
            <a:r>
              <a:rPr lang="en-US" sz="1828" b="0" dirty="0">
                <a:solidFill>
                  <a:srgbClr val="333333"/>
                </a:solidFill>
                <a:latin typeface="Calibri" panose="020F0502020204030204" pitchFamily="34" charset="0"/>
              </a:rPr>
              <a:t>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333333"/>
                </a:solidFill>
                <a:latin typeface="Calibri" panose="020F0502020204030204" pitchFamily="34" charset="0"/>
              </a:rPr>
              <a:t>    </a:t>
            </a:r>
            <a:r>
              <a:rPr lang="en-US" sz="1828" b="0" dirty="0" err="1">
                <a:solidFill>
                  <a:srgbClr val="333333"/>
                </a:solidFill>
                <a:latin typeface="Calibri" panose="020F0502020204030204" pitchFamily="34" charset="0"/>
              </a:rPr>
              <a:t>Mutex_lock</a:t>
            </a:r>
            <a:r>
              <a:rPr lang="en-US" sz="1828" b="0" dirty="0">
                <a:solidFill>
                  <a:srgbClr val="333333"/>
                </a:solidFill>
                <a:latin typeface="Calibri" panose="020F0502020204030204" pitchFamily="34" charset="0"/>
              </a:rPr>
              <a:t>(&amp;m);        // a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333333"/>
                </a:solidFill>
                <a:latin typeface="Calibri" panose="020F0502020204030204" pitchFamily="34" charset="0"/>
              </a:rPr>
              <a:t>    </a:t>
            </a:r>
            <a:r>
              <a:rPr lang="en-US" sz="1828" b="0" dirty="0" err="1">
                <a:solidFill>
                  <a:srgbClr val="333333"/>
                </a:solidFill>
                <a:latin typeface="Calibri" panose="020F0502020204030204" pitchFamily="34" charset="0"/>
              </a:rPr>
              <a:t>Cond_signal</a:t>
            </a:r>
            <a:r>
              <a:rPr lang="en-US" sz="1828" b="0" dirty="0">
                <a:solidFill>
                  <a:srgbClr val="333333"/>
                </a:solidFill>
                <a:latin typeface="Calibri" panose="020F0502020204030204" pitchFamily="34" charset="0"/>
              </a:rPr>
              <a:t>(&amp;c);        // b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333333"/>
                </a:solidFill>
                <a:latin typeface="Calibri" panose="020F0502020204030204" pitchFamily="34" charset="0"/>
              </a:rPr>
              <a:t>    </a:t>
            </a:r>
            <a:r>
              <a:rPr lang="en-US" sz="1828" b="0" dirty="0" err="1">
                <a:solidFill>
                  <a:srgbClr val="333333"/>
                </a:solidFill>
                <a:latin typeface="Calibri" panose="020F0502020204030204" pitchFamily="34" charset="0"/>
              </a:rPr>
              <a:t>Mutex_unlock</a:t>
            </a:r>
            <a:r>
              <a:rPr lang="en-US" sz="1828" b="0" dirty="0">
                <a:solidFill>
                  <a:srgbClr val="333333"/>
                </a:solidFill>
                <a:latin typeface="Calibri" panose="020F0502020204030204" pitchFamily="34" charset="0"/>
              </a:rPr>
              <a:t>(&amp;m);    // c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333333"/>
                </a:solidFill>
                <a:latin typeface="Calibri" panose="020F0502020204030204" pitchFamily="34" charset="0"/>
              </a:rPr>
              <a:t>}</a:t>
            </a:r>
            <a:endParaRPr sz="1828" b="0" dirty="0">
              <a:solidFill>
                <a:srgbClr val="333333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222105" y="2344092"/>
            <a:ext cx="2831481" cy="1478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void thread_join()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    Mutex_lock(&amp;m);        // 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    Cond_wait(&amp;c, &amp;m);     // y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    Mutex_unlock(&amp;m);     // z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}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" name="Shape 61"/>
          <p:cNvSpPr txBox="1">
            <a:spLocks/>
          </p:cNvSpPr>
          <p:nvPr/>
        </p:nvSpPr>
        <p:spPr>
          <a:xfrm>
            <a:off x="558404" y="4513759"/>
            <a:ext cx="7804547" cy="1646411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pPr marL="282560" indent="-282560" defTabSz="914353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C00000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Parent:        x    y                   z</a:t>
            </a:r>
          </a:p>
          <a:p>
            <a:pPr marL="282560" indent="-282560" defTabSz="914353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C00000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Child:                     a    b    c</a:t>
            </a:r>
            <a:endParaRPr lang="en-US" sz="2250" b="0" dirty="0">
              <a:solidFill>
                <a:srgbClr val="333333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710" y="1733022"/>
            <a:ext cx="818044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>
                <a:solidFill>
                  <a:srgbClr val="921F07"/>
                </a:solidFill>
                <a:latin typeface="Calibri" panose="020F0502020204030204" pitchFamily="34" charset="0"/>
              </a:rPr>
              <a:t>Parent:</a:t>
            </a:r>
            <a:endParaRPr lang="en-US" sz="1687" b="0" dirty="0">
              <a:solidFill>
                <a:srgbClr val="921F07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3993" y="1733022"/>
            <a:ext cx="68961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>
                <a:latin typeface="Calibri" panose="020F0502020204030204" pitchFamily="34" charset="0"/>
              </a:rPr>
              <a:t>Child: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2105" y="4145869"/>
            <a:ext cx="2089290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b="0">
                <a:latin typeface="Calibri" panose="020F0502020204030204" pitchFamily="34" charset="0"/>
              </a:rPr>
              <a:t>Example schedule:</a:t>
            </a:r>
            <a:endParaRPr lang="en-US" sz="1969" b="0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4248" y="5229200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>
                <a:latin typeface="Calibri" panose="020F0502020204030204" pitchFamily="34" charset="0"/>
              </a:rPr>
              <a:t>Works!</a:t>
            </a:r>
            <a:endParaRPr lang="en-US" sz="2000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1578947" y="796788"/>
            <a:ext cx="20181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[RUNNABLE]</a:t>
            </a:r>
            <a:endParaRPr sz="2531"/>
          </a:p>
        </p:txBody>
      </p:sp>
      <p:sp>
        <p:nvSpPr>
          <p:cNvPr id="552" name="Shape 552"/>
          <p:cNvSpPr/>
          <p:nvPr/>
        </p:nvSpPr>
        <p:spPr>
          <a:xfrm>
            <a:off x="4664960" y="3420070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6083242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514">
            <a:extLst>
              <a:ext uri="{FF2B5EF4-FFF2-40B4-BE49-F238E27FC236}">
                <a16:creationId xmlns:a16="http://schemas.microsoft.com/office/drawing/2014/main" id="{72AC1D43-1D41-9649-9BCE-1132F5B40D28}"/>
              </a:ext>
            </a:extLst>
          </p:cNvPr>
          <p:cNvSpPr/>
          <p:nvPr/>
        </p:nvSpPr>
        <p:spPr>
          <a:xfrm>
            <a:off x="200117" y="249138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4664960" y="3750469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6083242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563" name="Shape 563"/>
          <p:cNvSpPr/>
          <p:nvPr/>
        </p:nvSpPr>
        <p:spPr>
          <a:xfrm>
            <a:off x="1578947" y="796788"/>
            <a:ext cx="20181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[RUNNABLE]</a:t>
            </a:r>
            <a:endParaRPr sz="2531"/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514">
            <a:extLst>
              <a:ext uri="{FF2B5EF4-FFF2-40B4-BE49-F238E27FC236}">
                <a16:creationId xmlns:a16="http://schemas.microsoft.com/office/drawing/2014/main" id="{62A8A1D1-60B2-D24E-A8AF-EA14ACA08CF9}"/>
              </a:ext>
            </a:extLst>
          </p:cNvPr>
          <p:cNvSpPr/>
          <p:nvPr/>
        </p:nvSpPr>
        <p:spPr>
          <a:xfrm>
            <a:off x="200117" y="249138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4664960" y="161627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6083242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571" name="Shape 571"/>
          <p:cNvSpPr/>
          <p:nvPr/>
        </p:nvSpPr>
        <p:spPr>
          <a:xfrm>
            <a:off x="1578947" y="796788"/>
            <a:ext cx="20181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[RUNNABLE]</a:t>
            </a:r>
            <a:endParaRPr sz="2531"/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514">
            <a:extLst>
              <a:ext uri="{FF2B5EF4-FFF2-40B4-BE49-F238E27FC236}">
                <a16:creationId xmlns:a16="http://schemas.microsoft.com/office/drawing/2014/main" id="{911439C7-A1D5-EE4B-8BA3-7180B12ECA66}"/>
              </a:ext>
            </a:extLst>
          </p:cNvPr>
          <p:cNvSpPr/>
          <p:nvPr/>
        </p:nvSpPr>
        <p:spPr>
          <a:xfrm>
            <a:off x="200117" y="249138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4664960" y="1893094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6083242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579" name="Shape 579"/>
          <p:cNvSpPr/>
          <p:nvPr/>
        </p:nvSpPr>
        <p:spPr>
          <a:xfrm>
            <a:off x="1578947" y="796788"/>
            <a:ext cx="20181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[RUNNABLE]</a:t>
            </a:r>
            <a:endParaRPr sz="2531"/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514">
            <a:extLst>
              <a:ext uri="{FF2B5EF4-FFF2-40B4-BE49-F238E27FC236}">
                <a16:creationId xmlns:a16="http://schemas.microsoft.com/office/drawing/2014/main" id="{E65DC194-332F-204E-9AAF-C8A2D5C42259}"/>
              </a:ext>
            </a:extLst>
          </p:cNvPr>
          <p:cNvSpPr/>
          <p:nvPr/>
        </p:nvSpPr>
        <p:spPr>
          <a:xfrm>
            <a:off x="200117" y="249138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4664960" y="218777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6083242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587" name="Shape 587"/>
          <p:cNvSpPr/>
          <p:nvPr/>
        </p:nvSpPr>
        <p:spPr>
          <a:xfrm>
            <a:off x="1578947" y="796788"/>
            <a:ext cx="20181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[RUNNABLE]</a:t>
            </a:r>
            <a:endParaRPr sz="2531"/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514">
            <a:extLst>
              <a:ext uri="{FF2B5EF4-FFF2-40B4-BE49-F238E27FC236}">
                <a16:creationId xmlns:a16="http://schemas.microsoft.com/office/drawing/2014/main" id="{FEB7999C-40C3-444E-B79B-B05904A48C66}"/>
              </a:ext>
            </a:extLst>
          </p:cNvPr>
          <p:cNvSpPr/>
          <p:nvPr/>
        </p:nvSpPr>
        <p:spPr>
          <a:xfrm>
            <a:off x="200117" y="249138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4664960" y="248245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6083242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595" name="Shape 595"/>
          <p:cNvSpPr/>
          <p:nvPr/>
        </p:nvSpPr>
        <p:spPr>
          <a:xfrm>
            <a:off x="1578947" y="796788"/>
            <a:ext cx="20181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[RUNNABLE]</a:t>
            </a:r>
            <a:endParaRPr sz="2531"/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514">
            <a:extLst>
              <a:ext uri="{FF2B5EF4-FFF2-40B4-BE49-F238E27FC236}">
                <a16:creationId xmlns:a16="http://schemas.microsoft.com/office/drawing/2014/main" id="{5E9DF0D6-28DF-1B4E-9603-DB84BEF558ED}"/>
              </a:ext>
            </a:extLst>
          </p:cNvPr>
          <p:cNvSpPr/>
          <p:nvPr/>
        </p:nvSpPr>
        <p:spPr>
          <a:xfrm>
            <a:off x="200117" y="249138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6020534" y="796788"/>
            <a:ext cx="187391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[SLEEPING]</a:t>
            </a:r>
            <a:endParaRPr sz="2531"/>
          </a:p>
        </p:txBody>
      </p:sp>
      <p:sp>
        <p:nvSpPr>
          <p:cNvPr id="603" name="Shape 603"/>
          <p:cNvSpPr/>
          <p:nvPr/>
        </p:nvSpPr>
        <p:spPr>
          <a:xfrm>
            <a:off x="1578947" y="796788"/>
            <a:ext cx="20181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[RUNNABLE]</a:t>
            </a:r>
            <a:endParaRPr sz="2531"/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514">
            <a:extLst>
              <a:ext uri="{FF2B5EF4-FFF2-40B4-BE49-F238E27FC236}">
                <a16:creationId xmlns:a16="http://schemas.microsoft.com/office/drawing/2014/main" id="{7653912B-A5D2-CF44-B9DC-841D1092FB2A}"/>
              </a:ext>
            </a:extLst>
          </p:cNvPr>
          <p:cNvSpPr/>
          <p:nvPr/>
        </p:nvSpPr>
        <p:spPr>
          <a:xfrm>
            <a:off x="200117" y="249138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1" name="Shape 591">
            <a:extLst>
              <a:ext uri="{FF2B5EF4-FFF2-40B4-BE49-F238E27FC236}">
                <a16:creationId xmlns:a16="http://schemas.microsoft.com/office/drawing/2014/main" id="{BA803EE5-4A23-5242-8349-565CA12F3238}"/>
              </a:ext>
            </a:extLst>
          </p:cNvPr>
          <p:cNvSpPr/>
          <p:nvPr/>
        </p:nvSpPr>
        <p:spPr>
          <a:xfrm>
            <a:off x="4664960" y="248245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200117" y="2420888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6020534" y="796788"/>
            <a:ext cx="187391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[SLEEPING]</a:t>
            </a:r>
            <a:endParaRPr sz="2531"/>
          </a:p>
        </p:txBody>
      </p:sp>
      <p:sp>
        <p:nvSpPr>
          <p:cNvPr id="611" name="Shape 611"/>
          <p:cNvSpPr/>
          <p:nvPr/>
        </p:nvSpPr>
        <p:spPr>
          <a:xfrm>
            <a:off x="1730735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11" name="Shape 591">
            <a:extLst>
              <a:ext uri="{FF2B5EF4-FFF2-40B4-BE49-F238E27FC236}">
                <a16:creationId xmlns:a16="http://schemas.microsoft.com/office/drawing/2014/main" id="{E42B5B8C-CDE9-254B-9C3E-324A0223EC45}"/>
              </a:ext>
            </a:extLst>
          </p:cNvPr>
          <p:cNvSpPr/>
          <p:nvPr/>
        </p:nvSpPr>
        <p:spPr>
          <a:xfrm>
            <a:off x="4664960" y="248245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200117" y="2830711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6020534" y="796788"/>
            <a:ext cx="187391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[SLEEPING]</a:t>
            </a:r>
            <a:endParaRPr sz="2531"/>
          </a:p>
        </p:txBody>
      </p:sp>
      <p:sp>
        <p:nvSpPr>
          <p:cNvPr id="619" name="Shape 619"/>
          <p:cNvSpPr/>
          <p:nvPr/>
        </p:nvSpPr>
        <p:spPr>
          <a:xfrm>
            <a:off x="1730735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591">
            <a:extLst>
              <a:ext uri="{FF2B5EF4-FFF2-40B4-BE49-F238E27FC236}">
                <a16:creationId xmlns:a16="http://schemas.microsoft.com/office/drawing/2014/main" id="{C03E35FB-93A2-3847-9DDC-48FB7C4D8308}"/>
              </a:ext>
            </a:extLst>
          </p:cNvPr>
          <p:cNvSpPr/>
          <p:nvPr/>
        </p:nvSpPr>
        <p:spPr>
          <a:xfrm>
            <a:off x="4664960" y="248245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200117" y="3116461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numfull=1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6020534" y="796788"/>
            <a:ext cx="187391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[SLEEPING]</a:t>
            </a:r>
            <a:endParaRPr sz="2531"/>
          </a:p>
        </p:txBody>
      </p:sp>
      <p:sp>
        <p:nvSpPr>
          <p:cNvPr id="627" name="Shape 627"/>
          <p:cNvSpPr/>
          <p:nvPr/>
        </p:nvSpPr>
        <p:spPr>
          <a:xfrm>
            <a:off x="1730735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591">
            <a:extLst>
              <a:ext uri="{FF2B5EF4-FFF2-40B4-BE49-F238E27FC236}">
                <a16:creationId xmlns:a16="http://schemas.microsoft.com/office/drawing/2014/main" id="{B29424BD-0D01-BF43-A4E3-52C8C8DF5DE6}"/>
              </a:ext>
            </a:extLst>
          </p:cNvPr>
          <p:cNvSpPr/>
          <p:nvPr/>
        </p:nvSpPr>
        <p:spPr>
          <a:xfrm>
            <a:off x="4664960" y="248245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Join Implementation: Attempt 1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913789" y="2344092"/>
            <a:ext cx="2739917" cy="1478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333333"/>
                </a:solidFill>
                <a:latin typeface="Calibri" panose="020F0502020204030204" pitchFamily="34" charset="0"/>
              </a:rPr>
              <a:t>void thread_exit()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333333"/>
                </a:solidFill>
                <a:latin typeface="Calibri" panose="020F0502020204030204" pitchFamily="34" charset="0"/>
              </a:rPr>
              <a:t>    Mutex_lock(&amp;m);        // a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333333"/>
                </a:solidFill>
                <a:latin typeface="Calibri" panose="020F0502020204030204" pitchFamily="34" charset="0"/>
              </a:rPr>
              <a:t>    Cond_signal(&amp;c);        // b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333333"/>
                </a:solidFill>
                <a:latin typeface="Calibri" panose="020F0502020204030204" pitchFamily="34" charset="0"/>
              </a:rPr>
              <a:t>    Mutex_unlock(&amp;m);    // c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333333"/>
                </a:solidFill>
                <a:latin typeface="Calibri" panose="020F0502020204030204" pitchFamily="34" charset="0"/>
              </a:rPr>
              <a:t>}</a:t>
            </a:r>
            <a:endParaRPr sz="1828" b="0" dirty="0">
              <a:solidFill>
                <a:srgbClr val="333333"/>
              </a:solidFill>
              <a:latin typeface="Calibri" panose="020F0502020204030204" pitchFamily="34" charset="0"/>
            </a:endParaRPr>
          </a:p>
        </p:txBody>
      </p:sp>
      <p:sp>
        <p:nvSpPr>
          <p:cNvPr id="6" name="Shape 61"/>
          <p:cNvSpPr txBox="1">
            <a:spLocks/>
          </p:cNvSpPr>
          <p:nvPr/>
        </p:nvSpPr>
        <p:spPr>
          <a:xfrm>
            <a:off x="558404" y="4513759"/>
            <a:ext cx="7804547" cy="1646411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pPr marL="282560" indent="-282560" defTabSz="914353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endParaRPr lang="en-US" sz="2250" b="0" dirty="0">
              <a:solidFill>
                <a:srgbClr val="333333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710" y="1733022"/>
            <a:ext cx="818044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>
                <a:solidFill>
                  <a:srgbClr val="921F07"/>
                </a:solidFill>
                <a:latin typeface="Calibri" panose="020F0502020204030204" pitchFamily="34" charset="0"/>
              </a:rPr>
              <a:t>Parent:</a:t>
            </a:r>
            <a:endParaRPr lang="en-US" sz="1687" b="0" dirty="0">
              <a:solidFill>
                <a:srgbClr val="921F07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3993" y="1733022"/>
            <a:ext cx="68961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>
                <a:latin typeface="Calibri" panose="020F0502020204030204" pitchFamily="34" charset="0"/>
              </a:rPr>
              <a:t>Child:</a:t>
            </a:r>
            <a:endParaRPr lang="en-US" sz="1687" b="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393" y="4456005"/>
            <a:ext cx="2862579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b="0">
                <a:latin typeface="Calibri" panose="020F0502020204030204" pitchFamily="34" charset="0"/>
              </a:rPr>
              <a:t>Example broken schedule:</a:t>
            </a:r>
            <a:endParaRPr lang="en-US" sz="1969" b="0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8144" y="5286795"/>
            <a:ext cx="2370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C00000"/>
                </a:solidFill>
                <a:latin typeface="Calibri" panose="020F0502020204030204" pitchFamily="34" charset="0"/>
              </a:rPr>
              <a:t>Parent waits forever!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404" y="4766140"/>
            <a:ext cx="7804547" cy="104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60" indent="-282560" defTabSz="914353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C00000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Parent:                      x    y</a:t>
            </a:r>
          </a:p>
          <a:p>
            <a:pPr marL="282560" indent="-282560" defTabSz="914353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C00000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Child:        a    b    c</a:t>
            </a:r>
            <a:endParaRPr lang="en-US" sz="2250" b="0" dirty="0"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393" y="3979321"/>
            <a:ext cx="578478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0" dirty="0">
                <a:solidFill>
                  <a:srgbClr val="0070C0"/>
                </a:solidFill>
                <a:latin typeface="Calibri" panose="020F0502020204030204" pitchFamily="34" charset="0"/>
              </a:rPr>
              <a:t>Can you construct ordering that does not work?</a:t>
            </a:r>
          </a:p>
        </p:txBody>
      </p:sp>
      <p:sp>
        <p:nvSpPr>
          <p:cNvPr id="13" name="Shape 56">
            <a:extLst>
              <a:ext uri="{FF2B5EF4-FFF2-40B4-BE49-F238E27FC236}">
                <a16:creationId xmlns:a16="http://schemas.microsoft.com/office/drawing/2014/main" id="{EB244740-4DF8-A147-B7C8-4506237979B4}"/>
              </a:ext>
            </a:extLst>
          </p:cNvPr>
          <p:cNvSpPr/>
          <p:nvPr/>
        </p:nvSpPr>
        <p:spPr>
          <a:xfrm>
            <a:off x="222105" y="2344092"/>
            <a:ext cx="2831481" cy="1478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void thread_join()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    Mutex_lock(&amp;m);        // 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    Cond_wait(&amp;c, &amp;m);     // y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    Mutex_unlock(&amp;m);     // z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}</a:t>
            </a: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4955976" y="1285875"/>
            <a:ext cx="4049137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200117" y="3384351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3818316" y="150200"/>
            <a:ext cx="141352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numfull=1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5931454" y="796788"/>
            <a:ext cx="20181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[RUNNABLE]</a:t>
            </a:r>
            <a:endParaRPr sz="2531"/>
          </a:p>
        </p:txBody>
      </p:sp>
      <p:sp>
        <p:nvSpPr>
          <p:cNvPr id="635" name="Shape 635"/>
          <p:cNvSpPr/>
          <p:nvPr/>
        </p:nvSpPr>
        <p:spPr>
          <a:xfrm>
            <a:off x="1730735" y="796788"/>
            <a:ext cx="176330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[RUNNING]</a:t>
            </a:r>
            <a:endParaRPr sz="2531"/>
          </a:p>
        </p:txBody>
      </p:sp>
      <p:sp>
        <p:nvSpPr>
          <p:cNvPr id="10" name="Rectangle 9"/>
          <p:cNvSpPr/>
          <p:nvPr/>
        </p:nvSpPr>
        <p:spPr>
          <a:xfrm>
            <a:off x="606910" y="1285875"/>
            <a:ext cx="4572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591">
            <a:extLst>
              <a:ext uri="{FF2B5EF4-FFF2-40B4-BE49-F238E27FC236}">
                <a16:creationId xmlns:a16="http://schemas.microsoft.com/office/drawing/2014/main" id="{F6522CC9-030E-0347-A287-BA10851DCA5E}"/>
              </a:ext>
            </a:extLst>
          </p:cNvPr>
          <p:cNvSpPr/>
          <p:nvPr/>
        </p:nvSpPr>
        <p:spPr>
          <a:xfrm>
            <a:off x="4664960" y="2482453"/>
            <a:ext cx="653837" cy="366438"/>
          </a:xfrm>
          <a:prstGeom prst="rightArrow">
            <a:avLst>
              <a:gd name="adj1" fmla="val 25602"/>
              <a:gd name="adj2" fmla="val 71857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1518">
              <a:defRPr sz="632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What about 2 consumers?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650" name="Shape 650"/>
          <p:cNvSpPr>
            <a:spLocks noGrp="1"/>
          </p:cNvSpPr>
          <p:nvPr>
            <p:ph type="body" idx="4294967295"/>
          </p:nvPr>
        </p:nvSpPr>
        <p:spPr>
          <a:xfrm>
            <a:off x="539551" y="2132856"/>
            <a:ext cx="7591425" cy="69763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>
                <a:solidFill>
                  <a:srgbClr val="000000"/>
                </a:solidFill>
              </a:rPr>
              <a:t>Can you find a problematic timeline with 2 consumers (still 1 producer)?</a:t>
            </a:r>
            <a:endParaRPr sz="2672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4425626" y="919106"/>
            <a:ext cx="4664520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  // c1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if (</a:t>
            </a:r>
            <a:r>
              <a:rPr lang="en-US" sz="1969" b="0" dirty="0" err="1">
                <a:solidFill>
                  <a:srgbClr val="0070C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== 0) // c2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70C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70C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, &amp;m); // c3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 // c4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70C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70C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); // c5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 // c6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 // c7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897938"/>
            <a:ext cx="4696713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 // p1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solidFill>
                  <a:srgbClr val="0070C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== 1) //p2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70C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70C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, &amp;m); //p3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 // p4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70C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70C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); //p5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 //p6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667"/>
          <p:cNvSpPr/>
          <p:nvPr/>
        </p:nvSpPr>
        <p:spPr>
          <a:xfrm>
            <a:off x="187267" y="5124681"/>
            <a:ext cx="8674455" cy="1014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Producer</a:t>
            </a:r>
            <a:r>
              <a:rPr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:		</a:t>
            </a:r>
            <a:r>
              <a:rPr lang="en-US"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      </a:t>
            </a:r>
            <a:r>
              <a:rPr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p1</a:t>
            </a:r>
            <a:r>
              <a:rPr lang="en-US"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p2</a:t>
            </a:r>
            <a:r>
              <a:rPr lang="en-US"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p4</a:t>
            </a:r>
            <a:r>
              <a:rPr lang="en-US"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p5</a:t>
            </a:r>
            <a:r>
              <a:rPr lang="en-US"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p6</a:t>
            </a:r>
            <a:r>
              <a:rPr lang="en-US"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p1</a:t>
            </a:r>
            <a:r>
              <a:rPr lang="en-US"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p2</a:t>
            </a:r>
            <a:r>
              <a:rPr lang="en-US"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p3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rPr>
              <a:t>Consumer1</a:t>
            </a:r>
            <a:r>
              <a:rPr sz="1600" b="0" dirty="0">
                <a:solidFill>
                  <a:srgbClr val="E8A433"/>
                </a:solidFill>
                <a:latin typeface="Calibri" panose="020F0502020204030204" pitchFamily="34" charset="0"/>
              </a:rPr>
              <a:t>:</a:t>
            </a:r>
            <a:r>
              <a:rPr lang="en-US" sz="1600" b="0" dirty="0">
                <a:solidFill>
                  <a:srgbClr val="E8A433"/>
                </a:solidFill>
                <a:latin typeface="Calibri" panose="020F0502020204030204" pitchFamily="34" charset="0"/>
              </a:rPr>
              <a:t>            </a:t>
            </a:r>
            <a:r>
              <a:rPr sz="1600" b="0" dirty="0">
                <a:solidFill>
                  <a:srgbClr val="E8A433"/>
                </a:solidFill>
                <a:latin typeface="Calibri" panose="020F0502020204030204" pitchFamily="34" charset="0"/>
              </a:rPr>
              <a:t>c1</a:t>
            </a:r>
            <a:r>
              <a:rPr lang="en-US" sz="1600" b="0" dirty="0">
                <a:solidFill>
                  <a:srgbClr val="E8A433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E8A433"/>
                </a:solidFill>
                <a:latin typeface="Calibri" panose="020F0502020204030204" pitchFamily="34" charset="0"/>
              </a:rPr>
              <a:t>c2</a:t>
            </a:r>
            <a:r>
              <a:rPr lang="en-US" sz="1600" b="0" dirty="0">
                <a:solidFill>
                  <a:srgbClr val="E8A433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E8A433"/>
                </a:solidFill>
                <a:latin typeface="Calibri" panose="020F0502020204030204" pitchFamily="34" charset="0"/>
              </a:rPr>
              <a:t>c</a:t>
            </a:r>
            <a:r>
              <a:rPr lang="en-US" sz="1600" b="0" dirty="0">
                <a:solidFill>
                  <a:srgbClr val="E8A433"/>
                </a:solidFill>
                <a:latin typeface="Calibri" panose="020F0502020204030204" pitchFamily="34" charset="0"/>
              </a:rPr>
              <a:t>3</a:t>
            </a:r>
            <a:r>
              <a:rPr lang="en-US"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 		      </a:t>
            </a:r>
            <a:r>
              <a:rPr lang="en-US" sz="1600" b="0" dirty="0">
                <a:solidFill>
                  <a:srgbClr val="E8A433"/>
                </a:solidFill>
                <a:latin typeface="Calibri" panose="020F0502020204030204" pitchFamily="34" charset="0"/>
              </a:rPr>
              <a:t>[</a:t>
            </a:r>
            <a:r>
              <a:rPr lang="en-US" sz="1600" b="0" dirty="0" err="1">
                <a:solidFill>
                  <a:srgbClr val="E8A433"/>
                </a:solidFill>
                <a:latin typeface="Calibri" panose="020F0502020204030204" pitchFamily="34" charset="0"/>
              </a:rPr>
              <a:t>Runable</a:t>
            </a:r>
            <a:r>
              <a:rPr lang="en-US" sz="1600" b="0" dirty="0">
                <a:solidFill>
                  <a:srgbClr val="E8A433"/>
                </a:solidFill>
                <a:latin typeface="Calibri" panose="020F0502020204030204" pitchFamily="34" charset="0"/>
              </a:rPr>
              <a:t>]	</a:t>
            </a:r>
            <a:r>
              <a:rPr lang="en-US"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		               </a:t>
            </a:r>
            <a:r>
              <a:rPr lang="en-US" sz="1600" b="0" dirty="0">
                <a:solidFill>
                  <a:srgbClr val="E8A433"/>
                </a:solidFill>
                <a:latin typeface="Calibri" panose="020F0502020204030204" pitchFamily="34" charset="0"/>
              </a:rPr>
              <a:t>c4</a:t>
            </a:r>
            <a:endParaRPr sz="1600" b="0" dirty="0">
              <a:solidFill>
                <a:srgbClr val="E8A433"/>
              </a:solidFill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Consumer2</a:t>
            </a:r>
            <a:r>
              <a:rPr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:</a:t>
            </a:r>
            <a:r>
              <a:rPr lang="en-US"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                                                                                                           </a:t>
            </a:r>
            <a:r>
              <a:rPr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c1</a:t>
            </a:r>
            <a:r>
              <a:rPr lang="en-US"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c2</a:t>
            </a:r>
            <a:r>
              <a:rPr lang="en-US"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c4</a:t>
            </a:r>
            <a:r>
              <a:rPr lang="en-US"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c5</a:t>
            </a:r>
            <a:r>
              <a:rPr lang="en-US"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    c6</a:t>
            </a:r>
            <a:endParaRPr sz="1600" b="0" dirty="0">
              <a:solidFill>
                <a:srgbClr val="7BDB45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Shape 676"/>
          <p:cNvSpPr/>
          <p:nvPr/>
        </p:nvSpPr>
        <p:spPr>
          <a:xfrm>
            <a:off x="5284609" y="4100593"/>
            <a:ext cx="2163414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109" b="0" dirty="0">
                <a:latin typeface="Calibri" panose="020F0502020204030204" pitchFamily="34" charset="0"/>
              </a:rPr>
              <a:t>another consumer 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109" b="0" dirty="0">
                <a:latin typeface="Calibri" panose="020F0502020204030204" pitchFamily="34" charset="0"/>
              </a:rPr>
              <a:t>sneaks in</a:t>
            </a:r>
            <a:endParaRPr sz="2109" b="0" dirty="0">
              <a:latin typeface="Calibri" panose="020F0502020204030204" pitchFamily="34" charset="0"/>
            </a:endParaRPr>
          </a:p>
        </p:txBody>
      </p:sp>
      <p:sp>
        <p:nvSpPr>
          <p:cNvPr id="20" name="Shape 677"/>
          <p:cNvSpPr/>
          <p:nvPr/>
        </p:nvSpPr>
        <p:spPr>
          <a:xfrm>
            <a:off x="6366316" y="4741608"/>
            <a:ext cx="1" cy="816572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2" name="Shape 676">
            <a:extLst>
              <a:ext uri="{FF2B5EF4-FFF2-40B4-BE49-F238E27FC236}">
                <a16:creationId xmlns:a16="http://schemas.microsoft.com/office/drawing/2014/main" id="{96FD9385-45B9-A94E-B936-6D22AE418511}"/>
              </a:ext>
            </a:extLst>
          </p:cNvPr>
          <p:cNvSpPr/>
          <p:nvPr/>
        </p:nvSpPr>
        <p:spPr>
          <a:xfrm>
            <a:off x="7596331" y="4175923"/>
            <a:ext cx="1421351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109" b="0" dirty="0">
                <a:solidFill>
                  <a:srgbClr val="C00000"/>
                </a:solidFill>
                <a:latin typeface="Calibri" panose="020F0502020204030204" pitchFamily="34" charset="0"/>
              </a:rPr>
              <a:t>get nothing!</a:t>
            </a:r>
            <a:endParaRPr sz="2109" b="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Shape 677">
            <a:extLst>
              <a:ext uri="{FF2B5EF4-FFF2-40B4-BE49-F238E27FC236}">
                <a16:creationId xmlns:a16="http://schemas.microsoft.com/office/drawing/2014/main" id="{69BAF7E7-D084-2146-BC11-12E37D5050F9}"/>
              </a:ext>
            </a:extLst>
          </p:cNvPr>
          <p:cNvSpPr/>
          <p:nvPr/>
        </p:nvSpPr>
        <p:spPr>
          <a:xfrm>
            <a:off x="8269083" y="4561795"/>
            <a:ext cx="1" cy="816572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54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9" grpId="0" animBg="1"/>
      <p:bldP spid="20" grpId="0" animBg="1"/>
      <p:bldP spid="22" grpId="0" animBg="1"/>
      <p:bldP spid="2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4425626" y="919106"/>
            <a:ext cx="4664520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  // c1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       while(</a:t>
            </a:r>
            <a:r>
              <a:rPr lang="en-US" sz="1969" b="0" dirty="0" err="1">
                <a:solidFill>
                  <a:srgbClr val="0070C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== 0) // c2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 // c3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 // c4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 // c5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 // c6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 // c7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897938"/>
            <a:ext cx="4696713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 // p1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       while(</a:t>
            </a:r>
            <a:r>
              <a:rPr lang="en-US" sz="1969" b="0" dirty="0" err="1">
                <a:solidFill>
                  <a:srgbClr val="0070C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== 1) //p2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 //p3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 // p4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 //p5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 //p6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DEC0B-C1E3-4E41-AFE2-9590CABD7140}"/>
              </a:ext>
            </a:extLst>
          </p:cNvPr>
          <p:cNvSpPr txBox="1"/>
          <p:nvPr/>
        </p:nvSpPr>
        <p:spPr>
          <a:xfrm>
            <a:off x="1202885" y="4869160"/>
            <a:ext cx="6445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0070C0"/>
                </a:solidFill>
                <a:latin typeface="Calibri" pitchFamily="34" charset="0"/>
              </a:rPr>
              <a:t>Customer1 wakes up and rechecks the state (c2) 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4425626" y="919106"/>
            <a:ext cx="4664520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  // c1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       while(</a:t>
            </a:r>
            <a:r>
              <a:rPr lang="en-US" sz="1969" b="0" dirty="0" err="1">
                <a:solidFill>
                  <a:srgbClr val="0070C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== 0) // c2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, &amp;m); // c3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(); // c4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 // c5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 // c6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(“%d\n”, </a:t>
            </a:r>
            <a:r>
              <a:rPr lang="en-US"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); // c7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897938"/>
            <a:ext cx="4696713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=0;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&lt;loops;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 // p1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       while(</a:t>
            </a:r>
            <a:r>
              <a:rPr lang="en-US" sz="1969" b="0" dirty="0" err="1">
                <a:solidFill>
                  <a:srgbClr val="0070C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== 1) //p2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, &amp;m); //p3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 // p4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 err="1">
                <a:latin typeface="Calibri" panose="020F0502020204030204" pitchFamily="34" charset="0"/>
              </a:rPr>
              <a:t>cond</a:t>
            </a:r>
            <a:r>
              <a:rPr lang="en-US" sz="1969" b="0" dirty="0">
                <a:latin typeface="Calibri" panose="020F0502020204030204" pitchFamily="34" charset="0"/>
              </a:rPr>
              <a:t>); //p5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 //p6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Shape 667"/>
          <p:cNvSpPr/>
          <p:nvPr/>
        </p:nvSpPr>
        <p:spPr>
          <a:xfrm>
            <a:off x="187267" y="5124681"/>
            <a:ext cx="8674455" cy="1014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Producer</a:t>
            </a:r>
            <a:r>
              <a:rPr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:		</a:t>
            </a:r>
            <a:r>
              <a:rPr lang="en-US"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                                   </a:t>
            </a:r>
            <a:r>
              <a:rPr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p1</a:t>
            </a:r>
            <a:r>
              <a:rPr lang="en-US"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p2</a:t>
            </a:r>
            <a:r>
              <a:rPr lang="en-US"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p4</a:t>
            </a:r>
            <a:r>
              <a:rPr lang="en-US"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p5</a:t>
            </a:r>
            <a:r>
              <a:rPr lang="en-US"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p6</a:t>
            </a:r>
            <a:r>
              <a:rPr lang="en-US"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p1</a:t>
            </a:r>
            <a:r>
              <a:rPr lang="en-US"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p2</a:t>
            </a:r>
            <a:r>
              <a:rPr lang="en-US"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1497FC"/>
                </a:solidFill>
                <a:latin typeface="Calibri" panose="020F0502020204030204" pitchFamily="34" charset="0"/>
              </a:rPr>
              <a:t>p3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rPr>
              <a:t>Consumer1</a:t>
            </a:r>
            <a:r>
              <a:rPr sz="1600" b="0" dirty="0">
                <a:solidFill>
                  <a:srgbClr val="E8A433"/>
                </a:solidFill>
                <a:latin typeface="Calibri" panose="020F0502020204030204" pitchFamily="34" charset="0"/>
              </a:rPr>
              <a:t>:</a:t>
            </a:r>
            <a:r>
              <a:rPr lang="en-US" sz="1600" b="0" dirty="0">
                <a:solidFill>
                  <a:srgbClr val="E8A433"/>
                </a:solidFill>
                <a:latin typeface="Calibri" panose="020F0502020204030204" pitchFamily="34" charset="0"/>
              </a:rPr>
              <a:t>            </a:t>
            </a:r>
            <a:r>
              <a:rPr sz="1600" b="0" dirty="0">
                <a:solidFill>
                  <a:srgbClr val="E8A433"/>
                </a:solidFill>
                <a:latin typeface="Calibri" panose="020F0502020204030204" pitchFamily="34" charset="0"/>
              </a:rPr>
              <a:t>c1</a:t>
            </a:r>
            <a:r>
              <a:rPr lang="en-US" sz="1600" b="0" dirty="0">
                <a:solidFill>
                  <a:srgbClr val="E8A433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E8A433"/>
                </a:solidFill>
                <a:latin typeface="Calibri" panose="020F0502020204030204" pitchFamily="34" charset="0"/>
              </a:rPr>
              <a:t>c2</a:t>
            </a:r>
            <a:r>
              <a:rPr lang="en-US" sz="1600" b="0" dirty="0">
                <a:solidFill>
                  <a:srgbClr val="E8A433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E8A433"/>
                </a:solidFill>
                <a:latin typeface="Calibri" panose="020F0502020204030204" pitchFamily="34" charset="0"/>
              </a:rPr>
              <a:t>c</a:t>
            </a:r>
            <a:r>
              <a:rPr lang="en-US" sz="1600" b="0" dirty="0">
                <a:solidFill>
                  <a:srgbClr val="E8A433"/>
                </a:solidFill>
                <a:latin typeface="Calibri" panose="020F0502020204030204" pitchFamily="34" charset="0"/>
              </a:rPr>
              <a:t>3</a:t>
            </a:r>
            <a:endParaRPr sz="1600" b="0" dirty="0">
              <a:solidFill>
                <a:srgbClr val="E8A433"/>
              </a:solidFill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Consumer2</a:t>
            </a:r>
            <a:r>
              <a:rPr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:</a:t>
            </a:r>
            <a:r>
              <a:rPr lang="en-US"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                                        </a:t>
            </a:r>
            <a:r>
              <a:rPr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c1</a:t>
            </a:r>
            <a:r>
              <a:rPr lang="en-US"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c2</a:t>
            </a:r>
            <a:r>
              <a:rPr lang="en-US"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c3		</a:t>
            </a:r>
            <a:r>
              <a:rPr lang="en-US"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                                           </a:t>
            </a:r>
            <a:r>
              <a:rPr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c2</a:t>
            </a:r>
            <a:r>
              <a:rPr lang="en-US"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c4</a:t>
            </a:r>
            <a:r>
              <a:rPr lang="en-US"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    </a:t>
            </a:r>
            <a:r>
              <a:rPr sz="1600" b="0" dirty="0">
                <a:solidFill>
                  <a:srgbClr val="7BDB45"/>
                </a:solidFill>
                <a:latin typeface="Calibri" panose="020F0502020204030204" pitchFamily="34" charset="0"/>
              </a:rPr>
              <a:t>c5</a:t>
            </a:r>
          </a:p>
        </p:txBody>
      </p:sp>
      <p:sp>
        <p:nvSpPr>
          <p:cNvPr id="11" name="Shape 668"/>
          <p:cNvSpPr/>
          <p:nvPr/>
        </p:nvSpPr>
        <p:spPr>
          <a:xfrm>
            <a:off x="6944012" y="4403842"/>
            <a:ext cx="71032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tx1"/>
                </a:solidFill>
                <a:latin typeface="Calibri" panose="020F0502020204030204" pitchFamily="34" charset="0"/>
              </a:rPr>
              <a:t>wait()</a:t>
            </a:r>
          </a:p>
        </p:txBody>
      </p:sp>
      <p:sp>
        <p:nvSpPr>
          <p:cNvPr id="12" name="Shape 669"/>
          <p:cNvSpPr/>
          <p:nvPr/>
        </p:nvSpPr>
        <p:spPr>
          <a:xfrm>
            <a:off x="7452320" y="4813341"/>
            <a:ext cx="1" cy="339607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3" name="Shape 670"/>
          <p:cNvSpPr/>
          <p:nvPr/>
        </p:nvSpPr>
        <p:spPr>
          <a:xfrm>
            <a:off x="2470238" y="4403842"/>
            <a:ext cx="71032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tx1"/>
                </a:solidFill>
                <a:latin typeface="Calibri" panose="020F0502020204030204" pitchFamily="34" charset="0"/>
              </a:rPr>
              <a:t>wait()</a:t>
            </a:r>
          </a:p>
        </p:txBody>
      </p:sp>
      <p:sp>
        <p:nvSpPr>
          <p:cNvPr id="14" name="Shape 671"/>
          <p:cNvSpPr/>
          <p:nvPr/>
        </p:nvSpPr>
        <p:spPr>
          <a:xfrm>
            <a:off x="2854940" y="4813341"/>
            <a:ext cx="1" cy="562430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" name="Shape 672"/>
          <p:cNvSpPr/>
          <p:nvPr/>
        </p:nvSpPr>
        <p:spPr>
          <a:xfrm>
            <a:off x="3715302" y="4403842"/>
            <a:ext cx="71032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wait()</a:t>
            </a:r>
          </a:p>
        </p:txBody>
      </p:sp>
      <p:sp>
        <p:nvSpPr>
          <p:cNvPr id="16" name="Shape 673"/>
          <p:cNvSpPr/>
          <p:nvPr/>
        </p:nvSpPr>
        <p:spPr>
          <a:xfrm>
            <a:off x="4096166" y="4813342"/>
            <a:ext cx="1" cy="816572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7" name="Shape 674"/>
          <p:cNvSpPr/>
          <p:nvPr/>
        </p:nvSpPr>
        <p:spPr>
          <a:xfrm>
            <a:off x="5203568" y="4403842"/>
            <a:ext cx="860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signal()</a:t>
            </a:r>
          </a:p>
        </p:txBody>
      </p:sp>
      <p:sp>
        <p:nvSpPr>
          <p:cNvPr id="18" name="Shape 675"/>
          <p:cNvSpPr/>
          <p:nvPr/>
        </p:nvSpPr>
        <p:spPr>
          <a:xfrm>
            <a:off x="5862443" y="4792814"/>
            <a:ext cx="1" cy="339607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9" name="Shape 676"/>
          <p:cNvSpPr/>
          <p:nvPr/>
        </p:nvSpPr>
        <p:spPr>
          <a:xfrm>
            <a:off x="8061068" y="4403842"/>
            <a:ext cx="86081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signal()</a:t>
            </a:r>
          </a:p>
        </p:txBody>
      </p:sp>
      <p:sp>
        <p:nvSpPr>
          <p:cNvPr id="20" name="Shape 677"/>
          <p:cNvSpPr/>
          <p:nvPr/>
        </p:nvSpPr>
        <p:spPr>
          <a:xfrm>
            <a:off x="8561010" y="4813342"/>
            <a:ext cx="1" cy="816572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1" name="Shape 678"/>
          <p:cNvSpPr/>
          <p:nvPr/>
        </p:nvSpPr>
        <p:spPr>
          <a:xfrm>
            <a:off x="1526630" y="6135751"/>
            <a:ext cx="616508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latin typeface="Calibri" panose="020F0502020204030204" pitchFamily="34" charset="0"/>
              </a:rPr>
              <a:t>D</a:t>
            </a:r>
            <a:r>
              <a:rPr sz="2531" b="0" dirty="0">
                <a:latin typeface="Calibri" panose="020F0502020204030204" pitchFamily="34" charset="0"/>
              </a:rPr>
              <a:t>oes </a:t>
            </a:r>
            <a:r>
              <a:rPr lang="en-US" sz="2531" b="0" dirty="0">
                <a:latin typeface="Calibri" panose="020F0502020204030204" pitchFamily="34" charset="0"/>
              </a:rPr>
              <a:t>last signal</a:t>
            </a:r>
            <a:r>
              <a:rPr sz="2531" b="0" dirty="0">
                <a:latin typeface="Calibri" panose="020F0502020204030204" pitchFamily="34" charset="0"/>
              </a:rPr>
              <a:t> wake </a:t>
            </a:r>
            <a:r>
              <a:rPr sz="2531" b="0" dirty="0">
                <a:solidFill>
                  <a:srgbClr val="1497FC"/>
                </a:solidFill>
                <a:latin typeface="Calibri" panose="020F0502020204030204" pitchFamily="34" charset="0"/>
              </a:rPr>
              <a:t>producer</a:t>
            </a:r>
            <a:r>
              <a:rPr sz="2531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2531" b="0" dirty="0">
                <a:latin typeface="Calibri" panose="020F0502020204030204" pitchFamily="34" charset="0"/>
              </a:rPr>
              <a:t>or</a:t>
            </a:r>
            <a:r>
              <a:rPr sz="2531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sz="2531" b="0" dirty="0">
                <a:solidFill>
                  <a:srgbClr val="E8A433"/>
                </a:solidFill>
                <a:latin typeface="Calibri" panose="020F0502020204030204" pitchFamily="34" charset="0"/>
              </a:rPr>
              <a:t>consumer</a:t>
            </a:r>
            <a:r>
              <a:rPr lang="en-US" sz="2531" b="0" dirty="0">
                <a:solidFill>
                  <a:srgbClr val="E8A433"/>
                </a:solidFill>
                <a:latin typeface="Calibri" panose="020F0502020204030204" pitchFamily="34" charset="0"/>
              </a:rPr>
              <a:t>1</a:t>
            </a:r>
            <a:r>
              <a:rPr sz="2531" b="0" dirty="0">
                <a:latin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05826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How to wake the right thread?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686" name="Shape 686"/>
          <p:cNvSpPr>
            <a:spLocks noGrp="1"/>
          </p:cNvSpPr>
          <p:nvPr>
            <p:ph type="body" idx="4294967295"/>
          </p:nvPr>
        </p:nvSpPr>
        <p:spPr>
          <a:xfrm>
            <a:off x="259772" y="1621070"/>
            <a:ext cx="7804547" cy="35941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72">
                <a:solidFill>
                  <a:srgbClr val="000000"/>
                </a:solidFill>
              </a:rPr>
              <a:t>One solution: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000000"/>
              </a:solidFill>
            </a:endParaRPr>
          </a:p>
        </p:txBody>
      </p:sp>
      <p:pic>
        <p:nvPicPr>
          <p:cNvPr id="687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18346" y="2853861"/>
            <a:ext cx="2643804" cy="1893094"/>
          </a:xfrm>
          <a:prstGeom prst="rect">
            <a:avLst/>
          </a:prstGeom>
          <a:ln w="12700">
            <a:miter lim="400000"/>
          </a:ln>
        </p:spPr>
      </p:pic>
      <p:sp>
        <p:nvSpPr>
          <p:cNvPr id="688" name="Shape 688"/>
          <p:cNvSpPr/>
          <p:nvPr/>
        </p:nvSpPr>
        <p:spPr>
          <a:xfrm>
            <a:off x="718346" y="2149992"/>
            <a:ext cx="2685223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lang="en-US" sz="2400" b="0" dirty="0">
                <a:solidFill>
                  <a:srgbClr val="0070C0"/>
                </a:solidFill>
                <a:latin typeface="Calibri" panose="020F0502020204030204" pitchFamily="34" charset="0"/>
              </a:rPr>
              <a:t>wake all the threads!</a:t>
            </a:r>
            <a:endParaRPr sz="2400" b="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Waking All Waiting Threads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697" name="Shape 697"/>
          <p:cNvSpPr>
            <a:spLocks noGrp="1"/>
          </p:cNvSpPr>
          <p:nvPr>
            <p:ph type="body" idx="4294967295"/>
          </p:nvPr>
        </p:nvSpPr>
        <p:spPr>
          <a:xfrm>
            <a:off x="234173" y="1572534"/>
            <a:ext cx="7804547" cy="516412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ea typeface="Helvetica"/>
                <a:cs typeface="Calibri" panose="020F0502020204030204" pitchFamily="34" charset="0"/>
                <a:sym typeface="Helvetica"/>
              </a:rPr>
              <a:t>wait(</a:t>
            </a:r>
            <a:r>
              <a:rPr lang="en-US" sz="2250" dirty="0" err="1">
                <a:ea typeface="Helvetica"/>
                <a:cs typeface="Calibri" panose="020F0502020204030204" pitchFamily="34" charset="0"/>
                <a:sym typeface="Helvetica"/>
              </a:rPr>
              <a:t>cond_t</a:t>
            </a:r>
            <a:r>
              <a:rPr lang="en-US" sz="2250" dirty="0">
                <a:ea typeface="Helvetica"/>
                <a:cs typeface="Calibri" panose="020F0502020204030204" pitchFamily="34" charset="0"/>
                <a:sym typeface="Helvetica"/>
              </a:rPr>
              <a:t> *cv, </a:t>
            </a:r>
            <a:r>
              <a:rPr lang="en-US" sz="2250" dirty="0" err="1">
                <a:ea typeface="Helvetica"/>
                <a:cs typeface="Calibri" panose="020F0502020204030204" pitchFamily="34" charset="0"/>
                <a:sym typeface="Helvetica"/>
              </a:rPr>
              <a:t>mutex_t</a:t>
            </a:r>
            <a:r>
              <a:rPr lang="en-US" sz="2250" dirty="0">
                <a:ea typeface="Helvetica"/>
                <a:cs typeface="Calibri" panose="020F0502020204030204" pitchFamily="34" charset="0"/>
                <a:sym typeface="Helvetica"/>
              </a:rPr>
              <a:t> *lock)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50" dirty="0">
                <a:ea typeface="Helvetica"/>
                <a:cs typeface="Calibri" panose="020F0502020204030204" pitchFamily="34" charset="0"/>
                <a:sym typeface="Helvetica"/>
              </a:rPr>
              <a:t>assumes the lock is held when wait() is called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50" dirty="0">
                <a:ea typeface="Helvetica"/>
                <a:cs typeface="Calibri" panose="020F0502020204030204" pitchFamily="34" charset="0"/>
                <a:sym typeface="Helvetica"/>
              </a:rPr>
              <a:t>puts caller to sleep + releases the lock (atomically)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50" dirty="0">
                <a:ea typeface="Helvetica"/>
                <a:cs typeface="Calibri" panose="020F0502020204030204" pitchFamily="34" charset="0"/>
                <a:sym typeface="Helvetica"/>
              </a:rPr>
              <a:t>when awoken, reacquires lock before returning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1850" dirty="0">
              <a:ea typeface="Helvetica"/>
              <a:cs typeface="Calibri" panose="020F0502020204030204" pitchFamily="34" charset="0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ea typeface="Helvetica"/>
                <a:cs typeface="Calibri" panose="020F0502020204030204" pitchFamily="34" charset="0"/>
                <a:sym typeface="Helvetica"/>
              </a:rPr>
              <a:t>signal(</a:t>
            </a:r>
            <a:r>
              <a:rPr lang="en-US" sz="2250" dirty="0" err="1">
                <a:ea typeface="Helvetica"/>
                <a:cs typeface="Calibri" panose="020F0502020204030204" pitchFamily="34" charset="0"/>
                <a:sym typeface="Helvetica"/>
              </a:rPr>
              <a:t>cond_t</a:t>
            </a:r>
            <a:r>
              <a:rPr lang="en-US" sz="2250" dirty="0">
                <a:ea typeface="Helvetica"/>
                <a:cs typeface="Calibri" panose="020F0502020204030204" pitchFamily="34" charset="0"/>
                <a:sym typeface="Helvetica"/>
              </a:rPr>
              <a:t> *cv)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50" dirty="0">
                <a:ea typeface="Helvetica"/>
                <a:cs typeface="Calibri" panose="020F0502020204030204" pitchFamily="34" charset="0"/>
                <a:sym typeface="Helvetica"/>
              </a:rPr>
              <a:t>wake a single waiting thread (if &gt;= 1 thread is waiting)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50" dirty="0">
                <a:ea typeface="Helvetica"/>
                <a:cs typeface="Calibri" panose="020F0502020204030204" pitchFamily="34" charset="0"/>
                <a:sym typeface="Helvetica"/>
              </a:rPr>
              <a:t>if there is no waiting thread, just return, doing nothing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1850" dirty="0">
              <a:ea typeface="Helvetica"/>
              <a:cs typeface="Calibri" panose="020F0502020204030204" pitchFamily="34" charset="0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broadcast</a:t>
            </a:r>
            <a:r>
              <a:rPr lang="en-US" sz="2250" dirty="0">
                <a:ea typeface="Helvetica"/>
                <a:cs typeface="Calibri" panose="020F0502020204030204" pitchFamily="34" charset="0"/>
                <a:sym typeface="Helvetica"/>
              </a:rPr>
              <a:t>(</a:t>
            </a:r>
            <a:r>
              <a:rPr lang="en-US" sz="2250" dirty="0" err="1">
                <a:ea typeface="Helvetica"/>
                <a:cs typeface="Calibri" panose="020F0502020204030204" pitchFamily="34" charset="0"/>
                <a:sym typeface="Helvetica"/>
              </a:rPr>
              <a:t>cond_t</a:t>
            </a:r>
            <a:r>
              <a:rPr lang="en-US" sz="2250" dirty="0">
                <a:ea typeface="Helvetica"/>
                <a:cs typeface="Calibri" panose="020F0502020204030204" pitchFamily="34" charset="0"/>
                <a:sym typeface="Helvetica"/>
              </a:rPr>
              <a:t> *cv)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5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wake</a:t>
            </a:r>
            <a:r>
              <a:rPr lang="en-US" sz="1850" dirty="0">
                <a:ea typeface="Helvetica"/>
                <a:cs typeface="Calibri" panose="020F0502020204030204" pitchFamily="34" charset="0"/>
                <a:sym typeface="Helvetica"/>
              </a:rPr>
              <a:t> </a:t>
            </a:r>
            <a:r>
              <a:rPr lang="en-US" sz="185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all waiting threads </a:t>
            </a:r>
            <a:r>
              <a:rPr lang="en-US" sz="1850" dirty="0">
                <a:ea typeface="Helvetica"/>
                <a:cs typeface="Calibri" panose="020F0502020204030204" pitchFamily="34" charset="0"/>
                <a:sym typeface="Helvetica"/>
              </a:rPr>
              <a:t>(if &gt;= 1 thread is waiting)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50" dirty="0">
                <a:ea typeface="Helvetica"/>
                <a:cs typeface="Calibri" panose="020F0502020204030204" pitchFamily="34" charset="0"/>
                <a:sym typeface="Helvetica"/>
              </a:rPr>
              <a:t>if there are no waiting thread, just return, doing nothing</a:t>
            </a:r>
            <a:endParaRPr sz="1450" dirty="0">
              <a:cs typeface="Calibri" panose="020F0502020204030204" pitchFamily="34" charset="0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3995936" y="5951329"/>
            <a:ext cx="249465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C00000"/>
                </a:solidFill>
                <a:latin typeface="Calibri" panose="020F0502020204030204" pitchFamily="34" charset="0"/>
              </a:rPr>
              <a:t>any disadvantage?</a:t>
            </a:r>
            <a:endParaRPr sz="2531" b="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Example Need for Broadcast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711" name="Shape 711"/>
          <p:cNvSpPr>
            <a:spLocks noGrp="1"/>
          </p:cNvSpPr>
          <p:nvPr>
            <p:ph type="body" idx="4294967295"/>
          </p:nvPr>
        </p:nvSpPr>
        <p:spPr>
          <a:xfrm>
            <a:off x="213526" y="1951109"/>
            <a:ext cx="4237137" cy="267220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250" b="0" dirty="0"/>
              <a:t>void *</a:t>
            </a:r>
            <a:r>
              <a:rPr lang="en-US" sz="2250" b="0" dirty="0">
                <a:solidFill>
                  <a:srgbClr val="0070C0"/>
                </a:solidFill>
              </a:rPr>
              <a:t>allocate</a:t>
            </a:r>
            <a:r>
              <a:rPr lang="en-US" sz="2250" b="0" dirty="0"/>
              <a:t>(int size) {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250" b="0" dirty="0"/>
              <a:t>    </a:t>
            </a:r>
            <a:r>
              <a:rPr lang="en-US" sz="2250" b="0" dirty="0" err="1"/>
              <a:t>mutex_lock</a:t>
            </a:r>
            <a:r>
              <a:rPr lang="en-US" sz="2250" b="0" dirty="0"/>
              <a:t>(&amp;m);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250" b="0" dirty="0"/>
              <a:t>    while (</a:t>
            </a:r>
            <a:r>
              <a:rPr lang="en-US" sz="2250" b="0" dirty="0" err="1"/>
              <a:t>bytesLeft</a:t>
            </a:r>
            <a:r>
              <a:rPr lang="en-US" sz="2250" b="0" dirty="0"/>
              <a:t> &lt; size)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0070C0"/>
                </a:solidFill>
              </a:rPr>
              <a:t>        </a:t>
            </a:r>
            <a:r>
              <a:rPr lang="en-US" sz="2250" b="0" dirty="0" err="1">
                <a:solidFill>
                  <a:srgbClr val="0070C0"/>
                </a:solidFill>
              </a:rPr>
              <a:t>cond_wait</a:t>
            </a:r>
            <a:r>
              <a:rPr lang="en-US" sz="2250" b="0" dirty="0">
                <a:solidFill>
                  <a:srgbClr val="0070C0"/>
                </a:solidFill>
              </a:rPr>
              <a:t>(&amp;c);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250" b="0" dirty="0"/>
              <a:t>    …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250" b="0" dirty="0"/>
              <a:t>}</a:t>
            </a:r>
            <a:endParaRPr sz="2250" b="0" dirty="0"/>
          </a:p>
        </p:txBody>
      </p:sp>
      <p:sp>
        <p:nvSpPr>
          <p:cNvPr id="712" name="Shape 712"/>
          <p:cNvSpPr/>
          <p:nvPr/>
        </p:nvSpPr>
        <p:spPr>
          <a:xfrm>
            <a:off x="4684661" y="1951178"/>
            <a:ext cx="4236791" cy="2672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void </a:t>
            </a:r>
            <a:r>
              <a:rPr lang="en-US" sz="2250" b="0" dirty="0">
                <a:solidFill>
                  <a:srgbClr val="0070C0"/>
                </a:solidFill>
                <a:latin typeface="Calibri" panose="020F0502020204030204" pitchFamily="34" charset="0"/>
              </a:rPr>
              <a:t>free</a:t>
            </a:r>
            <a:r>
              <a:rPr lang="en-US"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(void *</a:t>
            </a:r>
            <a:r>
              <a:rPr lang="en-US" sz="225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ptr</a:t>
            </a:r>
            <a:r>
              <a:rPr lang="en-US"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, int size)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    …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0070C0"/>
                </a:solidFill>
                <a:latin typeface="Calibri" panose="020F0502020204030204" pitchFamily="34" charset="0"/>
              </a:rPr>
              <a:t>    </a:t>
            </a:r>
            <a:r>
              <a:rPr lang="en-US" sz="2250" b="0" dirty="0" err="1">
                <a:solidFill>
                  <a:srgbClr val="0070C0"/>
                </a:solidFill>
                <a:latin typeface="Calibri" panose="020F0502020204030204" pitchFamily="34" charset="0"/>
              </a:rPr>
              <a:t>cond_broadcast</a:t>
            </a:r>
            <a:r>
              <a:rPr lang="en-US" sz="2250" b="0" dirty="0">
                <a:solidFill>
                  <a:srgbClr val="0070C0"/>
                </a:solidFill>
                <a:latin typeface="Calibri" panose="020F0502020204030204" pitchFamily="34" charset="0"/>
              </a:rPr>
              <a:t>(&amp;c)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    …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225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How to wake the right thread?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706" name="Shape 706"/>
          <p:cNvSpPr>
            <a:spLocks noGrp="1"/>
          </p:cNvSpPr>
          <p:nvPr>
            <p:ph type="body" idx="4294967295"/>
          </p:nvPr>
        </p:nvSpPr>
        <p:spPr>
          <a:xfrm>
            <a:off x="353191" y="1485172"/>
            <a:ext cx="8140526" cy="50573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</a:rPr>
              <a:t>One solution: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0000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0000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0000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0000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0000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0000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</a:rPr>
              <a:t>Better solution (usually): </a:t>
            </a:r>
            <a:r>
              <a:rPr lang="en-US" sz="2672" dirty="0">
                <a:solidFill>
                  <a:srgbClr val="0070C0"/>
                </a:solidFill>
              </a:rPr>
              <a:t>use two condition variables</a:t>
            </a:r>
            <a:endParaRPr sz="2672" dirty="0">
              <a:solidFill>
                <a:srgbClr val="0070C0"/>
              </a:solidFill>
            </a:endParaRPr>
          </a:p>
        </p:txBody>
      </p:sp>
      <p:pic>
        <p:nvPicPr>
          <p:cNvPr id="707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00311" y="2484897"/>
            <a:ext cx="2643804" cy="1893094"/>
          </a:xfrm>
          <a:prstGeom prst="rect">
            <a:avLst/>
          </a:prstGeom>
          <a:ln w="12700">
            <a:miter lim="400000"/>
          </a:ln>
        </p:spPr>
      </p:pic>
      <p:sp>
        <p:nvSpPr>
          <p:cNvPr id="708" name="Shape 708"/>
          <p:cNvSpPr/>
          <p:nvPr/>
        </p:nvSpPr>
        <p:spPr>
          <a:xfrm>
            <a:off x="800311" y="2090087"/>
            <a:ext cx="237475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lang="en-US" sz="2109" b="0">
                <a:latin typeface="Calibri" panose="020F0502020204030204" pitchFamily="34" charset="0"/>
              </a:rPr>
              <a:t>wake all the threads!</a:t>
            </a:r>
            <a:endParaRPr sz="2109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Producer/Consumer: Two CVs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564747"/>
            <a:ext cx="4942704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 = 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 &lt; 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 // p1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max) // p2 </a:t>
            </a:r>
          </a:p>
          <a:p>
            <a:pPr algn="l"/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70C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(&amp;empty, &amp;m); // p3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  // p4</a:t>
            </a:r>
          </a:p>
          <a:p>
            <a:pPr algn="l"/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70C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(&amp;fill); // p5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 //p6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2704" y="1540828"/>
            <a:ext cx="4572000" cy="31226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969" b="0" dirty="0"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while (1) {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    if (</a:t>
            </a:r>
            <a:r>
              <a:rPr lang="en-US" sz="1969" b="0" dirty="0" err="1"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latin typeface="Calibri" panose="020F0502020204030204" pitchFamily="34" charset="0"/>
              </a:rPr>
              <a:t> == 0)</a:t>
            </a:r>
          </a:p>
          <a:p>
            <a:pPr algn="l"/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solidFill>
                  <a:srgbClr val="0070C0"/>
                </a:solidFill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(&amp;fill, &amp;m);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latin typeface="Calibri" panose="020F0502020204030204" pitchFamily="34" charset="0"/>
              </a:rPr>
              <a:t>tmp</a:t>
            </a:r>
            <a:r>
              <a:rPr lang="en-US" sz="1969" b="0" dirty="0"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latin typeface="Calibri" panose="020F0502020204030204" pitchFamily="34" charset="0"/>
              </a:rPr>
              <a:t>do_get</a:t>
            </a:r>
            <a:r>
              <a:rPr lang="en-US" sz="1969" b="0" dirty="0">
                <a:latin typeface="Calibri" panose="020F0502020204030204" pitchFamily="34" charset="0"/>
              </a:rPr>
              <a:t>();</a:t>
            </a:r>
          </a:p>
          <a:p>
            <a:pPr algn="l"/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solidFill>
                  <a:srgbClr val="0070C0"/>
                </a:solidFill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(&amp;empty);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032" y="4873969"/>
            <a:ext cx="8694136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333333"/>
                </a:solidFill>
                <a:latin typeface="Calibri" panose="020F0502020204030204" pitchFamily="34" charset="0"/>
              </a:rPr>
              <a:t>Is this correct?  Can you find a bad schedule?</a:t>
            </a:r>
          </a:p>
        </p:txBody>
      </p:sp>
      <p:sp>
        <p:nvSpPr>
          <p:cNvPr id="6" name="Rectangle 5"/>
          <p:cNvSpPr/>
          <p:nvPr/>
        </p:nvSpPr>
        <p:spPr>
          <a:xfrm>
            <a:off x="639162" y="5317172"/>
            <a:ext cx="7865676" cy="1304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333333"/>
                </a:solidFill>
                <a:latin typeface="Calibri" panose="020F0502020204030204" pitchFamily="34" charset="0"/>
              </a:rPr>
              <a:t>1. consumer1 waits because </a:t>
            </a:r>
            <a:r>
              <a:rPr lang="en-US" sz="1969" b="0" dirty="0" err="1">
                <a:solidFill>
                  <a:srgbClr val="333333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333333"/>
                </a:solidFill>
                <a:latin typeface="Calibri" panose="020F0502020204030204" pitchFamily="34" charset="0"/>
              </a:rPr>
              <a:t> == 0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333333"/>
                </a:solidFill>
                <a:latin typeface="Calibri" panose="020F0502020204030204" pitchFamily="34" charset="0"/>
              </a:rPr>
              <a:t>2. producer increments </a:t>
            </a:r>
            <a:r>
              <a:rPr lang="en-US" sz="1969" b="0" dirty="0" err="1">
                <a:solidFill>
                  <a:srgbClr val="333333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333333"/>
                </a:solidFill>
                <a:latin typeface="Calibri" panose="020F0502020204030204" pitchFamily="34" charset="0"/>
              </a:rPr>
              <a:t>, wakes consumer1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333333"/>
                </a:solidFill>
                <a:latin typeface="Calibri" panose="020F0502020204030204" pitchFamily="34" charset="0"/>
              </a:rPr>
              <a:t>3. before consumer1 runs, consumer2 runs, grabs entry, sets </a:t>
            </a:r>
            <a:r>
              <a:rPr lang="en-US" sz="1969" b="0" dirty="0" err="1">
                <a:solidFill>
                  <a:srgbClr val="333333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333333"/>
                </a:solidFill>
                <a:latin typeface="Calibri" panose="020F0502020204030204" pitchFamily="34" charset="0"/>
              </a:rPr>
              <a:t>=0.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333333"/>
                </a:solidFill>
                <a:latin typeface="Calibri" panose="020F0502020204030204" pitchFamily="34" charset="0"/>
              </a:rPr>
              <a:t>4. consumer1 then reads bad data.</a:t>
            </a:r>
          </a:p>
        </p:txBody>
      </p:sp>
    </p:spTree>
    <p:extLst>
      <p:ext uri="{BB962C8B-B14F-4D97-AF65-F5344CB8AC3E}">
        <p14:creationId xmlns:p14="http://schemas.microsoft.com/office/powerpoint/2010/main" val="8932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Rule of Thumb 1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body" idx="4294967295"/>
          </p:nvPr>
        </p:nvSpPr>
        <p:spPr>
          <a:xfrm>
            <a:off x="357762" y="1628800"/>
            <a:ext cx="7804547" cy="3377654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109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Keep state </a:t>
            </a:r>
            <a:r>
              <a:rPr lang="en-US" sz="2109" dirty="0">
                <a:ea typeface="Helvetica"/>
                <a:cs typeface="Calibri" panose="020F0502020204030204" pitchFamily="34" charset="0"/>
                <a:sym typeface="Helvetica"/>
              </a:rPr>
              <a:t>in addition to CVs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109" dirty="0">
              <a:ea typeface="Helvetica"/>
              <a:cs typeface="Calibri" panose="020F0502020204030204" pitchFamily="34" charset="0"/>
              <a:sym typeface="Helvetica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109" dirty="0">
                <a:ea typeface="Helvetica"/>
                <a:cs typeface="Calibri" panose="020F0502020204030204" pitchFamily="34" charset="0"/>
                <a:sym typeface="Helvetica"/>
              </a:rPr>
              <a:t>CVs are used to signal threads </a:t>
            </a:r>
            <a:r>
              <a:rPr lang="en-US" sz="2109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when state changes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109" dirty="0">
              <a:solidFill>
                <a:srgbClr val="0070C0"/>
              </a:solidFill>
              <a:ea typeface="Helvetica"/>
              <a:cs typeface="Calibri" panose="020F0502020204030204" pitchFamily="34" charset="0"/>
              <a:sym typeface="Helvetica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109" dirty="0">
                <a:ea typeface="Helvetica"/>
                <a:cs typeface="Calibri" panose="020F0502020204030204" pitchFamily="34" charset="0"/>
                <a:sym typeface="Helvetica"/>
              </a:rPr>
              <a:t>If state is already as needed, thread </a:t>
            </a:r>
            <a:r>
              <a:rPr lang="en-US" sz="2109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doesn’t wait </a:t>
            </a:r>
            <a:r>
              <a:rPr lang="en-US" sz="2109" dirty="0">
                <a:ea typeface="Helvetica"/>
                <a:cs typeface="Calibri" panose="020F0502020204030204" pitchFamily="34" charset="0"/>
                <a:sym typeface="Helvetica"/>
              </a:rPr>
              <a:t>for a signal!</a:t>
            </a:r>
            <a:endParaRPr sz="2109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Good Rule of Thumb 3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721" name="Shape 721"/>
          <p:cNvSpPr>
            <a:spLocks noGrp="1"/>
          </p:cNvSpPr>
          <p:nvPr>
            <p:ph type="body" idx="4294967295"/>
          </p:nvPr>
        </p:nvSpPr>
        <p:spPr>
          <a:xfrm>
            <a:off x="162149" y="1747262"/>
            <a:ext cx="8200802" cy="434603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50" dirty="0"/>
              <a:t>Whenever a lock is acquired, </a:t>
            </a:r>
            <a:r>
              <a:rPr lang="en-US" sz="2250" dirty="0">
                <a:solidFill>
                  <a:srgbClr val="0070C0"/>
                </a:solidFill>
              </a:rPr>
              <a:t>recheck assumptions about state</a:t>
            </a:r>
            <a:r>
              <a:rPr lang="en-US" sz="2250" dirty="0">
                <a:solidFill>
                  <a:srgbClr val="333333"/>
                </a:solidFill>
              </a:rPr>
              <a:t>!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50" dirty="0"/>
              <a:t>Possible for another thread to grab lock in between signal and wakeup from wait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50" dirty="0"/>
              <a:t>Note that some libraries also have “spurious wakeups” (may wake multiple waiting threads at signal or at any time) </a:t>
            </a:r>
            <a:endParaRPr sz="2250" dirty="0"/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318694" cy="762000"/>
          </a:xfrm>
        </p:spPr>
        <p:txBody>
          <a:bodyPr/>
          <a:lstStyle/>
          <a:p>
            <a:r>
              <a:rPr lang="en-US" dirty="0"/>
              <a:t>Producer/Consumer: Two CVs and While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540828"/>
            <a:ext cx="4942704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b="0" dirty="0">
                <a:latin typeface="Calibri" panose="020F0502020204030204" pitchFamily="34" charset="0"/>
              </a:rPr>
              <a:t>void *producer(void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for (int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 = 0;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 &lt; loops; 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++) {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 // p1 </a:t>
            </a:r>
          </a:p>
          <a:p>
            <a:pPr algn="l"/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       while (</a:t>
            </a:r>
            <a:r>
              <a:rPr lang="en-US" sz="1969" b="0" dirty="0" err="1">
                <a:solidFill>
                  <a:srgbClr val="0070C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== max) // p2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empty</a:t>
            </a:r>
            <a:r>
              <a:rPr lang="en-US" sz="1969" b="0" dirty="0">
                <a:latin typeface="Calibri" panose="020F0502020204030204" pitchFamily="34" charset="0"/>
              </a:rPr>
              <a:t>, &amp;m); // p3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latin typeface="Calibri" panose="020F0502020204030204" pitchFamily="34" charset="0"/>
              </a:rPr>
              <a:t>(</a:t>
            </a:r>
            <a:r>
              <a:rPr lang="en-US" sz="1969" b="0" dirty="0" err="1">
                <a:latin typeface="Calibri" panose="020F0502020204030204" pitchFamily="34" charset="0"/>
              </a:rPr>
              <a:t>i</a:t>
            </a:r>
            <a:r>
              <a:rPr lang="en-US" sz="1969" b="0" dirty="0">
                <a:latin typeface="Calibri" panose="020F0502020204030204" pitchFamily="34" charset="0"/>
              </a:rPr>
              <a:t>);  // p4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fill</a:t>
            </a:r>
            <a:r>
              <a:rPr lang="en-US" sz="1969" b="0" dirty="0">
                <a:latin typeface="Calibri" panose="020F0502020204030204" pitchFamily="34" charset="0"/>
              </a:rPr>
              <a:t>); // p5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 //p6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2704" y="1540828"/>
            <a:ext cx="4572000" cy="31226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969" b="0" dirty="0">
                <a:latin typeface="Calibri" panose="020F0502020204030204" pitchFamily="34" charset="0"/>
              </a:rPr>
              <a:t>void *consumer(void *</a:t>
            </a:r>
            <a:r>
              <a:rPr lang="en-US" sz="1969" b="0" dirty="0" err="1">
                <a:latin typeface="Calibri" panose="020F0502020204030204" pitchFamily="34" charset="0"/>
              </a:rPr>
              <a:t>arg</a:t>
            </a:r>
            <a:r>
              <a:rPr lang="en-US" sz="1969" b="0" dirty="0">
                <a:latin typeface="Calibri" panose="020F0502020204030204" pitchFamily="34" charset="0"/>
              </a:rPr>
              <a:t>) {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while (1) {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Mutex_lock</a:t>
            </a:r>
            <a:r>
              <a:rPr lang="en-US" sz="1969" b="0" dirty="0">
                <a:latin typeface="Calibri" panose="020F0502020204030204" pitchFamily="34" charset="0"/>
              </a:rPr>
              <a:t>(&amp;m); </a:t>
            </a:r>
          </a:p>
          <a:p>
            <a:pPr algn="l"/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       while (</a:t>
            </a:r>
            <a:r>
              <a:rPr lang="en-US" sz="1969" b="0" dirty="0" err="1">
                <a:solidFill>
                  <a:srgbClr val="0070C0"/>
                </a:solidFill>
                <a:latin typeface="Calibri" panose="020F0502020204030204" pitchFamily="34" charset="0"/>
              </a:rPr>
              <a:t>numfull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== 0)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        </a:t>
            </a:r>
            <a:r>
              <a:rPr lang="en-US" sz="1969" b="0" dirty="0" err="1">
                <a:latin typeface="Calibri" panose="020F0502020204030204" pitchFamily="34" charset="0"/>
              </a:rPr>
              <a:t>Cond_wait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fill</a:t>
            </a:r>
            <a:r>
              <a:rPr lang="en-US" sz="1969" b="0" dirty="0">
                <a:latin typeface="Calibri" panose="020F0502020204030204" pitchFamily="34" charset="0"/>
              </a:rPr>
              <a:t>, &amp;m);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    int </a:t>
            </a:r>
            <a:r>
              <a:rPr lang="en-US" sz="1969" b="0" dirty="0" err="1">
                <a:latin typeface="Calibri" panose="020F0502020204030204" pitchFamily="34" charset="0"/>
              </a:rPr>
              <a:t>tmp</a:t>
            </a:r>
            <a:r>
              <a:rPr lang="en-US" sz="1969" b="0" dirty="0">
                <a:latin typeface="Calibri" panose="020F0502020204030204" pitchFamily="34" charset="0"/>
              </a:rPr>
              <a:t> = </a:t>
            </a:r>
            <a:r>
              <a:rPr lang="en-US" sz="1969" b="0" dirty="0" err="1">
                <a:latin typeface="Calibri" panose="020F0502020204030204" pitchFamily="34" charset="0"/>
              </a:rPr>
              <a:t>do_get</a:t>
            </a:r>
            <a:r>
              <a:rPr lang="en-US" sz="1969" b="0" dirty="0">
                <a:latin typeface="Calibri" panose="020F0502020204030204" pitchFamily="34" charset="0"/>
              </a:rPr>
              <a:t>();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Cond_signal</a:t>
            </a:r>
            <a:r>
              <a:rPr lang="en-US" sz="1969" b="0" dirty="0">
                <a:latin typeface="Calibri" panose="020F0502020204030204" pitchFamily="34" charset="0"/>
              </a:rPr>
              <a:t>(&amp;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empty</a:t>
            </a:r>
            <a:r>
              <a:rPr lang="en-US" sz="1969" b="0" dirty="0">
                <a:latin typeface="Calibri" panose="020F0502020204030204" pitchFamily="34" charset="0"/>
              </a:rPr>
              <a:t>);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    </a:t>
            </a:r>
            <a:r>
              <a:rPr lang="en-US" sz="1969" b="0" dirty="0" err="1">
                <a:latin typeface="Calibri" panose="020F0502020204030204" pitchFamily="34" charset="0"/>
              </a:rPr>
              <a:t>Mutex_unlock</a:t>
            </a:r>
            <a:r>
              <a:rPr lang="en-US" sz="1969" b="0" dirty="0">
                <a:latin typeface="Calibri" panose="020F0502020204030204" pitchFamily="34" charset="0"/>
              </a:rPr>
              <a:t>(&amp;m);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   }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 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352" y="4635426"/>
            <a:ext cx="8694136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333333"/>
                </a:solidFill>
                <a:latin typeface="Calibri" panose="020F0502020204030204" pitchFamily="34" charset="0"/>
              </a:rPr>
              <a:t>Is this correct?  Can you find a bad schedule?</a:t>
            </a:r>
          </a:p>
        </p:txBody>
      </p:sp>
      <p:sp>
        <p:nvSpPr>
          <p:cNvPr id="7" name="Rectangle 6"/>
          <p:cNvSpPr/>
          <p:nvPr/>
        </p:nvSpPr>
        <p:spPr>
          <a:xfrm>
            <a:off x="185352" y="5003315"/>
            <a:ext cx="8694136" cy="1607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0070C0"/>
                </a:solidFill>
                <a:latin typeface="Calibri" panose="020F0502020204030204" pitchFamily="34" charset="0"/>
              </a:rPr>
              <a:t>Correct!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333333"/>
                </a:solidFill>
                <a:latin typeface="Calibri" panose="020F0502020204030204" pitchFamily="34" charset="0"/>
              </a:rPr>
              <a:t>no concurrent access to shared state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333333"/>
                </a:solidFill>
                <a:latin typeface="Calibri" panose="020F0502020204030204" pitchFamily="34" charset="0"/>
              </a:rPr>
              <a:t>every time lock is acquired, assumptions are reevaluated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333333"/>
                </a:solidFill>
                <a:latin typeface="Calibri" panose="020F0502020204030204" pitchFamily="34" charset="0"/>
              </a:rPr>
              <a:t>a consumer will get to run after every </a:t>
            </a:r>
            <a:r>
              <a:rPr lang="en-US" sz="1969" b="0" dirty="0" err="1">
                <a:solidFill>
                  <a:srgbClr val="333333"/>
                </a:solidFill>
                <a:latin typeface="Calibri" panose="020F0502020204030204" pitchFamily="34" charset="0"/>
              </a:rPr>
              <a:t>do_fill</a:t>
            </a:r>
            <a:r>
              <a:rPr lang="en-US" sz="1969" b="0" dirty="0">
                <a:solidFill>
                  <a:srgbClr val="333333"/>
                </a:solidFill>
                <a:latin typeface="Calibri" panose="020F0502020204030204" pitchFamily="34" charset="0"/>
              </a:rPr>
              <a:t>()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333333"/>
                </a:solidFill>
                <a:latin typeface="Calibri" panose="020F0502020204030204" pitchFamily="34" charset="0"/>
              </a:rPr>
              <a:t>a producer will get to run after every </a:t>
            </a:r>
            <a:r>
              <a:rPr lang="en-US" sz="1969" b="0" dirty="0" err="1">
                <a:solidFill>
                  <a:srgbClr val="333333"/>
                </a:solidFill>
                <a:latin typeface="Calibri" panose="020F0502020204030204" pitchFamily="34" charset="0"/>
              </a:rPr>
              <a:t>do_get</a:t>
            </a:r>
            <a:r>
              <a:rPr lang="en-US" sz="1969" b="0" dirty="0">
                <a:solidFill>
                  <a:srgbClr val="333333"/>
                </a:solidFill>
                <a:latin typeface="Calibri" panose="020F0502020204030204" pitchFamily="34" charset="0"/>
              </a:rPr>
              <a:t>()</a:t>
            </a:r>
            <a:endParaRPr lang="en-US" sz="1969" dirty="0">
              <a:solidFill>
                <a:srgbClr val="333333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57454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Summary: rules of thumb for CVs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730" name="Shape 730"/>
          <p:cNvSpPr>
            <a:spLocks noGrp="1"/>
          </p:cNvSpPr>
          <p:nvPr>
            <p:ph type="body" idx="4294967295"/>
          </p:nvPr>
        </p:nvSpPr>
        <p:spPr>
          <a:xfrm>
            <a:off x="320289" y="1873452"/>
            <a:ext cx="8284159" cy="3444627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70C0"/>
                </a:solidFill>
              </a:rPr>
              <a:t>Keep state </a:t>
            </a:r>
            <a:r>
              <a:rPr lang="en-US" sz="2672" dirty="0">
                <a:solidFill>
                  <a:srgbClr val="333333"/>
                </a:solidFill>
              </a:rPr>
              <a:t>in addition to CV’s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Always do wait/signal </a:t>
            </a:r>
            <a:r>
              <a:rPr lang="en-US" sz="2672" dirty="0">
                <a:solidFill>
                  <a:srgbClr val="0070C0"/>
                </a:solidFill>
              </a:rPr>
              <a:t>with lock held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Whenever thread wakes from waiting, </a:t>
            </a:r>
            <a:r>
              <a:rPr lang="en-US" sz="2672" dirty="0">
                <a:solidFill>
                  <a:srgbClr val="0070C0"/>
                </a:solidFill>
              </a:rPr>
              <a:t>recheck state</a:t>
            </a:r>
            <a:endParaRPr sz="2672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Join Implementation: Attempt 2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84" name="Shape 84"/>
          <p:cNvSpPr/>
          <p:nvPr/>
        </p:nvSpPr>
        <p:spPr>
          <a:xfrm>
            <a:off x="5365031" y="2300379"/>
            <a:ext cx="2401298" cy="112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latin typeface="Calibri" panose="020F0502020204030204" pitchFamily="34" charset="0"/>
              </a:rPr>
              <a:t>void </a:t>
            </a:r>
            <a:r>
              <a:rPr lang="en-US" sz="1828" b="0" dirty="0" err="1">
                <a:latin typeface="Calibri" panose="020F0502020204030204" pitchFamily="34" charset="0"/>
              </a:rPr>
              <a:t>thread_exit</a:t>
            </a:r>
            <a:r>
              <a:rPr lang="en-US" sz="1828" b="0" dirty="0">
                <a:latin typeface="Calibri" panose="020F0502020204030204" pitchFamily="34" charset="0"/>
              </a:rPr>
              <a:t>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70C0"/>
                </a:solidFill>
                <a:latin typeface="Calibri" panose="020F0502020204030204" pitchFamily="34" charset="0"/>
              </a:rPr>
              <a:t>    done = 1;        // a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latin typeface="Calibri" panose="020F0502020204030204" pitchFamily="34" charset="0"/>
              </a:rPr>
              <a:t>    </a:t>
            </a:r>
            <a:r>
              <a:rPr lang="en-US" sz="1828" b="0" dirty="0" err="1">
                <a:latin typeface="Calibri" panose="020F0502020204030204" pitchFamily="34" charset="0"/>
              </a:rPr>
              <a:t>Cond_signal</a:t>
            </a:r>
            <a:r>
              <a:rPr lang="en-US" sz="1828" b="0" dirty="0">
                <a:latin typeface="Calibri" panose="020F0502020204030204" pitchFamily="34" charset="0"/>
              </a:rPr>
              <a:t>(&amp;c);    // b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latin typeface="Calibri" panose="020F0502020204030204" pitchFamily="34" charset="0"/>
              </a:rPr>
              <a:t>}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153605" y="2245159"/>
            <a:ext cx="2831481" cy="175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void </a:t>
            </a:r>
            <a:r>
              <a:rPr lang="en-US" sz="1828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thread_join</a:t>
            </a: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1828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Mutex_lock</a:t>
            </a: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         // w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70C0"/>
                </a:solidFill>
                <a:latin typeface="Calibri" panose="020F0502020204030204" pitchFamily="34" charset="0"/>
              </a:rPr>
              <a:t>    if (done == 0)          // 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828" b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Cond_wait</a:t>
            </a: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(&amp;c, &amp;m); // y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1828" b="0" dirty="0" err="1">
                <a:solidFill>
                  <a:srgbClr val="000000"/>
                </a:solidFill>
                <a:latin typeface="Calibri" panose="020F0502020204030204" pitchFamily="34" charset="0"/>
              </a:rPr>
              <a:t>Mutex_unlock</a:t>
            </a: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(&amp;m);     // z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sz="1828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710" y="1733022"/>
            <a:ext cx="818044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>
                <a:solidFill>
                  <a:srgbClr val="921F07"/>
                </a:solidFill>
                <a:latin typeface="Calibri" panose="020F0502020204030204" pitchFamily="34" charset="0"/>
              </a:rPr>
              <a:t>Parent:</a:t>
            </a:r>
            <a:endParaRPr lang="en-US" sz="1687" b="0" dirty="0">
              <a:solidFill>
                <a:srgbClr val="921F07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3993" y="1733022"/>
            <a:ext cx="68961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>
                <a:solidFill>
                  <a:srgbClr val="0070C0"/>
                </a:solidFill>
                <a:latin typeface="Calibri" panose="020F0502020204030204" pitchFamily="34" charset="0"/>
              </a:rPr>
              <a:t>Child:</a:t>
            </a:r>
            <a:endParaRPr lang="en-US" sz="1687" b="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8404" y="4766140"/>
            <a:ext cx="7804547" cy="104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60" indent="-282560" defTabSz="914353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en-US" sz="2250" b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Parent:                w    x    y    z</a:t>
            </a:r>
          </a:p>
          <a:p>
            <a:pPr marL="282560" indent="-282560" defTabSz="914353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en-US" sz="2250" b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Child:        a    b</a:t>
            </a:r>
            <a:endParaRPr lang="en-US" sz="2250" b="0" dirty="0"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966" y="4311688"/>
            <a:ext cx="312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</a:rPr>
              <a:t>Fixes previous broken ordering: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.1-bits-ints-part1" id="{B715AE6D-8F23-B04C-8438-F12C9727B49A}" vid="{C382CE4F-DE24-3D4B-B558-25C3238017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3405</TotalTime>
  <Words>7260</Words>
  <Application>Microsoft Macintosh PowerPoint</Application>
  <PresentationFormat>全屏显示(4:3)</PresentationFormat>
  <Paragraphs>1179</Paragraphs>
  <Slides>82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2" baseType="lpstr">
      <vt:lpstr>URWPalladioL</vt:lpstr>
      <vt:lpstr>Arial</vt:lpstr>
      <vt:lpstr>Arial Narrow</vt:lpstr>
      <vt:lpstr>Calibri</vt:lpstr>
      <vt:lpstr>Helvetica</vt:lpstr>
      <vt:lpstr>Menlo</vt:lpstr>
      <vt:lpstr>Times New Roman</vt:lpstr>
      <vt:lpstr>Wingdings</vt:lpstr>
      <vt:lpstr>Wingdings 2</vt:lpstr>
      <vt:lpstr>template2007</vt:lpstr>
      <vt:lpstr>Condition Variables</vt:lpstr>
      <vt:lpstr>Concurrency Objectives</vt:lpstr>
      <vt:lpstr>Ordering Example: Join</vt:lpstr>
      <vt:lpstr>Condition Variables</vt:lpstr>
      <vt:lpstr>Condition Variables</vt:lpstr>
      <vt:lpstr>Join Implementation: Attempt 1</vt:lpstr>
      <vt:lpstr>Join Implementation: Attempt 1</vt:lpstr>
      <vt:lpstr>Rule of Thumb 1</vt:lpstr>
      <vt:lpstr>Join Implementation: Attempt 2</vt:lpstr>
      <vt:lpstr>Join Implementation: Attempt 2</vt:lpstr>
      <vt:lpstr>Join Implementation: Correct</vt:lpstr>
      <vt:lpstr>Producer/Consumer Problem</vt:lpstr>
      <vt:lpstr>Example: UNIX Pipes</vt:lpstr>
      <vt:lpstr>Example: UNIX Pipes</vt:lpstr>
      <vt:lpstr>Example: UNIX Pipes</vt:lpstr>
      <vt:lpstr>Example: UNIX Pipes</vt:lpstr>
      <vt:lpstr>Example: UNIX Pipes</vt:lpstr>
      <vt:lpstr>Example: UNIX Pipes</vt:lpstr>
      <vt:lpstr>Example: UNIX Pipes</vt:lpstr>
      <vt:lpstr>Example: UNIX Pipes</vt:lpstr>
      <vt:lpstr>Example: UNIX Pipes</vt:lpstr>
      <vt:lpstr>Example: UNIX Pipes</vt:lpstr>
      <vt:lpstr>Example: UNIX Pipes</vt:lpstr>
      <vt:lpstr>Example: UNIX Pipes</vt:lpstr>
      <vt:lpstr>Example: UNIX Pipes</vt:lpstr>
      <vt:lpstr>Example: UNIX Pipes</vt:lpstr>
      <vt:lpstr>Example: UNIX Pipes</vt:lpstr>
      <vt:lpstr>Example: UNIX Pipes</vt:lpstr>
      <vt:lpstr>Example: UNIX Pipes</vt:lpstr>
      <vt:lpstr>Example: UNIX Pipes</vt:lpstr>
      <vt:lpstr>Example: UNIX Pipes</vt:lpstr>
      <vt:lpstr>Example: UNIX Pipes</vt:lpstr>
      <vt:lpstr>Example: UNIX Pipes</vt:lpstr>
      <vt:lpstr>Example: UNIX Pipes</vt:lpstr>
      <vt:lpstr>Example: UNIX Pipes</vt:lpstr>
      <vt:lpstr>Example: UNIX Pipes</vt:lpstr>
      <vt:lpstr>Example: UNIX Pipes</vt:lpstr>
      <vt:lpstr>Example: UNIX Pipes</vt:lpstr>
      <vt:lpstr>Producer/Consumer Problem</vt:lpstr>
      <vt:lpstr>Produce/Consumer 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about 2 consumers?</vt:lpstr>
      <vt:lpstr>PowerPoint 演示文稿</vt:lpstr>
      <vt:lpstr>PowerPoint 演示文稿</vt:lpstr>
      <vt:lpstr>PowerPoint 演示文稿</vt:lpstr>
      <vt:lpstr>How to wake the right thread?</vt:lpstr>
      <vt:lpstr>Waking All Waiting Threads</vt:lpstr>
      <vt:lpstr>Example Need for Broadcast</vt:lpstr>
      <vt:lpstr>How to wake the right thread?</vt:lpstr>
      <vt:lpstr>Producer/Consumer: Two CVs</vt:lpstr>
      <vt:lpstr>Good Rule of Thumb 3</vt:lpstr>
      <vt:lpstr>Producer/Consumer: Two CVs and While</vt:lpstr>
      <vt:lpstr>Summary: rules of thumb for CVs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Locks and Condition Variables</dc:title>
  <dc:creator>Kay Kay</dc:creator>
  <dc:description>Redesign of slides created by Randal E. Bryant and David R. O'Hallaron</dc:description>
  <cp:lastModifiedBy>Microsoft Office User</cp:lastModifiedBy>
  <cp:revision>23</cp:revision>
  <cp:lastPrinted>2017-08-31T16:02:16Z</cp:lastPrinted>
  <dcterms:created xsi:type="dcterms:W3CDTF">2021-10-27T06:01:07Z</dcterms:created>
  <dcterms:modified xsi:type="dcterms:W3CDTF">2023-10-26T01:48:36Z</dcterms:modified>
</cp:coreProperties>
</file>