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330" r:id="rId2"/>
    <p:sldId id="430" r:id="rId3"/>
    <p:sldId id="441" r:id="rId4"/>
    <p:sldId id="442" r:id="rId5"/>
    <p:sldId id="443" r:id="rId6"/>
    <p:sldId id="444" r:id="rId7"/>
    <p:sldId id="445" r:id="rId8"/>
    <p:sldId id="447" r:id="rId9"/>
    <p:sldId id="448" r:id="rId10"/>
    <p:sldId id="446" r:id="rId11"/>
    <p:sldId id="449" r:id="rId12"/>
    <p:sldId id="461" r:id="rId13"/>
    <p:sldId id="450" r:id="rId14"/>
    <p:sldId id="462" r:id="rId15"/>
    <p:sldId id="463" r:id="rId16"/>
    <p:sldId id="464" r:id="rId17"/>
    <p:sldId id="608" r:id="rId18"/>
    <p:sldId id="605" r:id="rId19"/>
    <p:sldId id="452" r:id="rId20"/>
    <p:sldId id="453" r:id="rId21"/>
    <p:sldId id="609" r:id="rId22"/>
    <p:sldId id="456" r:id="rId23"/>
    <p:sldId id="454" r:id="rId24"/>
    <p:sldId id="455" r:id="rId25"/>
    <p:sldId id="457" r:id="rId26"/>
    <p:sldId id="458" r:id="rId27"/>
    <p:sldId id="466" r:id="rId28"/>
    <p:sldId id="467" r:id="rId29"/>
    <p:sldId id="468" r:id="rId30"/>
    <p:sldId id="469" r:id="rId31"/>
    <p:sldId id="617" r:id="rId32"/>
    <p:sldId id="674" r:id="rId33"/>
    <p:sldId id="465" r:id="rId34"/>
    <p:sldId id="685" r:id="rId35"/>
    <p:sldId id="697" r:id="rId36"/>
    <p:sldId id="451" r:id="rId37"/>
    <p:sldId id="459" r:id="rId38"/>
    <p:sldId id="658" r:id="rId39"/>
    <p:sldId id="659" r:id="rId40"/>
    <p:sldId id="660" r:id="rId41"/>
    <p:sldId id="661" r:id="rId42"/>
    <p:sldId id="662" r:id="rId43"/>
    <p:sldId id="663" r:id="rId44"/>
    <p:sldId id="664" r:id="rId45"/>
    <p:sldId id="665" r:id="rId46"/>
    <p:sldId id="681" r:id="rId47"/>
    <p:sldId id="693" r:id="rId48"/>
    <p:sldId id="698" r:id="rId49"/>
    <p:sldId id="682" r:id="rId50"/>
    <p:sldId id="694" r:id="rId51"/>
    <p:sldId id="695" r:id="rId52"/>
    <p:sldId id="696" r:id="rId53"/>
    <p:sldId id="460" r:id="rId54"/>
  </p:sldIdLst>
  <p:sldSz cx="9144000" cy="6858000" type="screen4x3"/>
  <p:notesSz cx="7302500" cy="9586913"/>
  <p:custDataLst>
    <p:tags r:id="rId5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8E799"/>
    <a:srgbClr val="CDF1C5"/>
    <a:srgbClr val="F1C7C7"/>
    <a:srgbClr val="E0E0E0"/>
    <a:srgbClr val="E0F4E3"/>
    <a:srgbClr val="E3E4E6"/>
    <a:srgbClr val="FFFF99"/>
    <a:srgbClr val="FF9999"/>
    <a:srgbClr val="EFBFBF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25" autoAdjust="0"/>
    <p:restoredTop sz="94660"/>
  </p:normalViewPr>
  <p:slideViewPr>
    <p:cSldViewPr snapToObjects="1">
      <p:cViewPr varScale="1">
        <p:scale>
          <a:sx n="127" d="100"/>
          <a:sy n="127" d="100"/>
        </p:scale>
        <p:origin x="13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gs" Target="tags/tag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</a:t>
            </a:r>
            <a:r>
              <a:rPr lang="en-US" baseline="0" dirty="0"/>
              <a:t> computers, etc.  Ask students to sketch out the code.</a:t>
            </a:r>
          </a:p>
          <a:p>
            <a:r>
              <a:rPr lang="en-US" baseline="0" dirty="0"/>
              <a:t>Producer thread() { x = </a:t>
            </a:r>
            <a:r>
              <a:rPr lang="en-US" baseline="0" dirty="0" err="1"/>
              <a:t>buf</a:t>
            </a:r>
            <a:r>
              <a:rPr lang="en-US" baseline="0" dirty="0"/>
              <a:t>; … do stuff}</a:t>
            </a:r>
          </a:p>
          <a:p>
            <a:r>
              <a:rPr lang="en-US" baseline="0" dirty="0"/>
              <a:t>Consumer thread() {do stuff … </a:t>
            </a:r>
            <a:r>
              <a:rPr lang="en-US" baseline="0" dirty="0" err="1"/>
              <a:t>buf</a:t>
            </a:r>
            <a:r>
              <a:rPr lang="en-US" baseline="0" dirty="0"/>
              <a:t> = x; }</a:t>
            </a:r>
          </a:p>
          <a:p>
            <a:endParaRPr lang="en-US" dirty="0"/>
          </a:p>
          <a:p>
            <a:r>
              <a:rPr lang="en-US" dirty="0"/>
              <a:t>P -&gt;</a:t>
            </a:r>
            <a:r>
              <a:rPr lang="en-US" baseline="0" dirty="0"/>
              <a:t> Acquire / decrement</a:t>
            </a:r>
          </a:p>
          <a:p>
            <a:r>
              <a:rPr lang="en-US" baseline="0" dirty="0"/>
              <a:t>V -&gt; Release / Increment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07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672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3710532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726" y="142875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066800"/>
            <a:ext cx="7896225" cy="5267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38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  <p:sldLayoutId id="2147483663" r:id="rId14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70C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pubs/64242/ImplementingCVs.pdf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38750"/>
            <a:ext cx="7772400" cy="1561650"/>
          </a:xfrm>
        </p:spPr>
        <p:txBody>
          <a:bodyPr/>
          <a:lstStyle/>
          <a:p>
            <a:pPr algn="ctr"/>
            <a:r>
              <a:rPr lang="en-US" dirty="0"/>
              <a:t>Semaphores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571874"/>
            <a:ext cx="8458200" cy="3164993"/>
          </a:xfrm>
        </p:spPr>
        <p:txBody>
          <a:bodyPr>
            <a:normAutofit/>
          </a:bodyPr>
          <a:lstStyle/>
          <a:p>
            <a:pPr marL="609569" indent="-609569"/>
            <a:r>
              <a:rPr lang="en-US" b="1" dirty="0"/>
              <a:t>Questions answered in this lecture:</a:t>
            </a:r>
          </a:p>
          <a:p>
            <a:pPr marL="609569" indent="-609569"/>
            <a:r>
              <a:rPr lang="en-US" dirty="0"/>
              <a:t>Review: How to implement join with condition variables?</a:t>
            </a:r>
          </a:p>
          <a:p>
            <a:pPr marL="609569" indent="-609569"/>
            <a:r>
              <a:rPr lang="en-US" dirty="0"/>
              <a:t>Review: How to implement producer/consumer with condition variables?</a:t>
            </a:r>
          </a:p>
          <a:p>
            <a:pPr marL="609569" indent="-609569"/>
            <a:r>
              <a:rPr lang="en-US" dirty="0"/>
              <a:t>What is the difference between </a:t>
            </a:r>
            <a:r>
              <a:rPr lang="en-US" b="1" dirty="0"/>
              <a:t>semaphores </a:t>
            </a:r>
            <a:r>
              <a:rPr lang="en-US" dirty="0"/>
              <a:t>and condition variables?</a:t>
            </a:r>
          </a:p>
          <a:p>
            <a:pPr marL="609569" indent="-609569"/>
            <a:r>
              <a:rPr lang="en-US" dirty="0"/>
              <a:t>How to implement a </a:t>
            </a:r>
            <a:r>
              <a:rPr lang="en-US" b="1" dirty="0"/>
              <a:t>lock </a:t>
            </a:r>
            <a:r>
              <a:rPr lang="en-US" dirty="0"/>
              <a:t>with semaphores?</a:t>
            </a:r>
          </a:p>
          <a:p>
            <a:pPr marL="609569" indent="-609569"/>
            <a:r>
              <a:rPr lang="en-US" dirty="0"/>
              <a:t>How to implement semaphores with locks and condition variables?</a:t>
            </a:r>
          </a:p>
          <a:p>
            <a:pPr marL="609569" indent="-609569"/>
            <a:r>
              <a:rPr lang="en-US" dirty="0"/>
              <a:t>How to implement </a:t>
            </a:r>
            <a:r>
              <a:rPr lang="en-US" b="1" dirty="0"/>
              <a:t>join</a:t>
            </a:r>
            <a:r>
              <a:rPr lang="en-US" dirty="0"/>
              <a:t> and producer/consumer with semaphores?</a:t>
            </a:r>
          </a:p>
          <a:p>
            <a:pPr marL="609569" indent="-609569"/>
            <a:r>
              <a:rPr lang="en-US" dirty="0"/>
              <a:t>How to implement </a:t>
            </a:r>
            <a:r>
              <a:rPr lang="en-US" b="1" dirty="0"/>
              <a:t>reader/writer locks </a:t>
            </a:r>
            <a:r>
              <a:rPr lang="en-US" dirty="0"/>
              <a:t>with semaphores?</a:t>
            </a:r>
          </a:p>
          <a:p>
            <a:pPr marL="609569" indent="-609569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991">
              <a:defRPr sz="60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Building CV’s over Semaphores</a:t>
            </a:r>
          </a:p>
        </p:txBody>
      </p:sp>
      <p:sp>
        <p:nvSpPr>
          <p:cNvPr id="288" name="Shape 288"/>
          <p:cNvSpPr>
            <a:spLocks noGrp="1"/>
          </p:cNvSpPr>
          <p:nvPr>
            <p:ph type="body" idx="4294967295"/>
          </p:nvPr>
        </p:nvSpPr>
        <p:spPr>
          <a:xfrm>
            <a:off x="275623" y="1591230"/>
            <a:ext cx="8334149" cy="4823622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390213">
              <a:defRPr sz="1800">
                <a:solidFill>
                  <a:srgbClr val="000000"/>
                </a:solidFill>
              </a:defRPr>
            </a:pPr>
            <a:r>
              <a:rPr sz="2812" dirty="0"/>
              <a:t>Possible, but really hard to do right</a:t>
            </a:r>
          </a:p>
          <a:p>
            <a:pPr defTabSz="390213">
              <a:defRPr sz="1800">
                <a:solidFill>
                  <a:srgbClr val="000000"/>
                </a:solidFill>
              </a:defRPr>
            </a:pPr>
            <a:endParaRPr lang="en-US" sz="2812" dirty="0">
              <a:solidFill>
                <a:srgbClr val="000000"/>
              </a:solidFill>
            </a:endParaRPr>
          </a:p>
          <a:p>
            <a:pPr defTabSz="390213">
              <a:defRPr sz="1800">
                <a:solidFill>
                  <a:srgbClr val="000000"/>
                </a:solidFill>
              </a:defRPr>
            </a:pPr>
            <a:endParaRPr lang="en-US" sz="2812" dirty="0">
              <a:solidFill>
                <a:srgbClr val="000000"/>
              </a:solidFill>
            </a:endParaRPr>
          </a:p>
          <a:p>
            <a:pPr defTabSz="390213">
              <a:defRPr sz="1800">
                <a:solidFill>
                  <a:srgbClr val="000000"/>
                </a:solidFill>
              </a:defRPr>
            </a:pPr>
            <a:endParaRPr lang="en-US" sz="2812" dirty="0">
              <a:solidFill>
                <a:srgbClr val="000000"/>
              </a:solidFill>
            </a:endParaRPr>
          </a:p>
          <a:p>
            <a:pPr defTabSz="390213">
              <a:defRPr sz="1800">
                <a:solidFill>
                  <a:srgbClr val="000000"/>
                </a:solidFill>
              </a:defRPr>
            </a:pPr>
            <a:endParaRPr sz="2812" dirty="0">
              <a:solidFill>
                <a:srgbClr val="000000"/>
              </a:solidFill>
            </a:endParaRPr>
          </a:p>
          <a:p>
            <a:pPr defTabSz="390213">
              <a:defRPr sz="1800">
                <a:solidFill>
                  <a:srgbClr val="000000"/>
                </a:solidFill>
              </a:defRPr>
            </a:pPr>
            <a:r>
              <a:rPr sz="2812" dirty="0"/>
              <a:t>Read about Microsoft Research’s attempts:</a:t>
            </a:r>
          </a:p>
          <a:p>
            <a:pPr marL="0" indent="0" defTabSz="390213">
              <a:buNone/>
              <a:defRPr sz="1800">
                <a:solidFill>
                  <a:srgbClr val="000000"/>
                </a:solidFill>
              </a:defRPr>
            </a:pPr>
            <a:r>
              <a:rPr sz="2250" u="sng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http://research.microsoft.com/pubs/64242/ImplementingCVs.pdf</a:t>
            </a:r>
            <a:endParaRPr sz="2250" dirty="0">
              <a:solidFill>
                <a:srgbClr val="FFFFFF"/>
              </a:solidFill>
            </a:endParaRPr>
          </a:p>
        </p:txBody>
      </p:sp>
      <p:sp>
        <p:nvSpPr>
          <p:cNvPr id="289" name="Shape 289"/>
          <p:cNvSpPr/>
          <p:nvPr/>
        </p:nvSpPr>
        <p:spPr>
          <a:xfrm>
            <a:off x="3275856" y="2636912"/>
            <a:ext cx="203899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  <p:sp>
        <p:nvSpPr>
          <p:cNvPr id="290" name="Shape 290"/>
          <p:cNvSpPr/>
          <p:nvPr/>
        </p:nvSpPr>
        <p:spPr>
          <a:xfrm>
            <a:off x="3275856" y="3172693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350182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723" y="1677228"/>
            <a:ext cx="5478945" cy="320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Typedef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what goes here?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sem_init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*s,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value)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what goes here?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Shape 266"/>
          <p:cNvSpPr/>
          <p:nvPr/>
        </p:nvSpPr>
        <p:spPr>
          <a:xfrm>
            <a:off x="6767968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6" name="Shape 267"/>
          <p:cNvSpPr/>
          <p:nvPr/>
        </p:nvSpPr>
        <p:spPr>
          <a:xfrm>
            <a:off x="6767967" y="5548830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7" name="Shape 268"/>
          <p:cNvSpPr/>
          <p:nvPr/>
        </p:nvSpPr>
        <p:spPr>
          <a:xfrm>
            <a:off x="7837647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  <p:sp>
        <p:nvSpPr>
          <p:cNvPr id="8" name="Rectangle 7"/>
          <p:cNvSpPr/>
          <p:nvPr/>
        </p:nvSpPr>
        <p:spPr>
          <a:xfrm>
            <a:off x="30872" y="5874653"/>
            <a:ext cx="6399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1800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1800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81895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723" y="1677228"/>
            <a:ext cx="5478945" cy="320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Typedef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value;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lock;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sem_init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*s, 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value)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s-&gt;value = value;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cond_init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lock_init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Shape 266"/>
          <p:cNvSpPr/>
          <p:nvPr/>
        </p:nvSpPr>
        <p:spPr>
          <a:xfrm>
            <a:off x="6767968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6" name="Shape 267"/>
          <p:cNvSpPr/>
          <p:nvPr/>
        </p:nvSpPr>
        <p:spPr>
          <a:xfrm>
            <a:off x="6767967" y="5548830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7" name="Shape 268"/>
          <p:cNvSpPr/>
          <p:nvPr/>
        </p:nvSpPr>
        <p:spPr>
          <a:xfrm>
            <a:off x="7837647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9DEDFC-FD01-F748-A101-34E308B5674C}"/>
              </a:ext>
            </a:extLst>
          </p:cNvPr>
          <p:cNvSpPr/>
          <p:nvPr/>
        </p:nvSpPr>
        <p:spPr>
          <a:xfrm>
            <a:off x="30872" y="5874653"/>
            <a:ext cx="6399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1800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1800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46567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723" y="1677228"/>
            <a:ext cx="4584424" cy="2169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Sem_wait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what goes here?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147" y="1677228"/>
            <a:ext cx="4572000" cy="19096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Sem_post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what goes here?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Shape 266">
            <a:extLst>
              <a:ext uri="{FF2B5EF4-FFF2-40B4-BE49-F238E27FC236}">
                <a16:creationId xmlns:a16="http://schemas.microsoft.com/office/drawing/2014/main" id="{13FBD27C-92D7-464A-B875-45FF99C494D5}"/>
              </a:ext>
            </a:extLst>
          </p:cNvPr>
          <p:cNvSpPr/>
          <p:nvPr/>
        </p:nvSpPr>
        <p:spPr>
          <a:xfrm>
            <a:off x="6767968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11" name="Shape 267">
            <a:extLst>
              <a:ext uri="{FF2B5EF4-FFF2-40B4-BE49-F238E27FC236}">
                <a16:creationId xmlns:a16="http://schemas.microsoft.com/office/drawing/2014/main" id="{56D50432-C2C5-684C-8291-B43A983C7668}"/>
              </a:ext>
            </a:extLst>
          </p:cNvPr>
          <p:cNvSpPr/>
          <p:nvPr/>
        </p:nvSpPr>
        <p:spPr>
          <a:xfrm>
            <a:off x="6767967" y="5548830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12" name="Shape 268">
            <a:extLst>
              <a:ext uri="{FF2B5EF4-FFF2-40B4-BE49-F238E27FC236}">
                <a16:creationId xmlns:a16="http://schemas.microsoft.com/office/drawing/2014/main" id="{F0506E1F-7E2B-FC43-8DC2-B14F68D361B0}"/>
              </a:ext>
            </a:extLst>
          </p:cNvPr>
          <p:cNvSpPr/>
          <p:nvPr/>
        </p:nvSpPr>
        <p:spPr>
          <a:xfrm>
            <a:off x="7837647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E3EA0-B8F6-5D48-BD60-97604165B9C9}"/>
              </a:ext>
            </a:extLst>
          </p:cNvPr>
          <p:cNvSpPr/>
          <p:nvPr/>
        </p:nvSpPr>
        <p:spPr>
          <a:xfrm>
            <a:off x="30872" y="5874653"/>
            <a:ext cx="6399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1800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1800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219670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723" y="1677228"/>
            <a:ext cx="4584424" cy="2169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Sem_wait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lock_acquire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this stuff is atomic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lock_release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147" y="1677228"/>
            <a:ext cx="4572000" cy="19096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Sem_post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lock_acquire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this stuff is atomic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lock_release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Shape 266">
            <a:extLst>
              <a:ext uri="{FF2B5EF4-FFF2-40B4-BE49-F238E27FC236}">
                <a16:creationId xmlns:a16="http://schemas.microsoft.com/office/drawing/2014/main" id="{E6F31017-C206-C140-8126-36E4EDC17CB2}"/>
              </a:ext>
            </a:extLst>
          </p:cNvPr>
          <p:cNvSpPr/>
          <p:nvPr/>
        </p:nvSpPr>
        <p:spPr>
          <a:xfrm>
            <a:off x="6767968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11" name="Shape 267">
            <a:extLst>
              <a:ext uri="{FF2B5EF4-FFF2-40B4-BE49-F238E27FC236}">
                <a16:creationId xmlns:a16="http://schemas.microsoft.com/office/drawing/2014/main" id="{92F5C679-AB05-864E-97E8-C0AEFCF5C260}"/>
              </a:ext>
            </a:extLst>
          </p:cNvPr>
          <p:cNvSpPr/>
          <p:nvPr/>
        </p:nvSpPr>
        <p:spPr>
          <a:xfrm>
            <a:off x="6767967" y="5548830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12" name="Shape 268">
            <a:extLst>
              <a:ext uri="{FF2B5EF4-FFF2-40B4-BE49-F238E27FC236}">
                <a16:creationId xmlns:a16="http://schemas.microsoft.com/office/drawing/2014/main" id="{18D6E451-6747-AE40-B36A-62DFBF98E7E4}"/>
              </a:ext>
            </a:extLst>
          </p:cNvPr>
          <p:cNvSpPr/>
          <p:nvPr/>
        </p:nvSpPr>
        <p:spPr>
          <a:xfrm>
            <a:off x="7837647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CE57BE-4C3C-544F-B7BE-C31EE804B4F7}"/>
              </a:ext>
            </a:extLst>
          </p:cNvPr>
          <p:cNvSpPr/>
          <p:nvPr/>
        </p:nvSpPr>
        <p:spPr>
          <a:xfrm>
            <a:off x="30872" y="5874653"/>
            <a:ext cx="6399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1800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1800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266119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723" y="1677228"/>
            <a:ext cx="4584424" cy="2169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Sem_wait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lock_acquire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(s-&gt;value &lt;= 0)</a:t>
            </a:r>
          </a:p>
          <a:p>
            <a:pPr algn="l"/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687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cond_wait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</a:t>
            </a:r>
            <a:r>
              <a:rPr lang="en-US" sz="1687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algn="l"/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s-&gt;value--;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lock_release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147" y="1677228"/>
            <a:ext cx="4572000" cy="19096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Sem_post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lock_acquire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// this stuff is atomic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lock_release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Shape 266">
            <a:extLst>
              <a:ext uri="{FF2B5EF4-FFF2-40B4-BE49-F238E27FC236}">
                <a16:creationId xmlns:a16="http://schemas.microsoft.com/office/drawing/2014/main" id="{119A1309-7A51-244C-95E6-54522DE6ADA4}"/>
              </a:ext>
            </a:extLst>
          </p:cNvPr>
          <p:cNvSpPr/>
          <p:nvPr/>
        </p:nvSpPr>
        <p:spPr>
          <a:xfrm>
            <a:off x="6767968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11" name="Shape 267">
            <a:extLst>
              <a:ext uri="{FF2B5EF4-FFF2-40B4-BE49-F238E27FC236}">
                <a16:creationId xmlns:a16="http://schemas.microsoft.com/office/drawing/2014/main" id="{2A9D97ED-6610-AE4D-A909-92843314A543}"/>
              </a:ext>
            </a:extLst>
          </p:cNvPr>
          <p:cNvSpPr/>
          <p:nvPr/>
        </p:nvSpPr>
        <p:spPr>
          <a:xfrm>
            <a:off x="6767967" y="5548830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12" name="Shape 268">
            <a:extLst>
              <a:ext uri="{FF2B5EF4-FFF2-40B4-BE49-F238E27FC236}">
                <a16:creationId xmlns:a16="http://schemas.microsoft.com/office/drawing/2014/main" id="{9C7F8BE8-9966-744B-87C4-94BD9BC5613D}"/>
              </a:ext>
            </a:extLst>
          </p:cNvPr>
          <p:cNvSpPr/>
          <p:nvPr/>
        </p:nvSpPr>
        <p:spPr>
          <a:xfrm>
            <a:off x="7837647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6C30E2-9D12-8E48-B9EF-74579BC9CB45}"/>
              </a:ext>
            </a:extLst>
          </p:cNvPr>
          <p:cNvSpPr/>
          <p:nvPr/>
        </p:nvSpPr>
        <p:spPr>
          <a:xfrm>
            <a:off x="30872" y="5874653"/>
            <a:ext cx="6399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1800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1800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166375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Semaphore from Lock and CV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723" y="1677228"/>
            <a:ext cx="4584424" cy="2169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Sem_wait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lock_acquire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while (s-&gt;value &lt;= 0)</a:t>
            </a:r>
          </a:p>
          <a:p>
            <a:pPr algn="l"/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sz="1687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cond_wait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</a:t>
            </a:r>
            <a:r>
              <a:rPr lang="en-US" sz="1687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algn="l"/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s-&gt;value--;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lock_release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52147" y="1677228"/>
            <a:ext cx="4572000" cy="19096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Sem_post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sem_t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*s) {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lock_acquire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s-&gt;value++;</a:t>
            </a:r>
          </a:p>
          <a:p>
            <a:pPr algn="l"/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cond_signal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</a:t>
            </a:r>
            <a:r>
              <a:rPr lang="en-US" sz="1687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</a:t>
            </a:r>
            <a:r>
              <a:rPr lang="en-US" sz="1687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687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lock_release</a:t>
            </a:r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(&amp;s-&gt;lock);</a:t>
            </a:r>
          </a:p>
          <a:p>
            <a:pPr algn="l"/>
            <a:r>
              <a:rPr lang="en-US" sz="1687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l"/>
            <a:endParaRPr lang="en-US" sz="1687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" name="Shape 266">
            <a:extLst>
              <a:ext uri="{FF2B5EF4-FFF2-40B4-BE49-F238E27FC236}">
                <a16:creationId xmlns:a16="http://schemas.microsoft.com/office/drawing/2014/main" id="{680744D8-D64D-B54D-94EB-F0E8B9C42FC9}"/>
              </a:ext>
            </a:extLst>
          </p:cNvPr>
          <p:cNvSpPr/>
          <p:nvPr/>
        </p:nvSpPr>
        <p:spPr>
          <a:xfrm>
            <a:off x="6767968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11" name="Shape 267">
            <a:extLst>
              <a:ext uri="{FF2B5EF4-FFF2-40B4-BE49-F238E27FC236}">
                <a16:creationId xmlns:a16="http://schemas.microsoft.com/office/drawing/2014/main" id="{792EDE6A-E691-F644-8CD1-063FE4F7A028}"/>
              </a:ext>
            </a:extLst>
          </p:cNvPr>
          <p:cNvSpPr/>
          <p:nvPr/>
        </p:nvSpPr>
        <p:spPr>
          <a:xfrm>
            <a:off x="6767967" y="5548830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12" name="Shape 268">
            <a:extLst>
              <a:ext uri="{FF2B5EF4-FFF2-40B4-BE49-F238E27FC236}">
                <a16:creationId xmlns:a16="http://schemas.microsoft.com/office/drawing/2014/main" id="{C0743861-1ED1-424E-961A-85C8E2E32472}"/>
              </a:ext>
            </a:extLst>
          </p:cNvPr>
          <p:cNvSpPr/>
          <p:nvPr/>
        </p:nvSpPr>
        <p:spPr>
          <a:xfrm>
            <a:off x="7837647" y="6084611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189567-5833-9F49-B9AD-B977AA094772}"/>
              </a:ext>
            </a:extLst>
          </p:cNvPr>
          <p:cNvSpPr/>
          <p:nvPr/>
        </p:nvSpPr>
        <p:spPr>
          <a:xfrm>
            <a:off x="30872" y="5874653"/>
            <a:ext cx="63991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1800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1800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1800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800052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332656"/>
            <a:ext cx="7592093" cy="762000"/>
          </a:xfrm>
        </p:spPr>
        <p:txBody>
          <a:bodyPr/>
          <a:lstStyle/>
          <a:p>
            <a:r>
              <a:rPr lang="en-US" dirty="0"/>
              <a:t>Using Semaphores to Coordinate Access to Shared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676399"/>
            <a:ext cx="7896225" cy="4657725"/>
          </a:xfrm>
        </p:spPr>
        <p:txBody>
          <a:bodyPr/>
          <a:lstStyle/>
          <a:p>
            <a:r>
              <a:rPr lang="en-US" dirty="0"/>
              <a:t>Basic idea: Thread uses a semaphore operation to notify another thread that some condition has become true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counting semaphores </a:t>
            </a:r>
            <a:r>
              <a:rPr lang="en-US" dirty="0"/>
              <a:t>to keep track of resource state.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binary semaphores </a:t>
            </a:r>
            <a:r>
              <a:rPr lang="en-US" dirty="0"/>
              <a:t>to notify other threads. 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Two classic examples:</a:t>
            </a:r>
          </a:p>
          <a:p>
            <a:pPr lvl="1"/>
            <a:r>
              <a:rPr lang="en-US" dirty="0"/>
              <a:t>The Producer-Consumer Problem</a:t>
            </a:r>
          </a:p>
          <a:p>
            <a:pPr lvl="1"/>
            <a:r>
              <a:rPr lang="en-US" dirty="0"/>
              <a:t>The Readers-Writers Problem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23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06387"/>
            <a:ext cx="7213600" cy="573088"/>
          </a:xfrm>
        </p:spPr>
        <p:txBody>
          <a:bodyPr/>
          <a:lstStyle/>
          <a:p>
            <a:r>
              <a:rPr lang="en-US" dirty="0"/>
              <a:t>Producer-Consumer Problem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2709863"/>
            <a:ext cx="8729663" cy="4148137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Common synchronization pattern: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Producer</a:t>
            </a:r>
            <a:r>
              <a:rPr lang="en-US" dirty="0"/>
              <a:t> waits for </a:t>
            </a:r>
            <a:r>
              <a:rPr lang="en-US" dirty="0">
                <a:solidFill>
                  <a:srgbClr val="0070C0"/>
                </a:solidFill>
              </a:rPr>
              <a:t>empty </a:t>
            </a:r>
            <a:r>
              <a:rPr lang="en-US" b="1" i="1" dirty="0">
                <a:solidFill>
                  <a:srgbClr val="0070C0"/>
                </a:solidFill>
              </a:rPr>
              <a:t>slot</a:t>
            </a:r>
            <a:r>
              <a:rPr lang="en-US" dirty="0"/>
              <a:t>, inserts item in buffer, and notifies consumer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70C0"/>
                </a:solidFill>
              </a:rPr>
              <a:t>Consumer</a:t>
            </a:r>
            <a:r>
              <a:rPr lang="en-US" dirty="0"/>
              <a:t> waits for </a:t>
            </a:r>
            <a:r>
              <a:rPr lang="en-US" b="1" i="1" dirty="0">
                <a:solidFill>
                  <a:srgbClr val="0070C0"/>
                </a:solidFill>
              </a:rPr>
              <a:t>item</a:t>
            </a:r>
            <a:r>
              <a:rPr lang="en-US" dirty="0"/>
              <a:t>, removes it from buffer, and notifies producer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Examples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Multimedia processing: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creates video frames, consumer renders them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Event-driven graphical user interfaces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Producer detects mouse clicks, mouse movements, and keyboard hits and inserts corresponding events in buffer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 Consumer retrieves events from buffer and paints the display</a:t>
            </a:r>
          </a:p>
        </p:txBody>
      </p:sp>
      <p:sp>
        <p:nvSpPr>
          <p:cNvPr id="845829" name="Oval 5"/>
          <p:cNvSpPr>
            <a:spLocks noChangeArrowheads="1"/>
          </p:cNvSpPr>
          <p:nvPr/>
        </p:nvSpPr>
        <p:spPr bwMode="auto"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producer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  <p:sp>
        <p:nvSpPr>
          <p:cNvPr id="845830" name="Text Box 6"/>
          <p:cNvSpPr txBox="1">
            <a:spLocks noChangeArrowheads="1"/>
          </p:cNvSpPr>
          <p:nvPr/>
        </p:nvSpPr>
        <p:spPr bwMode="auto">
          <a:xfrm>
            <a:off x="3686175" y="1600200"/>
            <a:ext cx="12192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shared</a:t>
            </a:r>
          </a:p>
          <a:p>
            <a:pPr algn="ctr"/>
            <a:r>
              <a:rPr lang="en-US" sz="1800">
                <a:latin typeface="+mn-lt"/>
              </a:rPr>
              <a:t>buffer</a:t>
            </a:r>
          </a:p>
        </p:txBody>
      </p:sp>
      <p:sp>
        <p:nvSpPr>
          <p:cNvPr id="845831" name="Line 7"/>
          <p:cNvSpPr>
            <a:spLocks noChangeShapeType="1"/>
          </p:cNvSpPr>
          <p:nvPr/>
        </p:nvSpPr>
        <p:spPr bwMode="auto">
          <a:xfrm flipV="1">
            <a:off x="27717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2" name="Line 8"/>
          <p:cNvSpPr>
            <a:spLocks noChangeShapeType="1"/>
          </p:cNvSpPr>
          <p:nvPr/>
        </p:nvSpPr>
        <p:spPr bwMode="auto">
          <a:xfrm flipV="1">
            <a:off x="4905375" y="1828800"/>
            <a:ext cx="914400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45833" name="Oval 9"/>
          <p:cNvSpPr>
            <a:spLocks noChangeArrowheads="1"/>
          </p:cNvSpPr>
          <p:nvPr/>
        </p:nvSpPr>
        <p:spPr bwMode="auto"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>
                <a:latin typeface="+mn-lt"/>
              </a:rPr>
              <a:t>consumer</a:t>
            </a:r>
          </a:p>
          <a:p>
            <a:pPr algn="ctr"/>
            <a:r>
              <a:rPr lang="en-US" sz="1800">
                <a:latin typeface="+mn-lt"/>
              </a:rPr>
              <a:t>thread</a:t>
            </a:r>
          </a:p>
        </p:txBody>
      </p:sp>
    </p:spTree>
    <p:extLst>
      <p:ext uri="{BB962C8B-B14F-4D97-AF65-F5344CB8AC3E}">
        <p14:creationId xmlns:p14="http://schemas.microsoft.com/office/powerpoint/2010/main" val="774036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Producer/Consumer: Semaphores #1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137943"/>
            <a:ext cx="8610600" cy="308082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Simplest case: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Single producer </a:t>
            </a:r>
            <a:r>
              <a:rPr lang="en-US" altLang="en-US" dirty="0"/>
              <a:t>thread, </a:t>
            </a:r>
            <a:r>
              <a:rPr lang="en-US" altLang="en-US" dirty="0">
                <a:solidFill>
                  <a:srgbClr val="0070C0"/>
                </a:solidFill>
              </a:rPr>
              <a:t>single consumer </a:t>
            </a:r>
            <a:r>
              <a:rPr lang="en-US" altLang="en-US" dirty="0"/>
              <a:t>thread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Single shared buffer</a:t>
            </a:r>
            <a:r>
              <a:rPr lang="zh-CN" altLang="en-US" dirty="0"/>
              <a:t> </a:t>
            </a:r>
            <a:r>
              <a:rPr lang="en-US" altLang="zh-CN" dirty="0"/>
              <a:t>with </a:t>
            </a:r>
            <a:r>
              <a:rPr lang="en-US" altLang="zh-CN" dirty="0">
                <a:solidFill>
                  <a:srgbClr val="0070C0"/>
                </a:solidFill>
              </a:rPr>
              <a:t>one element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between producer and consumer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Consumer must wait for producer to fill buffer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Producer must wait for consumer to empty buffer (if filled)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Requires 2 semaphores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emptyBuffer</a:t>
            </a:r>
            <a:r>
              <a:rPr lang="en-US" altLang="en-US" dirty="0"/>
              <a:t>: Initialize to ???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fullBuffer</a:t>
            </a:r>
            <a:r>
              <a:rPr lang="en-US" altLang="en-US" dirty="0"/>
              <a:t>: Initialize to ???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0" y="4343401"/>
            <a:ext cx="48006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/>
              <a:t>Producer</a:t>
            </a:r>
            <a:endParaRPr lang="en-US" altLang="en-US" sz="1800" dirty="0">
              <a:latin typeface="Courier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While (1) {	</a:t>
            </a:r>
          </a:p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sem_wait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emptyBuffer</a:t>
            </a:r>
            <a:r>
              <a:rPr lang="en-US" altLang="en-US" sz="1800" dirty="0">
                <a:latin typeface="Courier" charset="0"/>
              </a:rPr>
              <a:t>);		</a:t>
            </a: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Fill(&amp;buffer);</a:t>
            </a:r>
          </a:p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sem_signal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fullBuffer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4419600" y="4343401"/>
            <a:ext cx="472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/>
              <a:t>Consumer</a:t>
            </a:r>
            <a:endParaRPr lang="en-US" altLang="en-US" sz="1800" dirty="0">
              <a:latin typeface="Courier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While (1) {</a:t>
            </a:r>
          </a:p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sem_wait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fullBuffer</a:t>
            </a:r>
            <a:r>
              <a:rPr lang="en-US" altLang="en-US" sz="1800" dirty="0">
                <a:latin typeface="Courier" charset="0"/>
              </a:rPr>
              <a:t>);	</a:t>
            </a: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Use(&amp;buffer);</a:t>
            </a:r>
          </a:p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sem_signal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emptyBuffer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28592" y="3406421"/>
            <a:ext cx="6132040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 1 empty buffer; producer can run 1 time first</a:t>
            </a:r>
            <a:endParaRPr lang="en-US" sz="1687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9952" y="3758377"/>
            <a:ext cx="6132040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 0 full buffers; consumer can run 0 times first</a:t>
            </a:r>
            <a:endParaRPr lang="en-US" sz="1687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1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uiExpand="1" build="p"/>
      <p:bldP spid="104452" grpId="0"/>
      <p:bldP spid="104453" grpId="0"/>
      <p:bldP spid="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Summary: rules of thumb</a:t>
            </a:r>
            <a:r>
              <a:rPr lang="en-US" sz="3600" dirty="0">
                <a:solidFill>
                  <a:srgbClr val="000000"/>
                </a:solidFill>
              </a:rPr>
              <a:t> for CVs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30" name="Shape 730"/>
          <p:cNvSpPr>
            <a:spLocks noGrp="1"/>
          </p:cNvSpPr>
          <p:nvPr>
            <p:ph type="body" idx="4294967295"/>
          </p:nvPr>
        </p:nvSpPr>
        <p:spPr>
          <a:xfrm>
            <a:off x="320289" y="1873452"/>
            <a:ext cx="8284159" cy="3444627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Keep state in addition to CV’s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Always do wait/signal with lock held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Whenever </a:t>
            </a:r>
            <a:r>
              <a:rPr lang="en-US" sz="2672" dirty="0">
                <a:solidFill>
                  <a:srgbClr val="333333"/>
                </a:solidFill>
              </a:rPr>
              <a:t>thread</a:t>
            </a:r>
            <a:r>
              <a:rPr sz="2672" dirty="0">
                <a:solidFill>
                  <a:srgbClr val="333333"/>
                </a:solidFill>
              </a:rPr>
              <a:t> </a:t>
            </a:r>
            <a:r>
              <a:rPr lang="en-US" sz="2672" dirty="0">
                <a:solidFill>
                  <a:srgbClr val="333333"/>
                </a:solidFill>
              </a:rPr>
              <a:t>wakes from waiting</a:t>
            </a:r>
            <a:r>
              <a:rPr sz="2672" dirty="0">
                <a:solidFill>
                  <a:srgbClr val="333333"/>
                </a:solidFill>
              </a:rPr>
              <a:t>, recheck state</a:t>
            </a:r>
          </a:p>
        </p:txBody>
      </p:sp>
    </p:spTree>
    <p:extLst>
      <p:ext uri="{BB962C8B-B14F-4D97-AF65-F5344CB8AC3E}">
        <p14:creationId xmlns:p14="http://schemas.microsoft.com/office/powerpoint/2010/main" val="390829618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Producer/Consumer: Semaphores #2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914" y="1189112"/>
            <a:ext cx="8610600" cy="2895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70C0"/>
                </a:solidFill>
              </a:rPr>
              <a:t>Next case: Circular Buffer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Single producer thread, single consumer thread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Shared buffer with </a:t>
            </a:r>
            <a:r>
              <a:rPr lang="en-US" altLang="en-US" b="1" dirty="0">
                <a:solidFill>
                  <a:srgbClr val="0070C0"/>
                </a:solidFill>
              </a:rPr>
              <a:t>N</a:t>
            </a:r>
            <a:r>
              <a:rPr lang="en-US" altLang="en-US" dirty="0">
                <a:solidFill>
                  <a:srgbClr val="0070C0"/>
                </a:solidFill>
              </a:rPr>
              <a:t> elements</a:t>
            </a:r>
            <a:r>
              <a:rPr lang="en-US" altLang="en-US" dirty="0"/>
              <a:t> between producer and consumer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Requires 2 semaphores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emptyBuffer</a:t>
            </a:r>
            <a:r>
              <a:rPr lang="en-US" altLang="en-US" dirty="0"/>
              <a:t>: Initialize to ???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fullBuffer</a:t>
            </a:r>
            <a:r>
              <a:rPr lang="en-US" altLang="en-US" dirty="0"/>
              <a:t>: Initialize to ???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28600" y="3939416"/>
            <a:ext cx="5724644" cy="252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/>
              <a:t>Producer</a:t>
            </a:r>
            <a:endParaRPr lang="en-US" altLang="en-US" sz="18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 err="1">
                <a:latin typeface="Courier" charset="0"/>
              </a:rPr>
              <a:t>i</a:t>
            </a:r>
            <a:r>
              <a:rPr lang="en-US" altLang="en-US" sz="1800" dirty="0">
                <a:latin typeface="Courier" charset="0"/>
              </a:rPr>
              <a:t> = 0;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While (1) {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sem_wait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emptyBuffer</a:t>
            </a:r>
            <a:r>
              <a:rPr lang="en-US" altLang="en-US" sz="1800" dirty="0"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Fill(&amp;buffer[</a:t>
            </a:r>
            <a:r>
              <a:rPr lang="en-US" altLang="en-US" sz="1800" dirty="0" err="1">
                <a:solidFill>
                  <a:srgbClr val="0070C0"/>
                </a:solidFill>
                <a:latin typeface="Courier" charset="0"/>
              </a:rPr>
              <a:t>i</a:t>
            </a: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800" dirty="0" err="1">
                <a:solidFill>
                  <a:srgbClr val="0070C0"/>
                </a:solidFill>
                <a:latin typeface="Courier" charset="0"/>
              </a:rPr>
              <a:t>i</a:t>
            </a: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 = (i+1)%N;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sem_signal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fullBuffer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506214" y="3939416"/>
            <a:ext cx="5724644" cy="252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/>
              <a:t>Consumer</a:t>
            </a:r>
            <a:endParaRPr lang="en-US" altLang="en-US" sz="18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j = 0;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While (1) {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sem_wait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fullBuffer</a:t>
            </a:r>
            <a:r>
              <a:rPr lang="en-US" altLang="en-US" sz="1800" dirty="0"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Use(&amp;buffer[j]);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rgbClr val="0070C0"/>
                </a:solidFill>
                <a:latin typeface="Courier" charset="0"/>
              </a:rPr>
              <a:t>	j = (j+1)%N;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sem_signal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emptyBuffer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73588" y="2645536"/>
            <a:ext cx="6132040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 N empty buffers; producer can run N times first</a:t>
            </a:r>
            <a:endParaRPr lang="en-US" sz="1687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73588" y="2994109"/>
            <a:ext cx="6132040" cy="351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687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 0 full buffers; consumer can run 0 times first</a:t>
            </a:r>
            <a:endParaRPr lang="en-US" sz="1687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10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Producer/Consumer: Semaphore #3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914" y="1268760"/>
            <a:ext cx="8610600" cy="2895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Final case: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Multiple producer threads, multiple consumer threads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Shared buffer with </a:t>
            </a:r>
            <a:r>
              <a:rPr lang="en-US" altLang="en-US" dirty="0">
                <a:solidFill>
                  <a:srgbClr val="0070C0"/>
                </a:solidFill>
              </a:rPr>
              <a:t>N elements </a:t>
            </a:r>
            <a:r>
              <a:rPr lang="en-US" altLang="en-US" dirty="0"/>
              <a:t>between producer and consumer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consumer must grab unique filled element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producer must grab unique empty element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</a:rPr>
              <a:t>Why will previous code (shown below) not work???</a:t>
            </a:r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C601E3B7-85C1-8B44-A5EB-9FF33E5F4F3A}"/>
              </a:ext>
            </a:extLst>
          </p:cNvPr>
          <p:cNvGrpSpPr/>
          <p:nvPr/>
        </p:nvGrpSpPr>
        <p:grpSpPr>
          <a:xfrm>
            <a:off x="2266950" y="4164360"/>
            <a:ext cx="4610100" cy="1830034"/>
            <a:chOff x="2247900" y="2141224"/>
            <a:chExt cx="4610100" cy="1830034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FACF7F8C-F508-9148-823E-D638285A8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350" y="280626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785923A4-751D-3649-918E-57DE1492480A}"/>
                </a:ext>
              </a:extLst>
            </p:cNvPr>
            <p:cNvGrpSpPr/>
            <p:nvPr/>
          </p:nvGrpSpPr>
          <p:grpSpPr>
            <a:xfrm>
              <a:off x="2247900" y="2174671"/>
              <a:ext cx="533400" cy="1796587"/>
              <a:chOff x="2247900" y="2207088"/>
              <a:chExt cx="533400" cy="1796587"/>
            </a:xfrm>
          </p:grpSpPr>
          <p:sp>
            <p:nvSpPr>
              <p:cNvPr id="27" name="Oval 5">
                <a:extLst>
                  <a:ext uri="{FF2B5EF4-FFF2-40B4-BE49-F238E27FC236}">
                    <a16:creationId xmlns:a16="http://schemas.microsoft.com/office/drawing/2014/main" id="{C4EB441A-1CE3-F548-BD26-812BE75A8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P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28" name="Oval 5">
                <a:extLst>
                  <a:ext uri="{FF2B5EF4-FFF2-40B4-BE49-F238E27FC236}">
                    <a16:creationId xmlns:a16="http://schemas.microsoft.com/office/drawing/2014/main" id="{4721828B-3A25-2645-A4CA-FA76D319D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 err="1">
                    <a:latin typeface="+mn-lt"/>
                  </a:rPr>
                  <a:t>P</a:t>
                </a:r>
                <a:r>
                  <a:rPr lang="en-US" sz="1800" baseline="-25000" dirty="0" err="1">
                    <a:latin typeface="+mn-lt"/>
                  </a:rPr>
                  <a:t>n</a:t>
                </a:r>
                <a:endParaRPr lang="en-US" sz="1800" baseline="-25000" dirty="0">
                  <a:latin typeface="+mn-lt"/>
                </a:endParaRPr>
              </a:p>
            </p:txBody>
          </p:sp>
          <p:sp>
            <p:nvSpPr>
              <p:cNvPr id="29" name="TextBox 20">
                <a:extLst>
                  <a:ext uri="{FF2B5EF4-FFF2-40B4-BE49-F238E27FC236}">
                    <a16:creationId xmlns:a16="http://schemas.microsoft.com/office/drawing/2014/main" id="{EC2E715B-AFF2-DC40-84B4-596EB2ECDECA}"/>
                  </a:ext>
                </a:extLst>
              </p:cNvPr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id="{A1D62054-107B-5E45-AA77-8D053928A9EC}"/>
                </a:ext>
              </a:extLst>
            </p:cNvPr>
            <p:cNvGrpSpPr/>
            <p:nvPr/>
          </p:nvGrpSpPr>
          <p:grpSpPr>
            <a:xfrm>
              <a:off x="6324600" y="2174671"/>
              <a:ext cx="533400" cy="1796587"/>
              <a:chOff x="2247900" y="2207088"/>
              <a:chExt cx="533400" cy="1796587"/>
            </a:xfrm>
          </p:grpSpPr>
          <p:sp>
            <p:nvSpPr>
              <p:cNvPr id="24" name="Oval 5">
                <a:extLst>
                  <a:ext uri="{FF2B5EF4-FFF2-40B4-BE49-F238E27FC236}">
                    <a16:creationId xmlns:a16="http://schemas.microsoft.com/office/drawing/2014/main" id="{9ECB3472-16FF-BF4F-895B-13CADF6C0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2207088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1</a:t>
                </a:r>
              </a:p>
            </p:txBody>
          </p:sp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BD2B64B4-4C40-4346-B445-D1B1CF028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00" y="3505200"/>
                <a:ext cx="533400" cy="498475"/>
              </a:xfrm>
              <a:prstGeom prst="ellipse">
                <a:avLst/>
              </a:prstGeom>
              <a:solidFill>
                <a:srgbClr val="F6F5BD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tIns="0" bIns="0" anchor="ctr"/>
              <a:lstStyle/>
              <a:p>
                <a:pPr algn="ctr"/>
                <a:r>
                  <a:rPr lang="en-US" sz="1800" dirty="0">
                    <a:latin typeface="+mn-lt"/>
                  </a:rPr>
                  <a:t>C</a:t>
                </a:r>
                <a:r>
                  <a:rPr lang="en-US" sz="1800" baseline="-25000" dirty="0">
                    <a:latin typeface="+mn-lt"/>
                  </a:rPr>
                  <a:t>m</a:t>
                </a:r>
              </a:p>
            </p:txBody>
          </p:sp>
          <p:sp>
            <p:nvSpPr>
              <p:cNvPr id="26" name="TextBox 17">
                <a:extLst>
                  <a:ext uri="{FF2B5EF4-FFF2-40B4-BE49-F238E27FC236}">
                    <a16:creationId xmlns:a16="http://schemas.microsoft.com/office/drawing/2014/main" id="{72422475-3C03-514A-B3EB-B5D5C04401EC}"/>
                  </a:ext>
                </a:extLst>
              </p:cNvPr>
              <p:cNvSpPr txBox="1"/>
              <p:nvPr/>
            </p:nvSpPr>
            <p:spPr>
              <a:xfrm>
                <a:off x="2369462" y="2761441"/>
                <a:ext cx="290276" cy="687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800" dirty="0">
                    <a:latin typeface="Wingdings"/>
                    <a:ea typeface="Wingdings"/>
                    <a:cs typeface="Wingdings"/>
                    <a:sym typeface="Wingdings"/>
                  </a:rPr>
                  <a:t></a:t>
                </a:r>
                <a:endParaRPr lang="en-US" sz="1800" dirty="0">
                  <a:latin typeface="Calibri" pitchFamily="34" charset="0"/>
                </a:endParaRPr>
              </a:p>
            </p:txBody>
          </p:sp>
        </p:grp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819957E1-7258-A14D-8191-BC2DC02A9CBD}"/>
                </a:ext>
              </a:extLst>
            </p:cNvPr>
            <p:cNvGrpSpPr/>
            <p:nvPr/>
          </p:nvGrpSpPr>
          <p:grpSpPr>
            <a:xfrm>
              <a:off x="2781300" y="2438400"/>
              <a:ext cx="1162050" cy="1295400"/>
              <a:chOff x="2781300" y="2438400"/>
              <a:chExt cx="1162050" cy="1295400"/>
            </a:xfrm>
          </p:grpSpPr>
          <p:sp>
            <p:nvSpPr>
              <p:cNvPr id="21" name="Line 7">
                <a:extLst>
                  <a:ext uri="{FF2B5EF4-FFF2-40B4-BE49-F238E27FC236}">
                    <a16:creationId xmlns:a16="http://schemas.microsoft.com/office/drawing/2014/main" id="{8F656199-D60E-8A4E-91BA-52BAE4061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Line 7">
                <a:extLst>
                  <a:ext uri="{FF2B5EF4-FFF2-40B4-BE49-F238E27FC236}">
                    <a16:creationId xmlns:a16="http://schemas.microsoft.com/office/drawing/2014/main" id="{950DF595-DAFC-634F-91B8-5D89813E7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Line 7">
                <a:extLst>
                  <a:ext uri="{FF2B5EF4-FFF2-40B4-BE49-F238E27FC236}">
                    <a16:creationId xmlns:a16="http://schemas.microsoft.com/office/drawing/2014/main" id="{1125E4B9-2B52-6046-89C0-3F32590F3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12" name="Group 8">
              <a:extLst>
                <a:ext uri="{FF2B5EF4-FFF2-40B4-BE49-F238E27FC236}">
                  <a16:creationId xmlns:a16="http://schemas.microsoft.com/office/drawing/2014/main" id="{504AE61B-60CD-684F-B575-D037F23F9395}"/>
                </a:ext>
              </a:extLst>
            </p:cNvPr>
            <p:cNvGrpSpPr/>
            <p:nvPr/>
          </p:nvGrpSpPr>
          <p:grpSpPr>
            <a:xfrm flipH="1">
              <a:off x="5162550" y="2514600"/>
              <a:ext cx="1162050" cy="1295400"/>
              <a:chOff x="2781300" y="2438400"/>
              <a:chExt cx="1162050" cy="1295400"/>
            </a:xfrm>
          </p:grpSpPr>
          <p:sp>
            <p:nvSpPr>
              <p:cNvPr id="18" name="Line 7">
                <a:extLst>
                  <a:ext uri="{FF2B5EF4-FFF2-40B4-BE49-F238E27FC236}">
                    <a16:creationId xmlns:a16="http://schemas.microsoft.com/office/drawing/2014/main" id="{8CFBE323-DD38-5748-BB63-633133A380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1300" y="2438400"/>
                <a:ext cx="1162050" cy="4572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" name="Line 7">
                <a:extLst>
                  <a:ext uri="{FF2B5EF4-FFF2-40B4-BE49-F238E27FC236}">
                    <a16:creationId xmlns:a16="http://schemas.microsoft.com/office/drawing/2014/main" id="{19028036-46B4-1745-A778-3F4E537AD6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1300" y="2895600"/>
                <a:ext cx="1162050" cy="13926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Line 7">
                <a:extLst>
                  <a:ext uri="{FF2B5EF4-FFF2-40B4-BE49-F238E27FC236}">
                    <a16:creationId xmlns:a16="http://schemas.microsoft.com/office/drawing/2014/main" id="{5E6E91F3-E0BB-3A4A-810D-66938A414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1300" y="3200400"/>
                <a:ext cx="1162050" cy="5334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/>
                <a:tailEnd type="none" w="med" len="med"/>
              </a:ln>
              <a:effectLst/>
            </p:spPr>
            <p:txBody>
              <a:bodyPr wrap="none" tIns="0" bIns="0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2C97D55C-3892-9B44-B317-FD3AABE94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80560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4" name="Text Box 6">
              <a:extLst>
                <a:ext uri="{FF2B5EF4-FFF2-40B4-BE49-F238E27FC236}">
                  <a16:creationId xmlns:a16="http://schemas.microsoft.com/office/drawing/2014/main" id="{73D31A0E-74FF-EC40-89DD-3AAFA5A09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5850" y="2804284"/>
              <a:ext cx="24765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E08FE0D4-313C-944D-8F97-4D55A9A209AE}"/>
                </a:ext>
              </a:extLst>
            </p:cNvPr>
            <p:cNvSpPr/>
            <p:nvPr/>
          </p:nvSpPr>
          <p:spPr>
            <a:xfrm>
              <a:off x="4191000" y="2953435"/>
              <a:ext cx="921662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sz="2000" dirty="0">
                  <a:latin typeface="Wingdings"/>
                  <a:ea typeface="Wingdings"/>
                  <a:cs typeface="Wingdings"/>
                  <a:sym typeface="Wingdings"/>
                </a:rPr>
                <a:t></a:t>
              </a:r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28F8BA5D-9E23-C54D-A35B-DDAC008D02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350" y="2804284"/>
              <a:ext cx="120015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tIns="0" bIns="0" anchor="ctr"/>
            <a:lstStyle/>
            <a:p>
              <a:pPr algn="ctr"/>
              <a:endParaRPr lang="en-US" sz="1800" dirty="0">
                <a:latin typeface="+mn-lt"/>
              </a:endParaRPr>
            </a:p>
          </p:txBody>
        </p:sp>
        <p:sp>
          <p:nvSpPr>
            <p:cNvPr id="17" name="TextBox 26">
              <a:extLst>
                <a:ext uri="{FF2B5EF4-FFF2-40B4-BE49-F238E27FC236}">
                  <a16:creationId xmlns:a16="http://schemas.microsoft.com/office/drawing/2014/main" id="{1F2DD2A3-A26B-BD4B-BDC6-9A53B414613B}"/>
                </a:ext>
              </a:extLst>
            </p:cNvPr>
            <p:cNvSpPr txBox="1"/>
            <p:nvPr/>
          </p:nvSpPr>
          <p:spPr>
            <a:xfrm>
              <a:off x="3276600" y="2141224"/>
              <a:ext cx="2738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bri" pitchFamily="34" charset="0"/>
                </a:rPr>
                <a:t>Between 0 and n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4690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Producer/Consumer: Semaphore #3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0914" y="1268760"/>
            <a:ext cx="8610600" cy="2895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Final case: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70C0"/>
                </a:solidFill>
              </a:rPr>
              <a:t>Multiple producer threads, multiple consumer threads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Shared buffer with </a:t>
            </a:r>
            <a:r>
              <a:rPr lang="en-US" altLang="en-US" dirty="0">
                <a:solidFill>
                  <a:srgbClr val="0070C0"/>
                </a:solidFill>
              </a:rPr>
              <a:t>N elements </a:t>
            </a:r>
            <a:r>
              <a:rPr lang="en-US" altLang="en-US" dirty="0"/>
              <a:t>between producer and consumer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consumer must grab unique filled element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producer must grab unique empty element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</a:rPr>
              <a:t>Why will previous code (shown below) not work???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228600" y="3939416"/>
            <a:ext cx="5724644" cy="252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/>
              <a:t>Producer</a:t>
            </a:r>
            <a:endParaRPr lang="en-US" altLang="en-US" sz="18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 err="1">
                <a:latin typeface="Courier" charset="0"/>
              </a:rPr>
              <a:t>i</a:t>
            </a:r>
            <a:r>
              <a:rPr lang="en-US" altLang="en-US" sz="1800" dirty="0">
                <a:latin typeface="Courier" charset="0"/>
              </a:rPr>
              <a:t> = 0;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While (1) {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sem_wait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emptyBuffer</a:t>
            </a:r>
            <a:r>
              <a:rPr lang="en-US" altLang="en-US" sz="1800" dirty="0"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Fill(&amp;buffer[</a:t>
            </a:r>
            <a:r>
              <a:rPr lang="en-US" altLang="en-US" sz="1800" dirty="0" err="1">
                <a:latin typeface="Courier" charset="0"/>
              </a:rPr>
              <a:t>i</a:t>
            </a:r>
            <a:r>
              <a:rPr lang="en-US" altLang="en-US" sz="18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i</a:t>
            </a:r>
            <a:r>
              <a:rPr lang="en-US" altLang="en-US" sz="1800" dirty="0">
                <a:latin typeface="Courier" charset="0"/>
              </a:rPr>
              <a:t> = (i+1)%N;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sem_signal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fullBuffer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506214" y="3939416"/>
            <a:ext cx="5724644" cy="2528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/>
              <a:t>Consumer</a:t>
            </a:r>
            <a:endParaRPr lang="en-US" altLang="en-US" sz="18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j = 0;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While (1) {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sem_wait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fullBuffer</a:t>
            </a:r>
            <a:r>
              <a:rPr lang="en-US" altLang="en-US" sz="1800" dirty="0"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Use(&amp;buffer[j]);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j = (j+1)%N;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sem_signal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emptyBuffer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02432" y="6414101"/>
            <a:ext cx="78482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j private or shared?  </a:t>
            </a:r>
            <a:r>
              <a:rPr lang="en-US" altLang="en-US" sz="2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each producer to grab unique buffer</a:t>
            </a:r>
          </a:p>
        </p:txBody>
      </p:sp>
    </p:spTree>
    <p:extLst>
      <p:ext uri="{BB962C8B-B14F-4D97-AF65-F5344CB8AC3E}">
        <p14:creationId xmlns:p14="http://schemas.microsoft.com/office/powerpoint/2010/main" val="147945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Producer/Consumer: Multiple Threads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179512" y="3869161"/>
            <a:ext cx="5105400" cy="2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/>
              <a:t>Producer</a:t>
            </a:r>
            <a:endParaRPr lang="en-US" altLang="en-US" sz="18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While (1) {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sem_wait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emptyBuffer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myi</a:t>
            </a:r>
            <a:r>
              <a:rPr lang="en-US" altLang="en-US" sz="1800" dirty="0">
                <a:latin typeface="Courier" charset="0"/>
              </a:rPr>
              <a:t> = </a:t>
            </a:r>
            <a:r>
              <a:rPr lang="en-US" altLang="en-US" sz="1800" dirty="0" err="1">
                <a:latin typeface="Courier" charset="0"/>
              </a:rPr>
              <a:t>findempty</a:t>
            </a:r>
            <a:r>
              <a:rPr lang="en-US" altLang="en-US" sz="1800" dirty="0">
                <a:latin typeface="Courier" charset="0"/>
              </a:rPr>
              <a:t>(&amp;buffer);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Fill(&amp;buffer[</a:t>
            </a:r>
            <a:r>
              <a:rPr lang="en-US" altLang="en-US" sz="1800" dirty="0" err="1">
                <a:latin typeface="Courier" charset="0"/>
              </a:rPr>
              <a:t>myi</a:t>
            </a:r>
            <a:r>
              <a:rPr lang="en-US" altLang="en-US" sz="18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sem_signal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fullBuffer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716016" y="3869161"/>
            <a:ext cx="5724644" cy="222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800" dirty="0"/>
              <a:t>Consumer</a:t>
            </a:r>
            <a:endParaRPr lang="en-US" altLang="en-US" sz="18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While (1) {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sem_wait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fullBuffer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myj</a:t>
            </a:r>
            <a:r>
              <a:rPr lang="en-US" altLang="en-US" sz="1800" dirty="0">
                <a:latin typeface="Courier" charset="0"/>
              </a:rPr>
              <a:t> = </a:t>
            </a:r>
            <a:r>
              <a:rPr lang="en-US" altLang="en-US" sz="1800" dirty="0" err="1">
                <a:latin typeface="Courier" charset="0"/>
              </a:rPr>
              <a:t>findfull</a:t>
            </a:r>
            <a:r>
              <a:rPr lang="en-US" altLang="en-US" sz="1800" dirty="0">
                <a:latin typeface="Courier" charset="0"/>
              </a:rPr>
              <a:t>(&amp;buffer);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Use(&amp;buffer[</a:t>
            </a:r>
            <a:r>
              <a:rPr lang="en-US" altLang="en-US" sz="1800" dirty="0" err="1">
                <a:latin typeface="Courier" charset="0"/>
              </a:rPr>
              <a:t>myj</a:t>
            </a:r>
            <a:r>
              <a:rPr lang="en-US" altLang="en-US" sz="18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	</a:t>
            </a:r>
            <a:r>
              <a:rPr lang="en-US" altLang="en-US" sz="1800" dirty="0" err="1">
                <a:latin typeface="Courier" charset="0"/>
              </a:rPr>
              <a:t>sem_signal</a:t>
            </a:r>
            <a:r>
              <a:rPr lang="en-US" altLang="en-US" sz="1800" dirty="0">
                <a:latin typeface="Courier" charset="0"/>
              </a:rPr>
              <a:t>(&amp;</a:t>
            </a:r>
            <a:r>
              <a:rPr lang="en-US" altLang="en-US" sz="1800" dirty="0" err="1">
                <a:latin typeface="Courier" charset="0"/>
              </a:rPr>
              <a:t>emptyBuffer</a:t>
            </a:r>
            <a:r>
              <a:rPr lang="en-US" altLang="en-US" sz="18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800" dirty="0">
                <a:latin typeface="Courier" charset="0"/>
              </a:rPr>
              <a:t>}</a:t>
            </a:r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732194" y="6445250"/>
            <a:ext cx="79862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myi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myj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private or shared? Where is mutual exclusion needed???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0AA2BFD-18C3-FC49-AC49-B8808C910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14" y="1268760"/>
            <a:ext cx="8610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Final case:</a:t>
            </a:r>
          </a:p>
          <a:p>
            <a:pPr lvl="1">
              <a:lnSpc>
                <a:spcPct val="90000"/>
              </a:lnSpc>
            </a:pPr>
            <a:r>
              <a:rPr lang="en-US" altLang="en-US" b="1" kern="0" dirty="0">
                <a:solidFill>
                  <a:srgbClr val="0070C0"/>
                </a:solidFill>
              </a:rPr>
              <a:t>Multiple producer threads, multiple consumer threads</a:t>
            </a:r>
          </a:p>
          <a:p>
            <a:pPr lvl="1">
              <a:lnSpc>
                <a:spcPct val="90000"/>
              </a:lnSpc>
            </a:pPr>
            <a:r>
              <a:rPr lang="en-US" altLang="en-US" b="0" kern="0" dirty="0"/>
              <a:t>Shared buffer with </a:t>
            </a:r>
            <a:r>
              <a:rPr lang="en-US" altLang="en-US" b="0" kern="0" dirty="0">
                <a:solidFill>
                  <a:srgbClr val="0070C0"/>
                </a:solidFill>
              </a:rPr>
              <a:t>N elements </a:t>
            </a:r>
            <a:r>
              <a:rPr lang="en-US" altLang="en-US" b="0" kern="0" dirty="0"/>
              <a:t>between producer and consumer</a:t>
            </a:r>
          </a:p>
          <a:p>
            <a:pPr>
              <a:lnSpc>
                <a:spcPct val="90000"/>
              </a:lnSpc>
            </a:pPr>
            <a:r>
              <a:rPr lang="en-US" altLang="en-US" kern="0" dirty="0"/>
              <a:t>Requirements</a:t>
            </a:r>
          </a:p>
          <a:p>
            <a:pPr lvl="1">
              <a:lnSpc>
                <a:spcPct val="90000"/>
              </a:lnSpc>
            </a:pPr>
            <a:r>
              <a:rPr lang="en-US" altLang="en-US" b="0" kern="0" dirty="0"/>
              <a:t>Each consumer must grab unique filled element</a:t>
            </a:r>
          </a:p>
          <a:p>
            <a:pPr lvl="1">
              <a:lnSpc>
                <a:spcPct val="90000"/>
              </a:lnSpc>
            </a:pPr>
            <a:r>
              <a:rPr lang="en-US" altLang="en-US" b="0" kern="0" dirty="0"/>
              <a:t>Each producer must grab unique empty element</a:t>
            </a:r>
            <a:endParaRPr lang="en-US" altLang="en-US" b="1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47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r>
              <a:rPr lang="en-US" altLang="en-US" dirty="0"/>
              <a:t>Producer/Consumer: Multiple Threads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161" y="1551438"/>
            <a:ext cx="8610600" cy="115921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1969" dirty="0"/>
              <a:t>Consider three possible locations for mutual exclusion</a:t>
            </a:r>
          </a:p>
          <a:p>
            <a:pPr>
              <a:lnSpc>
                <a:spcPct val="90000"/>
              </a:lnSpc>
            </a:pPr>
            <a:r>
              <a:rPr lang="en-US" altLang="en-US" sz="1969" dirty="0"/>
              <a:t>Which work??? Which is best???</a:t>
            </a:r>
            <a:endParaRPr lang="en-US" altLang="en-US" sz="1600" dirty="0"/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0" y="2710654"/>
            <a:ext cx="5105400" cy="204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/>
              <a:t>Producer #1</a:t>
            </a:r>
            <a:endParaRPr lang="en-US" altLang="en-US" sz="16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sem_wait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mutex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sem_wait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emptyBuffer</a:t>
            </a:r>
            <a:r>
              <a:rPr lang="en-US" altLang="en-US" sz="16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myi</a:t>
            </a:r>
            <a:r>
              <a:rPr lang="en-US" altLang="en-US" sz="1600" dirty="0">
                <a:latin typeface="Courier" charset="0"/>
              </a:rPr>
              <a:t> = </a:t>
            </a:r>
            <a:r>
              <a:rPr lang="en-US" altLang="en-US" sz="1600" dirty="0" err="1">
                <a:latin typeface="Courier" charset="0"/>
              </a:rPr>
              <a:t>findempty</a:t>
            </a:r>
            <a:r>
              <a:rPr lang="en-US" altLang="en-US" sz="1600" dirty="0">
                <a:latin typeface="Courier" charset="0"/>
              </a:rPr>
              <a:t>(&amp;buffer);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Fill(&amp;buffer[</a:t>
            </a:r>
            <a:r>
              <a:rPr lang="en-US" altLang="en-US" sz="1600" dirty="0" err="1">
                <a:latin typeface="Courier" charset="0"/>
              </a:rPr>
              <a:t>myi</a:t>
            </a:r>
            <a:r>
              <a:rPr lang="en-US" altLang="en-US" sz="16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sem_signal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fullBuffer</a:t>
            </a:r>
            <a:r>
              <a:rPr lang="en-US" altLang="en-US" sz="16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sem_signal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mutex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); 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4305300" y="2710653"/>
            <a:ext cx="5670550" cy="204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/>
              <a:t>Consumer #1</a:t>
            </a:r>
            <a:endParaRPr lang="en-US" altLang="en-US" sz="20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sem_wait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mutex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sem_wait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fullBuffer</a:t>
            </a:r>
            <a:r>
              <a:rPr lang="en-US" altLang="en-US" sz="16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myj</a:t>
            </a:r>
            <a:r>
              <a:rPr lang="en-US" altLang="en-US" sz="1600" dirty="0">
                <a:latin typeface="Courier" charset="0"/>
              </a:rPr>
              <a:t> = </a:t>
            </a:r>
            <a:r>
              <a:rPr lang="en-US" altLang="en-US" sz="1600" dirty="0" err="1">
                <a:latin typeface="Courier" charset="0"/>
              </a:rPr>
              <a:t>findfull</a:t>
            </a:r>
            <a:r>
              <a:rPr lang="en-US" altLang="en-US" sz="1600" dirty="0">
                <a:latin typeface="Courier" charset="0"/>
              </a:rPr>
              <a:t>(&amp;buffer);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Use(&amp;buffer[</a:t>
            </a:r>
            <a:r>
              <a:rPr lang="en-US" altLang="en-US" sz="1600" dirty="0" err="1">
                <a:latin typeface="Courier" charset="0"/>
              </a:rPr>
              <a:t>myj</a:t>
            </a:r>
            <a:r>
              <a:rPr lang="en-US" altLang="en-US" sz="16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sem_signal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emptyBuffer</a:t>
            </a:r>
            <a:r>
              <a:rPr lang="en-US" altLang="en-US" sz="16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sem_signal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mutex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161" y="5069315"/>
            <a:ext cx="1326132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zh-CN" altLang="en-US" sz="1969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？</a:t>
            </a:r>
            <a:endParaRPr lang="en-US" sz="1969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E1A1C25-A9A1-3C49-BE2E-8841D32316DD}"/>
              </a:ext>
            </a:extLst>
          </p:cNvPr>
          <p:cNvSpPr txBox="1"/>
          <p:nvPr/>
        </p:nvSpPr>
        <p:spPr>
          <a:xfrm>
            <a:off x="1722293" y="5503200"/>
            <a:ext cx="5019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Deadlock at mutex (e.g., consumer runs first; won’t release mutex)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65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r>
              <a:rPr lang="en-US" altLang="en-US" dirty="0"/>
              <a:t>Producer/Consumer: Multiple Threads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4211960" y="2782718"/>
            <a:ext cx="5670550" cy="204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/>
              <a:t>Consumer #2</a:t>
            </a:r>
            <a:endParaRPr lang="en-US" altLang="en-US" sz="20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sem_wait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fullBuffer</a:t>
            </a:r>
            <a:r>
              <a:rPr lang="en-US" altLang="en-US" sz="16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sem_wait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(&amp;mutex);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myj</a:t>
            </a:r>
            <a:r>
              <a:rPr lang="en-US" altLang="en-US" sz="1600" dirty="0">
                <a:latin typeface="Courier" charset="0"/>
              </a:rPr>
              <a:t> = </a:t>
            </a:r>
            <a:r>
              <a:rPr lang="en-US" altLang="en-US" sz="1600" dirty="0" err="1">
                <a:latin typeface="Courier" charset="0"/>
              </a:rPr>
              <a:t>findfull</a:t>
            </a:r>
            <a:r>
              <a:rPr lang="en-US" altLang="en-US" sz="1600" dirty="0">
                <a:latin typeface="Courier" charset="0"/>
              </a:rPr>
              <a:t>(&amp;buffer);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Use(&amp;buffer[</a:t>
            </a:r>
            <a:r>
              <a:rPr lang="en-US" altLang="en-US" sz="1600" dirty="0" err="1">
                <a:latin typeface="Courier" charset="0"/>
              </a:rPr>
              <a:t>myj</a:t>
            </a:r>
            <a:r>
              <a:rPr lang="en-US" altLang="en-US" sz="16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sem_signal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(&amp;mutex);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sem_signal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emptyBuffer</a:t>
            </a:r>
            <a:r>
              <a:rPr lang="en-US" altLang="en-US" sz="1600" dirty="0">
                <a:latin typeface="Courier" charset="0"/>
              </a:rPr>
              <a:t>);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35496" y="2785120"/>
            <a:ext cx="5105400" cy="204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/>
              <a:t>Producer #2</a:t>
            </a:r>
            <a:endParaRPr lang="en-US" altLang="en-US" sz="16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sem_wait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emptyBuffer</a:t>
            </a:r>
            <a:r>
              <a:rPr lang="en-US" altLang="en-US" sz="16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sem_wait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(&amp;mutex);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myi</a:t>
            </a:r>
            <a:r>
              <a:rPr lang="en-US" altLang="en-US" sz="1600" dirty="0">
                <a:latin typeface="Courier" charset="0"/>
              </a:rPr>
              <a:t> = </a:t>
            </a:r>
            <a:r>
              <a:rPr lang="en-US" altLang="en-US" sz="1600" dirty="0" err="1">
                <a:latin typeface="Courier" charset="0"/>
              </a:rPr>
              <a:t>findempty</a:t>
            </a:r>
            <a:r>
              <a:rPr lang="en-US" altLang="en-US" sz="1600" dirty="0">
                <a:latin typeface="Courier" charset="0"/>
              </a:rPr>
              <a:t>(&amp;buffer);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Fill(&amp;buffer[</a:t>
            </a:r>
            <a:r>
              <a:rPr lang="en-US" altLang="en-US" sz="1600" dirty="0" err="1">
                <a:latin typeface="Courier" charset="0"/>
              </a:rPr>
              <a:t>myi</a:t>
            </a:r>
            <a:r>
              <a:rPr lang="en-US" altLang="en-US" sz="16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sem_signal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(&amp;mutex); 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sem_signal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fullBuffer</a:t>
            </a:r>
            <a:r>
              <a:rPr lang="en-US" altLang="en-US" sz="1600" dirty="0">
                <a:latin typeface="Courier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6399" y="4962372"/>
            <a:ext cx="6670672" cy="6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Works, but limits concurrency: </a:t>
            </a:r>
            <a:b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1 thread at a time can be using or filling different buffers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B8A7EE-EBE3-B647-B660-758B94862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1" y="1551438"/>
            <a:ext cx="8610600" cy="115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969" kern="0"/>
              <a:t>Consider three possible locations for mutual exclusion</a:t>
            </a:r>
          </a:p>
          <a:p>
            <a:pPr>
              <a:lnSpc>
                <a:spcPct val="90000"/>
              </a:lnSpc>
            </a:pPr>
            <a:r>
              <a:rPr lang="en-US" altLang="en-US" sz="1969" kern="0"/>
              <a:t>Which work??? Which is best???</a:t>
            </a:r>
            <a:endParaRPr lang="en-US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377442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r>
              <a:rPr lang="en-US" altLang="en-US" dirty="0"/>
              <a:t>Producer/Consumer: Multiple Threads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4139952" y="2780928"/>
            <a:ext cx="5670550" cy="204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/>
              <a:t>Consumer #3</a:t>
            </a:r>
            <a:endParaRPr lang="en-US" altLang="en-US" sz="16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sem_wait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fullBuffer</a:t>
            </a:r>
            <a:r>
              <a:rPr lang="en-US" altLang="en-US" sz="16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sem_wait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mutex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myj</a:t>
            </a:r>
            <a:r>
              <a:rPr lang="en-US" altLang="en-US" sz="1600" dirty="0">
                <a:latin typeface="Courier" charset="0"/>
              </a:rPr>
              <a:t> = </a:t>
            </a:r>
            <a:r>
              <a:rPr lang="en-US" altLang="en-US" sz="1600" dirty="0" err="1">
                <a:latin typeface="Courier" charset="0"/>
              </a:rPr>
              <a:t>findfull</a:t>
            </a:r>
            <a:r>
              <a:rPr lang="en-US" altLang="en-US" sz="1600" dirty="0">
                <a:latin typeface="Courier" charset="0"/>
              </a:rPr>
              <a:t>(&amp;buffer);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sem_signal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mutex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);	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Use(&amp;buffer[</a:t>
            </a:r>
            <a:r>
              <a:rPr lang="en-US" altLang="en-US" sz="1600" dirty="0" err="1">
                <a:latin typeface="Courier" charset="0"/>
              </a:rPr>
              <a:t>myj</a:t>
            </a:r>
            <a:r>
              <a:rPr lang="en-US" altLang="en-US" sz="16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sem_signal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emptyBuffer</a:t>
            </a:r>
            <a:r>
              <a:rPr lang="en-US" altLang="en-US" sz="1600" dirty="0">
                <a:latin typeface="Courier" charset="0"/>
              </a:rPr>
              <a:t>);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220696" y="2780929"/>
            <a:ext cx="5105400" cy="204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 dirty="0"/>
              <a:t>Producer #3</a:t>
            </a:r>
            <a:endParaRPr lang="en-US" altLang="en-US" sz="1600" dirty="0">
              <a:latin typeface="Courier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sem_wait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emptyBuffer</a:t>
            </a:r>
            <a:r>
              <a:rPr lang="en-US" altLang="en-US" sz="1600" dirty="0">
                <a:latin typeface="Courier" charset="0"/>
              </a:rPr>
              <a:t>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sem_wait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mutex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myi</a:t>
            </a:r>
            <a:r>
              <a:rPr lang="en-US" altLang="en-US" sz="1600" dirty="0">
                <a:latin typeface="Courier" charset="0"/>
              </a:rPr>
              <a:t> = </a:t>
            </a:r>
            <a:r>
              <a:rPr lang="en-US" altLang="en-US" sz="1600" dirty="0" err="1">
                <a:latin typeface="Courier" charset="0"/>
              </a:rPr>
              <a:t>findempty</a:t>
            </a:r>
            <a:r>
              <a:rPr lang="en-US" altLang="en-US" sz="1600" dirty="0">
                <a:latin typeface="Courier" charset="0"/>
              </a:rPr>
              <a:t>(&amp;buffer);	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	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sem_signal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(&amp;</a:t>
            </a:r>
            <a:r>
              <a:rPr lang="en-US" altLang="en-US" sz="1600" dirty="0" err="1">
                <a:solidFill>
                  <a:srgbClr val="0070C0"/>
                </a:solidFill>
                <a:latin typeface="Courier" charset="0"/>
              </a:rPr>
              <a:t>mutex</a:t>
            </a:r>
            <a:r>
              <a:rPr lang="en-US" altLang="en-US" sz="1600" dirty="0">
                <a:solidFill>
                  <a:srgbClr val="0070C0"/>
                </a:solidFill>
                <a:latin typeface="Courier" charset="0"/>
              </a:rPr>
              <a:t>); 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Fill(&amp;buffer[</a:t>
            </a:r>
            <a:r>
              <a:rPr lang="en-US" altLang="en-US" sz="1600" dirty="0" err="1">
                <a:latin typeface="Courier" charset="0"/>
              </a:rPr>
              <a:t>myi</a:t>
            </a:r>
            <a:r>
              <a:rPr lang="en-US" altLang="en-US" sz="1600" dirty="0">
                <a:latin typeface="Courier" charset="0"/>
              </a:rPr>
              <a:t>]);</a:t>
            </a: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en-US" sz="1600" dirty="0">
                <a:latin typeface="Courier" charset="0"/>
              </a:rPr>
              <a:t>	</a:t>
            </a:r>
            <a:r>
              <a:rPr lang="en-US" altLang="en-US" sz="1600" dirty="0" err="1">
                <a:latin typeface="Courier" charset="0"/>
              </a:rPr>
              <a:t>sem_signal</a:t>
            </a:r>
            <a:r>
              <a:rPr lang="en-US" altLang="en-US" sz="1600" dirty="0">
                <a:latin typeface="Courier" charset="0"/>
              </a:rPr>
              <a:t>(&amp;</a:t>
            </a:r>
            <a:r>
              <a:rPr lang="en-US" altLang="en-US" sz="1600" dirty="0" err="1">
                <a:latin typeface="Courier" charset="0"/>
              </a:rPr>
              <a:t>fullBuffer</a:t>
            </a:r>
            <a:r>
              <a:rPr lang="en-US" altLang="en-US" sz="1600" dirty="0">
                <a:latin typeface="Courier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387" y="4977924"/>
            <a:ext cx="8344720" cy="698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Works and increases concurrency; only finding a buffer is protected by </a:t>
            </a:r>
            <a:r>
              <a:rPr lang="en-US" sz="1969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US" sz="196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Filling or Using different buffers can proceed concurrently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2861C7-1EAE-4A44-BFFA-C537E31F3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1" y="1551438"/>
            <a:ext cx="8610600" cy="115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969" kern="0"/>
              <a:t>Consider three possible locations for mutual exclusion</a:t>
            </a:r>
          </a:p>
          <a:p>
            <a:pPr>
              <a:lnSpc>
                <a:spcPct val="90000"/>
              </a:lnSpc>
            </a:pPr>
            <a:r>
              <a:rPr lang="en-US" altLang="en-US" sz="1969" kern="0"/>
              <a:t>Which work??? Which is best???</a:t>
            </a:r>
            <a:endParaRPr lang="en-US" alt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5794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r>
              <a:rPr lang="en-US" altLang="en-US" dirty="0"/>
              <a:t>Producer/Consumer: Multiple Threads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2861C7-1EAE-4A44-BFFA-C537E31F3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1" y="1551438"/>
            <a:ext cx="8610600" cy="115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How to implement with multiple producer and multiple consumers?</a:t>
            </a:r>
            <a:endParaRPr lang="en-US" altLang="en-US" sz="20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E7702-FB57-F54A-93C8-EFF8A48D3DAC}"/>
              </a:ext>
            </a:extLst>
          </p:cNvPr>
          <p:cNvSpPr/>
          <p:nvPr/>
        </p:nvSpPr>
        <p:spPr bwMode="auto">
          <a:xfrm>
            <a:off x="2483768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F9DC9-59C4-3D43-AF02-7F17A828A463}"/>
              </a:ext>
            </a:extLst>
          </p:cNvPr>
          <p:cNvSpPr/>
          <p:nvPr/>
        </p:nvSpPr>
        <p:spPr bwMode="auto">
          <a:xfrm>
            <a:off x="2987824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23779-18E1-884B-930C-04801CA10D3A}"/>
              </a:ext>
            </a:extLst>
          </p:cNvPr>
          <p:cNvSpPr/>
          <p:nvPr/>
        </p:nvSpPr>
        <p:spPr bwMode="auto">
          <a:xfrm>
            <a:off x="3491880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97785-E99E-8843-AA1B-4D07C01A088C}"/>
              </a:ext>
            </a:extLst>
          </p:cNvPr>
          <p:cNvSpPr/>
          <p:nvPr/>
        </p:nvSpPr>
        <p:spPr bwMode="auto">
          <a:xfrm>
            <a:off x="3995936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C3F74-0446-5B4B-9BD5-DAE95D14AD0D}"/>
              </a:ext>
            </a:extLst>
          </p:cNvPr>
          <p:cNvSpPr/>
          <p:nvPr/>
        </p:nvSpPr>
        <p:spPr bwMode="auto">
          <a:xfrm>
            <a:off x="4499992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F1C50-9CA1-1C43-B122-EA53E4274C66}"/>
              </a:ext>
            </a:extLst>
          </p:cNvPr>
          <p:cNvSpPr/>
          <p:nvPr/>
        </p:nvSpPr>
        <p:spPr bwMode="auto">
          <a:xfrm>
            <a:off x="5004048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68341-8FCC-A842-BE32-D15BF6D28617}"/>
              </a:ext>
            </a:extLst>
          </p:cNvPr>
          <p:cNvSpPr/>
          <p:nvPr/>
        </p:nvSpPr>
        <p:spPr bwMode="auto">
          <a:xfrm>
            <a:off x="5508104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48DFE-1F4D-FC4D-BA79-82CD766D1A65}"/>
              </a:ext>
            </a:extLst>
          </p:cNvPr>
          <p:cNvSpPr/>
          <p:nvPr/>
        </p:nvSpPr>
        <p:spPr bwMode="auto">
          <a:xfrm>
            <a:off x="6012160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BCAB-F9E6-6244-BF3D-F32009CC9440}"/>
              </a:ext>
            </a:extLst>
          </p:cNvPr>
          <p:cNvSpPr txBox="1"/>
          <p:nvPr/>
        </p:nvSpPr>
        <p:spPr>
          <a:xfrm>
            <a:off x="1174765" y="2424024"/>
            <a:ext cx="2052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Producer A: </a:t>
            </a:r>
          </a:p>
          <a:p>
            <a:r>
              <a:rPr lang="en-CN" dirty="0">
                <a:latin typeface="Calibri" pitchFamily="34" charset="0"/>
              </a:rPr>
              <a:t>0 &lt;- findempty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37AA8-76F3-9C4A-87CB-65E9D00A1375}"/>
              </a:ext>
            </a:extLst>
          </p:cNvPr>
          <p:cNvCxnSpPr/>
          <p:nvPr/>
        </p:nvCxnSpPr>
        <p:spPr bwMode="auto">
          <a:xfrm>
            <a:off x="2735796" y="3914463"/>
            <a:ext cx="0" cy="337979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F0FC99-F08B-6F40-A0A3-F4844542A193}"/>
              </a:ext>
            </a:extLst>
          </p:cNvPr>
          <p:cNvSpPr txBox="1"/>
          <p:nvPr/>
        </p:nvSpPr>
        <p:spPr>
          <a:xfrm>
            <a:off x="2565717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8A4BB-71CC-0849-951D-ADCFC6F485AA}"/>
              </a:ext>
            </a:extLst>
          </p:cNvPr>
          <p:cNvSpPr txBox="1"/>
          <p:nvPr/>
        </p:nvSpPr>
        <p:spPr>
          <a:xfrm>
            <a:off x="3069772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83E82-1663-674A-B409-EF68908435CC}"/>
              </a:ext>
            </a:extLst>
          </p:cNvPr>
          <p:cNvSpPr txBox="1"/>
          <p:nvPr/>
        </p:nvSpPr>
        <p:spPr>
          <a:xfrm>
            <a:off x="3573827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8723B1-0669-2449-84FE-FFBF9734A453}"/>
              </a:ext>
            </a:extLst>
          </p:cNvPr>
          <p:cNvSpPr txBox="1"/>
          <p:nvPr/>
        </p:nvSpPr>
        <p:spPr>
          <a:xfrm>
            <a:off x="407788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B1919-2F59-E74E-B3A6-2AAFC5247AFD}"/>
              </a:ext>
            </a:extLst>
          </p:cNvPr>
          <p:cNvSpPr txBox="1"/>
          <p:nvPr/>
        </p:nvSpPr>
        <p:spPr>
          <a:xfrm>
            <a:off x="4581937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B7F3D4-624B-1148-B53A-7D7E14CA7D37}"/>
              </a:ext>
            </a:extLst>
          </p:cNvPr>
          <p:cNvSpPr txBox="1"/>
          <p:nvPr/>
        </p:nvSpPr>
        <p:spPr>
          <a:xfrm>
            <a:off x="508599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F9137-0C1A-8E41-B34B-4A1D0E7CF1D8}"/>
              </a:ext>
            </a:extLst>
          </p:cNvPr>
          <p:cNvSpPr txBox="1"/>
          <p:nvPr/>
        </p:nvSpPr>
        <p:spPr>
          <a:xfrm>
            <a:off x="5595767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82ADD-6729-4643-A783-4D76DEDB59F6}"/>
              </a:ext>
            </a:extLst>
          </p:cNvPr>
          <p:cNvSpPr txBox="1"/>
          <p:nvPr/>
        </p:nvSpPr>
        <p:spPr>
          <a:xfrm>
            <a:off x="609982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A428C2-1FEE-E74D-A8F6-879B96F6B466}"/>
              </a:ext>
            </a:extLst>
          </p:cNvPr>
          <p:cNvCxnSpPr>
            <a:cxnSpLocks/>
          </p:cNvCxnSpPr>
          <p:nvPr/>
        </p:nvCxnSpPr>
        <p:spPr bwMode="auto">
          <a:xfrm>
            <a:off x="2911589" y="4036418"/>
            <a:ext cx="3024336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BD3A7F-9AA0-3C49-91B6-3E8715F1200C}"/>
              </a:ext>
            </a:extLst>
          </p:cNvPr>
          <p:cNvSpPr txBox="1"/>
          <p:nvPr/>
        </p:nvSpPr>
        <p:spPr>
          <a:xfrm>
            <a:off x="2565717" y="3390955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0FA291-2DF1-2D49-8AAB-0AB15BF0977A}"/>
              </a:ext>
            </a:extLst>
          </p:cNvPr>
          <p:cNvSpPr txBox="1"/>
          <p:nvPr/>
        </p:nvSpPr>
        <p:spPr>
          <a:xfrm>
            <a:off x="329164" y="3789040"/>
            <a:ext cx="1853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An index PI allocate availble slots</a:t>
            </a:r>
          </a:p>
        </p:txBody>
      </p:sp>
    </p:spTree>
    <p:extLst>
      <p:ext uri="{BB962C8B-B14F-4D97-AF65-F5344CB8AC3E}">
        <p14:creationId xmlns:p14="http://schemas.microsoft.com/office/powerpoint/2010/main" val="3573002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r>
              <a:rPr lang="en-US" altLang="en-US" dirty="0"/>
              <a:t>Producer/Consumer: Multiple Threads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2861C7-1EAE-4A44-BFFA-C537E31F3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1" y="1551438"/>
            <a:ext cx="8610600" cy="115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How to implement with multiple producer and multiple consumers?</a:t>
            </a:r>
            <a:endParaRPr lang="en-US" altLang="en-US" sz="20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E7702-FB57-F54A-93C8-EFF8A48D3DAC}"/>
              </a:ext>
            </a:extLst>
          </p:cNvPr>
          <p:cNvSpPr/>
          <p:nvPr/>
        </p:nvSpPr>
        <p:spPr bwMode="auto">
          <a:xfrm>
            <a:off x="2483768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F9DC9-59C4-3D43-AF02-7F17A828A463}"/>
              </a:ext>
            </a:extLst>
          </p:cNvPr>
          <p:cNvSpPr/>
          <p:nvPr/>
        </p:nvSpPr>
        <p:spPr bwMode="auto">
          <a:xfrm>
            <a:off x="2987824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23779-18E1-884B-930C-04801CA10D3A}"/>
              </a:ext>
            </a:extLst>
          </p:cNvPr>
          <p:cNvSpPr/>
          <p:nvPr/>
        </p:nvSpPr>
        <p:spPr bwMode="auto">
          <a:xfrm>
            <a:off x="3491880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97785-E99E-8843-AA1B-4D07C01A088C}"/>
              </a:ext>
            </a:extLst>
          </p:cNvPr>
          <p:cNvSpPr/>
          <p:nvPr/>
        </p:nvSpPr>
        <p:spPr bwMode="auto">
          <a:xfrm>
            <a:off x="3995936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C3F74-0446-5B4B-9BD5-DAE95D14AD0D}"/>
              </a:ext>
            </a:extLst>
          </p:cNvPr>
          <p:cNvSpPr/>
          <p:nvPr/>
        </p:nvSpPr>
        <p:spPr bwMode="auto">
          <a:xfrm>
            <a:off x="4499992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F1C50-9CA1-1C43-B122-EA53E4274C66}"/>
              </a:ext>
            </a:extLst>
          </p:cNvPr>
          <p:cNvSpPr/>
          <p:nvPr/>
        </p:nvSpPr>
        <p:spPr bwMode="auto">
          <a:xfrm>
            <a:off x="5004048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68341-8FCC-A842-BE32-D15BF6D28617}"/>
              </a:ext>
            </a:extLst>
          </p:cNvPr>
          <p:cNvSpPr/>
          <p:nvPr/>
        </p:nvSpPr>
        <p:spPr bwMode="auto">
          <a:xfrm>
            <a:off x="5508104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48DFE-1F4D-FC4D-BA79-82CD766D1A65}"/>
              </a:ext>
            </a:extLst>
          </p:cNvPr>
          <p:cNvSpPr/>
          <p:nvPr/>
        </p:nvSpPr>
        <p:spPr bwMode="auto">
          <a:xfrm>
            <a:off x="6012160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BCAB-F9E6-6244-BF3D-F32009CC9440}"/>
              </a:ext>
            </a:extLst>
          </p:cNvPr>
          <p:cNvSpPr txBox="1"/>
          <p:nvPr/>
        </p:nvSpPr>
        <p:spPr>
          <a:xfrm>
            <a:off x="1174765" y="2424024"/>
            <a:ext cx="2052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Producer A: </a:t>
            </a:r>
          </a:p>
          <a:p>
            <a:r>
              <a:rPr lang="en-CN" dirty="0">
                <a:latin typeface="Calibri" pitchFamily="34" charset="0"/>
              </a:rPr>
              <a:t>0 &lt;- findempty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37AA8-76F3-9C4A-87CB-65E9D00A1375}"/>
              </a:ext>
            </a:extLst>
          </p:cNvPr>
          <p:cNvCxnSpPr/>
          <p:nvPr/>
        </p:nvCxnSpPr>
        <p:spPr bwMode="auto">
          <a:xfrm>
            <a:off x="3182431" y="3895655"/>
            <a:ext cx="0" cy="337979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F0FC99-F08B-6F40-A0A3-F4844542A193}"/>
              </a:ext>
            </a:extLst>
          </p:cNvPr>
          <p:cNvSpPr txBox="1"/>
          <p:nvPr/>
        </p:nvSpPr>
        <p:spPr>
          <a:xfrm>
            <a:off x="2565717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8A4BB-71CC-0849-951D-ADCFC6F485AA}"/>
              </a:ext>
            </a:extLst>
          </p:cNvPr>
          <p:cNvSpPr txBox="1"/>
          <p:nvPr/>
        </p:nvSpPr>
        <p:spPr>
          <a:xfrm>
            <a:off x="3069772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83E82-1663-674A-B409-EF68908435CC}"/>
              </a:ext>
            </a:extLst>
          </p:cNvPr>
          <p:cNvSpPr txBox="1"/>
          <p:nvPr/>
        </p:nvSpPr>
        <p:spPr>
          <a:xfrm>
            <a:off x="3573827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8723B1-0669-2449-84FE-FFBF9734A453}"/>
              </a:ext>
            </a:extLst>
          </p:cNvPr>
          <p:cNvSpPr txBox="1"/>
          <p:nvPr/>
        </p:nvSpPr>
        <p:spPr>
          <a:xfrm>
            <a:off x="407788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B1919-2F59-E74E-B3A6-2AAFC5247AFD}"/>
              </a:ext>
            </a:extLst>
          </p:cNvPr>
          <p:cNvSpPr txBox="1"/>
          <p:nvPr/>
        </p:nvSpPr>
        <p:spPr>
          <a:xfrm>
            <a:off x="4581937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B7F3D4-624B-1148-B53A-7D7E14CA7D37}"/>
              </a:ext>
            </a:extLst>
          </p:cNvPr>
          <p:cNvSpPr txBox="1"/>
          <p:nvPr/>
        </p:nvSpPr>
        <p:spPr>
          <a:xfrm>
            <a:off x="508599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F9137-0C1A-8E41-B34B-4A1D0E7CF1D8}"/>
              </a:ext>
            </a:extLst>
          </p:cNvPr>
          <p:cNvSpPr txBox="1"/>
          <p:nvPr/>
        </p:nvSpPr>
        <p:spPr>
          <a:xfrm>
            <a:off x="5595767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82ADD-6729-4643-A783-4D76DEDB59F6}"/>
              </a:ext>
            </a:extLst>
          </p:cNvPr>
          <p:cNvSpPr txBox="1"/>
          <p:nvPr/>
        </p:nvSpPr>
        <p:spPr>
          <a:xfrm>
            <a:off x="609982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A428C2-1FEE-E74D-A8F6-879B96F6B466}"/>
              </a:ext>
            </a:extLst>
          </p:cNvPr>
          <p:cNvCxnSpPr>
            <a:cxnSpLocks/>
          </p:cNvCxnSpPr>
          <p:nvPr/>
        </p:nvCxnSpPr>
        <p:spPr bwMode="auto">
          <a:xfrm>
            <a:off x="3573827" y="4036418"/>
            <a:ext cx="2362098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E19865-B19F-344C-A3C2-6CCD943ECF75}"/>
              </a:ext>
            </a:extLst>
          </p:cNvPr>
          <p:cNvSpPr txBox="1"/>
          <p:nvPr/>
        </p:nvSpPr>
        <p:spPr>
          <a:xfrm>
            <a:off x="3708380" y="2422834"/>
            <a:ext cx="23037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latin typeface="Calibri" pitchFamily="34" charset="0"/>
              </a:rPr>
              <a:t>Producer B: </a:t>
            </a:r>
          </a:p>
          <a:p>
            <a:r>
              <a:rPr lang="en-CN" dirty="0">
                <a:latin typeface="Calibri" pitchFamily="34" charset="0"/>
              </a:rPr>
              <a:t>1 &lt;- findempty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BD3A7F-9AA0-3C49-91B6-3E8715F1200C}"/>
              </a:ext>
            </a:extLst>
          </p:cNvPr>
          <p:cNvSpPr txBox="1"/>
          <p:nvPr/>
        </p:nvSpPr>
        <p:spPr>
          <a:xfrm>
            <a:off x="3012352" y="337214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3107516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r>
              <a:rPr lang="en-US" altLang="en-US" dirty="0"/>
              <a:t>Producer/Consumer: Multiple Threads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2861C7-1EAE-4A44-BFFA-C537E31F3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1" y="1551438"/>
            <a:ext cx="8610600" cy="115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How to implement with multiple producer and multiple consumers?</a:t>
            </a:r>
            <a:endParaRPr lang="en-US" altLang="en-US" sz="20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E7702-FB57-F54A-93C8-EFF8A48D3DAC}"/>
              </a:ext>
            </a:extLst>
          </p:cNvPr>
          <p:cNvSpPr/>
          <p:nvPr/>
        </p:nvSpPr>
        <p:spPr bwMode="auto">
          <a:xfrm>
            <a:off x="2483768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F9DC9-59C4-3D43-AF02-7F17A828A463}"/>
              </a:ext>
            </a:extLst>
          </p:cNvPr>
          <p:cNvSpPr/>
          <p:nvPr/>
        </p:nvSpPr>
        <p:spPr bwMode="auto">
          <a:xfrm>
            <a:off x="2987824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23779-18E1-884B-930C-04801CA10D3A}"/>
              </a:ext>
            </a:extLst>
          </p:cNvPr>
          <p:cNvSpPr/>
          <p:nvPr/>
        </p:nvSpPr>
        <p:spPr bwMode="auto">
          <a:xfrm>
            <a:off x="3491880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97785-E99E-8843-AA1B-4D07C01A088C}"/>
              </a:ext>
            </a:extLst>
          </p:cNvPr>
          <p:cNvSpPr/>
          <p:nvPr/>
        </p:nvSpPr>
        <p:spPr bwMode="auto">
          <a:xfrm>
            <a:off x="3995936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C3F74-0446-5B4B-9BD5-DAE95D14AD0D}"/>
              </a:ext>
            </a:extLst>
          </p:cNvPr>
          <p:cNvSpPr/>
          <p:nvPr/>
        </p:nvSpPr>
        <p:spPr bwMode="auto">
          <a:xfrm>
            <a:off x="4499992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F1C50-9CA1-1C43-B122-EA53E4274C66}"/>
              </a:ext>
            </a:extLst>
          </p:cNvPr>
          <p:cNvSpPr/>
          <p:nvPr/>
        </p:nvSpPr>
        <p:spPr bwMode="auto">
          <a:xfrm>
            <a:off x="5004048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68341-8FCC-A842-BE32-D15BF6D28617}"/>
              </a:ext>
            </a:extLst>
          </p:cNvPr>
          <p:cNvSpPr/>
          <p:nvPr/>
        </p:nvSpPr>
        <p:spPr bwMode="auto">
          <a:xfrm>
            <a:off x="5508104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48DFE-1F4D-FC4D-BA79-82CD766D1A65}"/>
              </a:ext>
            </a:extLst>
          </p:cNvPr>
          <p:cNvSpPr/>
          <p:nvPr/>
        </p:nvSpPr>
        <p:spPr bwMode="auto">
          <a:xfrm>
            <a:off x="6012160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BCAB-F9E6-6244-BF3D-F32009CC9440}"/>
              </a:ext>
            </a:extLst>
          </p:cNvPr>
          <p:cNvSpPr txBox="1"/>
          <p:nvPr/>
        </p:nvSpPr>
        <p:spPr>
          <a:xfrm>
            <a:off x="1174765" y="2424024"/>
            <a:ext cx="2052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Producer A: </a:t>
            </a:r>
          </a:p>
          <a:p>
            <a:r>
              <a:rPr lang="en-CN" dirty="0">
                <a:latin typeface="Calibri" pitchFamily="34" charset="0"/>
              </a:rPr>
              <a:t>0 &lt;- findempty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37AA8-76F3-9C4A-87CB-65E9D00A1375}"/>
              </a:ext>
            </a:extLst>
          </p:cNvPr>
          <p:cNvCxnSpPr/>
          <p:nvPr/>
        </p:nvCxnSpPr>
        <p:spPr bwMode="auto">
          <a:xfrm>
            <a:off x="3182431" y="3895655"/>
            <a:ext cx="0" cy="337979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F0FC99-F08B-6F40-A0A3-F4844542A193}"/>
              </a:ext>
            </a:extLst>
          </p:cNvPr>
          <p:cNvSpPr txBox="1"/>
          <p:nvPr/>
        </p:nvSpPr>
        <p:spPr>
          <a:xfrm>
            <a:off x="2565717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8A4BB-71CC-0849-951D-ADCFC6F485AA}"/>
              </a:ext>
            </a:extLst>
          </p:cNvPr>
          <p:cNvSpPr txBox="1"/>
          <p:nvPr/>
        </p:nvSpPr>
        <p:spPr>
          <a:xfrm>
            <a:off x="3069772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83E82-1663-674A-B409-EF68908435CC}"/>
              </a:ext>
            </a:extLst>
          </p:cNvPr>
          <p:cNvSpPr txBox="1"/>
          <p:nvPr/>
        </p:nvSpPr>
        <p:spPr>
          <a:xfrm>
            <a:off x="3573827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8723B1-0669-2449-84FE-FFBF9734A453}"/>
              </a:ext>
            </a:extLst>
          </p:cNvPr>
          <p:cNvSpPr txBox="1"/>
          <p:nvPr/>
        </p:nvSpPr>
        <p:spPr>
          <a:xfrm>
            <a:off x="407788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B1919-2F59-E74E-B3A6-2AAFC5247AFD}"/>
              </a:ext>
            </a:extLst>
          </p:cNvPr>
          <p:cNvSpPr txBox="1"/>
          <p:nvPr/>
        </p:nvSpPr>
        <p:spPr>
          <a:xfrm>
            <a:off x="4581937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B7F3D4-624B-1148-B53A-7D7E14CA7D37}"/>
              </a:ext>
            </a:extLst>
          </p:cNvPr>
          <p:cNvSpPr txBox="1"/>
          <p:nvPr/>
        </p:nvSpPr>
        <p:spPr>
          <a:xfrm>
            <a:off x="508599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F9137-0C1A-8E41-B34B-4A1D0E7CF1D8}"/>
              </a:ext>
            </a:extLst>
          </p:cNvPr>
          <p:cNvSpPr txBox="1"/>
          <p:nvPr/>
        </p:nvSpPr>
        <p:spPr>
          <a:xfrm>
            <a:off x="5595767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82ADD-6729-4643-A783-4D76DEDB59F6}"/>
              </a:ext>
            </a:extLst>
          </p:cNvPr>
          <p:cNvSpPr txBox="1"/>
          <p:nvPr/>
        </p:nvSpPr>
        <p:spPr>
          <a:xfrm>
            <a:off x="609982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A428C2-1FEE-E74D-A8F6-879B96F6B466}"/>
              </a:ext>
            </a:extLst>
          </p:cNvPr>
          <p:cNvCxnSpPr>
            <a:cxnSpLocks/>
          </p:cNvCxnSpPr>
          <p:nvPr/>
        </p:nvCxnSpPr>
        <p:spPr bwMode="auto">
          <a:xfrm>
            <a:off x="3573827" y="4036418"/>
            <a:ext cx="2362098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9E19865-B19F-344C-A3C2-6CCD943ECF75}"/>
              </a:ext>
            </a:extLst>
          </p:cNvPr>
          <p:cNvSpPr txBox="1"/>
          <p:nvPr/>
        </p:nvSpPr>
        <p:spPr>
          <a:xfrm>
            <a:off x="3708380" y="2422834"/>
            <a:ext cx="23037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latin typeface="Calibri" pitchFamily="34" charset="0"/>
              </a:rPr>
              <a:t>Producer B: </a:t>
            </a:r>
          </a:p>
          <a:p>
            <a:r>
              <a:rPr lang="en-CN" dirty="0">
                <a:latin typeface="Calibri" pitchFamily="34" charset="0"/>
              </a:rPr>
              <a:t>1 &lt;- findempty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BD3A7F-9AA0-3C49-91B6-3E8715F1200C}"/>
              </a:ext>
            </a:extLst>
          </p:cNvPr>
          <p:cNvSpPr txBox="1"/>
          <p:nvPr/>
        </p:nvSpPr>
        <p:spPr>
          <a:xfrm>
            <a:off x="3012352" y="337214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PI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98A025-48DF-644B-BFE2-3D6428CAE919}"/>
              </a:ext>
            </a:extLst>
          </p:cNvPr>
          <p:cNvSpPr txBox="1"/>
          <p:nvPr/>
        </p:nvSpPr>
        <p:spPr>
          <a:xfrm>
            <a:off x="6588224" y="3016524"/>
            <a:ext cx="28642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solidFill>
                  <a:srgbClr val="0070C0"/>
                </a:solidFill>
                <a:latin typeface="Calibri" pitchFamily="34" charset="0"/>
              </a:rPr>
              <a:t>Producer B completes</a:t>
            </a:r>
          </a:p>
          <a:p>
            <a:r>
              <a:rPr lang="en-CN" dirty="0">
                <a:solidFill>
                  <a:srgbClr val="0070C0"/>
                </a:solidFill>
                <a:latin typeface="Calibri" pitchFamily="34" charset="0"/>
              </a:rPr>
              <a:t>signal(full_buffer)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70DE4A-815D-F240-A506-5FB4A71E2D8A}"/>
              </a:ext>
            </a:extLst>
          </p:cNvPr>
          <p:cNvGrpSpPr/>
          <p:nvPr/>
        </p:nvGrpSpPr>
        <p:grpSpPr>
          <a:xfrm>
            <a:off x="2516703" y="5521125"/>
            <a:ext cx="3667425" cy="1100873"/>
            <a:chOff x="2516703" y="5521125"/>
            <a:chExt cx="3667425" cy="110087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846B9B-2548-5D40-9643-EAA89B8CB44E}"/>
                </a:ext>
              </a:extLst>
            </p:cNvPr>
            <p:cNvSpPr txBox="1"/>
            <p:nvPr/>
          </p:nvSpPr>
          <p:spPr>
            <a:xfrm>
              <a:off x="2516703" y="5726111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dirty="0">
                  <a:latin typeface="Calibri" pitchFamily="34" charset="0"/>
                </a:rPr>
                <a:t>CI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526E0A2-A727-5143-B982-75578CE370F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32727" y="5521125"/>
              <a:ext cx="1062" cy="27699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8B3F0EC-6201-1048-940C-ACB7F8FE0F15}"/>
                </a:ext>
              </a:extLst>
            </p:cNvPr>
            <p:cNvSpPr txBox="1"/>
            <p:nvPr/>
          </p:nvSpPr>
          <p:spPr>
            <a:xfrm>
              <a:off x="3319903" y="5791001"/>
              <a:ext cx="286422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N" dirty="0">
                  <a:solidFill>
                    <a:srgbClr val="0070C0"/>
                  </a:solidFill>
                  <a:latin typeface="Calibri" pitchFamily="34" charset="0"/>
                </a:rPr>
                <a:t>which slot should a consumer get?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24F2A61-5CDE-6847-B838-07409A23A357}"/>
              </a:ext>
            </a:extLst>
          </p:cNvPr>
          <p:cNvSpPr txBox="1"/>
          <p:nvPr/>
        </p:nvSpPr>
        <p:spPr>
          <a:xfrm>
            <a:off x="6184128" y="5791001"/>
            <a:ext cx="28642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solidFill>
                  <a:srgbClr val="C00000"/>
                </a:solidFill>
                <a:latin typeface="Calibri" pitchFamily="34" charset="0"/>
              </a:rPr>
              <a:t>0 is incorrect</a:t>
            </a:r>
          </a:p>
          <a:p>
            <a:r>
              <a:rPr lang="en-CN" dirty="0">
                <a:solidFill>
                  <a:srgbClr val="C00000"/>
                </a:solidFill>
                <a:latin typeface="Calibri" pitchFamily="34" charset="0"/>
              </a:rPr>
              <a:t>should return 1</a:t>
            </a:r>
          </a:p>
        </p:txBody>
      </p:sp>
    </p:spTree>
    <p:extLst>
      <p:ext uri="{BB962C8B-B14F-4D97-AF65-F5344CB8AC3E}">
        <p14:creationId xmlns:p14="http://schemas.microsoft.com/office/powerpoint/2010/main" val="167154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62" y="350836"/>
            <a:ext cx="7592093" cy="762000"/>
          </a:xfrm>
        </p:spPr>
        <p:txBody>
          <a:bodyPr/>
          <a:lstStyle/>
          <a:p>
            <a:r>
              <a:rPr lang="en-US" dirty="0"/>
              <a:t>Condition Variables vs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62" y="1828801"/>
            <a:ext cx="8469465" cy="4297363"/>
          </a:xfrm>
        </p:spPr>
        <p:txBody>
          <a:bodyPr/>
          <a:lstStyle/>
          <a:p>
            <a:r>
              <a:rPr lang="en-US" dirty="0"/>
              <a:t>Condition variables have no </a:t>
            </a:r>
            <a:r>
              <a:rPr lang="en-US" dirty="0">
                <a:solidFill>
                  <a:srgbClr val="0070C0"/>
                </a:solidFill>
              </a:rPr>
              <a:t>state</a:t>
            </a:r>
            <a:r>
              <a:rPr lang="en-US" dirty="0"/>
              <a:t> (other than waiting queue)</a:t>
            </a:r>
          </a:p>
          <a:p>
            <a:pPr marL="616717" lvl="1" indent="-321457"/>
            <a:r>
              <a:rPr lang="en-US" dirty="0"/>
              <a:t>Programmer </a:t>
            </a:r>
            <a:r>
              <a:rPr lang="en-US" dirty="0">
                <a:solidFill>
                  <a:srgbClr val="0070C0"/>
                </a:solidFill>
              </a:rPr>
              <a:t>must track additional state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Semaphores have state: track integer value</a:t>
            </a:r>
          </a:p>
          <a:p>
            <a:pPr lvl="1"/>
            <a:r>
              <a:rPr lang="en-US" dirty="0"/>
              <a:t>State cannot be directly accessed by user program, but state determines behavior of semaphore operations</a:t>
            </a:r>
          </a:p>
        </p:txBody>
      </p:sp>
    </p:spTree>
    <p:extLst>
      <p:ext uri="{BB962C8B-B14F-4D97-AF65-F5344CB8AC3E}">
        <p14:creationId xmlns:p14="http://schemas.microsoft.com/office/powerpoint/2010/main" val="151090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990600"/>
          </a:xfrm>
        </p:spPr>
        <p:txBody>
          <a:bodyPr/>
          <a:lstStyle/>
          <a:p>
            <a:r>
              <a:rPr lang="en-US" altLang="en-US" dirty="0"/>
              <a:t>Producer/Consumer: Multiple Threads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12861C7-1EAE-4A44-BFFA-C537E31F3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61" y="1551438"/>
            <a:ext cx="8610600" cy="1159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How to implement with multiple producer and multiple consumers?</a:t>
            </a:r>
            <a:endParaRPr lang="en-US" altLang="en-US" sz="2000" kern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8E7702-FB57-F54A-93C8-EFF8A48D3DAC}"/>
              </a:ext>
            </a:extLst>
          </p:cNvPr>
          <p:cNvSpPr/>
          <p:nvPr/>
        </p:nvSpPr>
        <p:spPr bwMode="auto">
          <a:xfrm>
            <a:off x="2483768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2F9DC9-59C4-3D43-AF02-7F17A828A463}"/>
              </a:ext>
            </a:extLst>
          </p:cNvPr>
          <p:cNvSpPr/>
          <p:nvPr/>
        </p:nvSpPr>
        <p:spPr bwMode="auto">
          <a:xfrm>
            <a:off x="2987824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23779-18E1-884B-930C-04801CA10D3A}"/>
              </a:ext>
            </a:extLst>
          </p:cNvPr>
          <p:cNvSpPr/>
          <p:nvPr/>
        </p:nvSpPr>
        <p:spPr bwMode="auto">
          <a:xfrm>
            <a:off x="3491880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897785-E99E-8843-AA1B-4D07C01A088C}"/>
              </a:ext>
            </a:extLst>
          </p:cNvPr>
          <p:cNvSpPr/>
          <p:nvPr/>
        </p:nvSpPr>
        <p:spPr bwMode="auto">
          <a:xfrm>
            <a:off x="3995936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C3F74-0446-5B4B-9BD5-DAE95D14AD0D}"/>
              </a:ext>
            </a:extLst>
          </p:cNvPr>
          <p:cNvSpPr/>
          <p:nvPr/>
        </p:nvSpPr>
        <p:spPr bwMode="auto">
          <a:xfrm>
            <a:off x="4499992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F1C50-9CA1-1C43-B122-EA53E4274C66}"/>
              </a:ext>
            </a:extLst>
          </p:cNvPr>
          <p:cNvSpPr/>
          <p:nvPr/>
        </p:nvSpPr>
        <p:spPr bwMode="auto">
          <a:xfrm>
            <a:off x="5004048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C68341-8FCC-A842-BE32-D15BF6D28617}"/>
              </a:ext>
            </a:extLst>
          </p:cNvPr>
          <p:cNvSpPr/>
          <p:nvPr/>
        </p:nvSpPr>
        <p:spPr bwMode="auto">
          <a:xfrm>
            <a:off x="5508104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A48DFE-1F4D-FC4D-BA79-82CD766D1A65}"/>
              </a:ext>
            </a:extLst>
          </p:cNvPr>
          <p:cNvSpPr/>
          <p:nvPr/>
        </p:nvSpPr>
        <p:spPr bwMode="auto">
          <a:xfrm>
            <a:off x="6012160" y="4252442"/>
            <a:ext cx="504056" cy="792088"/>
          </a:xfrm>
          <a:prstGeom prst="rect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BCAB-F9E6-6244-BF3D-F32009CC9440}"/>
              </a:ext>
            </a:extLst>
          </p:cNvPr>
          <p:cNvSpPr txBox="1"/>
          <p:nvPr/>
        </p:nvSpPr>
        <p:spPr>
          <a:xfrm>
            <a:off x="684462" y="2485345"/>
            <a:ext cx="82800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200" b="0" dirty="0">
                <a:latin typeface="Calibri" panose="020F0502020204030204" pitchFamily="34" charset="0"/>
                <a:cs typeface="Calibri" panose="020F0502020204030204" pitchFamily="34" charset="0"/>
              </a:rPr>
              <a:t>Approach 1: In find full, scan the buffer to find an available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N" sz="2200" b="0" dirty="0">
                <a:latin typeface="Calibri" panose="020F0502020204030204" pitchFamily="34" charset="0"/>
                <a:cs typeface="Calibri" panose="020F0502020204030204" pitchFamily="34" charset="0"/>
              </a:rPr>
              <a:t>Approach 2: Producer insert an item into a list, which is searched by consumer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737AA8-76F3-9C4A-87CB-65E9D00A1375}"/>
              </a:ext>
            </a:extLst>
          </p:cNvPr>
          <p:cNvCxnSpPr/>
          <p:nvPr/>
        </p:nvCxnSpPr>
        <p:spPr bwMode="auto">
          <a:xfrm>
            <a:off x="3182431" y="3895655"/>
            <a:ext cx="0" cy="337979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DF0FC99-F08B-6F40-A0A3-F4844542A193}"/>
              </a:ext>
            </a:extLst>
          </p:cNvPr>
          <p:cNvSpPr txBox="1"/>
          <p:nvPr/>
        </p:nvSpPr>
        <p:spPr>
          <a:xfrm>
            <a:off x="2565717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78A4BB-71CC-0849-951D-ADCFC6F485AA}"/>
              </a:ext>
            </a:extLst>
          </p:cNvPr>
          <p:cNvSpPr txBox="1"/>
          <p:nvPr/>
        </p:nvSpPr>
        <p:spPr>
          <a:xfrm>
            <a:off x="3069772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C83E82-1663-674A-B409-EF68908435CC}"/>
              </a:ext>
            </a:extLst>
          </p:cNvPr>
          <p:cNvSpPr txBox="1"/>
          <p:nvPr/>
        </p:nvSpPr>
        <p:spPr>
          <a:xfrm>
            <a:off x="3573827" y="50555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8723B1-0669-2449-84FE-FFBF9734A453}"/>
              </a:ext>
            </a:extLst>
          </p:cNvPr>
          <p:cNvSpPr txBox="1"/>
          <p:nvPr/>
        </p:nvSpPr>
        <p:spPr>
          <a:xfrm>
            <a:off x="407788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9B1919-2F59-E74E-B3A6-2AAFC5247AFD}"/>
              </a:ext>
            </a:extLst>
          </p:cNvPr>
          <p:cNvSpPr txBox="1"/>
          <p:nvPr/>
        </p:nvSpPr>
        <p:spPr>
          <a:xfrm>
            <a:off x="4581937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B7F3D4-624B-1148-B53A-7D7E14CA7D37}"/>
              </a:ext>
            </a:extLst>
          </p:cNvPr>
          <p:cNvSpPr txBox="1"/>
          <p:nvPr/>
        </p:nvSpPr>
        <p:spPr>
          <a:xfrm>
            <a:off x="508599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1F9137-0C1A-8E41-B34B-4A1D0E7CF1D8}"/>
              </a:ext>
            </a:extLst>
          </p:cNvPr>
          <p:cNvSpPr txBox="1"/>
          <p:nvPr/>
        </p:nvSpPr>
        <p:spPr>
          <a:xfrm>
            <a:off x="5595767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82ADD-6729-4643-A783-4D76DEDB59F6}"/>
              </a:ext>
            </a:extLst>
          </p:cNvPr>
          <p:cNvSpPr txBox="1"/>
          <p:nvPr/>
        </p:nvSpPr>
        <p:spPr>
          <a:xfrm>
            <a:off x="6099822" y="5044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A428C2-1FEE-E74D-A8F6-879B96F6B466}"/>
              </a:ext>
            </a:extLst>
          </p:cNvPr>
          <p:cNvCxnSpPr>
            <a:cxnSpLocks/>
          </p:cNvCxnSpPr>
          <p:nvPr/>
        </p:nvCxnSpPr>
        <p:spPr bwMode="auto">
          <a:xfrm>
            <a:off x="3573827" y="4036418"/>
            <a:ext cx="2362098" cy="0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8BD3A7F-9AA0-3C49-91B6-3E8715F1200C}"/>
              </a:ext>
            </a:extLst>
          </p:cNvPr>
          <p:cNvSpPr txBox="1"/>
          <p:nvPr/>
        </p:nvSpPr>
        <p:spPr>
          <a:xfrm>
            <a:off x="3012352" y="3372147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46B9B-2548-5D40-9643-EAA89B8CB44E}"/>
              </a:ext>
            </a:extLst>
          </p:cNvPr>
          <p:cNvSpPr txBox="1"/>
          <p:nvPr/>
        </p:nvSpPr>
        <p:spPr>
          <a:xfrm>
            <a:off x="2516703" y="5726111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Calibri" pitchFamily="34" charset="0"/>
              </a:rPr>
              <a:t>CI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26E0A2-A727-5143-B982-75578CE370FC}"/>
              </a:ext>
            </a:extLst>
          </p:cNvPr>
          <p:cNvCxnSpPr>
            <a:cxnSpLocks/>
          </p:cNvCxnSpPr>
          <p:nvPr/>
        </p:nvCxnSpPr>
        <p:spPr bwMode="auto">
          <a:xfrm flipV="1">
            <a:off x="2732727" y="5521125"/>
            <a:ext cx="1062" cy="276994"/>
          </a:xfrm>
          <a:prstGeom prst="straightConnector1">
            <a:avLst/>
          </a:prstGeom>
          <a:noFill/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64026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199" y="227664"/>
            <a:ext cx="7592093" cy="762000"/>
          </a:xfrm>
        </p:spPr>
        <p:txBody>
          <a:bodyPr/>
          <a:lstStyle/>
          <a:p>
            <a:r>
              <a:rPr lang="en-US" dirty="0"/>
              <a:t>Readers-Writers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3428999"/>
            <a:ext cx="7896225" cy="2905125"/>
          </a:xfrm>
        </p:spPr>
        <p:txBody>
          <a:bodyPr/>
          <a:lstStyle/>
          <a:p>
            <a:r>
              <a:rPr lang="en-US" dirty="0"/>
              <a:t>Problem statement:</a:t>
            </a:r>
          </a:p>
          <a:p>
            <a:pPr lvl="1"/>
            <a:r>
              <a:rPr lang="en-US" i="1" dirty="0"/>
              <a:t>Reader</a:t>
            </a:r>
            <a:r>
              <a:rPr lang="en-US" dirty="0"/>
              <a:t> threads only read the object</a:t>
            </a:r>
          </a:p>
          <a:p>
            <a:pPr lvl="1"/>
            <a:r>
              <a:rPr lang="en-US" i="1" dirty="0"/>
              <a:t>Writer</a:t>
            </a:r>
            <a:r>
              <a:rPr lang="en-US" dirty="0"/>
              <a:t> threads modify the object (read/write access)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Writers</a:t>
            </a:r>
            <a:r>
              <a:rPr lang="en-US" dirty="0"/>
              <a:t> must have </a:t>
            </a:r>
            <a:r>
              <a:rPr lang="en-US" dirty="0">
                <a:solidFill>
                  <a:srgbClr val="0070C0"/>
                </a:solidFill>
              </a:rPr>
              <a:t>exclusive access </a:t>
            </a:r>
            <a:r>
              <a:rPr lang="en-US" dirty="0"/>
              <a:t>to the object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Unlimited</a:t>
            </a:r>
            <a:r>
              <a:rPr lang="en-US" dirty="0"/>
              <a:t> number of </a:t>
            </a:r>
            <a:r>
              <a:rPr lang="en-US" dirty="0">
                <a:solidFill>
                  <a:srgbClr val="0070C0"/>
                </a:solidFill>
              </a:rPr>
              <a:t>readers</a:t>
            </a:r>
            <a:r>
              <a:rPr lang="en-US" dirty="0"/>
              <a:t> can access the object</a:t>
            </a:r>
          </a:p>
          <a:p>
            <a:r>
              <a:rPr lang="en-US" dirty="0"/>
              <a:t>Occurs frequently in real systems, e.g.,</a:t>
            </a:r>
          </a:p>
          <a:p>
            <a:pPr lvl="1"/>
            <a:r>
              <a:rPr lang="en-US" dirty="0"/>
              <a:t>Online airline reservation system</a:t>
            </a:r>
          </a:p>
          <a:p>
            <a:pPr lvl="1"/>
            <a:r>
              <a:rPr lang="en-US" dirty="0"/>
              <a:t>Multithreaded caching Web proxy</a:t>
            </a:r>
          </a:p>
          <a:p>
            <a:pPr lvl="1"/>
            <a:endParaRPr 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796896" y="2020915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101446" y="138932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101446" y="268743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634846" y="1653051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650708" y="2249515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2634846" y="2415051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2117308" y="201372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6079708" y="140381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6079708" y="270192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H="1">
            <a:off x="4876117" y="1653051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891979" y="2249515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H="1" flipV="1">
            <a:off x="4876117" y="2415051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16" name="Oval 5"/>
          <p:cNvSpPr>
            <a:spLocks noChangeArrowheads="1"/>
          </p:cNvSpPr>
          <p:nvPr/>
        </p:nvSpPr>
        <p:spPr bwMode="auto">
          <a:xfrm>
            <a:off x="6095570" y="2028220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17" name="Left Brace 16"/>
          <p:cNvSpPr/>
          <p:nvPr/>
        </p:nvSpPr>
        <p:spPr bwMode="auto">
          <a:xfrm>
            <a:off x="1355308" y="1389322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5016" y="1798002"/>
            <a:ext cx="818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Read/</a:t>
            </a:r>
          </a:p>
          <a:p>
            <a:r>
              <a:rPr lang="en-US" sz="1800" dirty="0">
                <a:latin typeface="Calibri" pitchFamily="34" charset="0"/>
              </a:rPr>
              <a:t>Write</a:t>
            </a:r>
          </a:p>
          <a:p>
            <a:r>
              <a:rPr lang="en-US" sz="1800" dirty="0">
                <a:latin typeface="Calibri" pitchFamily="34" charset="0"/>
              </a:rPr>
              <a:t>Access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51308" y="1941269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Read-only</a:t>
            </a:r>
          </a:p>
          <a:p>
            <a:r>
              <a:rPr lang="en-US" sz="1800" dirty="0">
                <a:latin typeface="Calibri" pitchFamily="34" charset="0"/>
              </a:rPr>
              <a:t>Access</a:t>
            </a:r>
          </a:p>
        </p:txBody>
      </p:sp>
      <p:sp>
        <p:nvSpPr>
          <p:cNvPr id="20" name="Left Brace 19"/>
          <p:cNvSpPr/>
          <p:nvPr/>
        </p:nvSpPr>
        <p:spPr bwMode="auto">
          <a:xfrm flipH="1">
            <a:off x="6841708" y="1374831"/>
            <a:ext cx="457200" cy="1811078"/>
          </a:xfrm>
          <a:prstGeom prst="leftBrace">
            <a:avLst>
              <a:gd name="adj1" fmla="val 36364"/>
              <a:gd name="adj2" fmla="val 50000"/>
            </a:avLst>
          </a:prstGeom>
          <a:noFill/>
          <a:ln w="28575" cmpd="sng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31676"/>
            <a:ext cx="7591425" cy="762000"/>
          </a:xfrm>
        </p:spPr>
        <p:txBody>
          <a:bodyPr/>
          <a:lstStyle/>
          <a:p>
            <a:r>
              <a:rPr lang="en-US" dirty="0"/>
              <a:t>Readers/Writers Examples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3584588" y="2093884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40" name="Oval 5"/>
          <p:cNvSpPr>
            <a:spLocks noChangeArrowheads="1"/>
          </p:cNvSpPr>
          <p:nvPr/>
        </p:nvSpPr>
        <p:spPr bwMode="auto">
          <a:xfrm>
            <a:off x="1889138" y="1462291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1889138" y="2760403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2" name="Line 7"/>
          <p:cNvSpPr>
            <a:spLocks noChangeShapeType="1"/>
          </p:cNvSpPr>
          <p:nvPr/>
        </p:nvSpPr>
        <p:spPr bwMode="auto">
          <a:xfrm>
            <a:off x="2422538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2438400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4" name="Line 7"/>
          <p:cNvSpPr>
            <a:spLocks noChangeShapeType="1"/>
          </p:cNvSpPr>
          <p:nvPr/>
        </p:nvSpPr>
        <p:spPr bwMode="auto">
          <a:xfrm flipV="1">
            <a:off x="2422538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1905000" y="2086698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46" name="Oval 5"/>
          <p:cNvSpPr>
            <a:spLocks noChangeArrowheads="1"/>
          </p:cNvSpPr>
          <p:nvPr/>
        </p:nvSpPr>
        <p:spPr bwMode="auto">
          <a:xfrm>
            <a:off x="5867400" y="1476782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5867400" y="277489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48" name="Line 7"/>
          <p:cNvSpPr>
            <a:spLocks noChangeShapeType="1"/>
          </p:cNvSpPr>
          <p:nvPr/>
        </p:nvSpPr>
        <p:spPr bwMode="auto">
          <a:xfrm flipH="1">
            <a:off x="4663809" y="1726020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>
            <a:off x="4679671" y="2322484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 flipV="1">
            <a:off x="4663809" y="2488020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883262" y="2101189"/>
            <a:ext cx="533400" cy="498475"/>
          </a:xfrm>
          <a:prstGeom prst="ellipse">
            <a:avLst/>
          </a:prstGeom>
          <a:solidFill>
            <a:srgbClr val="F7F5C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3583825" y="4419600"/>
            <a:ext cx="106361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endParaRPr lang="en-US" sz="1800" dirty="0">
              <a:latin typeface="+mn-lt"/>
            </a:endParaRPr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1888375" y="3788007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1888375" y="5086119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55" name="Line 7"/>
          <p:cNvSpPr>
            <a:spLocks noChangeShapeType="1"/>
          </p:cNvSpPr>
          <p:nvPr/>
        </p:nvSpPr>
        <p:spPr bwMode="auto">
          <a:xfrm>
            <a:off x="2421775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2437637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7" name="Line 7"/>
          <p:cNvSpPr>
            <a:spLocks noChangeShapeType="1"/>
          </p:cNvSpPr>
          <p:nvPr/>
        </p:nvSpPr>
        <p:spPr bwMode="auto">
          <a:xfrm flipV="1">
            <a:off x="2421775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arrow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58" name="Oval 5"/>
          <p:cNvSpPr>
            <a:spLocks noChangeArrowheads="1"/>
          </p:cNvSpPr>
          <p:nvPr/>
        </p:nvSpPr>
        <p:spPr bwMode="auto">
          <a:xfrm>
            <a:off x="1904237" y="4412414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W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  <p:sp>
        <p:nvSpPr>
          <p:cNvPr id="59" name="Oval 5"/>
          <p:cNvSpPr>
            <a:spLocks noChangeArrowheads="1"/>
          </p:cNvSpPr>
          <p:nvPr/>
        </p:nvSpPr>
        <p:spPr bwMode="auto">
          <a:xfrm>
            <a:off x="5866637" y="3802498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1</a:t>
            </a:r>
          </a:p>
        </p:txBody>
      </p:sp>
      <p:sp>
        <p:nvSpPr>
          <p:cNvPr id="60" name="Oval 5"/>
          <p:cNvSpPr>
            <a:spLocks noChangeArrowheads="1"/>
          </p:cNvSpPr>
          <p:nvPr/>
        </p:nvSpPr>
        <p:spPr bwMode="auto">
          <a:xfrm>
            <a:off x="5866637" y="5100610"/>
            <a:ext cx="533400" cy="498475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3</a:t>
            </a:r>
          </a:p>
        </p:txBody>
      </p:sp>
      <p:sp>
        <p:nvSpPr>
          <p:cNvPr id="61" name="Line 7"/>
          <p:cNvSpPr>
            <a:spLocks noChangeShapeType="1"/>
          </p:cNvSpPr>
          <p:nvPr/>
        </p:nvSpPr>
        <p:spPr bwMode="auto">
          <a:xfrm flipH="1">
            <a:off x="4663046" y="4051736"/>
            <a:ext cx="116205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 flipH="1">
            <a:off x="4678908" y="4648200"/>
            <a:ext cx="11461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 flipH="1" flipV="1">
            <a:off x="4663046" y="4813736"/>
            <a:ext cx="116205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/>
            <a:tailEnd type="none" w="med" len="med"/>
          </a:ln>
          <a:effectLst/>
        </p:spPr>
        <p:txBody>
          <a:bodyPr wrap="none" tIns="0" bIns="0" anchor="ctr"/>
          <a:lstStyle/>
          <a:p>
            <a:endParaRPr lang="en-US">
              <a:latin typeface="+mn-lt"/>
            </a:endParaRPr>
          </a:p>
        </p:txBody>
      </p:sp>
      <p:sp>
        <p:nvSpPr>
          <p:cNvPr id="64" name="Oval 5"/>
          <p:cNvSpPr>
            <a:spLocks noChangeArrowheads="1"/>
          </p:cNvSpPr>
          <p:nvPr/>
        </p:nvSpPr>
        <p:spPr bwMode="auto">
          <a:xfrm>
            <a:off x="5882499" y="4426905"/>
            <a:ext cx="533400" cy="498475"/>
          </a:xfrm>
          <a:prstGeom prst="ellipse">
            <a:avLst/>
          </a:prstGeom>
          <a:solidFill>
            <a:srgbClr val="F6F5BD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bIns="0" anchor="ctr"/>
          <a:lstStyle/>
          <a:p>
            <a:pPr algn="ctr"/>
            <a:r>
              <a:rPr lang="en-US" sz="1800" dirty="0">
                <a:latin typeface="+mn-lt"/>
              </a:rPr>
              <a:t>R</a:t>
            </a:r>
            <a:r>
              <a:rPr lang="en-US" sz="1800" baseline="-25000" dirty="0"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98798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592093" cy="762000"/>
          </a:xfrm>
        </p:spPr>
        <p:txBody>
          <a:bodyPr/>
          <a:lstStyle/>
          <a:p>
            <a:r>
              <a:rPr lang="en-US" dirty="0"/>
              <a:t>Reader/Writer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96" y="1828801"/>
            <a:ext cx="7843655" cy="4297363"/>
          </a:xfrm>
        </p:spPr>
        <p:txBody>
          <a:bodyPr/>
          <a:lstStyle/>
          <a:p>
            <a:r>
              <a:rPr lang="en-US" dirty="0"/>
              <a:t>Goal: Let </a:t>
            </a:r>
            <a:r>
              <a:rPr lang="en-US" dirty="0">
                <a:solidFill>
                  <a:srgbClr val="0070C0"/>
                </a:solidFill>
              </a:rPr>
              <a:t>multiple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reader</a:t>
            </a:r>
            <a:r>
              <a:rPr lang="en-US" dirty="0"/>
              <a:t> threads grab lock (</a:t>
            </a:r>
            <a:r>
              <a:rPr lang="en-US" dirty="0">
                <a:solidFill>
                  <a:srgbClr val="0070C0"/>
                </a:solidFill>
              </a:rPr>
              <a:t>shared</a:t>
            </a:r>
            <a:r>
              <a:rPr lang="en-US" dirty="0"/>
              <a:t>)</a:t>
            </a:r>
          </a:p>
          <a:p>
            <a:r>
              <a:rPr lang="en-US" dirty="0"/>
              <a:t>Only </a:t>
            </a:r>
            <a:r>
              <a:rPr lang="en-US" dirty="0">
                <a:solidFill>
                  <a:srgbClr val="0070C0"/>
                </a:solidFill>
              </a:rPr>
              <a:t>one writer </a:t>
            </a:r>
            <a:r>
              <a:rPr lang="en-US" dirty="0"/>
              <a:t>thread can grab lock (</a:t>
            </a:r>
            <a:r>
              <a:rPr lang="en-US" dirty="0">
                <a:solidFill>
                  <a:srgbClr val="0070C0"/>
                </a:solidFill>
              </a:rPr>
              <a:t>exclusive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reader threads</a:t>
            </a:r>
          </a:p>
          <a:p>
            <a:pPr lvl="1"/>
            <a:r>
              <a:rPr lang="en-US" dirty="0"/>
              <a:t>No other writer threads</a:t>
            </a:r>
          </a:p>
          <a:p>
            <a:pPr lvl="1"/>
            <a:endParaRPr lang="en-US" dirty="0"/>
          </a:p>
          <a:p>
            <a:r>
              <a:rPr lang="en-US" dirty="0"/>
              <a:t>How to implement reader/writer lock with semaphores</a:t>
            </a:r>
          </a:p>
          <a:p>
            <a:pPr lvl="1"/>
            <a:r>
              <a:rPr lang="en-US" dirty="0" err="1">
                <a:latin typeface="Courier" pitchFamily="2" charset="0"/>
              </a:rPr>
              <a:t>rwlock_acquire_readlock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rwlock_release_readlock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rwlock_acquire_writelock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 err="1">
                <a:latin typeface="Courier" pitchFamily="2" charset="0"/>
              </a:rPr>
              <a:t>rwlock_release_writelock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25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7592093" cy="762000"/>
          </a:xfrm>
        </p:spPr>
        <p:txBody>
          <a:bodyPr/>
          <a:lstStyle/>
          <a:p>
            <a:r>
              <a:rPr lang="en-US" dirty="0"/>
              <a:t>Variants of Readers-Writers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914400"/>
            <a:ext cx="7896225" cy="5419725"/>
          </a:xfrm>
        </p:spPr>
        <p:txBody>
          <a:bodyPr/>
          <a:lstStyle/>
          <a:p>
            <a:r>
              <a:rPr lang="en-US" i="1" dirty="0"/>
              <a:t>First readers-writers problem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favors readers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No reader should be kept waiting</a:t>
            </a:r>
            <a:r>
              <a:rPr lang="en-US" dirty="0"/>
              <a:t> unless a writer has already been granted permission to use the object. </a:t>
            </a:r>
          </a:p>
          <a:p>
            <a:pPr lvl="1"/>
            <a:r>
              <a:rPr lang="en-US" dirty="0"/>
              <a:t>A reader that arrives after a waiting writer gets priority over the writer. </a:t>
            </a:r>
          </a:p>
          <a:p>
            <a:pPr lvl="1"/>
            <a:r>
              <a:rPr lang="en-US" dirty="0"/>
              <a:t>Web cache</a:t>
            </a:r>
          </a:p>
          <a:p>
            <a:pPr lvl="1">
              <a:buNone/>
            </a:pPr>
            <a:endParaRPr lang="en-US" dirty="0"/>
          </a:p>
          <a:p>
            <a:r>
              <a:rPr lang="en-US" i="1" dirty="0"/>
              <a:t>Second readers-writers problem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favors writers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Once a writer is ready to write, it performs its </a:t>
            </a:r>
            <a:r>
              <a:rPr lang="en-US" dirty="0">
                <a:solidFill>
                  <a:srgbClr val="0070C0"/>
                </a:solidFill>
              </a:rPr>
              <a:t>write as soon as possible </a:t>
            </a:r>
          </a:p>
          <a:p>
            <a:pPr lvl="1"/>
            <a:r>
              <a:rPr lang="en-US" dirty="0"/>
              <a:t>A reader that arrives after a writer must wait, even if the writer is also waiting. </a:t>
            </a:r>
          </a:p>
          <a:p>
            <a:pPr lvl="1"/>
            <a:r>
              <a:rPr lang="en-US" dirty="0"/>
              <a:t>Ticket reservation</a:t>
            </a:r>
          </a:p>
          <a:p>
            <a:pPr lvl="1"/>
            <a:endParaRPr lang="en-US" dirty="0"/>
          </a:p>
          <a:p>
            <a:r>
              <a:rPr lang="en-US" i="1" dirty="0">
                <a:solidFill>
                  <a:srgbClr val="0070C0"/>
                </a:solidFill>
              </a:rPr>
              <a:t>Starvation</a:t>
            </a:r>
            <a:r>
              <a:rPr lang="en-US" dirty="0"/>
              <a:t> (where a thread waits indefinitely) is possible in both cases. </a:t>
            </a:r>
          </a:p>
        </p:txBody>
      </p:sp>
    </p:spTree>
    <p:extLst>
      <p:ext uri="{BB962C8B-B14F-4D97-AF65-F5344CB8AC3E}">
        <p14:creationId xmlns:p14="http://schemas.microsoft.com/office/powerpoint/2010/main" val="1353823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3264"/>
            <a:ext cx="7591425" cy="762000"/>
          </a:xfrm>
        </p:spPr>
        <p:txBody>
          <a:bodyPr/>
          <a:lstStyle/>
          <a:p>
            <a:r>
              <a:rPr lang="en-US" dirty="0"/>
              <a:t>Reader/Writer Locks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816" y="1499639"/>
            <a:ext cx="971705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" pitchFamily="2" charset="0"/>
              </a:rPr>
              <a:t>13 void </a:t>
            </a:r>
            <a:r>
              <a:rPr lang="en-US" sz="1600" dirty="0" err="1">
                <a:latin typeface="Courier" pitchFamily="2" charset="0"/>
              </a:rPr>
              <a:t>rwlock_acquire_readlock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rwlock_t</a:t>
            </a:r>
            <a:r>
              <a:rPr lang="en-US" sz="1600" dirty="0">
                <a:latin typeface="Courier" pitchFamily="2" charset="0"/>
              </a:rPr>
              <a:t> *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) { </a:t>
            </a:r>
          </a:p>
          <a:p>
            <a:pPr algn="l"/>
            <a:r>
              <a:rPr lang="en-US" sz="1600" dirty="0">
                <a:latin typeface="Courier" pitchFamily="2" charset="0"/>
              </a:rPr>
              <a:t>14 		</a:t>
            </a:r>
            <a:r>
              <a:rPr lang="en-US" altLang="zh-CN" sz="1600" dirty="0">
                <a:latin typeface="Courier" pitchFamily="2" charset="0"/>
              </a:rPr>
              <a:t>//</a:t>
            </a:r>
            <a:endParaRPr lang="en-US" sz="1600" dirty="0">
              <a:latin typeface="Courier" pitchFamily="2" charset="0"/>
            </a:endParaRPr>
          </a:p>
          <a:p>
            <a:pPr algn="l"/>
            <a:r>
              <a:rPr lang="en-US" sz="1600" dirty="0">
                <a:latin typeface="Courier" pitchFamily="2" charset="0"/>
              </a:rPr>
              <a:t>1</a:t>
            </a:r>
            <a:r>
              <a:rPr lang="en-US" altLang="zh-CN" sz="1600" dirty="0">
                <a:latin typeface="Courier" pitchFamily="2" charset="0"/>
              </a:rPr>
              <a:t>5</a:t>
            </a:r>
            <a:r>
              <a:rPr lang="en-US" sz="1600" dirty="0">
                <a:latin typeface="Courier" pitchFamily="2" charset="0"/>
              </a:rPr>
              <a:t> } </a:t>
            </a:r>
          </a:p>
          <a:p>
            <a:pPr algn="l"/>
            <a:endParaRPr lang="en-US" sz="1600" dirty="0">
              <a:latin typeface="Courier" pitchFamily="2" charset="0"/>
            </a:endParaRPr>
          </a:p>
          <a:p>
            <a:pPr algn="l"/>
            <a:r>
              <a:rPr lang="en-US" sz="1600" dirty="0">
                <a:latin typeface="Courier" pitchFamily="2" charset="0"/>
              </a:rPr>
              <a:t>21 void </a:t>
            </a:r>
            <a:r>
              <a:rPr lang="en-US" sz="1600" dirty="0" err="1">
                <a:latin typeface="Courier" pitchFamily="2" charset="0"/>
              </a:rPr>
              <a:t>rwlock_release_readlock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rwlock_t</a:t>
            </a:r>
            <a:r>
              <a:rPr lang="en-US" sz="1600" dirty="0">
                <a:latin typeface="Courier" pitchFamily="2" charset="0"/>
              </a:rPr>
              <a:t> *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) { </a:t>
            </a:r>
          </a:p>
          <a:p>
            <a:pPr algn="l"/>
            <a:r>
              <a:rPr lang="en-US" sz="1600" dirty="0">
                <a:latin typeface="Courier" pitchFamily="2" charset="0"/>
              </a:rPr>
              <a:t>22 		</a:t>
            </a:r>
            <a:r>
              <a:rPr lang="en-US" altLang="zh-CN" sz="1600" dirty="0">
                <a:latin typeface="Courier" pitchFamily="2" charset="0"/>
              </a:rPr>
              <a:t>//</a:t>
            </a:r>
            <a:endParaRPr lang="en-US" sz="1600" dirty="0">
              <a:latin typeface="Courier" pitchFamily="2" charset="0"/>
            </a:endParaRPr>
          </a:p>
          <a:p>
            <a:pPr algn="l"/>
            <a:r>
              <a:rPr lang="en-US" sz="1600" dirty="0">
                <a:latin typeface="Courier" pitchFamily="2" charset="0"/>
              </a:rPr>
              <a:t>2</a:t>
            </a:r>
            <a:r>
              <a:rPr lang="en-US" altLang="zh-CN" sz="1600" dirty="0">
                <a:latin typeface="Courier" pitchFamily="2" charset="0"/>
              </a:rPr>
              <a:t>3</a:t>
            </a:r>
            <a:r>
              <a:rPr lang="en-US" sz="1600" dirty="0">
                <a:latin typeface="Courier" pitchFamily="2" charset="0"/>
              </a:rPr>
              <a:t> } </a:t>
            </a:r>
          </a:p>
          <a:p>
            <a:pPr algn="l"/>
            <a:endParaRPr lang="en-US" sz="1600" dirty="0">
              <a:latin typeface="Courier" pitchFamily="2" charset="0"/>
            </a:endParaRPr>
          </a:p>
          <a:p>
            <a:pPr marL="342900" indent="-342900" algn="l">
              <a:buAutoNum type="arabicPlain" startAt="29"/>
            </a:pPr>
            <a:r>
              <a:rPr lang="en-US" sz="1600" dirty="0" err="1">
                <a:latin typeface="Courier" pitchFamily="2" charset="0"/>
              </a:rPr>
              <a:t>rwlock_acquire_writelock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rwlock_t</a:t>
            </a:r>
            <a:r>
              <a:rPr lang="en-US" sz="1600" dirty="0">
                <a:latin typeface="Courier" pitchFamily="2" charset="0"/>
              </a:rPr>
              <a:t> *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) {  </a:t>
            </a:r>
          </a:p>
          <a:p>
            <a:pPr marL="342900" indent="-342900" algn="l">
              <a:buAutoNum type="arabicPlain" startAt="29"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altLang="zh-CN" sz="1600" dirty="0">
                <a:solidFill>
                  <a:srgbClr val="0070C0"/>
                </a:solidFill>
                <a:latin typeface="Courier" pitchFamily="2" charset="0"/>
              </a:rPr>
              <a:t>//</a:t>
            </a:r>
            <a:endParaRPr lang="en-US" sz="1600" dirty="0">
              <a:solidFill>
                <a:srgbClr val="0070C0"/>
              </a:solidFill>
              <a:latin typeface="Courier" pitchFamily="2" charset="0"/>
            </a:endParaRPr>
          </a:p>
          <a:p>
            <a:pPr marL="342900" indent="-342900" algn="l">
              <a:buAutoNum type="arabicPlain" startAt="29"/>
            </a:pPr>
            <a:r>
              <a:rPr lang="en-US" sz="1600" dirty="0">
                <a:latin typeface="Courier" pitchFamily="2" charset="0"/>
              </a:rPr>
              <a:t>}</a:t>
            </a:r>
          </a:p>
          <a:p>
            <a:pPr algn="l"/>
            <a:endParaRPr lang="en-US" sz="1600" dirty="0">
              <a:latin typeface="Courier" pitchFamily="2" charset="0"/>
            </a:endParaRPr>
          </a:p>
          <a:p>
            <a:pPr algn="l"/>
            <a:r>
              <a:rPr lang="en-US" sz="1600" dirty="0">
                <a:latin typeface="Courier" pitchFamily="2" charset="0"/>
              </a:rPr>
              <a:t>32 </a:t>
            </a:r>
            <a:r>
              <a:rPr lang="en-US" sz="1600" dirty="0" err="1">
                <a:latin typeface="Courier" pitchFamily="2" charset="0"/>
              </a:rPr>
              <a:t>rwlock_release_writelock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rwlock_t</a:t>
            </a:r>
            <a:r>
              <a:rPr lang="en-US" sz="1600" dirty="0">
                <a:latin typeface="Courier" pitchFamily="2" charset="0"/>
              </a:rPr>
              <a:t> *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) { </a:t>
            </a:r>
          </a:p>
          <a:p>
            <a:pPr marL="342900" indent="-342900" algn="l">
              <a:buAutoNum type="arabicPlain" startAt="33"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altLang="zh-CN" sz="1600" dirty="0">
                <a:solidFill>
                  <a:srgbClr val="0070C0"/>
                </a:solidFill>
                <a:latin typeface="Courier" pitchFamily="2" charset="0"/>
              </a:rPr>
              <a:t>//</a:t>
            </a:r>
            <a:endParaRPr lang="en-US" sz="1600" dirty="0">
              <a:solidFill>
                <a:srgbClr val="0070C0"/>
              </a:solidFill>
              <a:latin typeface="Courier" pitchFamily="2" charset="0"/>
            </a:endParaRPr>
          </a:p>
          <a:p>
            <a:pPr marL="342900" indent="-342900" algn="l">
              <a:buAutoNum type="arabicPlain" startAt="33"/>
            </a:pPr>
            <a:r>
              <a:rPr lang="en-US" sz="1600" dirty="0">
                <a:latin typeface="Courier" pitchFamily="2" charset="0"/>
              </a:rPr>
              <a:t>}</a:t>
            </a:r>
          </a:p>
          <a:p>
            <a:pPr algn="l"/>
            <a:endParaRPr lang="en-US" sz="1600" dirty="0">
              <a:latin typeface="Couri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4387" y="332656"/>
            <a:ext cx="3269613" cy="2819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T1: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acquire_readlock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T2: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acquire_readlock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T3: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acquire_writelock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T2: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release_readlock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T1: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release_readlock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T4: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acquire_readlock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T5: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acquire_readlock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  // ???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T3: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release_writelock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// what happens???</a:t>
            </a:r>
          </a:p>
        </p:txBody>
      </p:sp>
    </p:spTree>
    <p:extLst>
      <p:ext uri="{BB962C8B-B14F-4D97-AF65-F5344CB8AC3E}">
        <p14:creationId xmlns:p14="http://schemas.microsoft.com/office/powerpoint/2010/main" val="176206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591425" cy="762000"/>
          </a:xfrm>
        </p:spPr>
        <p:txBody>
          <a:bodyPr/>
          <a:lstStyle/>
          <a:p>
            <a:r>
              <a:rPr lang="en-US" dirty="0"/>
              <a:t>Reader/Writer Locks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723" y="1597477"/>
            <a:ext cx="8623749" cy="320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87" dirty="0">
                <a:latin typeface="Courier" pitchFamily="2" charset="0"/>
              </a:rPr>
              <a:t>1 </a:t>
            </a:r>
            <a:r>
              <a:rPr lang="en-US" sz="1687" dirty="0" err="1">
                <a:latin typeface="Courier" pitchFamily="2" charset="0"/>
              </a:rPr>
              <a:t>typedef</a:t>
            </a:r>
            <a:r>
              <a:rPr lang="en-US" sz="1687" dirty="0">
                <a:latin typeface="Courier" pitchFamily="2" charset="0"/>
              </a:rPr>
              <a:t> </a:t>
            </a:r>
            <a:r>
              <a:rPr lang="en-US" sz="1687" dirty="0" err="1">
                <a:latin typeface="Courier" pitchFamily="2" charset="0"/>
              </a:rPr>
              <a:t>struct</a:t>
            </a:r>
            <a:r>
              <a:rPr lang="en-US" sz="1687" dirty="0">
                <a:latin typeface="Courier" pitchFamily="2" charset="0"/>
              </a:rPr>
              <a:t> _</a:t>
            </a:r>
            <a:r>
              <a:rPr lang="en-US" sz="1687" dirty="0" err="1">
                <a:latin typeface="Courier" pitchFamily="2" charset="0"/>
              </a:rPr>
              <a:t>rwlock_t</a:t>
            </a:r>
            <a:r>
              <a:rPr lang="en-US" sz="1687" dirty="0">
                <a:latin typeface="Courier" pitchFamily="2" charset="0"/>
              </a:rPr>
              <a:t> { </a:t>
            </a:r>
          </a:p>
          <a:p>
            <a:pPr algn="l"/>
            <a:r>
              <a:rPr lang="en-US" sz="1687" dirty="0">
                <a:latin typeface="Courier" pitchFamily="2" charset="0"/>
              </a:rPr>
              <a:t>2 	  </a:t>
            </a:r>
            <a:r>
              <a:rPr lang="en-US" sz="1687" dirty="0" err="1">
                <a:latin typeface="Courier" pitchFamily="2" charset="0"/>
              </a:rPr>
              <a:t>sem_t</a:t>
            </a:r>
            <a:r>
              <a:rPr lang="en-US" sz="1687" dirty="0">
                <a:latin typeface="Courier" pitchFamily="2" charset="0"/>
              </a:rPr>
              <a:t> lock; </a:t>
            </a:r>
          </a:p>
          <a:p>
            <a:pPr algn="l"/>
            <a:r>
              <a:rPr lang="en-US" sz="1687" dirty="0">
                <a:latin typeface="Courier" pitchFamily="2" charset="0"/>
              </a:rPr>
              <a:t>3	  </a:t>
            </a:r>
            <a:r>
              <a:rPr lang="en-US" sz="1687" dirty="0" err="1">
                <a:latin typeface="Courier" pitchFamily="2" charset="0"/>
              </a:rPr>
              <a:t>sem_t</a:t>
            </a:r>
            <a:r>
              <a:rPr lang="en-US" sz="1687" dirty="0">
                <a:latin typeface="Courier" pitchFamily="2" charset="0"/>
              </a:rPr>
              <a:t> </a:t>
            </a:r>
            <a:r>
              <a:rPr lang="en-US" sz="1687" dirty="0" err="1">
                <a:latin typeface="Courier" pitchFamily="2" charset="0"/>
              </a:rPr>
              <a:t>writelock</a:t>
            </a:r>
            <a:r>
              <a:rPr lang="en-US" sz="1687" dirty="0">
                <a:latin typeface="Courier" pitchFamily="2" charset="0"/>
              </a:rPr>
              <a:t>; </a:t>
            </a:r>
          </a:p>
          <a:p>
            <a:pPr algn="l"/>
            <a:r>
              <a:rPr lang="en-US" sz="1687" dirty="0">
                <a:latin typeface="Courier" pitchFamily="2" charset="0"/>
              </a:rPr>
              <a:t>4 	  </a:t>
            </a:r>
            <a:r>
              <a:rPr lang="en-US" sz="1687" dirty="0" err="1">
                <a:latin typeface="Courier" pitchFamily="2" charset="0"/>
              </a:rPr>
              <a:t>int</a:t>
            </a:r>
            <a:r>
              <a:rPr lang="en-US" sz="1687" dirty="0">
                <a:latin typeface="Courier" pitchFamily="2" charset="0"/>
              </a:rPr>
              <a:t> readers; </a:t>
            </a:r>
          </a:p>
          <a:p>
            <a:pPr algn="l"/>
            <a:r>
              <a:rPr lang="en-US" sz="1687" dirty="0">
                <a:latin typeface="Courier" pitchFamily="2" charset="0"/>
              </a:rPr>
              <a:t>5 } </a:t>
            </a:r>
            <a:r>
              <a:rPr lang="en-US" sz="1687" dirty="0" err="1">
                <a:latin typeface="Courier" pitchFamily="2" charset="0"/>
              </a:rPr>
              <a:t>rwlock_t</a:t>
            </a:r>
            <a:r>
              <a:rPr lang="en-US" sz="1687" dirty="0">
                <a:latin typeface="Courier" pitchFamily="2" charset="0"/>
              </a:rPr>
              <a:t>; </a:t>
            </a:r>
          </a:p>
          <a:p>
            <a:pPr algn="l"/>
            <a:r>
              <a:rPr lang="en-US" sz="1687" dirty="0">
                <a:latin typeface="Courier" pitchFamily="2" charset="0"/>
              </a:rPr>
              <a:t>6 </a:t>
            </a:r>
          </a:p>
          <a:p>
            <a:pPr algn="l"/>
            <a:r>
              <a:rPr lang="en-US" sz="1687" dirty="0">
                <a:latin typeface="Courier" pitchFamily="2" charset="0"/>
              </a:rPr>
              <a:t>7 void </a:t>
            </a:r>
            <a:r>
              <a:rPr lang="en-US" sz="1687" dirty="0" err="1">
                <a:latin typeface="Courier" pitchFamily="2" charset="0"/>
              </a:rPr>
              <a:t>rwlock_init</a:t>
            </a:r>
            <a:r>
              <a:rPr lang="en-US" sz="1687" dirty="0">
                <a:latin typeface="Courier" pitchFamily="2" charset="0"/>
              </a:rPr>
              <a:t>(</a:t>
            </a:r>
            <a:r>
              <a:rPr lang="en-US" sz="1687" dirty="0" err="1">
                <a:latin typeface="Courier" pitchFamily="2" charset="0"/>
              </a:rPr>
              <a:t>rwlock_t</a:t>
            </a:r>
            <a:r>
              <a:rPr lang="en-US" sz="1687" dirty="0">
                <a:latin typeface="Courier" pitchFamily="2" charset="0"/>
              </a:rPr>
              <a:t> *</a:t>
            </a:r>
            <a:r>
              <a:rPr lang="en-US" sz="1687" dirty="0" err="1">
                <a:latin typeface="Courier" pitchFamily="2" charset="0"/>
              </a:rPr>
              <a:t>rw</a:t>
            </a:r>
            <a:r>
              <a:rPr lang="en-US" sz="1687" dirty="0">
                <a:latin typeface="Courier" pitchFamily="2" charset="0"/>
              </a:rPr>
              <a:t>) {</a:t>
            </a:r>
          </a:p>
          <a:p>
            <a:pPr algn="l"/>
            <a:r>
              <a:rPr lang="en-US" sz="1687" dirty="0">
                <a:latin typeface="Courier" pitchFamily="2" charset="0"/>
              </a:rPr>
              <a:t>8 	  </a:t>
            </a:r>
            <a:r>
              <a:rPr lang="en-US" sz="1687" dirty="0" err="1">
                <a:latin typeface="Courier" pitchFamily="2" charset="0"/>
              </a:rPr>
              <a:t>rw</a:t>
            </a:r>
            <a:r>
              <a:rPr lang="en-US" sz="1687" dirty="0">
                <a:latin typeface="Courier" pitchFamily="2" charset="0"/>
              </a:rPr>
              <a:t>-&gt;readers = 0; </a:t>
            </a:r>
          </a:p>
          <a:p>
            <a:pPr algn="l"/>
            <a:r>
              <a:rPr lang="en-US" sz="1687" dirty="0">
                <a:latin typeface="Courier" pitchFamily="2" charset="0"/>
              </a:rPr>
              <a:t>9 	  </a:t>
            </a:r>
            <a:r>
              <a:rPr lang="en-US" sz="1687" dirty="0" err="1">
                <a:latin typeface="Courier" pitchFamily="2" charset="0"/>
              </a:rPr>
              <a:t>sem_init</a:t>
            </a:r>
            <a:r>
              <a:rPr lang="en-US" sz="1687" dirty="0">
                <a:latin typeface="Courier" pitchFamily="2" charset="0"/>
              </a:rPr>
              <a:t>(&amp;</a:t>
            </a:r>
            <a:r>
              <a:rPr lang="en-US" sz="1687" dirty="0" err="1">
                <a:latin typeface="Courier" pitchFamily="2" charset="0"/>
              </a:rPr>
              <a:t>rw</a:t>
            </a:r>
            <a:r>
              <a:rPr lang="en-US" sz="1687" dirty="0">
                <a:latin typeface="Courier" pitchFamily="2" charset="0"/>
              </a:rPr>
              <a:t>-&gt;lock, 1); </a:t>
            </a:r>
          </a:p>
          <a:p>
            <a:pPr algn="l"/>
            <a:r>
              <a:rPr lang="en-US" sz="1687" dirty="0">
                <a:latin typeface="Courier" pitchFamily="2" charset="0"/>
              </a:rPr>
              <a:t>10   </a:t>
            </a:r>
            <a:r>
              <a:rPr lang="en-US" sz="1687" dirty="0" err="1">
                <a:latin typeface="Courier" pitchFamily="2" charset="0"/>
              </a:rPr>
              <a:t>sem_init</a:t>
            </a:r>
            <a:r>
              <a:rPr lang="en-US" sz="1687" dirty="0">
                <a:latin typeface="Courier" pitchFamily="2" charset="0"/>
              </a:rPr>
              <a:t>(&amp;</a:t>
            </a:r>
            <a:r>
              <a:rPr lang="en-US" sz="1687" dirty="0" err="1">
                <a:latin typeface="Courier" pitchFamily="2" charset="0"/>
              </a:rPr>
              <a:t>rw</a:t>
            </a:r>
            <a:r>
              <a:rPr lang="en-US" sz="1687" dirty="0">
                <a:latin typeface="Courier" pitchFamily="2" charset="0"/>
              </a:rPr>
              <a:t>-&gt;</a:t>
            </a:r>
            <a:r>
              <a:rPr lang="en-US" sz="1687" dirty="0" err="1">
                <a:latin typeface="Courier" pitchFamily="2" charset="0"/>
              </a:rPr>
              <a:t>writelock</a:t>
            </a:r>
            <a:r>
              <a:rPr lang="en-US" sz="1687" dirty="0">
                <a:latin typeface="Courier" pitchFamily="2" charset="0"/>
              </a:rPr>
              <a:t>, 1); </a:t>
            </a:r>
          </a:p>
          <a:p>
            <a:pPr algn="l"/>
            <a:r>
              <a:rPr lang="en-US" sz="1687" dirty="0">
                <a:latin typeface="Courier" pitchFamily="2" charset="0"/>
              </a:rPr>
              <a:t>11 }</a:t>
            </a:r>
          </a:p>
          <a:p>
            <a:pPr algn="l"/>
            <a:r>
              <a:rPr lang="en-US" sz="1687" dirty="0">
                <a:latin typeface="Courier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048003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03264"/>
            <a:ext cx="7591425" cy="762000"/>
          </a:xfrm>
        </p:spPr>
        <p:txBody>
          <a:bodyPr/>
          <a:lstStyle/>
          <a:p>
            <a:r>
              <a:rPr lang="en-US" dirty="0"/>
              <a:t>Reader/Writer Locks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816" y="1499639"/>
            <a:ext cx="971705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urier" pitchFamily="2" charset="0"/>
              </a:rPr>
              <a:t>13 void </a:t>
            </a:r>
            <a:r>
              <a:rPr lang="en-US" sz="1600" dirty="0" err="1">
                <a:latin typeface="Courier" pitchFamily="2" charset="0"/>
              </a:rPr>
              <a:t>rwlock_acquire_readlock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rwlock_t</a:t>
            </a:r>
            <a:r>
              <a:rPr lang="en-US" sz="1600" dirty="0">
                <a:latin typeface="Courier" pitchFamily="2" charset="0"/>
              </a:rPr>
              <a:t> *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) { </a:t>
            </a:r>
          </a:p>
          <a:p>
            <a:pPr algn="l"/>
            <a:r>
              <a:rPr lang="en-US" sz="1600" dirty="0">
                <a:latin typeface="Courier" pitchFamily="2" charset="0"/>
              </a:rPr>
              <a:t>14 		</a:t>
            </a:r>
            <a:r>
              <a:rPr lang="en-US" sz="1600" dirty="0" err="1">
                <a:latin typeface="Courier" pitchFamily="2" charset="0"/>
              </a:rPr>
              <a:t>sem_wait</a:t>
            </a:r>
            <a:r>
              <a:rPr lang="en-US" sz="1600" dirty="0">
                <a:latin typeface="Courier" pitchFamily="2" charset="0"/>
              </a:rPr>
              <a:t>(&amp;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-&gt;lock); 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15 		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rw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-&gt;readers++; </a:t>
            </a:r>
          </a:p>
          <a:p>
            <a:pPr algn="l"/>
            <a:r>
              <a:rPr lang="en-US" sz="1600" dirty="0">
                <a:latin typeface="Courier" pitchFamily="2" charset="0"/>
              </a:rPr>
              <a:t>16 		if (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-&gt;readers == 1) 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17 		    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sem_wait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(&amp;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rw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-&gt;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writelock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); </a:t>
            </a:r>
          </a:p>
          <a:p>
            <a:pPr algn="l"/>
            <a:r>
              <a:rPr lang="en-US" sz="1600" dirty="0">
                <a:latin typeface="Courier" pitchFamily="2" charset="0"/>
              </a:rPr>
              <a:t>18 		</a:t>
            </a:r>
            <a:r>
              <a:rPr lang="en-US" sz="1600" dirty="0" err="1">
                <a:latin typeface="Courier" pitchFamily="2" charset="0"/>
              </a:rPr>
              <a:t>sem_post</a:t>
            </a:r>
            <a:r>
              <a:rPr lang="en-US" sz="1600" dirty="0">
                <a:latin typeface="Courier" pitchFamily="2" charset="0"/>
              </a:rPr>
              <a:t>(&amp;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-&gt;lock); </a:t>
            </a:r>
          </a:p>
          <a:p>
            <a:pPr algn="l"/>
            <a:r>
              <a:rPr lang="en-US" sz="1600" dirty="0">
                <a:latin typeface="Courier" pitchFamily="2" charset="0"/>
              </a:rPr>
              <a:t>19 } </a:t>
            </a:r>
          </a:p>
          <a:p>
            <a:pPr algn="l"/>
            <a:r>
              <a:rPr lang="en-US" sz="1600" dirty="0">
                <a:latin typeface="Courier" pitchFamily="2" charset="0"/>
              </a:rPr>
              <a:t>21 void </a:t>
            </a:r>
            <a:r>
              <a:rPr lang="en-US" sz="1600" dirty="0" err="1">
                <a:latin typeface="Courier" pitchFamily="2" charset="0"/>
              </a:rPr>
              <a:t>rwlock_release_readlock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rwlock_t</a:t>
            </a:r>
            <a:r>
              <a:rPr lang="en-US" sz="1600" dirty="0">
                <a:latin typeface="Courier" pitchFamily="2" charset="0"/>
              </a:rPr>
              <a:t> *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) { </a:t>
            </a:r>
          </a:p>
          <a:p>
            <a:pPr algn="l"/>
            <a:r>
              <a:rPr lang="en-US" sz="1600" dirty="0">
                <a:latin typeface="Courier" pitchFamily="2" charset="0"/>
              </a:rPr>
              <a:t>22 		</a:t>
            </a:r>
            <a:r>
              <a:rPr lang="en-US" sz="1600" dirty="0" err="1">
                <a:latin typeface="Courier" pitchFamily="2" charset="0"/>
              </a:rPr>
              <a:t>sem_wait</a:t>
            </a:r>
            <a:r>
              <a:rPr lang="en-US" sz="1600" dirty="0">
                <a:latin typeface="Courier" pitchFamily="2" charset="0"/>
              </a:rPr>
              <a:t>(&amp;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-&gt;lock); 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23 		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rw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-&gt;readers--; </a:t>
            </a:r>
          </a:p>
          <a:p>
            <a:pPr algn="l"/>
            <a:r>
              <a:rPr lang="en-US" sz="1600" dirty="0">
                <a:latin typeface="Courier" pitchFamily="2" charset="0"/>
              </a:rPr>
              <a:t>24 		if (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-&gt;readers == 0) 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25 		    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sem_post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(&amp;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rw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-&gt;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writelock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); ]</a:t>
            </a:r>
          </a:p>
          <a:p>
            <a:pPr algn="l"/>
            <a:r>
              <a:rPr lang="en-US" sz="1600" dirty="0">
                <a:latin typeface="Courier" pitchFamily="2" charset="0"/>
              </a:rPr>
              <a:t>26 		</a:t>
            </a:r>
            <a:r>
              <a:rPr lang="en-US" sz="1600" dirty="0" err="1">
                <a:latin typeface="Courier" pitchFamily="2" charset="0"/>
              </a:rPr>
              <a:t>sem_post</a:t>
            </a:r>
            <a:r>
              <a:rPr lang="en-US" sz="1600" dirty="0">
                <a:latin typeface="Courier" pitchFamily="2" charset="0"/>
              </a:rPr>
              <a:t>(&amp;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-&gt;lock); </a:t>
            </a:r>
          </a:p>
          <a:p>
            <a:pPr algn="l"/>
            <a:r>
              <a:rPr lang="en-US" sz="1600" dirty="0">
                <a:latin typeface="Courier" pitchFamily="2" charset="0"/>
              </a:rPr>
              <a:t>27 } </a:t>
            </a:r>
          </a:p>
          <a:p>
            <a:pPr marL="342900" indent="-342900" algn="l">
              <a:buAutoNum type="arabicPlain" startAt="29"/>
            </a:pPr>
            <a:r>
              <a:rPr lang="en-US" sz="1600" dirty="0" err="1">
                <a:latin typeface="Courier" pitchFamily="2" charset="0"/>
              </a:rPr>
              <a:t>rwlock_acquire_writelock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rwlock_t</a:t>
            </a:r>
            <a:r>
              <a:rPr lang="en-US" sz="1600" dirty="0">
                <a:latin typeface="Courier" pitchFamily="2" charset="0"/>
              </a:rPr>
              <a:t> *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) {  </a:t>
            </a:r>
          </a:p>
          <a:p>
            <a:pPr marL="342900" indent="-342900" algn="l">
              <a:buAutoNum type="arabicPlain" startAt="29"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sem_wait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(&amp;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rw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-&gt;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writelock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);  </a:t>
            </a:r>
          </a:p>
          <a:p>
            <a:pPr marL="342900" indent="-342900" algn="l">
              <a:buAutoNum type="arabicPlain" startAt="29"/>
            </a:pPr>
            <a:r>
              <a:rPr lang="en-US" sz="1600" dirty="0">
                <a:latin typeface="Courier" pitchFamily="2" charset="0"/>
              </a:rPr>
              <a:t>}</a:t>
            </a:r>
          </a:p>
          <a:p>
            <a:pPr algn="l"/>
            <a:r>
              <a:rPr lang="en-US" sz="1600" dirty="0">
                <a:latin typeface="Courier" pitchFamily="2" charset="0"/>
              </a:rPr>
              <a:t>32 </a:t>
            </a:r>
            <a:r>
              <a:rPr lang="en-US" sz="1600" dirty="0" err="1">
                <a:latin typeface="Courier" pitchFamily="2" charset="0"/>
              </a:rPr>
              <a:t>rwlock_release_writelock</a:t>
            </a:r>
            <a:r>
              <a:rPr lang="en-US" sz="1600" dirty="0">
                <a:latin typeface="Courier" pitchFamily="2" charset="0"/>
              </a:rPr>
              <a:t>(</a:t>
            </a:r>
            <a:r>
              <a:rPr lang="en-US" sz="1600" dirty="0" err="1">
                <a:latin typeface="Courier" pitchFamily="2" charset="0"/>
              </a:rPr>
              <a:t>rwlock_t</a:t>
            </a:r>
            <a:r>
              <a:rPr lang="en-US" sz="1600" dirty="0">
                <a:latin typeface="Courier" pitchFamily="2" charset="0"/>
              </a:rPr>
              <a:t> *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) { </a:t>
            </a:r>
          </a:p>
          <a:p>
            <a:pPr marL="342900" indent="-342900" algn="l">
              <a:buAutoNum type="arabicPlain" startAt="33"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sem_post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(&amp;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rw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-&gt;</a:t>
            </a:r>
            <a:r>
              <a:rPr lang="en-US" sz="1600" dirty="0" err="1">
                <a:solidFill>
                  <a:srgbClr val="0070C0"/>
                </a:solidFill>
                <a:latin typeface="Courier" pitchFamily="2" charset="0"/>
              </a:rPr>
              <a:t>writelock</a:t>
            </a:r>
            <a:r>
              <a:rPr lang="en-US" sz="1600" dirty="0">
                <a:solidFill>
                  <a:srgbClr val="0070C0"/>
                </a:solidFill>
                <a:latin typeface="Courier" pitchFamily="2" charset="0"/>
              </a:rPr>
              <a:t>);</a:t>
            </a:r>
          </a:p>
          <a:p>
            <a:pPr marL="342900" indent="-342900" algn="l">
              <a:buAutoNum type="arabicPlain" startAt="33"/>
            </a:pPr>
            <a:r>
              <a:rPr lang="en-US" sz="1600" dirty="0">
                <a:latin typeface="Courier" pitchFamily="2" charset="0"/>
              </a:rPr>
              <a:t>}</a:t>
            </a:r>
          </a:p>
          <a:p>
            <a:pPr algn="l"/>
            <a:endParaRPr lang="en-US" sz="1600" dirty="0">
              <a:latin typeface="Courier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74387" y="332656"/>
            <a:ext cx="3269613" cy="2819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T1: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acquire_readlock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T2: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acquire_readlock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T3: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acquire_writelock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T2: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release_readlock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T1: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release_readlock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T4: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acquire_readlock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T5: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acquire_readlock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  // ???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T3: </a:t>
            </a:r>
            <a:r>
              <a:rPr lang="en-US" sz="1969" dirty="0" err="1">
                <a:latin typeface="Calibri" panose="020F0502020204030204" pitchFamily="34" charset="0"/>
                <a:cs typeface="Calibri" panose="020F0502020204030204" pitchFamily="34" charset="0"/>
              </a:rPr>
              <a:t>release_writelock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algn="l"/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// what happens???</a:t>
            </a:r>
          </a:p>
        </p:txBody>
      </p:sp>
    </p:spTree>
    <p:extLst>
      <p:ext uri="{BB962C8B-B14F-4D97-AF65-F5344CB8AC3E}">
        <p14:creationId xmlns:p14="http://schemas.microsoft.com/office/powerpoint/2010/main" val="357331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P(&amp;mutex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u="sng" dirty="0" err="1">
                <a:solidFill>
                  <a:srgbClr val="0070C0"/>
                </a:solidFill>
                <a:latin typeface="Courier New" pitchFamily="49" charset="0"/>
              </a:rPr>
              <a:t>P(&amp;w</a:t>
            </a:r>
            <a:r>
              <a:rPr lang="en-US" sz="1600" u="sng" dirty="0">
                <a:solidFill>
                  <a:srgbClr val="0070C0"/>
                </a:solidFill>
                <a:latin typeface="Courier New" pitchFamily="49" charset="0"/>
              </a:rPr>
              <a:t>);</a:t>
            </a:r>
            <a:r>
              <a:rPr lang="en-US" sz="1600" dirty="0">
                <a:latin typeface="Courier New" pitchFamily="49" charset="0"/>
              </a:rPr>
              <a:t>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V(&amp;mutex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);</a:t>
            </a:r>
            <a:r>
              <a:rPr lang="en-US" sz="1600" dirty="0">
                <a:latin typeface="Courier New" pitchFamily="49" charset="0"/>
              </a:rPr>
              <a:t>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P(&amp;mutex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u="sng" dirty="0" err="1">
                <a:solidFill>
                  <a:srgbClr val="0070C0"/>
                </a:solidFill>
                <a:latin typeface="Courier New" pitchFamily="49" charset="0"/>
              </a:rPr>
              <a:t>V(&amp;w</a:t>
            </a:r>
            <a:r>
              <a:rPr lang="en-US" sz="1600" u="sng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V(&amp;mutex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u="sng" dirty="0" err="1">
                <a:solidFill>
                  <a:srgbClr val="0070C0"/>
                </a:solidFill>
                <a:latin typeface="Courier New" pitchFamily="49" charset="0"/>
              </a:rPr>
              <a:t>P(&amp;w</a:t>
            </a:r>
            <a:r>
              <a:rPr lang="en-US" sz="1600" u="sng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u="sng" dirty="0" err="1">
                <a:solidFill>
                  <a:srgbClr val="0070C0"/>
                </a:solidFill>
                <a:latin typeface="Courier New" pitchFamily="49" charset="0"/>
              </a:rPr>
              <a:t>V(&amp;w</a:t>
            </a:r>
            <a:r>
              <a:rPr lang="en-US" sz="1600" u="sng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</p:spTree>
    <p:extLst>
      <p:ext uri="{BB962C8B-B14F-4D97-AF65-F5344CB8AC3E}">
        <p14:creationId xmlns:p14="http://schemas.microsoft.com/office/powerpoint/2010/main" val="3166141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</p:spTree>
    <p:extLst>
      <p:ext uri="{BB962C8B-B14F-4D97-AF65-F5344CB8AC3E}">
        <p14:creationId xmlns:p14="http://schemas.microsoft.com/office/powerpoint/2010/main" val="399229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000000"/>
                </a:solidFill>
              </a:rPr>
              <a:t>Semaphore Operations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217" name="Shape 217"/>
          <p:cNvSpPr>
            <a:spLocks noGrp="1"/>
          </p:cNvSpPr>
          <p:nvPr>
            <p:ph type="body" idx="4294967295"/>
          </p:nvPr>
        </p:nvSpPr>
        <p:spPr>
          <a:xfrm>
            <a:off x="207755" y="1575944"/>
            <a:ext cx="8808692" cy="5282056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295741">
              <a:defRPr sz="1800">
                <a:solidFill>
                  <a:srgbClr val="000000"/>
                </a:solidFill>
              </a:defRPr>
            </a:pPr>
            <a:r>
              <a:rPr lang="en-US" altLang="en-US" sz="2250" dirty="0">
                <a:ea typeface="Menlo" charset="0"/>
                <a:cs typeface="Menlo" charset="0"/>
              </a:rPr>
              <a:t>Allocate and Initialize</a:t>
            </a:r>
          </a:p>
          <a:p>
            <a:pPr marL="295260" lvl="1" indent="0" defTabSz="295741">
              <a:buNone/>
              <a:defRPr sz="1800">
                <a:solidFill>
                  <a:srgbClr val="000000"/>
                </a:solidFill>
              </a:defRPr>
            </a:pPr>
            <a:r>
              <a:rPr lang="en-US" altLang="en-US" sz="2250" dirty="0" err="1">
                <a:latin typeface="Courier" charset="0"/>
                <a:ea typeface="Courier" charset="0"/>
                <a:cs typeface="Courier" charset="0"/>
              </a:rPr>
              <a:t>sem_t</a:t>
            </a:r>
            <a:r>
              <a:rPr lang="en-US" altLang="en-US" sz="22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en-US" sz="2250" dirty="0" err="1">
                <a:latin typeface="Courier" charset="0"/>
                <a:ea typeface="Courier" charset="0"/>
                <a:cs typeface="Courier" charset="0"/>
              </a:rPr>
              <a:t>sem</a:t>
            </a:r>
            <a:r>
              <a:rPr lang="en-US" altLang="en-US" sz="2250" dirty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pPr marL="295260" lvl="1" indent="0" defTabSz="295741">
              <a:buNone/>
              <a:defRPr sz="1800">
                <a:solidFill>
                  <a:srgbClr val="000000"/>
                </a:solidFill>
              </a:defRPr>
            </a:pPr>
            <a:r>
              <a:rPr sz="2250" b="1" dirty="0">
                <a:latin typeface="Courier" charset="0"/>
                <a:ea typeface="Courier" charset="0"/>
                <a:cs typeface="Courier" charset="0"/>
                <a:sym typeface="Menlo"/>
              </a:rPr>
              <a:t>sem_init</a:t>
            </a:r>
            <a:r>
              <a:rPr sz="2250" dirty="0">
                <a:latin typeface="Courier" charset="0"/>
                <a:ea typeface="Courier" charset="0"/>
                <a:cs typeface="Courier" charset="0"/>
                <a:sym typeface="Menlo"/>
              </a:rPr>
              <a:t>(sem_t *s, int initval) {	</a:t>
            </a:r>
            <a:endParaRPr lang="en-US" sz="2250" dirty="0">
              <a:latin typeface="Courier" charset="0"/>
              <a:ea typeface="Courier" charset="0"/>
              <a:cs typeface="Courier" charset="0"/>
              <a:sym typeface="Menlo"/>
            </a:endParaRPr>
          </a:p>
          <a:p>
            <a:pPr marL="577820" lvl="2" indent="0" defTabSz="295741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Courier" charset="0"/>
                <a:ea typeface="Courier" charset="0"/>
                <a:cs typeface="Courier" charset="0"/>
                <a:sym typeface="Menlo"/>
              </a:rPr>
              <a:t>s-&gt;value = initva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  <a:sym typeface="Menlo"/>
              </a:rPr>
              <a:t>l;</a:t>
            </a:r>
          </a:p>
          <a:p>
            <a:pPr marL="295260" lvl="1" indent="0" defTabSz="295741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Courier" charset="0"/>
                <a:ea typeface="Courier" charset="0"/>
                <a:cs typeface="Courier" charset="0"/>
                <a:sym typeface="Menlo"/>
              </a:rPr>
              <a:t>}</a:t>
            </a:r>
            <a:endParaRPr lang="en-US" sz="2250" dirty="0">
              <a:latin typeface="Courier" charset="0"/>
              <a:ea typeface="Courier" charset="0"/>
              <a:cs typeface="Courier" charset="0"/>
              <a:sym typeface="Menlo"/>
            </a:endParaRPr>
          </a:p>
          <a:p>
            <a:pPr marL="638160" lvl="1" indent="-342900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2250" dirty="0"/>
              <a:t>User cannot read or write value directly after initialization</a:t>
            </a:r>
            <a:endParaRPr sz="2250" dirty="0">
              <a:ea typeface="Menlo"/>
              <a:cs typeface="Menlo"/>
              <a:sym typeface="Menlo"/>
            </a:endParaRPr>
          </a:p>
          <a:p>
            <a:pPr defTabSz="295741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0070C0"/>
                </a:solidFill>
                <a:ea typeface="Menlo"/>
                <a:cs typeface="Menlo"/>
                <a:sym typeface="Menlo"/>
              </a:rPr>
              <a:t>Wait</a:t>
            </a:r>
            <a:r>
              <a:rPr lang="en-US" sz="2250" dirty="0">
                <a:ea typeface="Menlo"/>
                <a:cs typeface="Menlo"/>
                <a:sym typeface="Menlo"/>
              </a:rPr>
              <a:t> or Test (sometime P() for Dutch word)</a:t>
            </a:r>
          </a:p>
          <a:p>
            <a:pPr marL="638160" lvl="1" indent="-342900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2250" dirty="0"/>
              <a:t>Waits until value of </a:t>
            </a:r>
            <a:r>
              <a:rPr lang="en-US" altLang="en-US" sz="2250" dirty="0" err="1"/>
              <a:t>sem</a:t>
            </a:r>
            <a:r>
              <a:rPr lang="en-US" altLang="en-US" sz="2250" dirty="0"/>
              <a:t> is &gt; 0, then </a:t>
            </a:r>
            <a:r>
              <a:rPr lang="en-US" altLang="en-US" sz="2250" dirty="0">
                <a:solidFill>
                  <a:srgbClr val="0070C0"/>
                </a:solidFill>
              </a:rPr>
              <a:t>decrements</a:t>
            </a:r>
            <a:r>
              <a:rPr lang="en-US" altLang="en-US" sz="2250" dirty="0"/>
              <a:t> </a:t>
            </a:r>
            <a:r>
              <a:rPr lang="en-US" altLang="en-US" sz="2250" dirty="0" err="1"/>
              <a:t>sem</a:t>
            </a:r>
            <a:r>
              <a:rPr lang="en-US" altLang="en-US" sz="2250" dirty="0"/>
              <a:t> value</a:t>
            </a:r>
            <a:endParaRPr lang="en-US" sz="2250" b="1" dirty="0">
              <a:ea typeface="Menlo"/>
              <a:cs typeface="Menlo"/>
              <a:sym typeface="Menlo"/>
            </a:endParaRPr>
          </a:p>
          <a:p>
            <a:pPr defTabSz="295741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0070C0"/>
                </a:solidFill>
                <a:ea typeface="Menlo"/>
                <a:cs typeface="Menlo"/>
                <a:sym typeface="Menlo"/>
              </a:rPr>
              <a:t>Signal</a:t>
            </a:r>
            <a:r>
              <a:rPr lang="en-US" sz="2250" dirty="0">
                <a:ea typeface="Menlo"/>
                <a:cs typeface="Menlo"/>
                <a:sym typeface="Menlo"/>
              </a:rPr>
              <a:t> or Increment or Post (sometime V() for Dutch)</a:t>
            </a:r>
            <a:endParaRPr sz="2250" dirty="0">
              <a:ea typeface="Menlo"/>
              <a:cs typeface="Menlo"/>
              <a:sym typeface="Menlo"/>
            </a:endParaRPr>
          </a:p>
          <a:p>
            <a:pPr marL="638160" lvl="1" indent="-342900" defTabSz="295741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0070C0"/>
                </a:solidFill>
                <a:ea typeface="Menlo"/>
                <a:cs typeface="Menlo"/>
                <a:sym typeface="Menlo"/>
              </a:rPr>
              <a:t>Increment</a:t>
            </a:r>
            <a:r>
              <a:rPr lang="en-US" sz="2250" dirty="0">
                <a:ea typeface="Menlo"/>
                <a:cs typeface="Menlo"/>
                <a:sym typeface="Menlo"/>
              </a:rPr>
              <a:t> </a:t>
            </a:r>
            <a:r>
              <a:rPr lang="en-US" sz="2250" dirty="0" err="1">
                <a:ea typeface="Menlo"/>
                <a:cs typeface="Menlo"/>
                <a:sym typeface="Menlo"/>
              </a:rPr>
              <a:t>sem</a:t>
            </a:r>
            <a:r>
              <a:rPr lang="en-US" sz="2250" dirty="0">
                <a:ea typeface="Menlo"/>
                <a:cs typeface="Menlo"/>
                <a:sym typeface="Menlo"/>
              </a:rPr>
              <a:t> value, then wake a single waiter</a:t>
            </a:r>
            <a:endParaRPr sz="2250" dirty="0">
              <a:ea typeface="Menlo"/>
              <a:cs typeface="Menlo"/>
              <a:sym typeface="Menlo"/>
            </a:endParaRPr>
          </a:p>
        </p:txBody>
      </p:sp>
      <p:sp>
        <p:nvSpPr>
          <p:cNvPr id="218" name="Shape 218"/>
          <p:cNvSpPr/>
          <p:nvPr/>
        </p:nvSpPr>
        <p:spPr>
          <a:xfrm>
            <a:off x="175145" y="6279887"/>
            <a:ext cx="2848921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wait and post are atomic</a:t>
            </a:r>
          </a:p>
        </p:txBody>
      </p:sp>
    </p:spTree>
    <p:extLst>
      <p:ext uri="{BB962C8B-B14F-4D97-AF65-F5344CB8AC3E}">
        <p14:creationId xmlns:p14="http://schemas.microsoft.com/office/powerpoint/2010/main" val="14964822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76200" y="4417367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3429000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035014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-95250" y="4420731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1865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82768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67735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76200" y="4491335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89111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6194286"/>
            <a:ext cx="1065174" cy="461665"/>
            <a:chOff x="-455574" y="4463534"/>
            <a:chExt cx="106517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R1 </a:t>
              </a:r>
            </a:p>
          </p:txBody>
        </p:sp>
        <p:cxnSp>
          <p:nvCxnSpPr>
            <p:cNvPr id="11" name="Straight Arrow Connector 10"/>
            <p:cNvCxnSpPr>
              <a:stCxn id="9" idx="3"/>
            </p:cNvCxnSpPr>
            <p:nvPr/>
          </p:nvCxnSpPr>
          <p:spPr bwMode="auto">
            <a:xfrm flipV="1">
              <a:off x="126637" y="4694366"/>
              <a:ext cx="482963" cy="1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2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111209" y="4738062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74574" y="3429000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74695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152400"/>
            <a:ext cx="8558382" cy="762000"/>
          </a:xfrm>
        </p:spPr>
        <p:txBody>
          <a:bodyPr/>
          <a:lstStyle/>
          <a:p>
            <a:r>
              <a:rPr lang="en-US" dirty="0"/>
              <a:t>Solution to First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1</a:t>
            </a:r>
          </a:p>
          <a:p>
            <a:r>
              <a:rPr lang="en-US" sz="2000" dirty="0">
                <a:latin typeface="Calibri" pitchFamily="34" charset="0"/>
              </a:rPr>
              <a:t>W == 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-62082" y="5963453"/>
            <a:ext cx="1065174" cy="461665"/>
            <a:chOff x="-455574" y="4463534"/>
            <a:chExt cx="1065174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R2 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4462" y="4287142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261388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P(&amp;w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V(&amp;w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38800" y="4724400"/>
            <a:ext cx="2253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itchFamily="34" charset="0"/>
              </a:rPr>
              <a:t>Arrivals: R1 R2 W1 R3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19800" y="5486400"/>
            <a:ext cx="1557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alibri" pitchFamily="34" charset="0"/>
              </a:rPr>
              <a:t>Readcnt</a:t>
            </a:r>
            <a:r>
              <a:rPr lang="en-US" sz="2000" dirty="0">
                <a:latin typeface="Calibri" pitchFamily="34" charset="0"/>
              </a:rPr>
              <a:t> == 0</a:t>
            </a:r>
          </a:p>
          <a:p>
            <a:r>
              <a:rPr lang="en-US" sz="2000" dirty="0">
                <a:latin typeface="Calibri" pitchFamily="34" charset="0"/>
              </a:rPr>
              <a:t>W ==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2194" y="2133600"/>
            <a:ext cx="1117820" cy="461665"/>
            <a:chOff x="7037789" y="2209800"/>
            <a:chExt cx="1117820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7467600" y="2209800"/>
              <a:ext cx="6880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W1 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 bwMode="auto">
            <a:xfrm flipH="1">
              <a:off x="7037789" y="2440632"/>
              <a:ext cx="429811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-55181" y="5862935"/>
            <a:ext cx="1065174" cy="461665"/>
            <a:chOff x="-455574" y="4463534"/>
            <a:chExt cx="1065174" cy="461665"/>
          </a:xfrm>
        </p:grpSpPr>
        <p:sp>
          <p:nvSpPr>
            <p:cNvPr id="22" name="TextBox 21"/>
            <p:cNvSpPr txBox="1"/>
            <p:nvPr/>
          </p:nvSpPr>
          <p:spPr>
            <a:xfrm>
              <a:off x="-455574" y="4463534"/>
              <a:ext cx="5822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 pitchFamily="34" charset="0"/>
                </a:rPr>
                <a:t>R3 </a:t>
              </a:r>
            </a:p>
          </p:txBody>
        </p:sp>
        <p:cxnSp>
          <p:nvCxnSpPr>
            <p:cNvPr id="23" name="Straight Arrow Connector 22"/>
            <p:cNvCxnSpPr>
              <a:stCxn id="22" idx="3"/>
            </p:cNvCxnSpPr>
            <p:nvPr/>
          </p:nvCxnSpPr>
          <p:spPr bwMode="auto">
            <a:xfrm>
              <a:off x="126637" y="4694367"/>
              <a:ext cx="482963" cy="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4BF7B8D3-90ED-054C-AAE9-0F9DD56D9B45}"/>
              </a:ext>
            </a:extLst>
          </p:cNvPr>
          <p:cNvSpPr txBox="1">
            <a:spLocks/>
          </p:cNvSpPr>
          <p:nvPr/>
        </p:nvSpPr>
        <p:spPr bwMode="auto">
          <a:xfrm>
            <a:off x="357018" y="152400"/>
            <a:ext cx="855838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r>
              <a:rPr lang="en-US" kern="0"/>
              <a:t>Solution to First Readers-Writers Problem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087714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592093" cy="762000"/>
          </a:xfrm>
        </p:spPr>
        <p:txBody>
          <a:bodyPr/>
          <a:lstStyle/>
          <a:p>
            <a:r>
              <a:rPr lang="en-US" dirty="0"/>
              <a:t>Other Versions of Readers-Writers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Shortcoming of first solution</a:t>
            </a:r>
          </a:p>
          <a:p>
            <a:pPr lvl="1"/>
            <a:r>
              <a:rPr lang="en-US" dirty="0"/>
              <a:t>Continuous stream of </a:t>
            </a:r>
            <a:r>
              <a:rPr lang="en-US" dirty="0">
                <a:solidFill>
                  <a:srgbClr val="0070C0"/>
                </a:solidFill>
              </a:rPr>
              <a:t>readers will block writers</a:t>
            </a:r>
            <a:r>
              <a:rPr lang="en-US" dirty="0"/>
              <a:t> indefinitely</a:t>
            </a:r>
          </a:p>
          <a:p>
            <a:pPr lvl="1"/>
            <a:endParaRPr lang="en-US" dirty="0"/>
          </a:p>
          <a:p>
            <a:r>
              <a:rPr lang="en-US" dirty="0"/>
              <a:t>Second version</a:t>
            </a:r>
          </a:p>
          <a:p>
            <a:pPr lvl="1"/>
            <a:r>
              <a:rPr lang="en-US" dirty="0"/>
              <a:t>Once writer comes along, blocks access to later readers</a:t>
            </a:r>
          </a:p>
          <a:p>
            <a:pPr lvl="1"/>
            <a:r>
              <a:rPr lang="en-US" dirty="0"/>
              <a:t>Series of </a:t>
            </a:r>
            <a:r>
              <a:rPr lang="en-US" dirty="0">
                <a:solidFill>
                  <a:srgbClr val="0070C0"/>
                </a:solidFill>
              </a:rPr>
              <a:t>writes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could block all reads</a:t>
            </a:r>
          </a:p>
          <a:p>
            <a:pPr lvl="1"/>
            <a:endParaRPr lang="en-US" dirty="0"/>
          </a:p>
          <a:p>
            <a:r>
              <a:rPr lang="en-US" dirty="0"/>
              <a:t>FIFO implementation</a:t>
            </a:r>
          </a:p>
          <a:p>
            <a:pPr lvl="1"/>
            <a:r>
              <a:rPr lang="en-US" dirty="0"/>
              <a:t>Service requests </a:t>
            </a:r>
            <a:r>
              <a:rPr lang="en-US" dirty="0">
                <a:solidFill>
                  <a:srgbClr val="0070C0"/>
                </a:solidFill>
              </a:rPr>
              <a:t>in order received</a:t>
            </a:r>
          </a:p>
          <a:p>
            <a:pPr lvl="1"/>
            <a:r>
              <a:rPr lang="en-US" dirty="0"/>
              <a:t>Threads kept in FIFO</a:t>
            </a:r>
          </a:p>
          <a:p>
            <a:pPr lvl="1"/>
            <a:r>
              <a:rPr lang="en-US" dirty="0"/>
              <a:t>Each has semaphore that enables its access to critical section</a:t>
            </a:r>
          </a:p>
        </p:txBody>
      </p:sp>
    </p:spTree>
    <p:extLst>
      <p:ext uri="{BB962C8B-B14F-4D97-AF65-F5344CB8AC3E}">
        <p14:creationId xmlns:p14="http://schemas.microsoft.com/office/powerpoint/2010/main" val="3867299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10782" cy="762000"/>
          </a:xfrm>
        </p:spPr>
        <p:txBody>
          <a:bodyPr/>
          <a:lstStyle/>
          <a:p>
            <a:r>
              <a:rPr lang="en-US" dirty="0"/>
              <a:t>Solution to Second Readers-Writers Problem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F89334-4DEF-394F-8E90-5EAEDFB2F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5"/>
            <a:ext cx="7896225" cy="4972050"/>
          </a:xfrm>
        </p:spPr>
        <p:txBody>
          <a:bodyPr/>
          <a:lstStyle/>
          <a:p>
            <a:r>
              <a:rPr lang="en-US" dirty="0"/>
              <a:t>Consider two aspects</a:t>
            </a:r>
          </a:p>
          <a:p>
            <a:pPr lvl="1"/>
            <a:endParaRPr lang="en-US" dirty="0"/>
          </a:p>
          <a:p>
            <a:pPr lvl="1"/>
            <a:r>
              <a:rPr lang="en-US" sz="2400" dirty="0"/>
              <a:t>Following writes can overtake reads</a:t>
            </a:r>
          </a:p>
          <a:p>
            <a:pPr lvl="1"/>
            <a:r>
              <a:rPr lang="en-US" sz="2400" dirty="0"/>
              <a:t>Block multiple reads enter concurrently into the reading area</a:t>
            </a:r>
          </a:p>
        </p:txBody>
      </p:sp>
    </p:spTree>
    <p:extLst>
      <p:ext uri="{BB962C8B-B14F-4D97-AF65-F5344CB8AC3E}">
        <p14:creationId xmlns:p14="http://schemas.microsoft.com/office/powerpoint/2010/main" val="3409784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52400"/>
            <a:ext cx="9183534" cy="762000"/>
          </a:xfrm>
        </p:spPr>
        <p:txBody>
          <a:bodyPr/>
          <a:lstStyle/>
          <a:p>
            <a:r>
              <a:rPr lang="en-US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 Modify the First Version to the Second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04800" y="1611153"/>
            <a:ext cx="4876800" cy="517064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;    /* Initially 0 */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</a:t>
            </a:r>
            <a:r>
              <a:rPr lang="en-US" sz="1600" dirty="0">
                <a:latin typeface="Courier New" pitchFamily="49" charset="0"/>
              </a:rPr>
              <a:t>; /* Both initially 1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P(&amp;mutex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u="sng" dirty="0" err="1">
                <a:solidFill>
                  <a:srgbClr val="0070C0"/>
                </a:solidFill>
                <a:latin typeface="Courier New" pitchFamily="49" charset="0"/>
              </a:rPr>
              <a:t>P(&amp;w</a:t>
            </a:r>
            <a:r>
              <a:rPr lang="en-US" sz="1600" u="sng" dirty="0">
                <a:solidFill>
                  <a:srgbClr val="0070C0"/>
                </a:solidFill>
                <a:latin typeface="Courier New" pitchFamily="49" charset="0"/>
              </a:rPr>
              <a:t>);</a:t>
            </a:r>
            <a:r>
              <a:rPr lang="en-US" sz="1600" dirty="0">
                <a:latin typeface="Courier New" pitchFamily="49" charset="0"/>
              </a:rPr>
              <a:t>         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V(&amp;mutex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);</a:t>
            </a:r>
            <a:r>
              <a:rPr lang="en-US" sz="1600" dirty="0">
                <a:latin typeface="Courier New" pitchFamily="49" charset="0"/>
              </a:rPr>
              <a:t>         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P(&amp;mutex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u="sng" dirty="0" err="1">
                <a:solidFill>
                  <a:srgbClr val="0070C0"/>
                </a:solidFill>
                <a:latin typeface="Courier New" pitchFamily="49" charset="0"/>
              </a:rPr>
              <a:t>V(&amp;w</a:t>
            </a:r>
            <a:r>
              <a:rPr lang="en-US" sz="1600" u="sng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V(&amp;mutex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0" y="1600200"/>
            <a:ext cx="3581400" cy="270843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u="sng" dirty="0" err="1">
                <a:solidFill>
                  <a:srgbClr val="0070C0"/>
                </a:solidFill>
                <a:latin typeface="Courier New" pitchFamily="49" charset="0"/>
              </a:rPr>
              <a:t>P(&amp;w</a:t>
            </a:r>
            <a:r>
              <a:rPr lang="en-US" sz="1600" u="sng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u="sng" dirty="0" err="1">
                <a:solidFill>
                  <a:srgbClr val="0070C0"/>
                </a:solidFill>
                <a:latin typeface="Courier New" pitchFamily="49" charset="0"/>
              </a:rPr>
              <a:t>V(&amp;w</a:t>
            </a:r>
            <a:r>
              <a:rPr lang="en-US" sz="1600" u="sng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143000"/>
            <a:ext cx="1293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Readers: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9456" y="1143000"/>
            <a:ext cx="1211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Writers: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76290" y="4278868"/>
            <a:ext cx="71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rw1.c</a:t>
            </a:r>
          </a:p>
        </p:txBody>
      </p:sp>
    </p:spTree>
    <p:extLst>
      <p:ext uri="{BB962C8B-B14F-4D97-AF65-F5344CB8AC3E}">
        <p14:creationId xmlns:p14="http://schemas.microsoft.com/office/powerpoint/2010/main" val="2246450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10782" cy="762000"/>
          </a:xfrm>
        </p:spPr>
        <p:txBody>
          <a:bodyPr/>
          <a:lstStyle/>
          <a:p>
            <a:r>
              <a:rPr lang="en-US" dirty="0"/>
              <a:t>Solution to Second Readers-Writers Problem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6200" y="1019890"/>
            <a:ext cx="5334000" cy="566308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;      // Initially 0</a:t>
            </a:r>
          </a:p>
          <a:p>
            <a:r>
              <a:rPr lang="en-US" sz="1600" dirty="0" err="1">
                <a:latin typeface="Courier New" pitchFamily="49" charset="0"/>
              </a:rPr>
              <a:t>sem_t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, r, w; // Initially 1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reader(void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P(&amp;r);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1) /* First in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P(&amp;w);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V(&amp;r);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/* Reading happens here */</a:t>
            </a:r>
          </a:p>
          <a:p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readcnt</a:t>
            </a:r>
            <a:r>
              <a:rPr lang="en-US" sz="1600" dirty="0">
                <a:latin typeface="Courier New" pitchFamily="49" charset="0"/>
              </a:rPr>
              <a:t> == 0) /* Last out */</a:t>
            </a:r>
          </a:p>
          <a:p>
            <a:r>
              <a:rPr lang="en-US" sz="1600" dirty="0">
                <a:latin typeface="Courier New" pitchFamily="49" charset="0"/>
              </a:rPr>
              <a:t>      </a:t>
            </a:r>
            <a:r>
              <a:rPr lang="en-US" sz="1600" dirty="0" err="1">
                <a:solidFill>
                  <a:srgbClr val="0070C0"/>
                </a:solidFill>
                <a:latin typeface="Courier New" pitchFamily="49" charset="0"/>
              </a:rPr>
              <a:t>V(&amp;w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rmutex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31CA742-BCED-F94F-B710-9716C85AD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371600"/>
            <a:ext cx="3581400" cy="517064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writer(void</a:t>
            </a:r>
            <a:r>
              <a:rPr lang="en-US" sz="1600" dirty="0">
                <a:latin typeface="Courier New" pitchFamily="49" charset="0"/>
              </a:rPr>
              <a:t>) </a:t>
            </a:r>
          </a:p>
          <a:p>
            <a:r>
              <a:rPr lang="en-US" sz="1600" dirty="0">
                <a:latin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</a:rPr>
              <a:t>  while (1) {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</a:rPr>
              <a:t>P(&amp;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++;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if (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 == 1)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sz="1600" u="sng" dirty="0">
                <a:solidFill>
                  <a:srgbClr val="FF0000"/>
                </a:solidFill>
                <a:latin typeface="Courier New" pitchFamily="49" charset="0"/>
              </a:rPr>
              <a:t>P(&amp;r);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</a:rPr>
              <a:t>V(&amp;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just"/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P(&amp;w);</a:t>
            </a:r>
          </a:p>
          <a:p>
            <a:r>
              <a:rPr lang="en-US" sz="1600" dirty="0">
                <a:latin typeface="Courier New" pitchFamily="49" charset="0"/>
              </a:rPr>
              <a:t>    /* Writing here */ </a:t>
            </a:r>
          </a:p>
          <a:p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itchFamily="49" charset="0"/>
              </a:rPr>
              <a:t>V(&amp;w);</a:t>
            </a:r>
          </a:p>
          <a:p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   P(&amp;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--;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</a:rPr>
              <a:t>writecnt</a:t>
            </a:r>
            <a:r>
              <a:rPr lang="en-US" sz="1600" dirty="0">
                <a:latin typeface="Courier New" pitchFamily="49" charset="0"/>
              </a:rPr>
              <a:t> == 0);</a:t>
            </a:r>
          </a:p>
          <a:p>
            <a:pPr algn="just"/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</a:t>
            </a:r>
            <a:r>
              <a:rPr lang="en-US" sz="1600" u="sng" dirty="0">
                <a:solidFill>
                  <a:srgbClr val="FF0000"/>
                </a:solidFill>
                <a:latin typeface="Courier New" pitchFamily="49" charset="0"/>
              </a:rPr>
              <a:t>V(&amp;r);</a:t>
            </a:r>
          </a:p>
          <a:p>
            <a:pPr algn="just"/>
            <a:r>
              <a:rPr lang="en-US" sz="1600" dirty="0">
                <a:latin typeface="Courier New" pitchFamily="49" charset="0"/>
              </a:rPr>
              <a:t>    V(&amp;</a:t>
            </a:r>
            <a:r>
              <a:rPr lang="en-US" sz="1600" dirty="0" err="1">
                <a:latin typeface="Courier New" pitchFamily="49" charset="0"/>
              </a:rPr>
              <a:t>wmutex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1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48004"/>
            <a:ext cx="7583488" cy="1029678"/>
          </a:xfrm>
        </p:spPr>
        <p:txBody>
          <a:bodyPr/>
          <a:lstStyle/>
          <a:p>
            <a:r>
              <a:rPr lang="en-US" dirty="0"/>
              <a:t>Join with CV vs Semaphores</a:t>
            </a:r>
          </a:p>
        </p:txBody>
      </p:sp>
      <p:sp>
        <p:nvSpPr>
          <p:cNvPr id="3" name="Shape 84"/>
          <p:cNvSpPr/>
          <p:nvPr/>
        </p:nvSpPr>
        <p:spPr>
          <a:xfrm>
            <a:off x="4831621" y="1555540"/>
            <a:ext cx="6509131" cy="1687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Courier" pitchFamily="2" charset="0"/>
              </a:rPr>
              <a:t>void thread_exit() {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latin typeface="Courier" pitchFamily="2" charset="0"/>
              </a:rPr>
              <a:t>    </a:t>
            </a:r>
            <a:r>
              <a:rPr lang="en-US" sz="1828" dirty="0" err="1">
                <a:latin typeface="Courier" pitchFamily="2" charset="0"/>
              </a:rPr>
              <a:t>Mutex_lock</a:t>
            </a:r>
            <a:r>
              <a:rPr lang="en-US" sz="1828" dirty="0">
                <a:latin typeface="Courier" pitchFamily="2" charset="0"/>
              </a:rPr>
              <a:t>(&amp;m);	// a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latin typeface="Courier" pitchFamily="2" charset="0"/>
              </a:rPr>
              <a:t>    </a:t>
            </a:r>
            <a:r>
              <a:rPr sz="1828" dirty="0">
                <a:latin typeface="Courier" pitchFamily="2" charset="0"/>
              </a:rPr>
              <a:t>done = 1;		// </a:t>
            </a:r>
            <a:r>
              <a:rPr lang="en-US" sz="1828" dirty="0">
                <a:latin typeface="Courier" pitchFamily="2" charset="0"/>
              </a:rPr>
              <a:t>b</a:t>
            </a:r>
            <a:endParaRPr sz="1828" dirty="0">
              <a:latin typeface="Courier" pitchFamily="2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latin typeface="Courier" pitchFamily="2" charset="0"/>
              </a:rPr>
              <a:t>    </a:t>
            </a:r>
            <a:r>
              <a:rPr sz="1828" dirty="0" err="1">
                <a:latin typeface="Courier" pitchFamily="2" charset="0"/>
              </a:rPr>
              <a:t>Cond_signal</a:t>
            </a:r>
            <a:r>
              <a:rPr sz="1828" dirty="0">
                <a:latin typeface="Courier" pitchFamily="2" charset="0"/>
              </a:rPr>
              <a:t>(&amp;c);// </a:t>
            </a:r>
            <a:r>
              <a:rPr lang="en-US" sz="1828" dirty="0">
                <a:latin typeface="Courier" pitchFamily="2" charset="0"/>
              </a:rPr>
              <a:t>c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latin typeface="Courier" pitchFamily="2" charset="0"/>
              </a:rPr>
              <a:t>    </a:t>
            </a:r>
            <a:r>
              <a:rPr lang="en-US" sz="1828" dirty="0" err="1">
                <a:latin typeface="Courier" pitchFamily="2" charset="0"/>
              </a:rPr>
              <a:t>Mutex_unlock</a:t>
            </a:r>
            <a:r>
              <a:rPr lang="en-US" sz="1828" dirty="0">
                <a:latin typeface="Courier" pitchFamily="2" charset="0"/>
              </a:rPr>
              <a:t>(&amp;m);// d</a:t>
            </a:r>
            <a:endParaRPr sz="1828" dirty="0">
              <a:latin typeface="Courier" pitchFamily="2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Courier" pitchFamily="2" charset="0"/>
              </a:rPr>
              <a:t>}</a:t>
            </a:r>
          </a:p>
        </p:txBody>
      </p:sp>
      <p:sp>
        <p:nvSpPr>
          <p:cNvPr id="4" name="Shape 85"/>
          <p:cNvSpPr/>
          <p:nvPr/>
        </p:nvSpPr>
        <p:spPr>
          <a:xfrm>
            <a:off x="153605" y="1678515"/>
            <a:ext cx="4239943" cy="175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Courier" pitchFamily="2" charset="0"/>
              </a:rPr>
              <a:t>void thread_join()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latin typeface="Courier" pitchFamily="2" charset="0"/>
              </a:rPr>
              <a:t>    </a:t>
            </a:r>
            <a:r>
              <a:rPr sz="1828" dirty="0" err="1">
                <a:latin typeface="Courier" pitchFamily="2" charset="0"/>
              </a:rPr>
              <a:t>Mutex_lock</a:t>
            </a:r>
            <a:r>
              <a:rPr sz="1828" dirty="0">
                <a:latin typeface="Courier" pitchFamily="2" charset="0"/>
              </a:rPr>
              <a:t>(&amp;m);// w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latin typeface="Courier" pitchFamily="2" charset="0"/>
              </a:rPr>
              <a:t>    </a:t>
            </a:r>
            <a:r>
              <a:rPr sz="1828" dirty="0">
                <a:latin typeface="Courier" pitchFamily="2" charset="0"/>
              </a:rPr>
              <a:t>if (done == 0)</a:t>
            </a:r>
            <a:r>
              <a:rPr lang="en-US" sz="1828" dirty="0">
                <a:latin typeface="Courier" pitchFamily="2" charset="0"/>
              </a:rPr>
              <a:t> </a:t>
            </a:r>
            <a:r>
              <a:rPr sz="1828" dirty="0">
                <a:latin typeface="Courier" pitchFamily="2" charset="0"/>
              </a:rPr>
              <a:t>// 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Courier" pitchFamily="2" charset="0"/>
              </a:rPr>
              <a:t>	</a:t>
            </a:r>
            <a:r>
              <a:rPr sz="1828" dirty="0" err="1">
                <a:latin typeface="Courier" pitchFamily="2" charset="0"/>
              </a:rPr>
              <a:t>Cond_wait</a:t>
            </a:r>
            <a:r>
              <a:rPr sz="1828" dirty="0">
                <a:latin typeface="Courier" pitchFamily="2" charset="0"/>
              </a:rPr>
              <a:t>(&amp;c, &amp;m); // 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latin typeface="Courier" pitchFamily="2" charset="0"/>
              </a:rPr>
              <a:t>    </a:t>
            </a:r>
            <a:r>
              <a:rPr sz="1828" dirty="0" err="1">
                <a:latin typeface="Courier" pitchFamily="2" charset="0"/>
              </a:rPr>
              <a:t>Mutex_unlock</a:t>
            </a:r>
            <a:r>
              <a:rPr sz="1828" dirty="0">
                <a:latin typeface="Courier" pitchFamily="2" charset="0"/>
              </a:rPr>
              <a:t>(&amp;m); // z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Courier" pitchFamily="2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815" y="1324796"/>
            <a:ext cx="563488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CVs:</a:t>
            </a:r>
          </a:p>
        </p:txBody>
      </p:sp>
      <p:sp>
        <p:nvSpPr>
          <p:cNvPr id="11" name="Shape 84"/>
          <p:cNvSpPr/>
          <p:nvPr/>
        </p:nvSpPr>
        <p:spPr>
          <a:xfrm>
            <a:off x="4831621" y="5070348"/>
            <a:ext cx="4312379" cy="843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Courier" pitchFamily="2" charset="0"/>
              </a:rPr>
              <a:t>void thread_exit() {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solidFill>
                  <a:srgbClr val="0070C0"/>
                </a:solidFill>
                <a:latin typeface="Courier" pitchFamily="2" charset="0"/>
              </a:rPr>
              <a:t>    </a:t>
            </a:r>
            <a:r>
              <a:rPr lang="en-US" sz="1828" dirty="0" err="1">
                <a:solidFill>
                  <a:srgbClr val="0070C0"/>
                </a:solidFill>
                <a:latin typeface="Courier" pitchFamily="2" charset="0"/>
              </a:rPr>
              <a:t>sem_post</a:t>
            </a:r>
            <a:r>
              <a:rPr lang="en-US" sz="1828" dirty="0">
                <a:solidFill>
                  <a:srgbClr val="0070C0"/>
                </a:solidFill>
                <a:latin typeface="Courier" pitchFamily="2" charset="0"/>
              </a:rPr>
              <a:t>(&amp;s)</a:t>
            </a:r>
            <a:endParaRPr sz="1828" dirty="0">
              <a:solidFill>
                <a:srgbClr val="0070C0"/>
              </a:solidFill>
              <a:latin typeface="Courier" pitchFamily="2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Courier" pitchFamily="2" charset="0"/>
              </a:rPr>
              <a:t>}</a:t>
            </a:r>
          </a:p>
        </p:txBody>
      </p:sp>
      <p:sp>
        <p:nvSpPr>
          <p:cNvPr id="12" name="Shape 85"/>
          <p:cNvSpPr/>
          <p:nvPr/>
        </p:nvSpPr>
        <p:spPr>
          <a:xfrm>
            <a:off x="802834" y="5074710"/>
            <a:ext cx="2893421" cy="916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000000"/>
                </a:solidFill>
                <a:latin typeface="Courier" pitchFamily="2" charset="0"/>
              </a:rPr>
              <a:t>void thread_join()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828" dirty="0">
                <a:solidFill>
                  <a:srgbClr val="0070C0"/>
                </a:solidFill>
                <a:latin typeface="Courier" pitchFamily="2" charset="0"/>
              </a:rPr>
              <a:t>    </a:t>
            </a:r>
            <a:r>
              <a:rPr lang="en-US" sz="1828" dirty="0" err="1">
                <a:solidFill>
                  <a:srgbClr val="0070C0"/>
                </a:solidFill>
                <a:latin typeface="Courier" pitchFamily="2" charset="0"/>
              </a:rPr>
              <a:t>sem_wait</a:t>
            </a:r>
            <a:r>
              <a:rPr lang="en-US" sz="1828" dirty="0">
                <a:solidFill>
                  <a:srgbClr val="0070C0"/>
                </a:solidFill>
                <a:latin typeface="Courier" pitchFamily="2" charset="0"/>
              </a:rPr>
              <a:t>(&amp;s);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000000"/>
                </a:solidFill>
                <a:latin typeface="Courier" pitchFamily="2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3605" y="4161975"/>
            <a:ext cx="2521844" cy="8712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 err="1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sem_t</a:t>
            </a:r>
            <a:r>
              <a:rPr lang="en-US" sz="1687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 s;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is-IS" sz="1687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sem_init(&amp;s, </a:t>
            </a:r>
            <a:r>
              <a:rPr lang="is-IS" sz="1687" dirty="0">
                <a:solidFill>
                  <a:schemeClr val="bg2"/>
                </a:solidFill>
                <a:latin typeface="Menlo"/>
                <a:ea typeface="Menlo"/>
                <a:cs typeface="Menlo"/>
                <a:sym typeface="Menlo"/>
              </a:rPr>
              <a:t>???</a:t>
            </a:r>
            <a:r>
              <a:rPr lang="is-IS" sz="1687" dirty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1687" dirty="0">
              <a:solidFill>
                <a:schemeClr val="bg1"/>
              </a:solidFill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3605" y="3643760"/>
            <a:ext cx="135723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87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Semaphores: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4849" y="3497013"/>
            <a:ext cx="6399150" cy="871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1687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1687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1687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1687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1687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36858" y="4399491"/>
            <a:ext cx="4508670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Initialize to 0 (so </a:t>
            </a:r>
            <a:r>
              <a:rPr lang="en-US" sz="1969" i="1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sz="1969" i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must wait…)</a:t>
            </a:r>
          </a:p>
        </p:txBody>
      </p:sp>
    </p:spTree>
    <p:extLst>
      <p:ext uri="{BB962C8B-B14F-4D97-AF65-F5344CB8AC3E}">
        <p14:creationId xmlns:p14="http://schemas.microsoft.com/office/powerpoint/2010/main" val="38552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C9866-279B-384F-8EA3-E8190E81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Dining Philosopher’s Problem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6A55DB-3A85-9842-8F4B-A13DA24E1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95" y="3404195"/>
            <a:ext cx="3392907" cy="3193157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A5799B-7412-4948-89B8-B07E47077155}"/>
              </a:ext>
            </a:extLst>
          </p:cNvPr>
          <p:cNvSpPr txBox="1">
            <a:spLocks/>
          </p:cNvSpPr>
          <p:nvPr/>
        </p:nvSpPr>
        <p:spPr bwMode="auto">
          <a:xfrm>
            <a:off x="396875" y="1362075"/>
            <a:ext cx="7896225" cy="192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Problem Statement</a:t>
            </a:r>
          </a:p>
          <a:p>
            <a:pPr lvl="1"/>
            <a:r>
              <a:rPr lang="en-US" b="0" kern="0" dirty="0"/>
              <a:t>5 philosophers on a table with 5 forks</a:t>
            </a:r>
          </a:p>
          <a:p>
            <a:pPr lvl="1"/>
            <a:r>
              <a:rPr lang="en-US" b="0" kern="0" dirty="0"/>
              <a:t>A philosopher needs 2 forks to eat</a:t>
            </a:r>
          </a:p>
          <a:p>
            <a:pPr lvl="1"/>
            <a:r>
              <a:rPr lang="en-US" b="0" kern="0" dirty="0"/>
              <a:t>Sometimes they think, no need for forks</a:t>
            </a:r>
          </a:p>
          <a:p>
            <a:pPr lvl="1"/>
            <a:r>
              <a:rPr lang="en-US" kern="0" dirty="0">
                <a:solidFill>
                  <a:srgbClr val="0070C0"/>
                </a:solidFill>
              </a:rPr>
              <a:t>Challenge: no deadlock and no philosopher starves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B3A8B8-6B42-DB48-A637-277598EFB885}"/>
              </a:ext>
            </a:extLst>
          </p:cNvPr>
          <p:cNvSpPr txBox="1"/>
          <p:nvPr/>
        </p:nvSpPr>
        <p:spPr>
          <a:xfrm>
            <a:off x="4754660" y="3640956"/>
            <a:ext cx="32311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latin typeface="Courier" pitchFamily="2" charset="0"/>
              </a:rPr>
              <a:t>Each philosopher:</a:t>
            </a:r>
          </a:p>
          <a:p>
            <a:endParaRPr lang="en-US" altLang="zh-CN" sz="1800" b="0" dirty="0">
              <a:latin typeface="Courier" pitchFamily="2" charset="0"/>
            </a:endParaRPr>
          </a:p>
          <a:p>
            <a:r>
              <a:rPr lang="en-US" altLang="zh-CN" sz="1800" b="0" dirty="0">
                <a:latin typeface="Courier" pitchFamily="2" charset="0"/>
              </a:rPr>
              <a:t>while (1) {</a:t>
            </a:r>
          </a:p>
          <a:p>
            <a:r>
              <a:rPr lang="en-US" altLang="zh-CN" sz="1800" b="0" dirty="0">
                <a:latin typeface="Courier" pitchFamily="2" charset="0"/>
              </a:rPr>
              <a:t>    think();</a:t>
            </a:r>
          </a:p>
          <a:p>
            <a:r>
              <a:rPr lang="en-US" altLang="zh-CN" sz="1800" b="0" dirty="0">
                <a:latin typeface="Courier" pitchFamily="2" charset="0"/>
              </a:rPr>
              <a:t>    </a:t>
            </a:r>
            <a:r>
              <a:rPr lang="en-US" altLang="zh-CN" sz="1800" b="0" dirty="0" err="1">
                <a:latin typeface="Courier" pitchFamily="2" charset="0"/>
              </a:rPr>
              <a:t>get_forks</a:t>
            </a:r>
            <a:r>
              <a:rPr lang="en-US" altLang="zh-CN" sz="1800" b="0" dirty="0">
                <a:latin typeface="Courier" pitchFamily="2" charset="0"/>
              </a:rPr>
              <a:t>(p);</a:t>
            </a:r>
          </a:p>
          <a:p>
            <a:r>
              <a:rPr lang="en-US" altLang="zh-CN" sz="1800" b="0" dirty="0">
                <a:latin typeface="Courier" pitchFamily="2" charset="0"/>
              </a:rPr>
              <a:t>    eat();</a:t>
            </a:r>
          </a:p>
          <a:p>
            <a:r>
              <a:rPr lang="en-US" altLang="zh-CN" sz="1800" b="0" dirty="0">
                <a:latin typeface="Courier" pitchFamily="2" charset="0"/>
              </a:rPr>
              <a:t>    </a:t>
            </a:r>
            <a:r>
              <a:rPr lang="en-US" altLang="zh-CN" sz="1800" b="0" dirty="0" err="1">
                <a:latin typeface="Courier" pitchFamily="2" charset="0"/>
              </a:rPr>
              <a:t>put_forks</a:t>
            </a:r>
            <a:r>
              <a:rPr lang="en-US" altLang="zh-CN" sz="1800" b="0" dirty="0">
                <a:latin typeface="Courier" pitchFamily="2" charset="0"/>
              </a:rPr>
              <a:t>(p);</a:t>
            </a:r>
          </a:p>
          <a:p>
            <a:r>
              <a:rPr lang="en-US" altLang="zh-CN" sz="1800" b="0" dirty="0">
                <a:latin typeface="Courier" pitchFamily="2" charset="0"/>
              </a:rPr>
              <a:t>}</a:t>
            </a:r>
            <a:endParaRPr lang="zh-CN" altLang="en-US" sz="1800" b="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0891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C9866-279B-384F-8EA3-E8190E81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Try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1B3A8B8-6B42-DB48-A637-277598EFB885}"/>
              </a:ext>
            </a:extLst>
          </p:cNvPr>
          <p:cNvSpPr txBox="1"/>
          <p:nvPr/>
        </p:nvSpPr>
        <p:spPr>
          <a:xfrm>
            <a:off x="683568" y="1268379"/>
            <a:ext cx="4248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Courier" pitchFamily="2" charset="0"/>
              </a:rPr>
              <a:t>void </a:t>
            </a:r>
            <a:r>
              <a:rPr lang="en-US" altLang="zh-CN" sz="1600" dirty="0" err="1">
                <a:latin typeface="Courier" pitchFamily="2" charset="0"/>
              </a:rPr>
              <a:t>get_forks</a:t>
            </a:r>
            <a:r>
              <a:rPr lang="en-US" altLang="zh-CN" sz="1600" b="0" dirty="0">
                <a:latin typeface="Courier" pitchFamily="2" charset="0"/>
              </a:rPr>
              <a:t>(int p) {     </a:t>
            </a:r>
          </a:p>
          <a:p>
            <a:r>
              <a:rPr lang="en-US" altLang="zh-CN" sz="1600" b="0" dirty="0">
                <a:latin typeface="Courier" pitchFamily="2" charset="0"/>
              </a:rPr>
              <a:t>    </a:t>
            </a:r>
            <a:r>
              <a:rPr lang="en-US" altLang="zh-CN" sz="1600" b="0" dirty="0" err="1">
                <a:latin typeface="Courier" pitchFamily="2" charset="0"/>
              </a:rPr>
              <a:t>sem_wait</a:t>
            </a:r>
            <a:r>
              <a:rPr lang="en-US" altLang="zh-CN" sz="1600" b="0" dirty="0">
                <a:latin typeface="Courier" pitchFamily="2" charset="0"/>
              </a:rPr>
              <a:t>(&amp;forks[left(p)]);</a:t>
            </a:r>
          </a:p>
          <a:p>
            <a:r>
              <a:rPr lang="en-US" altLang="zh-CN" sz="1600" b="0" dirty="0">
                <a:latin typeface="Courier" pitchFamily="2" charset="0"/>
              </a:rPr>
              <a:t>    </a:t>
            </a:r>
            <a:r>
              <a:rPr lang="en-US" altLang="zh-CN" sz="1600" b="0" dirty="0" err="1">
                <a:latin typeface="Courier" pitchFamily="2" charset="0"/>
              </a:rPr>
              <a:t>sem_wait</a:t>
            </a:r>
            <a:r>
              <a:rPr lang="en-US" altLang="zh-CN" sz="1600" b="0" dirty="0">
                <a:latin typeface="Courier" pitchFamily="2" charset="0"/>
              </a:rPr>
              <a:t>(&amp;forks[right(p)]);</a:t>
            </a:r>
          </a:p>
          <a:p>
            <a:r>
              <a:rPr lang="en-US" altLang="zh-CN" sz="1600" b="0" dirty="0">
                <a:latin typeface="Courier" pitchFamily="2" charset="0"/>
              </a:rPr>
              <a:t>}</a:t>
            </a:r>
          </a:p>
          <a:p>
            <a:endParaRPr lang="en-US" altLang="zh-CN" sz="1600" b="0" dirty="0">
              <a:latin typeface="Courier" pitchFamily="2" charset="0"/>
            </a:endParaRPr>
          </a:p>
          <a:p>
            <a:r>
              <a:rPr lang="en-US" altLang="zh-CN" sz="1600" b="0" dirty="0">
                <a:latin typeface="Courier" pitchFamily="2" charset="0"/>
              </a:rPr>
              <a:t>void </a:t>
            </a:r>
            <a:r>
              <a:rPr lang="en-US" altLang="zh-CN" sz="1600" dirty="0" err="1">
                <a:latin typeface="Courier" pitchFamily="2" charset="0"/>
              </a:rPr>
              <a:t>put_forks</a:t>
            </a:r>
            <a:r>
              <a:rPr lang="en-US" altLang="zh-CN" sz="1600" b="0" dirty="0">
                <a:latin typeface="Courier" pitchFamily="2" charset="0"/>
              </a:rPr>
              <a:t>(int p) {</a:t>
            </a:r>
          </a:p>
          <a:p>
            <a:r>
              <a:rPr lang="en-US" altLang="zh-CN" sz="1600" b="0" dirty="0">
                <a:latin typeface="Courier" pitchFamily="2" charset="0"/>
              </a:rPr>
              <a:t>    </a:t>
            </a:r>
            <a:r>
              <a:rPr lang="en-US" altLang="zh-CN" sz="1600" b="0" dirty="0" err="1">
                <a:latin typeface="Courier" pitchFamily="2" charset="0"/>
              </a:rPr>
              <a:t>sem_post</a:t>
            </a:r>
            <a:r>
              <a:rPr lang="en-US" altLang="zh-CN" sz="1600" b="0" dirty="0">
                <a:latin typeface="Courier" pitchFamily="2" charset="0"/>
              </a:rPr>
              <a:t>(&amp;forks[left(p)]);</a:t>
            </a:r>
          </a:p>
          <a:p>
            <a:r>
              <a:rPr lang="en-US" altLang="zh-CN" sz="1600" b="0" dirty="0">
                <a:latin typeface="Courier" pitchFamily="2" charset="0"/>
              </a:rPr>
              <a:t>    </a:t>
            </a:r>
            <a:r>
              <a:rPr lang="en-US" altLang="zh-CN" sz="1600" b="0" dirty="0" err="1">
                <a:latin typeface="Courier" pitchFamily="2" charset="0"/>
              </a:rPr>
              <a:t>sem_post</a:t>
            </a:r>
            <a:r>
              <a:rPr lang="en-US" altLang="zh-CN" sz="1600" b="0" dirty="0">
                <a:latin typeface="Courier" pitchFamily="2" charset="0"/>
              </a:rPr>
              <a:t>(&amp;forks[right(p)]);</a:t>
            </a:r>
          </a:p>
          <a:p>
            <a:r>
              <a:rPr lang="en-US" altLang="zh-CN" sz="1600" b="0" dirty="0">
                <a:latin typeface="Courier" pitchFamily="2" charset="0"/>
              </a:rPr>
              <a:t>}</a:t>
            </a:r>
            <a:endParaRPr lang="zh-CN" altLang="en-US" sz="2000" b="0" dirty="0">
              <a:latin typeface="Courier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64674-27B3-2D4E-BE1D-EC40EEC704C8}"/>
              </a:ext>
            </a:extLst>
          </p:cNvPr>
          <p:cNvSpPr txBox="1">
            <a:spLocks/>
          </p:cNvSpPr>
          <p:nvPr/>
        </p:nvSpPr>
        <p:spPr bwMode="auto">
          <a:xfrm>
            <a:off x="393726" y="3952956"/>
            <a:ext cx="7896225" cy="192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Wrong and cause deadlock</a:t>
            </a:r>
          </a:p>
          <a:p>
            <a:pPr lvl="1"/>
            <a:r>
              <a:rPr lang="en-US" b="0" kern="0" dirty="0"/>
              <a:t>If every philosopher takes their left fork simultaneously, no one can get the right fork</a:t>
            </a:r>
          </a:p>
          <a:p>
            <a:pPr lvl="1"/>
            <a:r>
              <a:rPr lang="en-US" b="0" kern="0" dirty="0"/>
              <a:t>Deadlock!</a:t>
            </a:r>
          </a:p>
        </p:txBody>
      </p:sp>
      <p:pic>
        <p:nvPicPr>
          <p:cNvPr id="10" name="内容占位符 4">
            <a:extLst>
              <a:ext uri="{FF2B5EF4-FFF2-40B4-BE49-F238E27FC236}">
                <a16:creationId xmlns:a16="http://schemas.microsoft.com/office/drawing/2014/main" id="{9D4471F1-3127-1443-8FA9-89C5F98AF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7367" y="984725"/>
            <a:ext cx="3392907" cy="31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119952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C9866-279B-384F-8EA3-E8190E81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Second Try: break the dependency</a:t>
            </a:r>
            <a:endParaRPr kumimoji="1"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E6A55DB-3A85-9842-8F4B-A13DA24E1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367" y="984725"/>
            <a:ext cx="3392907" cy="3193157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1B3A8B8-6B42-DB48-A637-277598EFB885}"/>
              </a:ext>
            </a:extLst>
          </p:cNvPr>
          <p:cNvSpPr txBox="1"/>
          <p:nvPr/>
        </p:nvSpPr>
        <p:spPr>
          <a:xfrm>
            <a:off x="683568" y="1268379"/>
            <a:ext cx="44644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latin typeface="Courier" pitchFamily="2" charset="0"/>
              </a:rPr>
              <a:t>void </a:t>
            </a:r>
            <a:r>
              <a:rPr lang="en-US" altLang="zh-CN" sz="1600" dirty="0" err="1">
                <a:latin typeface="Courier" pitchFamily="2" charset="0"/>
              </a:rPr>
              <a:t>get_forks</a:t>
            </a:r>
            <a:r>
              <a:rPr lang="en-US" altLang="zh-CN" sz="1600" b="0" dirty="0">
                <a:latin typeface="Courier" pitchFamily="2" charset="0"/>
              </a:rPr>
              <a:t>(int p) {     </a:t>
            </a:r>
          </a:p>
          <a:p>
            <a:r>
              <a:rPr lang="en-US" altLang="zh-CN" sz="1600" b="0" dirty="0">
                <a:latin typeface="Courier" pitchFamily="2" charset="0"/>
              </a:rPr>
              <a:t>    if (p == 4) { </a:t>
            </a:r>
          </a:p>
          <a:p>
            <a:r>
              <a:rPr lang="en-US" altLang="zh-CN" sz="1600" b="0" dirty="0">
                <a:latin typeface="Courier" pitchFamily="2" charset="0"/>
              </a:rPr>
              <a:t>        </a:t>
            </a:r>
            <a:r>
              <a:rPr lang="en-US" altLang="zh-CN" sz="1600" b="0" dirty="0" err="1">
                <a:latin typeface="Courier" pitchFamily="2" charset="0"/>
              </a:rPr>
              <a:t>sem_wait</a:t>
            </a:r>
            <a:r>
              <a:rPr lang="en-US" altLang="zh-CN" sz="1600" b="0" dirty="0">
                <a:latin typeface="Courier" pitchFamily="2" charset="0"/>
              </a:rPr>
              <a:t>(&amp;forks[right(p)]);</a:t>
            </a:r>
          </a:p>
          <a:p>
            <a:r>
              <a:rPr lang="en-US" altLang="zh-CN" sz="1600" b="0" dirty="0">
                <a:latin typeface="Courier" pitchFamily="2" charset="0"/>
              </a:rPr>
              <a:t>        </a:t>
            </a:r>
            <a:r>
              <a:rPr lang="en-US" altLang="zh-CN" sz="1600" b="0" dirty="0" err="1">
                <a:latin typeface="Courier" pitchFamily="2" charset="0"/>
              </a:rPr>
              <a:t>sem_wait</a:t>
            </a:r>
            <a:r>
              <a:rPr lang="en-US" altLang="zh-CN" sz="1600" b="0" dirty="0">
                <a:latin typeface="Courier" pitchFamily="2" charset="0"/>
              </a:rPr>
              <a:t>(&amp;forks[left(p)]);</a:t>
            </a:r>
          </a:p>
          <a:p>
            <a:r>
              <a:rPr lang="en-US" altLang="zh-CN" sz="1600" b="0" dirty="0">
                <a:latin typeface="Courier" pitchFamily="2" charset="0"/>
              </a:rPr>
              <a:t>    } else {    </a:t>
            </a:r>
          </a:p>
          <a:p>
            <a:r>
              <a:rPr lang="en-US" altLang="zh-CN" sz="1600" b="0" dirty="0">
                <a:latin typeface="Courier" pitchFamily="2" charset="0"/>
              </a:rPr>
              <a:t>        </a:t>
            </a:r>
            <a:r>
              <a:rPr lang="en-US" altLang="zh-CN" sz="1600" b="0" dirty="0" err="1">
                <a:latin typeface="Courier" pitchFamily="2" charset="0"/>
              </a:rPr>
              <a:t>sem_wait</a:t>
            </a:r>
            <a:r>
              <a:rPr lang="en-US" altLang="zh-CN" sz="1600" b="0" dirty="0">
                <a:latin typeface="Courier" pitchFamily="2" charset="0"/>
              </a:rPr>
              <a:t>(&amp;forks[left(p)]);</a:t>
            </a:r>
          </a:p>
          <a:p>
            <a:r>
              <a:rPr lang="en-US" altLang="zh-CN" sz="1600" b="0" dirty="0">
                <a:latin typeface="Courier" pitchFamily="2" charset="0"/>
              </a:rPr>
              <a:t>        </a:t>
            </a:r>
            <a:r>
              <a:rPr lang="en-US" altLang="zh-CN" sz="1600" b="0" dirty="0" err="1">
                <a:latin typeface="Courier" pitchFamily="2" charset="0"/>
              </a:rPr>
              <a:t>sem_wait</a:t>
            </a:r>
            <a:r>
              <a:rPr lang="en-US" altLang="zh-CN" sz="1600" b="0" dirty="0">
                <a:latin typeface="Courier" pitchFamily="2" charset="0"/>
              </a:rPr>
              <a:t>(&amp;forks[right(p)]);</a:t>
            </a:r>
          </a:p>
          <a:p>
            <a:r>
              <a:rPr lang="en-US" altLang="zh-CN" sz="1600" b="0" dirty="0">
                <a:latin typeface="Courier" pitchFamily="2" charset="0"/>
              </a:rPr>
              <a:t>    }</a:t>
            </a:r>
          </a:p>
          <a:p>
            <a:r>
              <a:rPr lang="en-US" altLang="zh-CN" sz="1600" b="0" dirty="0">
                <a:latin typeface="Courier" pitchFamily="2" charset="0"/>
              </a:rPr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C64674-27B3-2D4E-BE1D-EC40EEC704C8}"/>
              </a:ext>
            </a:extLst>
          </p:cNvPr>
          <p:cNvSpPr txBox="1">
            <a:spLocks/>
          </p:cNvSpPr>
          <p:nvPr/>
        </p:nvSpPr>
        <p:spPr bwMode="auto">
          <a:xfrm>
            <a:off x="393726" y="3952956"/>
            <a:ext cx="7896225" cy="1922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kern="0" dirty="0"/>
              <a:t>Cycle of waiting is broken!</a:t>
            </a:r>
          </a:p>
          <a:p>
            <a:pPr lvl="1"/>
            <a:r>
              <a:rPr lang="en-US" b="0" kern="0" dirty="0"/>
              <a:t>More deadlocks on next lecture</a:t>
            </a:r>
          </a:p>
        </p:txBody>
      </p:sp>
    </p:spTree>
    <p:extLst>
      <p:ext uri="{BB962C8B-B14F-4D97-AF65-F5344CB8AC3E}">
        <p14:creationId xmlns:p14="http://schemas.microsoft.com/office/powerpoint/2010/main" val="1399645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539" y="1340768"/>
            <a:ext cx="8518921" cy="5205320"/>
          </a:xfrm>
        </p:spPr>
        <p:txBody>
          <a:bodyPr>
            <a:normAutofit/>
          </a:bodyPr>
          <a:lstStyle/>
          <a:p>
            <a:r>
              <a:rPr lang="en-US" dirty="0"/>
              <a:t>Semaphores are equivalent to </a:t>
            </a:r>
            <a:r>
              <a:rPr lang="en-US" dirty="0">
                <a:solidFill>
                  <a:srgbClr val="0070C0"/>
                </a:solidFill>
              </a:rPr>
              <a:t>locks + condition variables</a:t>
            </a:r>
          </a:p>
          <a:p>
            <a:pPr lvl="1"/>
            <a:r>
              <a:rPr lang="en-US" dirty="0"/>
              <a:t>Can be used for both mutual exclusion and ordering</a:t>
            </a:r>
          </a:p>
          <a:p>
            <a:r>
              <a:rPr lang="en-US" dirty="0"/>
              <a:t>Semaphores contain </a:t>
            </a:r>
            <a:r>
              <a:rPr lang="en-US" b="1" dirty="0"/>
              <a:t>state</a:t>
            </a:r>
          </a:p>
          <a:p>
            <a:pPr lvl="1"/>
            <a:r>
              <a:rPr lang="en-US" dirty="0"/>
              <a:t>How they are initialized depends on how they will be used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to 1: </a:t>
            </a:r>
            <a:r>
              <a:rPr lang="en-US" dirty="0" err="1"/>
              <a:t>Mutex</a:t>
            </a:r>
            <a:endParaRPr lang="en-US" dirty="0"/>
          </a:p>
          <a:p>
            <a:pPr lvl="1"/>
            <a:r>
              <a:rPr lang="en-US" dirty="0" err="1"/>
              <a:t>Init</a:t>
            </a:r>
            <a:r>
              <a:rPr lang="en-US" dirty="0"/>
              <a:t> to 0: Join (1 thread must arrive first, then other)</a:t>
            </a:r>
          </a:p>
          <a:p>
            <a:pPr lvl="1"/>
            <a:r>
              <a:rPr lang="en-US" dirty="0" err="1"/>
              <a:t>Init</a:t>
            </a:r>
            <a:r>
              <a:rPr lang="en-US" dirty="0"/>
              <a:t> to N: Number of available resources</a:t>
            </a:r>
          </a:p>
          <a:p>
            <a:r>
              <a:rPr lang="en-US" altLang="en-US" sz="2461" dirty="0" err="1"/>
              <a:t>Sem_wait</a:t>
            </a:r>
            <a:r>
              <a:rPr lang="en-US" altLang="en-US" sz="2461" dirty="0"/>
              <a:t>(): Waits until value &gt; 0, then decrement (atomic)</a:t>
            </a:r>
          </a:p>
          <a:p>
            <a:r>
              <a:rPr lang="en-US" sz="2461" dirty="0" err="1">
                <a:ea typeface="Menlo"/>
                <a:cs typeface="Menlo"/>
                <a:sym typeface="Menlo"/>
              </a:rPr>
              <a:t>Sem_post</a:t>
            </a:r>
            <a:r>
              <a:rPr lang="en-US" sz="2461" dirty="0">
                <a:ea typeface="Menlo"/>
                <a:cs typeface="Menlo"/>
                <a:sym typeface="Menlo"/>
              </a:rPr>
              <a:t>(): Increment value, then wake a single waiter (atomic)</a:t>
            </a:r>
          </a:p>
          <a:p>
            <a:r>
              <a:rPr lang="en-US" sz="2461" dirty="0">
                <a:ea typeface="Menlo"/>
                <a:cs typeface="Menlo"/>
                <a:sym typeface="Menlo"/>
              </a:rPr>
              <a:t>Can use semaphores in producer/consumer relationships and for reader/writer 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7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Equivalence Claim</a:t>
            </a:r>
          </a:p>
        </p:txBody>
      </p:sp>
      <p:sp>
        <p:nvSpPr>
          <p:cNvPr id="258" name="Shape 258"/>
          <p:cNvSpPr>
            <a:spLocks noGrp="1"/>
          </p:cNvSpPr>
          <p:nvPr>
            <p:ph type="body" idx="4294967295"/>
          </p:nvPr>
        </p:nvSpPr>
        <p:spPr>
          <a:xfrm>
            <a:off x="509315" y="1750170"/>
            <a:ext cx="8123783" cy="3679031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391" dirty="0"/>
              <a:t>Semaphores are equally powerful to </a:t>
            </a:r>
            <a:r>
              <a:rPr sz="2391" dirty="0">
                <a:solidFill>
                  <a:srgbClr val="000000"/>
                </a:solidFill>
              </a:rPr>
              <a:t>Locks+CVs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391" dirty="0"/>
              <a:t>	</a:t>
            </a:r>
            <a:r>
              <a:rPr sz="2391" dirty="0"/>
              <a:t>- what does this mean?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39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391" dirty="0"/>
              <a:t>One might </a:t>
            </a:r>
            <a:r>
              <a:rPr sz="2391" dirty="0"/>
              <a:t>be more convenient, but that’s not relevant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391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0070C0"/>
                </a:solidFill>
              </a:rPr>
              <a:t>Equivalence means </a:t>
            </a:r>
            <a:r>
              <a:rPr lang="en-US" sz="2391" dirty="0">
                <a:solidFill>
                  <a:srgbClr val="0070C0"/>
                </a:solidFill>
              </a:rPr>
              <a:t>each can be </a:t>
            </a:r>
            <a:r>
              <a:rPr sz="2391" dirty="0">
                <a:solidFill>
                  <a:srgbClr val="0070C0"/>
                </a:solidFill>
              </a:rPr>
              <a:t>buil</a:t>
            </a:r>
            <a:r>
              <a:rPr lang="en-US" sz="2391" dirty="0">
                <a:solidFill>
                  <a:srgbClr val="0070C0"/>
                </a:solidFill>
              </a:rPr>
              <a:t>t</a:t>
            </a:r>
            <a:r>
              <a:rPr sz="2391" dirty="0">
                <a:solidFill>
                  <a:srgbClr val="0070C0"/>
                </a:solidFill>
              </a:rPr>
              <a:t> </a:t>
            </a:r>
            <a:r>
              <a:rPr lang="en-US" sz="2391" dirty="0">
                <a:solidFill>
                  <a:srgbClr val="0070C0"/>
                </a:solidFill>
              </a:rPr>
              <a:t>from the other</a:t>
            </a:r>
            <a:endParaRPr sz="239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7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000000"/>
                </a:solidFill>
              </a:rPr>
              <a:t>Proof Steps</a:t>
            </a:r>
          </a:p>
        </p:txBody>
      </p:sp>
      <p:sp>
        <p:nvSpPr>
          <p:cNvPr id="261" name="Shape 261"/>
          <p:cNvSpPr>
            <a:spLocks noGrp="1"/>
          </p:cNvSpPr>
          <p:nvPr>
            <p:ph type="body" idx="1"/>
          </p:nvPr>
        </p:nvSpPr>
        <p:spPr>
          <a:xfrm>
            <a:off x="668933" y="1307292"/>
            <a:ext cx="7804547" cy="636713"/>
          </a:xfrm>
          <a:prstGeom prst="rect">
            <a:avLst/>
          </a:prstGeo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000000"/>
                </a:solidFill>
              </a:rPr>
              <a:t>Want to show we can do these three things:</a:t>
            </a:r>
          </a:p>
        </p:txBody>
      </p:sp>
      <p:sp>
        <p:nvSpPr>
          <p:cNvPr id="262" name="Shape 262"/>
          <p:cNvSpPr/>
          <p:nvPr/>
        </p:nvSpPr>
        <p:spPr>
          <a:xfrm>
            <a:off x="784300" y="2517360"/>
            <a:ext cx="203899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263" name="Shape 263"/>
          <p:cNvSpPr/>
          <p:nvPr/>
        </p:nvSpPr>
        <p:spPr>
          <a:xfrm>
            <a:off x="784300" y="3053142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264" name="Shape 264"/>
          <p:cNvSpPr/>
          <p:nvPr/>
        </p:nvSpPr>
        <p:spPr>
          <a:xfrm>
            <a:off x="3552503" y="2517360"/>
            <a:ext cx="203899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  <p:sp>
        <p:nvSpPr>
          <p:cNvPr id="265" name="Shape 265"/>
          <p:cNvSpPr/>
          <p:nvPr/>
        </p:nvSpPr>
        <p:spPr>
          <a:xfrm>
            <a:off x="3552503" y="3053142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266" name="Shape 266"/>
          <p:cNvSpPr/>
          <p:nvPr/>
        </p:nvSpPr>
        <p:spPr>
          <a:xfrm>
            <a:off x="6320706" y="3053142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267" name="Shape 267"/>
          <p:cNvSpPr/>
          <p:nvPr/>
        </p:nvSpPr>
        <p:spPr>
          <a:xfrm>
            <a:off x="6320706" y="2517360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268" name="Shape 268"/>
          <p:cNvSpPr/>
          <p:nvPr/>
        </p:nvSpPr>
        <p:spPr>
          <a:xfrm>
            <a:off x="7390386" y="3053142"/>
            <a:ext cx="96931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CV’s</a:t>
            </a:r>
          </a:p>
        </p:txBody>
      </p:sp>
    </p:spTree>
    <p:extLst>
      <p:ext uri="{BB962C8B-B14F-4D97-AF65-F5344CB8AC3E}">
        <p14:creationId xmlns:p14="http://schemas.microsoft.com/office/powerpoint/2010/main" val="4020945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Lock from Semaphore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9538" y="1622327"/>
            <a:ext cx="8497957" cy="320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87" dirty="0" err="1">
                <a:latin typeface="Menlo" charset="0"/>
              </a:rPr>
              <a:t>typedef</a:t>
            </a:r>
            <a:r>
              <a:rPr lang="en-US" sz="1687" dirty="0">
                <a:latin typeface="Menlo" charset="0"/>
              </a:rPr>
              <a:t> </a:t>
            </a:r>
            <a:r>
              <a:rPr lang="en-US" sz="1687" dirty="0" err="1">
                <a:latin typeface="Menlo" charset="0"/>
              </a:rPr>
              <a:t>struct</a:t>
            </a:r>
            <a:r>
              <a:rPr lang="en-US" sz="1687" dirty="0">
                <a:latin typeface="Menlo" charset="0"/>
              </a:rPr>
              <a:t> __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{ </a:t>
            </a:r>
            <a:endParaRPr lang="en-US" sz="1687" dirty="0"/>
          </a:p>
          <a:p>
            <a:pPr algn="l"/>
            <a:r>
              <a:rPr lang="en-US" sz="1687" dirty="0">
                <a:latin typeface="Menlo" charset="0"/>
              </a:rPr>
              <a:t>// whatever data </a:t>
            </a:r>
            <a:r>
              <a:rPr lang="en-US" sz="1687" dirty="0" err="1">
                <a:latin typeface="Menlo" charset="0"/>
              </a:rPr>
              <a:t>structs</a:t>
            </a:r>
            <a:r>
              <a:rPr lang="en-US" sz="1687" dirty="0">
                <a:latin typeface="Menlo" charset="0"/>
              </a:rPr>
              <a:t> you need go here</a:t>
            </a:r>
          </a:p>
          <a:p>
            <a:pPr algn="l"/>
            <a:r>
              <a:rPr lang="en-US" sz="1687" dirty="0">
                <a:latin typeface="Menlo" charset="0"/>
              </a:rPr>
              <a:t>} 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;</a:t>
            </a:r>
          </a:p>
          <a:p>
            <a:pPr algn="l"/>
            <a:endParaRPr lang="en-US" sz="1687" dirty="0">
              <a:latin typeface="Menlo" charset="0"/>
            </a:endParaRPr>
          </a:p>
          <a:p>
            <a:pPr algn="l"/>
            <a:r>
              <a:rPr lang="en-US" sz="1687" dirty="0">
                <a:latin typeface="Menlo" charset="0"/>
              </a:rPr>
              <a:t>void </a:t>
            </a:r>
            <a:r>
              <a:rPr lang="en-US" sz="1687" dirty="0" err="1">
                <a:latin typeface="Menlo" charset="0"/>
              </a:rPr>
              <a:t>init</a:t>
            </a:r>
            <a:r>
              <a:rPr lang="en-US" sz="1687" dirty="0">
                <a:latin typeface="Menlo" charset="0"/>
              </a:rPr>
              <a:t>(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*lock) {</a:t>
            </a:r>
          </a:p>
          <a:p>
            <a:pPr algn="l"/>
            <a:r>
              <a:rPr lang="en-US" sz="1687" dirty="0">
                <a:latin typeface="Menlo" charset="0"/>
              </a:rPr>
              <a:t>}</a:t>
            </a:r>
          </a:p>
          <a:p>
            <a:pPr algn="l"/>
            <a:endParaRPr lang="en-US" sz="1687" dirty="0">
              <a:latin typeface="Menlo" charset="0"/>
            </a:endParaRPr>
          </a:p>
          <a:p>
            <a:pPr algn="l"/>
            <a:r>
              <a:rPr lang="en-US" sz="1687" dirty="0">
                <a:latin typeface="Menlo" charset="0"/>
              </a:rPr>
              <a:t>void acquire(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*lock) {</a:t>
            </a:r>
          </a:p>
          <a:p>
            <a:pPr algn="l"/>
            <a:r>
              <a:rPr lang="en-US" sz="1687" dirty="0">
                <a:latin typeface="Menlo" charset="0"/>
              </a:rPr>
              <a:t>} </a:t>
            </a:r>
          </a:p>
          <a:p>
            <a:pPr algn="l"/>
            <a:br>
              <a:rPr lang="en-US" sz="1687" dirty="0">
                <a:latin typeface="Helvetica" charset="0"/>
              </a:rPr>
            </a:br>
            <a:r>
              <a:rPr lang="en-US" sz="1687" dirty="0">
                <a:latin typeface="Menlo" charset="0"/>
              </a:rPr>
              <a:t>void release(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*lock) { </a:t>
            </a:r>
          </a:p>
          <a:p>
            <a:pPr algn="l"/>
            <a:r>
              <a:rPr lang="en-US" sz="1687" dirty="0">
                <a:latin typeface="Menlo" charset="0"/>
              </a:rPr>
              <a:t>}</a:t>
            </a:r>
            <a:endParaRPr lang="en-US" sz="1687" dirty="0"/>
          </a:p>
        </p:txBody>
      </p:sp>
      <p:sp>
        <p:nvSpPr>
          <p:cNvPr id="7" name="Shape 262"/>
          <p:cNvSpPr/>
          <p:nvPr/>
        </p:nvSpPr>
        <p:spPr>
          <a:xfrm>
            <a:off x="6738501" y="5598815"/>
            <a:ext cx="203899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8" name="Shape 263"/>
          <p:cNvSpPr/>
          <p:nvPr/>
        </p:nvSpPr>
        <p:spPr>
          <a:xfrm>
            <a:off x="6738501" y="6134596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538" y="5878471"/>
            <a:ext cx="63991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2000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2000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69453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Lock from Semaphore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279538" y="1427778"/>
            <a:ext cx="8497957" cy="3467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687" dirty="0" err="1">
                <a:latin typeface="Menlo" charset="0"/>
              </a:rPr>
              <a:t>typedef</a:t>
            </a:r>
            <a:r>
              <a:rPr lang="en-US" sz="1687" dirty="0">
                <a:latin typeface="Menlo" charset="0"/>
              </a:rPr>
              <a:t> </a:t>
            </a:r>
            <a:r>
              <a:rPr lang="en-US" sz="1687" dirty="0" err="1">
                <a:latin typeface="Menlo" charset="0"/>
              </a:rPr>
              <a:t>struct</a:t>
            </a:r>
            <a:r>
              <a:rPr lang="en-US" sz="1687" dirty="0">
                <a:latin typeface="Menlo" charset="0"/>
              </a:rPr>
              <a:t> __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{ </a:t>
            </a:r>
          </a:p>
          <a:p>
            <a:pPr algn="l"/>
            <a:r>
              <a:rPr lang="en-US" sz="1687" dirty="0">
                <a:latin typeface="Menlo" charset="0"/>
              </a:rPr>
              <a:t>	</a:t>
            </a:r>
            <a:r>
              <a:rPr lang="en-US" sz="1687" dirty="0" err="1">
                <a:latin typeface="Menlo" charset="0"/>
              </a:rPr>
              <a:t>sem_t</a:t>
            </a:r>
            <a:r>
              <a:rPr lang="en-US" sz="1687" dirty="0">
                <a:latin typeface="Menlo" charset="0"/>
              </a:rPr>
              <a:t> </a:t>
            </a:r>
            <a:r>
              <a:rPr lang="en-US" sz="1687" dirty="0" err="1">
                <a:latin typeface="Menlo" charset="0"/>
              </a:rPr>
              <a:t>sem</a:t>
            </a:r>
            <a:r>
              <a:rPr lang="en-US" sz="1687" dirty="0">
                <a:latin typeface="Menlo" charset="0"/>
              </a:rPr>
              <a:t>;</a:t>
            </a:r>
            <a:endParaRPr lang="en-US" sz="1687" dirty="0"/>
          </a:p>
          <a:p>
            <a:pPr algn="l"/>
            <a:r>
              <a:rPr lang="en-US" sz="1687" dirty="0">
                <a:latin typeface="Menlo" charset="0"/>
              </a:rPr>
              <a:t>} 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;</a:t>
            </a:r>
          </a:p>
          <a:p>
            <a:pPr algn="l"/>
            <a:endParaRPr lang="en-US" sz="1687" dirty="0">
              <a:latin typeface="Menlo" charset="0"/>
            </a:endParaRPr>
          </a:p>
          <a:p>
            <a:pPr algn="l"/>
            <a:r>
              <a:rPr lang="en-US" sz="1687" dirty="0">
                <a:latin typeface="Menlo" charset="0"/>
              </a:rPr>
              <a:t>void </a:t>
            </a:r>
            <a:r>
              <a:rPr lang="en-US" sz="1687" dirty="0" err="1">
                <a:latin typeface="Menlo" charset="0"/>
              </a:rPr>
              <a:t>init</a:t>
            </a:r>
            <a:r>
              <a:rPr lang="en-US" sz="1687" dirty="0">
                <a:latin typeface="Menlo" charset="0"/>
              </a:rPr>
              <a:t>(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*lock) {</a:t>
            </a:r>
          </a:p>
          <a:p>
            <a:pPr algn="l"/>
            <a:r>
              <a:rPr lang="en-US" sz="1687" dirty="0">
                <a:solidFill>
                  <a:srgbClr val="0070C0"/>
                </a:solidFill>
                <a:latin typeface="Menlo" charset="0"/>
              </a:rPr>
              <a:t>	</a:t>
            </a:r>
            <a:r>
              <a:rPr lang="en-US" sz="1687" dirty="0" err="1">
                <a:solidFill>
                  <a:srgbClr val="0070C0"/>
                </a:solidFill>
                <a:latin typeface="Menlo" charset="0"/>
              </a:rPr>
              <a:t>sem_init</a:t>
            </a:r>
            <a:r>
              <a:rPr lang="en-US" sz="1687" dirty="0">
                <a:solidFill>
                  <a:srgbClr val="0070C0"/>
                </a:solidFill>
                <a:latin typeface="Menlo" charset="0"/>
              </a:rPr>
              <a:t>(&amp;lock-&gt;</a:t>
            </a:r>
            <a:r>
              <a:rPr lang="en-US" sz="1687" dirty="0" err="1">
                <a:solidFill>
                  <a:srgbClr val="0070C0"/>
                </a:solidFill>
                <a:latin typeface="Menlo" charset="0"/>
              </a:rPr>
              <a:t>sem</a:t>
            </a:r>
            <a:r>
              <a:rPr lang="en-US" sz="1687" dirty="0">
                <a:solidFill>
                  <a:srgbClr val="0070C0"/>
                </a:solidFill>
                <a:latin typeface="Menlo" charset="0"/>
              </a:rPr>
              <a:t>, ??);</a:t>
            </a:r>
          </a:p>
          <a:p>
            <a:pPr algn="l"/>
            <a:r>
              <a:rPr lang="en-US" sz="1687" dirty="0">
                <a:latin typeface="Menlo" charset="0"/>
              </a:rPr>
              <a:t>}</a:t>
            </a:r>
          </a:p>
          <a:p>
            <a:pPr algn="l"/>
            <a:r>
              <a:rPr lang="en-US" sz="1687" dirty="0">
                <a:latin typeface="Menlo" charset="0"/>
              </a:rPr>
              <a:t>void acquire(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*lock) {</a:t>
            </a:r>
          </a:p>
          <a:p>
            <a:pPr algn="l"/>
            <a:r>
              <a:rPr lang="en-US" sz="1687" dirty="0">
                <a:solidFill>
                  <a:srgbClr val="0070C0"/>
                </a:solidFill>
                <a:latin typeface="Menlo" charset="0"/>
              </a:rPr>
              <a:t>	</a:t>
            </a:r>
            <a:r>
              <a:rPr lang="en-US" sz="1687" dirty="0" err="1">
                <a:solidFill>
                  <a:srgbClr val="0070C0"/>
                </a:solidFill>
                <a:latin typeface="Menlo" charset="0"/>
              </a:rPr>
              <a:t>sem_wait</a:t>
            </a:r>
            <a:r>
              <a:rPr lang="en-US" sz="1687" dirty="0">
                <a:solidFill>
                  <a:srgbClr val="0070C0"/>
                </a:solidFill>
                <a:latin typeface="Menlo" charset="0"/>
              </a:rPr>
              <a:t>(&amp;lock-&gt;</a:t>
            </a:r>
            <a:r>
              <a:rPr lang="en-US" sz="1687" dirty="0" err="1">
                <a:solidFill>
                  <a:srgbClr val="0070C0"/>
                </a:solidFill>
                <a:latin typeface="Menlo" charset="0"/>
              </a:rPr>
              <a:t>sem</a:t>
            </a:r>
            <a:r>
              <a:rPr lang="en-US" sz="1687" dirty="0">
                <a:solidFill>
                  <a:srgbClr val="0070C0"/>
                </a:solidFill>
                <a:latin typeface="Menlo" charset="0"/>
              </a:rPr>
              <a:t>);</a:t>
            </a:r>
          </a:p>
          <a:p>
            <a:pPr algn="l"/>
            <a:r>
              <a:rPr lang="en-US" sz="1687" dirty="0">
                <a:latin typeface="Menlo" charset="0"/>
              </a:rPr>
              <a:t>} </a:t>
            </a:r>
          </a:p>
          <a:p>
            <a:pPr algn="l"/>
            <a:r>
              <a:rPr lang="en-US" sz="1687" dirty="0">
                <a:latin typeface="Menlo" charset="0"/>
              </a:rPr>
              <a:t>void release(</a:t>
            </a:r>
            <a:r>
              <a:rPr lang="en-US" sz="1687" dirty="0" err="1">
                <a:latin typeface="Menlo" charset="0"/>
              </a:rPr>
              <a:t>lock_t</a:t>
            </a:r>
            <a:r>
              <a:rPr lang="en-US" sz="1687" dirty="0">
                <a:latin typeface="Menlo" charset="0"/>
              </a:rPr>
              <a:t> *lock) {</a:t>
            </a:r>
          </a:p>
          <a:p>
            <a:pPr algn="l"/>
            <a:r>
              <a:rPr lang="en-US" sz="1687" dirty="0">
                <a:solidFill>
                  <a:srgbClr val="0070C0"/>
                </a:solidFill>
                <a:latin typeface="Menlo" charset="0"/>
              </a:rPr>
              <a:t>	</a:t>
            </a:r>
            <a:r>
              <a:rPr lang="en-US" sz="1687" dirty="0" err="1">
                <a:solidFill>
                  <a:srgbClr val="0070C0"/>
                </a:solidFill>
                <a:latin typeface="Menlo" charset="0"/>
              </a:rPr>
              <a:t>sem_post</a:t>
            </a:r>
            <a:r>
              <a:rPr lang="en-US" sz="1687" dirty="0">
                <a:solidFill>
                  <a:srgbClr val="0070C0"/>
                </a:solidFill>
                <a:latin typeface="Menlo" charset="0"/>
              </a:rPr>
              <a:t>(&amp;lock-&gt;</a:t>
            </a:r>
            <a:r>
              <a:rPr lang="en-US" sz="1687" dirty="0" err="1">
                <a:solidFill>
                  <a:srgbClr val="0070C0"/>
                </a:solidFill>
                <a:latin typeface="Menlo" charset="0"/>
              </a:rPr>
              <a:t>sem</a:t>
            </a:r>
            <a:r>
              <a:rPr lang="en-US" sz="1687" dirty="0">
                <a:solidFill>
                  <a:srgbClr val="0070C0"/>
                </a:solidFill>
                <a:latin typeface="Menlo" charset="0"/>
              </a:rPr>
              <a:t>); </a:t>
            </a:r>
          </a:p>
          <a:p>
            <a:pPr algn="l"/>
            <a:r>
              <a:rPr lang="en-US" sz="1687" dirty="0">
                <a:latin typeface="Menlo" charset="0"/>
              </a:rPr>
              <a:t>}</a:t>
            </a:r>
            <a:endParaRPr lang="en-US" sz="1687" dirty="0"/>
          </a:p>
        </p:txBody>
      </p:sp>
      <p:sp>
        <p:nvSpPr>
          <p:cNvPr id="5" name="Shape 262"/>
          <p:cNvSpPr/>
          <p:nvPr/>
        </p:nvSpPr>
        <p:spPr>
          <a:xfrm>
            <a:off x="6738501" y="5598815"/>
            <a:ext cx="2038994" cy="503415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7" name="Shape 263"/>
          <p:cNvSpPr/>
          <p:nvPr/>
        </p:nvSpPr>
        <p:spPr>
          <a:xfrm>
            <a:off x="6738501" y="6134596"/>
            <a:ext cx="2038994" cy="503415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84788" y="3413299"/>
            <a:ext cx="2991268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 </a:t>
            </a:r>
            <a:r>
              <a:rPr lang="en-US" sz="1969" dirty="0">
                <a:latin typeface="Calibri" panose="020F0502020204030204" pitchFamily="34" charset="0"/>
                <a:cs typeface="Calibri" panose="020F0502020204030204" pitchFamily="34" charset="0"/>
              </a:rPr>
              <a:t>1 thread can grab 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2C9D97-A898-0745-A9BE-2DEFCD51E671}"/>
              </a:ext>
            </a:extLst>
          </p:cNvPr>
          <p:cNvSpPr/>
          <p:nvPr/>
        </p:nvSpPr>
        <p:spPr>
          <a:xfrm>
            <a:off x="279538" y="5878471"/>
            <a:ext cx="63991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Sem_wait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(): Waits until value &gt; 0, then decrement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r>
              <a:rPr lang="en-US" sz="2000" dirty="0" err="1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Sem_post</a:t>
            </a:r>
            <a:r>
              <a:rPr lang="en-US" sz="2000" dirty="0">
                <a:latin typeface="Calibri" panose="020F0502020204030204" pitchFamily="34" charset="0"/>
                <a:ea typeface="Menlo"/>
                <a:cs typeface="Calibri" panose="020F0502020204030204" pitchFamily="34" charset="0"/>
                <a:sym typeface="Menlo"/>
              </a:rPr>
              <a:t>(): Increment value, then wake a single waiter</a:t>
            </a:r>
          </a:p>
          <a:p>
            <a:pPr marL="295260" lvl="1" defTabSz="295741"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alibri" panose="020F0502020204030204" pitchFamily="34" charset="0"/>
              <a:ea typeface="Menlo"/>
              <a:cs typeface="Calibri" panose="020F050202020403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44055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.1-bits-ints-part1" id="{B715AE6D-8F23-B04C-8438-F12C9727B49A}" vid="{C382CE4F-DE24-3D4B-B558-25C3238017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761</TotalTime>
  <Words>5427</Words>
  <Application>Microsoft Macintosh PowerPoint</Application>
  <PresentationFormat>全屏显示(4:3)</PresentationFormat>
  <Paragraphs>1085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Arial</vt:lpstr>
      <vt:lpstr>Arial Narrow</vt:lpstr>
      <vt:lpstr>Calibri</vt:lpstr>
      <vt:lpstr>Courier</vt:lpstr>
      <vt:lpstr>Courier New</vt:lpstr>
      <vt:lpstr>Helvetica</vt:lpstr>
      <vt:lpstr>Menlo</vt:lpstr>
      <vt:lpstr>Times New Roman</vt:lpstr>
      <vt:lpstr>Wingdings</vt:lpstr>
      <vt:lpstr>Wingdings 2</vt:lpstr>
      <vt:lpstr>template2007</vt:lpstr>
      <vt:lpstr>Semaphores</vt:lpstr>
      <vt:lpstr>Summary: rules of thumb for CVs</vt:lpstr>
      <vt:lpstr>Condition Variables vs Semaphores</vt:lpstr>
      <vt:lpstr>Semaphore Operations</vt:lpstr>
      <vt:lpstr>Join with CV vs Semaphores</vt:lpstr>
      <vt:lpstr>Equivalence Claim</vt:lpstr>
      <vt:lpstr>Proof Steps</vt:lpstr>
      <vt:lpstr>Build Lock from Semaphore</vt:lpstr>
      <vt:lpstr>Build Lock from Semaphore</vt:lpstr>
      <vt:lpstr>Building CV’s over Semaphores</vt:lpstr>
      <vt:lpstr>Build Semaphore from Lock and CV</vt:lpstr>
      <vt:lpstr>Build Semaphore from Lock and CV</vt:lpstr>
      <vt:lpstr>Build Semaphore from Lock and CV</vt:lpstr>
      <vt:lpstr>Build Semaphore from Lock and CV</vt:lpstr>
      <vt:lpstr>Build Semaphore from Lock and CV</vt:lpstr>
      <vt:lpstr>Build Semaphore from Lock and CV</vt:lpstr>
      <vt:lpstr>Using Semaphores to Coordinate Access to Shared Resources</vt:lpstr>
      <vt:lpstr>Producer-Consumer Problem</vt:lpstr>
      <vt:lpstr>Producer/Consumer: Semaphores #1</vt:lpstr>
      <vt:lpstr>Producer/Consumer: Semaphores #2</vt:lpstr>
      <vt:lpstr>Producer/Consumer: Semaphore #3</vt:lpstr>
      <vt:lpstr>Producer/Consumer: Semaphore #3</vt:lpstr>
      <vt:lpstr>Producer/Consumer: Multiple Threads</vt:lpstr>
      <vt:lpstr>Producer/Consumer: Multiple Threads</vt:lpstr>
      <vt:lpstr>Producer/Consumer: Multiple Threads</vt:lpstr>
      <vt:lpstr>Producer/Consumer: Multiple Threads</vt:lpstr>
      <vt:lpstr>Producer/Consumer: Multiple Threads</vt:lpstr>
      <vt:lpstr>Producer/Consumer: Multiple Threads</vt:lpstr>
      <vt:lpstr>Producer/Consumer: Multiple Threads</vt:lpstr>
      <vt:lpstr>Producer/Consumer: Multiple Threads</vt:lpstr>
      <vt:lpstr>Readers-Writers Problem</vt:lpstr>
      <vt:lpstr>Readers/Writers Examples</vt:lpstr>
      <vt:lpstr>Reader/Writer Locks</vt:lpstr>
      <vt:lpstr>Variants of Readers-Writers </vt:lpstr>
      <vt:lpstr>Reader/Writer Locks</vt:lpstr>
      <vt:lpstr>Reader/Writer Locks</vt:lpstr>
      <vt:lpstr>Reader/Writer Locks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Solution to First Readers-Writers Problem</vt:lpstr>
      <vt:lpstr>PowerPoint 演示文稿</vt:lpstr>
      <vt:lpstr>Other Versions of Readers-Writers</vt:lpstr>
      <vt:lpstr>Solution to Second Readers-Writers Problem</vt:lpstr>
      <vt:lpstr>How to Modify the First Version to the Second</vt:lpstr>
      <vt:lpstr>Solution to Second Readers-Writers Problem</vt:lpstr>
      <vt:lpstr>Dining Philosopher’s Problem</vt:lpstr>
      <vt:lpstr>First Try</vt:lpstr>
      <vt:lpstr>Second Try: break the dependency</vt:lpstr>
      <vt:lpstr>Semaphores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Semaphores</dc:title>
  <dc:creator>Microsoft Office User</dc:creator>
  <dc:description>Redesign of slides created by Randal E. Bryant and David R. O'Hallaron</dc:description>
  <cp:lastModifiedBy>Microsoft Office User</cp:lastModifiedBy>
  <cp:revision>13</cp:revision>
  <cp:lastPrinted>2017-08-31T16:02:16Z</cp:lastPrinted>
  <dcterms:created xsi:type="dcterms:W3CDTF">2021-10-27T22:57:49Z</dcterms:created>
  <dcterms:modified xsi:type="dcterms:W3CDTF">2023-11-02T04:29:10Z</dcterms:modified>
</cp:coreProperties>
</file>