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58" r:id="rId2"/>
    <p:sldId id="285" r:id="rId3"/>
    <p:sldId id="363" r:id="rId4"/>
    <p:sldId id="286" r:id="rId5"/>
    <p:sldId id="288" r:id="rId6"/>
    <p:sldId id="289" r:id="rId7"/>
    <p:sldId id="364" r:id="rId8"/>
    <p:sldId id="292" r:id="rId9"/>
    <p:sldId id="293" r:id="rId10"/>
    <p:sldId id="701" r:id="rId11"/>
    <p:sldId id="574" r:id="rId12"/>
    <p:sldId id="676" r:id="rId13"/>
    <p:sldId id="575" r:id="rId14"/>
    <p:sldId id="700" r:id="rId15"/>
    <p:sldId id="365" r:id="rId16"/>
    <p:sldId id="296" r:id="rId17"/>
    <p:sldId id="57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59" r:id="rId29"/>
    <p:sldId id="360" r:id="rId30"/>
    <p:sldId id="308" r:id="rId31"/>
    <p:sldId id="317" r:id="rId32"/>
    <p:sldId id="677" r:id="rId33"/>
    <p:sldId id="318" r:id="rId34"/>
    <p:sldId id="320" r:id="rId35"/>
    <p:sldId id="321" r:id="rId36"/>
    <p:sldId id="322" r:id="rId37"/>
    <p:sldId id="324" r:id="rId38"/>
    <p:sldId id="327" r:id="rId39"/>
    <p:sldId id="328" r:id="rId40"/>
    <p:sldId id="329" r:id="rId41"/>
    <p:sldId id="354" r:id="rId42"/>
    <p:sldId id="333" r:id="rId43"/>
    <p:sldId id="334" r:id="rId44"/>
    <p:sldId id="361" r:id="rId45"/>
    <p:sldId id="338" r:id="rId46"/>
    <p:sldId id="339" r:id="rId47"/>
    <p:sldId id="366" r:id="rId48"/>
    <p:sldId id="362" r:id="rId49"/>
    <p:sldId id="344" r:id="rId50"/>
    <p:sldId id="345" r:id="rId51"/>
    <p:sldId id="698" r:id="rId52"/>
    <p:sldId id="702" r:id="rId53"/>
    <p:sldId id="699" r:id="rId54"/>
    <p:sldId id="346" r:id="rId55"/>
    <p:sldId id="706" r:id="rId56"/>
    <p:sldId id="708" r:id="rId57"/>
    <p:sldId id="709" r:id="rId58"/>
    <p:sldId id="710" r:id="rId59"/>
    <p:sldId id="711" r:id="rId60"/>
    <p:sldId id="712" r:id="rId61"/>
    <p:sldId id="713" r:id="rId62"/>
    <p:sldId id="714" r:id="rId63"/>
    <p:sldId id="350" r:id="rId64"/>
  </p:sldIdLst>
  <p:sldSz cx="9144000" cy="6858000" type="screen4x3"/>
  <p:notesSz cx="7302500" cy="9586913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00"/>
    <a:srgbClr val="A8E799"/>
    <a:srgbClr val="CDF1C5"/>
    <a:srgbClr val="F1C7C7"/>
    <a:srgbClr val="E0E0E0"/>
    <a:srgbClr val="E0F4E3"/>
    <a:srgbClr val="E3E4E6"/>
    <a:srgbClr val="FFFF99"/>
    <a:srgbClr val="FF9999"/>
    <a:srgbClr val="E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38" autoAdjust="0"/>
    <p:restoredTop sz="94660"/>
  </p:normalViewPr>
  <p:slideViewPr>
    <p:cSldViewPr snapToObjects="1">
      <p:cViewPr varScale="1">
        <p:scale>
          <a:sx n="126" d="100"/>
          <a:sy n="126" d="100"/>
        </p:scale>
        <p:origin x="19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18"/>
  <c:chart>
    <c:title>
      <c:tx>
        <c:rich>
          <a:bodyPr rot="0"/>
          <a:lstStyle/>
          <a:p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46034"/>
          <c:y val="0.16028999999999999"/>
          <c:w val="0.80893800000000005"/>
          <c:h val="0.718670999999999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Atomicity</c:v>
                </c:pt>
              </c:strCache>
            </c:strRef>
          </c:tx>
          <c:spPr>
            <a:solidFill>
              <a:srgbClr val="0433FF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</c:v>
                </c:pt>
                <c:pt idx="1">
                  <c:v>7</c:v>
                </c:pt>
                <c:pt idx="2">
                  <c:v>29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4-8141-BCA8-458515892A5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rgbClr val="FFFB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4-8141-BCA8-458515892A5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Deadlock</c:v>
                </c:pt>
              </c:strCache>
            </c:strRef>
          </c:tx>
          <c:spPr>
            <a:solidFill>
              <a:srgbClr val="9411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16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D4-8141-BCA8-458515892A5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F9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D4-8141-BCA8-458515892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097482800"/>
        <c:axId val="-2106188704"/>
      </c:barChart>
      <c:catAx>
        <c:axId val="-2097482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106188704"/>
        <c:crosses val="autoZero"/>
        <c:auto val="1"/>
        <c:lblAlgn val="ctr"/>
        <c:lblOffset val="100"/>
        <c:noMultiLvlLbl val="1"/>
      </c:catAx>
      <c:valAx>
        <c:axId val="-210618870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Bugs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097482800"/>
        <c:crosses val="autoZero"/>
        <c:crossBetween val="between"/>
        <c:majorUnit val="15"/>
        <c:minorUnit val="7.5"/>
      </c:valAx>
      <c:spPr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c:spPr>
    </c:plotArea>
    <c:legend>
      <c:legendPos val="t"/>
      <c:layout>
        <c:manualLayout>
          <c:xMode val="edge"/>
          <c:yMode val="edge"/>
          <c:x val="7.3869099999999993E-2"/>
          <c:y val="5.0000000000000001E-3"/>
          <c:w val="0.92613100000000004"/>
          <c:h val="9.4223899999999999E-2"/>
        </c:manualLayout>
      </c:layout>
      <c:overlay val="1"/>
      <c:spPr>
        <a:noFill/>
        <a:ln w="12700" cap="flat">
          <a:noFill/>
          <a:miter lim="400000"/>
        </a:ln>
        <a:effectLst/>
      </c:sp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18"/>
  <c:chart>
    <c:title>
      <c:tx>
        <c:rich>
          <a:bodyPr rot="0"/>
          <a:lstStyle/>
          <a:p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46034"/>
          <c:y val="0.16028999999999999"/>
          <c:w val="0.80893800000000005"/>
          <c:h val="0.718670999999999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Atomicity</c:v>
                </c:pt>
              </c:strCache>
            </c:strRef>
          </c:tx>
          <c:spPr>
            <a:solidFill>
              <a:srgbClr val="0433FF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</c:v>
                </c:pt>
                <c:pt idx="1">
                  <c:v>7</c:v>
                </c:pt>
                <c:pt idx="2">
                  <c:v>29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4-8141-BCA8-458515892A5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rgbClr val="FFFB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4-8141-BCA8-458515892A5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Deadlock</c:v>
                </c:pt>
              </c:strCache>
            </c:strRef>
          </c:tx>
          <c:spPr>
            <a:solidFill>
              <a:srgbClr val="9411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16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D4-8141-BCA8-458515892A5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F9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D4-8141-BCA8-458515892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097482800"/>
        <c:axId val="-2106188704"/>
      </c:barChart>
      <c:catAx>
        <c:axId val="-2097482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106188704"/>
        <c:crosses val="autoZero"/>
        <c:auto val="1"/>
        <c:lblAlgn val="ctr"/>
        <c:lblOffset val="100"/>
        <c:noMultiLvlLbl val="1"/>
      </c:catAx>
      <c:valAx>
        <c:axId val="-210618870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Bugs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097482800"/>
        <c:crosses val="autoZero"/>
        <c:crossBetween val="between"/>
        <c:majorUnit val="15"/>
        <c:minorUnit val="7.5"/>
      </c:valAx>
      <c:spPr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c:spPr>
    </c:plotArea>
    <c:legend>
      <c:legendPos val="t"/>
      <c:layout>
        <c:manualLayout>
          <c:xMode val="edge"/>
          <c:yMode val="edge"/>
          <c:x val="7.3869099999999993E-2"/>
          <c:y val="5.0000000000000001E-3"/>
          <c:w val="0.92613100000000004"/>
          <c:h val="9.4223899999999999E-2"/>
        </c:manualLayout>
      </c:layout>
      <c:overlay val="1"/>
      <c:spPr>
        <a:noFill/>
        <a:ln w="12700" cap="flat">
          <a:noFill/>
          <a:miter lim="400000"/>
        </a:ln>
        <a:effectLst/>
      </c:sp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18"/>
  <c:chart>
    <c:title>
      <c:tx>
        <c:rich>
          <a:bodyPr rot="0"/>
          <a:lstStyle/>
          <a:p>
            <a:endParaRPr lang="en-US"/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0.146034"/>
          <c:y val="0.16028999999999999"/>
          <c:w val="0.80893800000000005"/>
          <c:h val="0.718670999999999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Atomicity</c:v>
                </c:pt>
              </c:strCache>
            </c:strRef>
          </c:tx>
          <c:spPr>
            <a:solidFill>
              <a:srgbClr val="0433FF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</c:v>
                </c:pt>
                <c:pt idx="1">
                  <c:v>7</c:v>
                </c:pt>
                <c:pt idx="2">
                  <c:v>29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4-8141-BCA8-458515892A5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rgbClr val="FFFB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D4-8141-BCA8-458515892A5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Deadlock</c:v>
                </c:pt>
              </c:strCache>
            </c:strRef>
          </c:tx>
          <c:spPr>
            <a:solidFill>
              <a:srgbClr val="9411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16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D4-8141-BCA8-458515892A5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00F900"/>
            </a:solidFill>
            <a:ln w="12700" cap="flat">
              <a:noFill/>
              <a:miter lim="400000"/>
            </a:ln>
            <a:effectLst>
              <a:outerShdw blurRad="50800" dist="25400" dir="5400000" algn="tl">
                <a:srgbClr val="000000">
                  <a:alpha val="50000"/>
                </a:srgbClr>
              </a:outerShdw>
            </a:effectLst>
          </c:spPr>
          <c:invertIfNegative val="0"/>
          <c:cat>
            <c:strRef>
              <c:f>Sheet1!$B$1:$E$1</c:f>
              <c:strCache>
                <c:ptCount val="4"/>
                <c:pt idx="0">
                  <c:v>MySQL</c:v>
                </c:pt>
                <c:pt idx="1">
                  <c:v>Apache</c:v>
                </c:pt>
                <c:pt idx="2">
                  <c:v>Mozilla</c:v>
                </c:pt>
                <c:pt idx="3">
                  <c:v>OpenOffice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D4-8141-BCA8-458515892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-2097482800"/>
        <c:axId val="-2106188704"/>
      </c:barChart>
      <c:catAx>
        <c:axId val="-2097482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106188704"/>
        <c:crosses val="autoZero"/>
        <c:auto val="1"/>
        <c:lblAlgn val="ctr"/>
        <c:lblOffset val="100"/>
        <c:noMultiLvlLbl val="1"/>
      </c:catAx>
      <c:valAx>
        <c:axId val="-210618870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/>
                </a:pPr>
                <a:r>
                  <a:rPr lang="en-US"/>
                  <a:t>Bugs</a:t>
                </a:r>
              </a:p>
            </c:rich>
          </c:tx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zh-CN"/>
          </a:p>
        </c:txPr>
        <c:crossAx val="-2097482800"/>
        <c:crosses val="autoZero"/>
        <c:crossBetween val="between"/>
        <c:majorUnit val="15"/>
        <c:minorUnit val="7.5"/>
      </c:valAx>
      <c:spPr>
        <a:solidFill>
          <a:schemeClr val="lt1"/>
        </a:solidFill>
        <a:ln w="25400" cap="flat" cmpd="sng" algn="ctr">
          <a:solidFill>
            <a:schemeClr val="tx1"/>
          </a:solidFill>
          <a:prstDash val="solid"/>
        </a:ln>
        <a:effectLst/>
      </c:spPr>
    </c:plotArea>
    <c:legend>
      <c:legendPos val="t"/>
      <c:layout>
        <c:manualLayout>
          <c:xMode val="edge"/>
          <c:yMode val="edge"/>
          <c:x val="7.3869099999999993E-2"/>
          <c:y val="5.0000000000000001E-3"/>
          <c:w val="0.92613100000000004"/>
          <c:h val="9.4223899999999999E-2"/>
        </c:manualLayout>
      </c:layout>
      <c:overlay val="1"/>
      <c:spPr>
        <a:noFill/>
        <a:ln w="12700" cap="flat">
          <a:noFill/>
          <a:miter lim="400000"/>
        </a:ln>
        <a:effectLst/>
      </c:sp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6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4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Resume here 7/28,</a:t>
            </a:r>
            <a:r>
              <a:rPr lang="en-US" baseline="0" dirty="0"/>
              <a:t> re-export slides afterward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196F663E-5ED1-47B2-8DFB-BADDA486BF96}" type="datetimeFigureOut">
              <a:rPr lang="en-US" smtClean="0"/>
              <a:pPr/>
              <a:t>11/9/23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0" i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fld id="{61F84E61-BFA6-4150-9FE3-AA0C8F288190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14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2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shanlu/paper/asplos122-lu.pdf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ethics" TargetMode="External"/><Relationship Id="rId3" Type="http://schemas.openxmlformats.org/officeDocument/2006/relationships/hyperlink" Target="https://en.wikipedia.org/wiki/Atomic_Energy_of_Canada_Limited" TargetMode="External"/><Relationship Id="rId7" Type="http://schemas.openxmlformats.org/officeDocument/2006/relationships/hyperlink" Target="https://en.wikipedia.org/wiki/Software_engineering" TargetMode="External"/><Relationship Id="rId2" Type="http://schemas.openxmlformats.org/officeDocument/2006/relationships/hyperlink" Target="https://en.wikipedia.org/wiki/Radiation_therapy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Health_informatics" TargetMode="External"/><Relationship Id="rId5" Type="http://schemas.openxmlformats.org/officeDocument/2006/relationships/hyperlink" Target="https://en.wikipedia.org/wiki/Race_condition" TargetMode="External"/><Relationship Id="rId4" Type="http://schemas.openxmlformats.org/officeDocument/2006/relationships/hyperlink" Target="https://en.wikipedia.org/wiki/Radiation_poisoning" TargetMode="External"/><Relationship Id="rId9" Type="http://schemas.openxmlformats.org/officeDocument/2006/relationships/hyperlink" Target="http://en.wikipedia.org/wiki/Therac-25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herac-25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shanlu/paper/asplos122-lu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adlock" TargetMode="External"/><Relationship Id="rId2" Type="http://schemas.openxmlformats.org/officeDocument/2006/relationships/hyperlink" Target="https://en.wikipedia.org/wiki/Resource_allo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dsger_Dijkstr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shanlu/paper/asplos122-lu.pdf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38750"/>
            <a:ext cx="7772400" cy="1561650"/>
          </a:xfrm>
        </p:spPr>
        <p:txBody>
          <a:bodyPr/>
          <a:lstStyle/>
          <a:p>
            <a:pPr algn="ctr"/>
            <a:r>
              <a:rPr lang="en-US" dirty="0"/>
              <a:t>Concurrency Bugs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3164993"/>
          </a:xfrm>
        </p:spPr>
        <p:txBody>
          <a:bodyPr>
            <a:normAutofit/>
          </a:bodyPr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Why is concurrent programming difficult?</a:t>
            </a:r>
          </a:p>
          <a:p>
            <a:pPr marL="609569" indent="-609569"/>
            <a:r>
              <a:rPr lang="en-US" dirty="0"/>
              <a:t>What type of concurrency bugs occur?</a:t>
            </a:r>
          </a:p>
          <a:p>
            <a:pPr marL="609569" indent="-609569"/>
            <a:r>
              <a:rPr lang="en-US" dirty="0"/>
              <a:t>How to fix </a:t>
            </a:r>
            <a:r>
              <a:rPr lang="en-US" b="1" dirty="0"/>
              <a:t>atomicity bugs </a:t>
            </a:r>
            <a:r>
              <a:rPr lang="en-US" dirty="0"/>
              <a:t>(with locks)?</a:t>
            </a:r>
          </a:p>
          <a:p>
            <a:pPr marL="609569" indent="-609569"/>
            <a:r>
              <a:rPr lang="en-US" dirty="0"/>
              <a:t>How to fix </a:t>
            </a:r>
            <a:r>
              <a:rPr lang="en-US" b="1" dirty="0"/>
              <a:t>ordering bugs </a:t>
            </a:r>
            <a:r>
              <a:rPr lang="en-US" dirty="0"/>
              <a:t>(with condition variables)?</a:t>
            </a:r>
          </a:p>
          <a:p>
            <a:pPr marL="609569" indent="-609569"/>
            <a:r>
              <a:rPr lang="en-US" dirty="0"/>
              <a:t>How does </a:t>
            </a:r>
            <a:r>
              <a:rPr lang="en-US" b="1" dirty="0"/>
              <a:t>deadlock</a:t>
            </a:r>
            <a:r>
              <a:rPr lang="en-US" dirty="0"/>
              <a:t> occur?</a:t>
            </a:r>
          </a:p>
          <a:p>
            <a:pPr marL="609569" indent="-609569"/>
            <a:r>
              <a:rPr lang="en-US" dirty="0"/>
              <a:t>How to prevent deadlock (with </a:t>
            </a:r>
            <a:r>
              <a:rPr lang="en-US" dirty="0" err="1"/>
              <a:t>waitfree</a:t>
            </a:r>
            <a:r>
              <a:rPr lang="en-US" dirty="0"/>
              <a:t> algorithms, grab all locks atomically, </a:t>
            </a:r>
            <a:r>
              <a:rPr lang="en-US" dirty="0" err="1"/>
              <a:t>trylocks</a:t>
            </a:r>
            <a:r>
              <a:rPr lang="en-US" dirty="0"/>
              <a:t>, and ordering across locks)?</a:t>
            </a:r>
          </a:p>
          <a:p>
            <a:pPr marL="609569" indent="-60956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9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312435" y="188640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u="sng" dirty="0">
                <a:latin typeface="Courier New" pitchFamily="49" charset="0"/>
              </a:rPr>
              <a:t>&amp;</a:t>
            </a:r>
            <a:r>
              <a:rPr lang="en-US" sz="1600" u="sng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</a:t>
            </a:r>
            <a:r>
              <a:rPr lang="zh-CN" alt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0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41" name="Rectangle 5"/>
          <p:cNvSpPr>
            <a:spLocks noGrp="1" noChangeArrowheads="1"/>
          </p:cNvSpPr>
          <p:nvPr>
            <p:ph type="title"/>
          </p:nvPr>
        </p:nvSpPr>
        <p:spPr>
          <a:xfrm>
            <a:off x="312435" y="188640"/>
            <a:ext cx="7592093" cy="762000"/>
          </a:xfrm>
        </p:spPr>
        <p:txBody>
          <a:bodyPr/>
          <a:lstStyle/>
          <a:p>
            <a:r>
              <a:rPr lang="en-US" dirty="0"/>
              <a:t>One Worry: Races</a:t>
            </a:r>
          </a:p>
        </p:txBody>
      </p:sp>
      <p:sp>
        <p:nvSpPr>
          <p:cNvPr id="8591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70C0"/>
                </a:solidFill>
              </a:rPr>
              <a:t>race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occurs when correctness of the program depends on one thread reaching point x before another thread reaches point y</a:t>
            </a:r>
          </a:p>
        </p:txBody>
      </p:sp>
      <p:sp>
        <p:nvSpPr>
          <p:cNvPr id="859140" name="Rectangle 4"/>
          <p:cNvSpPr>
            <a:spLocks noChangeArrowheads="1"/>
          </p:cNvSpPr>
          <p:nvPr/>
        </p:nvSpPr>
        <p:spPr bwMode="auto">
          <a:xfrm>
            <a:off x="720684" y="2229683"/>
            <a:ext cx="6341199" cy="4185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 a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tid[N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600" u="sng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zh-CN" altLang="en-US" sz="1600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 = *((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 from thread %d\n", </a:t>
            </a:r>
            <a:r>
              <a:rPr lang="en-US" sz="1600" dirty="0" err="1">
                <a:latin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6156" y="6412468"/>
            <a:ext cx="74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0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25303"/>
            <a:ext cx="7591425" cy="762000"/>
          </a:xfrm>
        </p:spPr>
        <p:txBody>
          <a:bodyPr/>
          <a:lstStyle/>
          <a:p>
            <a:r>
              <a:rPr lang="en-US" dirty="0"/>
              <a:t>Data Race</a:t>
            </a:r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361" y="1524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322" y="914400"/>
            <a:ext cx="8219447" cy="609600"/>
          </a:xfrm>
        </p:spPr>
        <p:txBody>
          <a:bodyPr/>
          <a:lstStyle/>
          <a:p>
            <a:r>
              <a:rPr lang="en-US" dirty="0"/>
              <a:t>Make sure </a:t>
            </a:r>
            <a:r>
              <a:rPr lang="en-US" dirty="0">
                <a:solidFill>
                  <a:srgbClr val="0070C0"/>
                </a:solidFill>
              </a:rPr>
              <a:t>don’t</a:t>
            </a:r>
            <a:r>
              <a:rPr lang="en-US" dirty="0"/>
              <a:t> have </a:t>
            </a:r>
            <a:r>
              <a:rPr lang="en-US" dirty="0">
                <a:solidFill>
                  <a:srgbClr val="0070C0"/>
                </a:solidFill>
              </a:rPr>
              <a:t>unintended sharing </a:t>
            </a:r>
            <a:r>
              <a:rPr lang="en-US" dirty="0"/>
              <a:t>of state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1337339" y="1447800"/>
            <a:ext cx="6587461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tid[N];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i;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*valp = </a:t>
            </a:r>
            <a:r>
              <a:rPr lang="en-US" sz="1600" u="sng" dirty="0" err="1">
                <a:solidFill>
                  <a:srgbClr val="FF0000"/>
                </a:solidFill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(sizeof(int));</a:t>
            </a:r>
          </a:p>
          <a:p>
            <a:r>
              <a:rPr lang="en-US" sz="1600" dirty="0">
                <a:latin typeface="Courier New" pitchFamily="49" charset="0"/>
              </a:rPr>
              <a:t>        *valp = i;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Pthread_create(&amp;tid[i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valp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  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myid = *((int *)vargp);</a:t>
            </a:r>
          </a:p>
          <a:p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7846" y="6317932"/>
            <a:ext cx="99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norace.c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3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361" y="152400"/>
            <a:ext cx="7592093" cy="762000"/>
          </a:xfrm>
        </p:spPr>
        <p:txBody>
          <a:bodyPr/>
          <a:lstStyle/>
          <a:p>
            <a:r>
              <a:rPr lang="en-US" dirty="0"/>
              <a:t>Race Elimination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322" y="914400"/>
            <a:ext cx="8219447" cy="609600"/>
          </a:xfrm>
        </p:spPr>
        <p:txBody>
          <a:bodyPr/>
          <a:lstStyle/>
          <a:p>
            <a:r>
              <a:rPr lang="en-US" dirty="0"/>
              <a:t>Is this correct?</a:t>
            </a:r>
          </a:p>
        </p:txBody>
      </p:sp>
      <p:sp>
        <p:nvSpPr>
          <p:cNvPr id="951300" name="Rectangle 4"/>
          <p:cNvSpPr>
            <a:spLocks noChangeArrowheads="1"/>
          </p:cNvSpPr>
          <p:nvPr/>
        </p:nvSpPr>
        <p:spPr bwMode="auto">
          <a:xfrm>
            <a:off x="1337339" y="1694021"/>
            <a:ext cx="7156126" cy="467820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 threaded program without the race */</a:t>
            </a: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</a:rPr>
              <a:t>, char** </a:t>
            </a:r>
            <a:r>
              <a:rPr lang="en-US" sz="1600" dirty="0" err="1">
                <a:latin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tid[N];</a:t>
            </a:r>
          </a:p>
          <a:p>
            <a:r>
              <a:rPr lang="en-US" sz="1600" dirty="0">
                <a:latin typeface="Courier New" pitchFamily="49" charset="0"/>
              </a:rPr>
              <a:t>    uint64_t i;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 {</a:t>
            </a:r>
          </a:p>
          <a:p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], NULL, thread,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(void *)</a:t>
            </a:r>
            <a:r>
              <a:rPr lang="en-US" sz="1600" u="sng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}  </a:t>
            </a:r>
          </a:p>
          <a:p>
            <a:r>
              <a:rPr lang="en-US" sz="1600" dirty="0">
                <a:latin typeface="Courier New" pitchFamily="49" charset="0"/>
              </a:rPr>
              <a:t>    for (i = 0; i &lt; N; i++)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Pthread_join(tid[i</a:t>
            </a:r>
            <a:r>
              <a:rPr lang="en-US" sz="1600" dirty="0">
                <a:latin typeface="Courier New" pitchFamily="49" charset="0"/>
              </a:rPr>
              <a:t>], NULL);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*vargp) {</a:t>
            </a:r>
          </a:p>
          <a:p>
            <a:r>
              <a:rPr lang="en-US" sz="1600" dirty="0">
                <a:latin typeface="Courier New" pitchFamily="49" charset="0"/>
              </a:rPr>
              <a:t>    uint64_t myid = (uint64_t)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printf("Hello</a:t>
            </a:r>
            <a:r>
              <a:rPr lang="en-US" sz="1600" dirty="0">
                <a:latin typeface="Courier New" pitchFamily="49" charset="0"/>
              </a:rPr>
              <a:t> from thread %d\n", myid);</a:t>
            </a:r>
          </a:p>
          <a:p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60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4294967295"/>
          </p:nvPr>
        </p:nvSpPr>
        <p:spPr>
          <a:xfrm>
            <a:off x="565143" y="4420379"/>
            <a:ext cx="8013715" cy="3036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Lu </a:t>
            </a:r>
            <a:r>
              <a:rPr sz="2109" i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etal.</a:t>
            </a: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Study:</a:t>
            </a:r>
            <a:endParaRPr sz="2109" dirty="0">
              <a:solidFill>
                <a:srgbClr val="0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For four major projects,</a:t>
            </a:r>
            <a:r>
              <a:rPr lang="en-US" sz="2109" dirty="0">
                <a:solidFill>
                  <a:srgbClr val="000000"/>
                </a:solidFill>
              </a:rPr>
              <a:t> </a:t>
            </a:r>
            <a:r>
              <a:rPr sz="2109" dirty="0">
                <a:solidFill>
                  <a:srgbClr val="000000"/>
                </a:solidFill>
              </a:rPr>
              <a:t>search for </a:t>
            </a:r>
            <a:r>
              <a:rPr sz="2109" dirty="0">
                <a:solidFill>
                  <a:srgbClr val="0070C0"/>
                </a:solidFill>
              </a:rPr>
              <a:t>concurrency bugs </a:t>
            </a:r>
            <a:r>
              <a:rPr sz="2109" dirty="0">
                <a:solidFill>
                  <a:srgbClr val="000000"/>
                </a:solidFill>
              </a:rPr>
              <a:t>among &gt;500K bug reports.  Analyze small sample to identify common types of concurrency bugs.</a:t>
            </a:r>
          </a:p>
        </p:txBody>
      </p:sp>
      <p:graphicFrame>
        <p:nvGraphicFramePr>
          <p:cNvPr id="294" name="Chart 294"/>
          <p:cNvGraphicFramePr/>
          <p:nvPr/>
        </p:nvGraphicFramePr>
        <p:xfrm>
          <a:off x="1115616" y="980728"/>
          <a:ext cx="5803681" cy="349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Shape 295"/>
          <p:cNvSpPr/>
          <p:nvPr/>
        </p:nvSpPr>
        <p:spPr>
          <a:xfrm>
            <a:off x="293485" y="6166605"/>
            <a:ext cx="776084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Source: </a:t>
            </a:r>
            <a:r>
              <a:rPr sz="2250" b="0" u="sng" dirty="0">
                <a:solidFill>
                  <a:schemeClr val="bg2"/>
                </a:solidFill>
                <a:latin typeface="Calibri" panose="020F0502020204030204" pitchFamily="34" charset="0"/>
                <a:hlinkClick r:id="rId3"/>
              </a:rPr>
              <a:t>http://pages.cs.wisc.edu/~shanlu/paper/asplos122-lu.pdf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85" y="268611"/>
            <a:ext cx="585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Concurrency Study from 2008</a:t>
            </a:r>
          </a:p>
        </p:txBody>
      </p:sp>
    </p:spTree>
    <p:extLst>
      <p:ext uri="{BB962C8B-B14F-4D97-AF65-F5344CB8AC3E}">
        <p14:creationId xmlns:p14="http://schemas.microsoft.com/office/powerpoint/2010/main" val="39862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body" idx="4294967295"/>
          </p:nvPr>
        </p:nvSpPr>
        <p:spPr>
          <a:xfrm>
            <a:off x="409141" y="2082727"/>
            <a:ext cx="8463396" cy="36686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Deadlock: </a:t>
            </a:r>
            <a:r>
              <a:rPr lang="en-US" sz="2531" b="0" dirty="0">
                <a:solidFill>
                  <a:srgbClr val="0070C0"/>
                </a:solidFill>
              </a:rPr>
              <a:t>No progress can be made</a:t>
            </a:r>
            <a:r>
              <a:rPr lang="en-US" sz="2531" b="0" dirty="0"/>
              <a:t> because two or more threads are waiting for the other to take some action and thus neither ever does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531" b="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0" dirty="0">
                <a:solidFill>
                  <a:srgbClr val="000000"/>
                </a:solidFill>
              </a:rPr>
              <a:t>“Cooler" name: the </a:t>
            </a:r>
            <a:r>
              <a:rPr lang="en-US" sz="2531" b="0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deadly embrace</a:t>
            </a:r>
            <a:r>
              <a:rPr lang="en-US" sz="2531" b="0" dirty="0">
                <a:solidFill>
                  <a:srgbClr val="0070C0"/>
                </a:solidFill>
              </a:rPr>
              <a:t> </a:t>
            </a:r>
            <a:r>
              <a:rPr lang="en-US" sz="2531" b="0" dirty="0">
                <a:solidFill>
                  <a:srgbClr val="000000"/>
                </a:solidFill>
              </a:rPr>
              <a:t>(</a:t>
            </a:r>
            <a:r>
              <a:rPr lang="en-US" sz="2531" b="0" dirty="0" err="1">
                <a:solidFill>
                  <a:srgbClr val="000000"/>
                </a:solidFill>
              </a:rPr>
              <a:t>Dijkstra</a:t>
            </a:r>
            <a:r>
              <a:rPr lang="en-US" sz="2531" b="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531" b="0" dirty="0">
              <a:solidFill>
                <a:srgbClr val="0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b="0" dirty="0">
              <a:solidFill>
                <a:srgbClr val="FFFFFF"/>
              </a:solidFill>
            </a:endParaRPr>
          </a:p>
        </p:txBody>
      </p:sp>
      <p:sp>
        <p:nvSpPr>
          <p:cNvPr id="344" name="Shape 344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102D4B5-F264-8E4F-AD71-9FD28DC4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396287" cy="5224462"/>
          </a:xfrm>
        </p:spPr>
        <p:txBody>
          <a:bodyPr/>
          <a:lstStyle/>
          <a:p>
            <a:r>
              <a:rPr lang="en-US" dirty="0"/>
              <a:t>Another Def: A process is </a:t>
            </a:r>
            <a:r>
              <a:rPr lang="en-US" i="1" dirty="0">
                <a:solidFill>
                  <a:srgbClr val="0070C0"/>
                </a:solidFill>
              </a:rPr>
              <a:t>deadlocked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if it is waiting for a condition that will never be true. </a:t>
            </a:r>
          </a:p>
          <a:p>
            <a:pPr>
              <a:buNone/>
            </a:pPr>
            <a:endParaRPr lang="en-US" dirty="0">
              <a:solidFill>
                <a:srgbClr val="DB6F6F"/>
              </a:solidFill>
            </a:endParaRPr>
          </a:p>
          <a:p>
            <a:r>
              <a:rPr lang="en-US" dirty="0"/>
              <a:t>Typical Scenario</a:t>
            </a:r>
          </a:p>
          <a:p>
            <a:pPr lvl="1"/>
            <a:r>
              <a:rPr lang="en-US" dirty="0"/>
              <a:t>Processes 1 and 2 needs two resources (A and B) to proceed</a:t>
            </a:r>
          </a:p>
          <a:p>
            <a:pPr lvl="1"/>
            <a:r>
              <a:rPr lang="en-US" dirty="0"/>
              <a:t>Process 1 acquires A, waits for B</a:t>
            </a:r>
          </a:p>
          <a:p>
            <a:pPr lvl="1"/>
            <a:r>
              <a:rPr lang="en-US" dirty="0"/>
              <a:t>Process 2 acquires B, waits for A</a:t>
            </a:r>
          </a:p>
          <a:p>
            <a:pPr lvl="1"/>
            <a:r>
              <a:rPr lang="en-US" dirty="0"/>
              <a:t>Both will wait forever!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85A5C2-3E3F-204A-B55D-DF39E9C701E0}"/>
              </a:ext>
            </a:extLst>
          </p:cNvPr>
          <p:cNvSpPr/>
          <p:nvPr/>
        </p:nvSpPr>
        <p:spPr bwMode="auto">
          <a:xfrm>
            <a:off x="5105400" y="4419600"/>
            <a:ext cx="603478" cy="649188"/>
          </a:xfrm>
          <a:prstGeom prst="ellipse">
            <a:avLst/>
          </a:prstGeom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N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0396BA-5206-544B-8C4E-CE87D618E585}"/>
              </a:ext>
            </a:extLst>
          </p:cNvPr>
          <p:cNvSpPr/>
          <p:nvPr/>
        </p:nvSpPr>
        <p:spPr bwMode="auto">
          <a:xfrm>
            <a:off x="5105400" y="5596588"/>
            <a:ext cx="603478" cy="649188"/>
          </a:xfrm>
          <a:prstGeom prst="ellipse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N" b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CA24B-EE0E-2B4D-9823-9B0872C62AEF}"/>
              </a:ext>
            </a:extLst>
          </p:cNvPr>
          <p:cNvSpPr txBox="1"/>
          <p:nvPr/>
        </p:nvSpPr>
        <p:spPr>
          <a:xfrm>
            <a:off x="3268682" y="5068788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chemeClr val="accent1"/>
                </a:solidFill>
                <a:latin typeface="Calibri" pitchFamily="34" charset="0"/>
              </a:rPr>
              <a:t>Process</a:t>
            </a:r>
            <a:r>
              <a:rPr lang="zh-CN" altLang="en-US" sz="180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Calibri" pitchFamily="34" charset="0"/>
              </a:rPr>
              <a:t>1</a:t>
            </a:r>
            <a:endParaRPr lang="en-CN" sz="180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9E1B0-05A7-DE4A-9A64-90746DCE3909}"/>
              </a:ext>
            </a:extLst>
          </p:cNvPr>
          <p:cNvSpPr txBox="1"/>
          <p:nvPr/>
        </p:nvSpPr>
        <p:spPr>
          <a:xfrm>
            <a:off x="6441961" y="5079441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rgbClr val="FF0000"/>
                </a:solidFill>
                <a:latin typeface="Calibri" pitchFamily="34" charset="0"/>
              </a:rPr>
              <a:t>Process</a:t>
            </a:r>
            <a:r>
              <a:rPr lang="zh-CN" altLang="en-US" sz="18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alibri" pitchFamily="34" charset="0"/>
              </a:rPr>
              <a:t>2</a:t>
            </a:r>
            <a:endParaRPr lang="en-CN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F5CE7-A975-A142-81F2-DB2956385D59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0" y="4724400"/>
            <a:ext cx="685800" cy="3443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2347DD-2100-5947-8728-22F3DA1ED373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1278" y="5562600"/>
            <a:ext cx="580683" cy="387068"/>
          </a:xfrm>
          <a:prstGeom prst="straightConnector1">
            <a:avLst/>
          </a:prstGeom>
          <a:noFill/>
          <a:ln w="12700">
            <a:solidFill>
              <a:srgbClr val="FF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A70585-CE54-8E43-9E39-7BFB05408C27}"/>
              </a:ext>
            </a:extLst>
          </p:cNvPr>
          <p:cNvCxnSpPr/>
          <p:nvPr/>
        </p:nvCxnSpPr>
        <p:spPr bwMode="auto">
          <a:xfrm>
            <a:off x="4267200" y="5596588"/>
            <a:ext cx="685800" cy="324594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D67314-00EB-CC49-B0A6-1A1C67270CA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56837" y="4724400"/>
            <a:ext cx="585124" cy="28627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lgDash"/>
            <a:miter lim="800000"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921EA8-5A64-C946-B5CC-D2693EF81F6E}"/>
              </a:ext>
            </a:extLst>
          </p:cNvPr>
          <p:cNvSpPr txBox="1"/>
          <p:nvPr/>
        </p:nvSpPr>
        <p:spPr>
          <a:xfrm>
            <a:off x="6128994" y="4569834"/>
            <a:ext cx="6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latin typeface="Calibri" pitchFamily="34" charset="0"/>
              </a:rPr>
              <a:t>wait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59E99-5576-0E4C-A2E6-9E00A846728D}"/>
              </a:ext>
            </a:extLst>
          </p:cNvPr>
          <p:cNvSpPr txBox="1"/>
          <p:nvPr/>
        </p:nvSpPr>
        <p:spPr>
          <a:xfrm>
            <a:off x="4069817" y="5750744"/>
            <a:ext cx="60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latin typeface="Calibri" pitchFamily="34" charset="0"/>
              </a:rPr>
              <a:t>wait</a:t>
            </a: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F2A19C65-F6C3-C54F-A86A-12D925D8306C}"/>
              </a:ext>
            </a:extLst>
          </p:cNvPr>
          <p:cNvSpPr txBox="1">
            <a:spLocks/>
          </p:cNvSpPr>
          <p:nvPr/>
        </p:nvSpPr>
        <p:spPr bwMode="auto">
          <a:xfrm>
            <a:off x="357762" y="445070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/>
              <a:t>Deadlock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814197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49" name="Shape 349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353" name="Group 353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350" name="Shape 350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354" name="Shape 354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 dirty="0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358" name="Shape 358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362" name="Shape 362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366" name="Shape 366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2" name="Shape 372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3" name="Shape 373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4" name="Shape 374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75" name="Shape 375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80" name="Shape 380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384" name="Group 384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381" name="Shape 381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385" name="Shape 38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389" name="Shape 38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393" name="Shape 39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397" name="Shape 397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3" name="Shape 403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5" name="Shape 405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6" name="Shape 406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79302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solidFill>
                  <a:srgbClr val="000000"/>
                </a:solidFill>
              </a:rPr>
              <a:t>Concurrency in Medicine: Therac-25</a:t>
            </a:r>
            <a:r>
              <a:rPr lang="en-US" sz="3712" dirty="0">
                <a:solidFill>
                  <a:srgbClr val="000000"/>
                </a:solidFill>
              </a:rPr>
              <a:t> (1980’s)</a:t>
            </a:r>
            <a:endParaRPr sz="3712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>
            <a:spLocks noGrp="1"/>
          </p:cNvSpPr>
          <p:nvPr>
            <p:ph type="body" idx="4294967295"/>
          </p:nvPr>
        </p:nvSpPr>
        <p:spPr>
          <a:xfrm>
            <a:off x="279538" y="1505720"/>
            <a:ext cx="8665680" cy="45323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0" dirty="0"/>
              <a:t>The </a:t>
            </a:r>
            <a:r>
              <a:rPr lang="en-US" sz="2000" dirty="0"/>
              <a:t>Therac-25</a:t>
            </a:r>
            <a:r>
              <a:rPr lang="en-US" sz="2000" b="0" dirty="0"/>
              <a:t> was a computer-controlled </a:t>
            </a:r>
            <a:r>
              <a:rPr lang="en-US" sz="2000" b="0" dirty="0">
                <a:solidFill>
                  <a:srgbClr val="0070C0"/>
                </a:solidFill>
                <a:hlinkClick r:id="rId2" tooltip="Radiation therap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radiation therapy</a:t>
            </a:r>
            <a:r>
              <a:rPr lang="en-US" sz="2000" b="0" dirty="0">
                <a:solidFill>
                  <a:srgbClr val="0070C0"/>
                </a:solidFill>
              </a:rPr>
              <a:t> </a:t>
            </a:r>
            <a:r>
              <a:rPr lang="en-US" sz="2000" b="0" dirty="0"/>
              <a:t>machine produced by </a:t>
            </a:r>
            <a:r>
              <a:rPr lang="en-US" sz="2000" b="0" dirty="0">
                <a:solidFill>
                  <a:srgbClr val="0070C0"/>
                </a:solidFill>
                <a:hlinkClick r:id="rId3" tooltip="Atomic Energy of Canada Limit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Atomic Energy of Canada Limited</a:t>
            </a:r>
            <a:r>
              <a:rPr lang="en-US" sz="2000" b="0" dirty="0">
                <a:solidFill>
                  <a:srgbClr val="0070C0"/>
                </a:solidFill>
              </a:rPr>
              <a:t> </a:t>
            </a:r>
            <a:r>
              <a:rPr lang="en-US" sz="2000" b="0" dirty="0"/>
              <a:t>(AECL) in 1982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0" dirty="0"/>
              <a:t>It was involved in at least six accidents between 1985 and 1987, in which patients were given massive </a:t>
            </a:r>
            <a:r>
              <a:rPr lang="en-US" sz="2000" b="0" dirty="0">
                <a:solidFill>
                  <a:srgbClr val="0070C0"/>
                </a:solidFill>
                <a:hlinkClick r:id="rId4" tooltip="Radiation poiso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overdoses of radiation</a:t>
            </a:r>
            <a:r>
              <a:rPr lang="en-US" sz="2000" b="0" dirty="0"/>
              <a:t>.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0" dirty="0"/>
              <a:t>Because of </a:t>
            </a:r>
            <a:r>
              <a:rPr lang="en-US" sz="2000" b="0" dirty="0">
                <a:solidFill>
                  <a:srgbClr val="0070C0"/>
                </a:solidFill>
                <a:hlinkClick r:id="rId5" tooltip="Race cond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concurrent programming errors</a:t>
            </a:r>
            <a:r>
              <a:rPr lang="en-US" sz="2000" b="0" dirty="0">
                <a:solidFill>
                  <a:srgbClr val="0070C0"/>
                </a:solidFill>
              </a:rPr>
              <a:t> </a:t>
            </a:r>
            <a:r>
              <a:rPr lang="en-US" sz="2000" b="0" dirty="0"/>
              <a:t>(also known as race conditions), it sometimes gave its patients radiation doses that were hundreds of times greater than normal, resulting in death or serious injury.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b="0" dirty="0"/>
              <a:t>Become a standard case study in </a:t>
            </a:r>
            <a:r>
              <a:rPr lang="en-US" sz="2000" b="0" dirty="0">
                <a:solidFill>
                  <a:srgbClr val="0070C0"/>
                </a:solidFill>
                <a:hlinkClick r:id="rId6" tooltip="Health informa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 informatics</a:t>
            </a:r>
            <a:r>
              <a:rPr lang="en-US" sz="2000" b="0" dirty="0"/>
              <a:t>, </a:t>
            </a:r>
            <a:r>
              <a:rPr lang="en-US" sz="2000" b="0" dirty="0">
                <a:solidFill>
                  <a:srgbClr val="0070C0"/>
                </a:solidFill>
                <a:hlinkClick r:id="rId7" tooltip="Software engine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engineering</a:t>
            </a:r>
            <a:r>
              <a:rPr lang="en-US" sz="2000" b="0" dirty="0"/>
              <a:t>, and </a:t>
            </a:r>
            <a:r>
              <a:rPr lang="en-US" sz="2000" b="0" dirty="0">
                <a:solidFill>
                  <a:srgbClr val="0070C0"/>
                </a:solidFill>
                <a:hlinkClick r:id="rId8" tooltip="Computer eth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ethics</a:t>
            </a:r>
            <a:r>
              <a:rPr lang="en-US" sz="2000" b="0" dirty="0"/>
              <a:t>. </a:t>
            </a:r>
            <a:endParaRPr lang="en-US" b="0" dirty="0"/>
          </a:p>
        </p:txBody>
      </p:sp>
      <p:sp>
        <p:nvSpPr>
          <p:cNvPr id="290" name="Shape 290"/>
          <p:cNvSpPr/>
          <p:nvPr/>
        </p:nvSpPr>
        <p:spPr>
          <a:xfrm>
            <a:off x="1173254" y="6199860"/>
            <a:ext cx="6643102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Source: </a:t>
            </a:r>
            <a:r>
              <a:rPr sz="2672" b="0" u="sng" dirty="0">
                <a:solidFill>
                  <a:srgbClr val="000000"/>
                </a:solidFill>
                <a:latin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http://en.wikipedia.org/wiki/Therac-25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12" name="Shape 412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416" name="Group 416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413" name="Shape 41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20" name="Group 420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417" name="Shape 41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24" name="Group 424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421" name="Shape 421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425" name="Shape 42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5" name="Shape 435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6" name="Shape 436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7" name="Shape 437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8" name="Shape 438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6680119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40" name="Shape 440"/>
          <p:cNvSpPr/>
          <p:nvPr/>
        </p:nvSpPr>
        <p:spPr>
          <a:xfrm>
            <a:off x="4160407" y="1443952"/>
            <a:ext cx="302711" cy="589661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45" name="Shape 445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449" name="Group 449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446" name="Shape 446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53" name="Group 453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450" name="Shape 450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57" name="Group 457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454" name="Shape 454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458" name="Shape 458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462" name="Shape 462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8" name="Shape 468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69" name="Shape 469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0" name="Shape 470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1" name="Shape 471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0727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3" name="Shape 473"/>
          <p:cNvSpPr/>
          <p:nvPr/>
        </p:nvSpPr>
        <p:spPr>
          <a:xfrm>
            <a:off x="4160407" y="2426218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78" name="Shape 478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482" name="Group 482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479" name="Shape 47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86" name="Group 486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483" name="Shape 48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90" name="Group 490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487" name="Shape 48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494" name="Group 494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491" name="Shape 491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495" name="Shape 495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1" name="Shape 501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2" name="Shape 502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3" name="Shape 503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4" name="Shape 504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0727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06" name="Shape 506"/>
          <p:cNvSpPr/>
          <p:nvPr/>
        </p:nvSpPr>
        <p:spPr>
          <a:xfrm>
            <a:off x="4160407" y="2426218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07" name="Shape 507"/>
          <p:cNvSpPr/>
          <p:nvPr/>
        </p:nvSpPr>
        <p:spPr>
          <a:xfrm>
            <a:off x="6690678" y="1727622"/>
            <a:ext cx="148053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who goes?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12" name="Shape 512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516" name="Group 516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513" name="Shape 51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517" name="Shape 51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24" name="Group 524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521" name="Shape 521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28" name="Group 528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525" name="Shape 52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529" name="Shape 529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5" name="Shape 535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6" name="Shape 536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7" name="Shape 537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0727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40" name="Shape 540"/>
          <p:cNvSpPr/>
          <p:nvPr/>
        </p:nvSpPr>
        <p:spPr>
          <a:xfrm>
            <a:off x="4160407" y="3408484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549" name="Group 549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546" name="Shape 546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550" name="Shape 550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57" name="Group 557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554" name="Shape 554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61" name="Group 561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558" name="Shape 558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562" name="Shape 562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8" name="Shape 568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69" name="Shape 569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0" name="Shape 570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1" name="Shape 571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090510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73" name="Shape 573"/>
          <p:cNvSpPr/>
          <p:nvPr/>
        </p:nvSpPr>
        <p:spPr>
          <a:xfrm>
            <a:off x="4160407" y="4390749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78" name="Shape 578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582" name="Group 582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579" name="Shape 57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86" name="Group 586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583" name="Shape 58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90" name="Group 590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587" name="Shape 58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594" name="Group 594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591" name="Shape 591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595" name="Shape 595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7" name="Shape 597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1" name="Shape 601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2" name="Shape 602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3" name="Shape 603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613" name="Group 613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610" name="Shape 610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17" name="Group 617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614" name="Shape 614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21" name="Group 621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618" name="Shape 618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25" name="Group 625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622" name="Shape 622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626" name="Shape 626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50727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37" name="Shape 637"/>
          <p:cNvSpPr/>
          <p:nvPr/>
        </p:nvSpPr>
        <p:spPr>
          <a:xfrm>
            <a:off x="4160407" y="2426218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38" name="Shape 638"/>
          <p:cNvSpPr/>
          <p:nvPr/>
        </p:nvSpPr>
        <p:spPr>
          <a:xfrm>
            <a:off x="4669400" y="3944265"/>
            <a:ext cx="302711" cy="589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39" name="Shape 639"/>
          <p:cNvSpPr/>
          <p:nvPr/>
        </p:nvSpPr>
        <p:spPr>
          <a:xfrm>
            <a:off x="3322556" y="3602568"/>
            <a:ext cx="791805" cy="30943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648" name="Group 648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645" name="Shape 64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649" name="Shape 64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653" name="Shape 65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657" name="Shape 65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661" name="Shape 661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7" name="Shape 667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8" name="Shape 668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9" name="Shape 669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0" name="Shape 670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5072775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4160407" y="2426218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73" name="Shape 673"/>
          <p:cNvSpPr/>
          <p:nvPr/>
        </p:nvSpPr>
        <p:spPr>
          <a:xfrm>
            <a:off x="4669400" y="3944265"/>
            <a:ext cx="302711" cy="589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3322556" y="3602568"/>
            <a:ext cx="791805" cy="30943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75" name="Shape 675"/>
          <p:cNvSpPr/>
          <p:nvPr/>
        </p:nvSpPr>
        <p:spPr>
          <a:xfrm>
            <a:off x="6690678" y="1727622"/>
            <a:ext cx="148053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who goes?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648" name="Group 648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645" name="Shape 64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649" name="Shape 64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653" name="Shape 65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657" name="Shape 65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661" name="Shape 661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7" name="Shape 667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8" name="Shape 668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9" name="Shape 669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0" name="Shape 670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616878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4160407" y="2823671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73" name="Shape 673"/>
          <p:cNvSpPr/>
          <p:nvPr/>
        </p:nvSpPr>
        <p:spPr>
          <a:xfrm>
            <a:off x="4669400" y="3581886"/>
            <a:ext cx="302711" cy="589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3720005" y="3602568"/>
            <a:ext cx="791805" cy="30943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75" name="Shape 675"/>
          <p:cNvSpPr/>
          <p:nvPr/>
        </p:nvSpPr>
        <p:spPr>
          <a:xfrm>
            <a:off x="6690678" y="1727622"/>
            <a:ext cx="148053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who goes?</a:t>
            </a:r>
          </a:p>
        </p:txBody>
      </p:sp>
    </p:spTree>
    <p:extLst>
      <p:ext uri="{BB962C8B-B14F-4D97-AF65-F5344CB8AC3E}">
        <p14:creationId xmlns:p14="http://schemas.microsoft.com/office/powerpoint/2010/main" val="111222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/>
        </p:nvSpPr>
        <p:spPr>
          <a:xfrm>
            <a:off x="-70354" y="3054956"/>
            <a:ext cx="9284708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44" name="Shape 644"/>
          <p:cNvSpPr/>
          <p:nvPr/>
        </p:nvSpPr>
        <p:spPr>
          <a:xfrm rot="16200000">
            <a:off x="1800495" y="3677124"/>
            <a:ext cx="5543011" cy="892969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grpSp>
        <p:nvGrpSpPr>
          <p:cNvPr id="648" name="Group 648"/>
          <p:cNvGrpSpPr/>
          <p:nvPr/>
        </p:nvGrpSpPr>
        <p:grpSpPr>
          <a:xfrm>
            <a:off x="5097439" y="2393010"/>
            <a:ext cx="769366" cy="567211"/>
            <a:chOff x="122396" y="122396"/>
            <a:chExt cx="1094209" cy="806699"/>
          </a:xfrm>
        </p:grpSpPr>
        <p:sp>
          <p:nvSpPr>
            <p:cNvPr id="645" name="Shape 645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 rot="16200000">
              <a:off x="127871" y="320608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2" name="Group 652"/>
          <p:cNvGrpSpPr/>
          <p:nvPr/>
        </p:nvGrpSpPr>
        <p:grpSpPr>
          <a:xfrm rot="5400000">
            <a:off x="5000831" y="4123751"/>
            <a:ext cx="769366" cy="567211"/>
            <a:chOff x="122396" y="122396"/>
            <a:chExt cx="1094209" cy="806699"/>
          </a:xfrm>
        </p:grpSpPr>
        <p:sp>
          <p:nvSpPr>
            <p:cNvPr id="649" name="Shape 649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 rot="16200000">
              <a:off x="127870" y="32342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56" name="Group 656"/>
          <p:cNvGrpSpPr/>
          <p:nvPr/>
        </p:nvGrpSpPr>
        <p:grpSpPr>
          <a:xfrm rot="10800000">
            <a:off x="3261160" y="4027142"/>
            <a:ext cx="769366" cy="567211"/>
            <a:chOff x="122396" y="122396"/>
            <a:chExt cx="1094209" cy="806699"/>
          </a:xfrm>
        </p:grpSpPr>
        <p:sp>
          <p:nvSpPr>
            <p:cNvPr id="653" name="Shape 653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 rot="16200000">
              <a:off x="127869" y="320606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grpSp>
        <p:nvGrpSpPr>
          <p:cNvPr id="660" name="Group 660"/>
          <p:cNvGrpSpPr/>
          <p:nvPr/>
        </p:nvGrpSpPr>
        <p:grpSpPr>
          <a:xfrm rot="16200000">
            <a:off x="3375628" y="2305331"/>
            <a:ext cx="769366" cy="567211"/>
            <a:chOff x="122396" y="122396"/>
            <a:chExt cx="1094209" cy="806699"/>
          </a:xfrm>
        </p:grpSpPr>
        <p:sp>
          <p:nvSpPr>
            <p:cNvPr id="657" name="Shape 657"/>
            <p:cNvSpPr/>
            <p:nvPr/>
          </p:nvSpPr>
          <p:spPr>
            <a:xfrm>
              <a:off x="810204" y="541703"/>
              <a:ext cx="406401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 rot="1330358">
              <a:off x="122396" y="122396"/>
              <a:ext cx="806699" cy="80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8437" y="3163"/>
                  </a:lnTo>
                  <a:lnTo>
                    <a:pt x="21600" y="10800"/>
                  </a:lnTo>
                  <a:lnTo>
                    <a:pt x="18437" y="18437"/>
                  </a:lnTo>
                  <a:lnTo>
                    <a:pt x="10800" y="21600"/>
                  </a:lnTo>
                  <a:lnTo>
                    <a:pt x="3163" y="18437"/>
                  </a:lnTo>
                  <a:lnTo>
                    <a:pt x="0" y="10800"/>
                  </a:lnTo>
                  <a:lnTo>
                    <a:pt x="3163" y="3163"/>
                  </a:lnTo>
                  <a:close/>
                </a:path>
              </a:pathLst>
            </a:cu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000"/>
              </a:pPr>
              <a:endParaRPr sz="2109" b="0" dirty="0">
                <a:latin typeface="Calibri" panose="020F0502020204030204" pitchFamily="34" charset="0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 rot="16200000">
              <a:off x="127870" y="320607"/>
              <a:ext cx="795751" cy="410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sz="20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406">
                  <a:solidFill>
                    <a:srgbClr val="FFFFFF"/>
                  </a:solidFill>
                </a:rPr>
                <a:t>STOP</a:t>
              </a:r>
            </a:p>
          </p:txBody>
        </p:sp>
      </p:grpSp>
      <p:sp>
        <p:nvSpPr>
          <p:cNvPr id="661" name="Shape 661"/>
          <p:cNvSpPr/>
          <p:nvPr/>
        </p:nvSpPr>
        <p:spPr>
          <a:xfrm>
            <a:off x="5111490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629537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8147584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110865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1628912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146959" y="3463523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7" name="Shape 667"/>
          <p:cNvSpPr/>
          <p:nvPr/>
        </p:nvSpPr>
        <p:spPr>
          <a:xfrm rot="16200000">
            <a:off x="4119734" y="7448162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8" name="Shape 668"/>
          <p:cNvSpPr/>
          <p:nvPr/>
        </p:nvSpPr>
        <p:spPr>
          <a:xfrm rot="16200000">
            <a:off x="4119734" y="5930115"/>
            <a:ext cx="892969" cy="10115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69" name="Shape 669"/>
          <p:cNvSpPr/>
          <p:nvPr/>
        </p:nvSpPr>
        <p:spPr>
          <a:xfrm rot="16200000">
            <a:off x="4119734" y="4412067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0" name="Shape 670"/>
          <p:cNvSpPr/>
          <p:nvPr/>
        </p:nvSpPr>
        <p:spPr>
          <a:xfrm rot="16200000">
            <a:off x="4119734" y="2179645"/>
            <a:ext cx="892969" cy="10115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4616878" y="3111436"/>
            <a:ext cx="791805" cy="30943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72" name="Shape 672"/>
          <p:cNvSpPr/>
          <p:nvPr/>
        </p:nvSpPr>
        <p:spPr>
          <a:xfrm>
            <a:off x="4160407" y="2823671"/>
            <a:ext cx="302711" cy="58966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73" name="Shape 673"/>
          <p:cNvSpPr/>
          <p:nvPr/>
        </p:nvSpPr>
        <p:spPr>
          <a:xfrm>
            <a:off x="4669400" y="3581886"/>
            <a:ext cx="302711" cy="589660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74" name="Shape 674"/>
          <p:cNvSpPr/>
          <p:nvPr/>
        </p:nvSpPr>
        <p:spPr>
          <a:xfrm>
            <a:off x="3720005" y="3602568"/>
            <a:ext cx="791805" cy="309430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24160" y="1852498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C00000"/>
                </a:solidFill>
                <a:latin typeface="Calibri" panose="020F0502020204030204" pitchFamily="34" charset="0"/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170316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solidFill>
                  <a:srgbClr val="000000"/>
                </a:solidFill>
              </a:rPr>
              <a:t>Concurrency in Medicine: Therac-25</a:t>
            </a:r>
            <a:r>
              <a:rPr lang="en-US" sz="3712" dirty="0">
                <a:solidFill>
                  <a:srgbClr val="000000"/>
                </a:solidFill>
              </a:rPr>
              <a:t> (1980’s)</a:t>
            </a:r>
            <a:endParaRPr sz="3712" dirty="0">
              <a:solidFill>
                <a:srgbClr val="000000"/>
              </a:solidFill>
            </a:endParaRPr>
          </a:p>
        </p:txBody>
      </p:sp>
      <p:sp>
        <p:nvSpPr>
          <p:cNvPr id="289" name="Shape 289"/>
          <p:cNvSpPr>
            <a:spLocks noGrp="1"/>
          </p:cNvSpPr>
          <p:nvPr>
            <p:ph type="body" idx="4294967295"/>
          </p:nvPr>
        </p:nvSpPr>
        <p:spPr>
          <a:xfrm>
            <a:off x="279538" y="1505720"/>
            <a:ext cx="8665680" cy="4532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0" dirty="0"/>
              <a:t>“The accidents occurred when the </a:t>
            </a:r>
            <a:r>
              <a:rPr sz="2531" b="0" dirty="0">
                <a:solidFill>
                  <a:srgbClr val="0070C0"/>
                </a:solidFill>
              </a:rPr>
              <a:t>high-power electron beam </a:t>
            </a:r>
            <a:r>
              <a:rPr sz="2531" b="0" dirty="0"/>
              <a:t>was activated instead of the intended low power beam, and without the beam spreader plate rotated into place. Previous models had </a:t>
            </a:r>
            <a:r>
              <a:rPr sz="2531" b="0" dirty="0">
                <a:solidFill>
                  <a:srgbClr val="0070C0"/>
                </a:solidFill>
              </a:rPr>
              <a:t>hardware interlocks </a:t>
            </a:r>
            <a:r>
              <a:rPr sz="2531" b="0" dirty="0"/>
              <a:t>in place to prevent this, but Therac-25 had </a:t>
            </a:r>
            <a:r>
              <a:rPr sz="2531" b="0" dirty="0">
                <a:solidFill>
                  <a:srgbClr val="0070C0"/>
                </a:solidFill>
              </a:rPr>
              <a:t>removed</a:t>
            </a:r>
            <a:r>
              <a:rPr sz="2531" b="0" dirty="0"/>
              <a:t> them, depending instead on software interlocks for safety. The software interlock could fail due to a </a:t>
            </a:r>
            <a:r>
              <a:rPr sz="2531" b="0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race condition</a:t>
            </a:r>
            <a:r>
              <a:rPr sz="2531" b="0" dirty="0"/>
              <a:t>.”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b="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0" dirty="0"/>
              <a:t>“…in three cases, the injured patients </a:t>
            </a:r>
            <a:r>
              <a:rPr sz="2531" b="0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later died</a:t>
            </a:r>
            <a:r>
              <a:rPr sz="2531" b="0" dirty="0"/>
              <a:t>.”</a:t>
            </a:r>
            <a:endParaRPr lang="en-US" sz="2531" b="0" dirty="0"/>
          </a:p>
        </p:txBody>
      </p:sp>
      <p:sp>
        <p:nvSpPr>
          <p:cNvPr id="290" name="Shape 290"/>
          <p:cNvSpPr/>
          <p:nvPr/>
        </p:nvSpPr>
        <p:spPr>
          <a:xfrm>
            <a:off x="1173254" y="6199860"/>
            <a:ext cx="6643102" cy="483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b="0" dirty="0">
                <a:solidFill>
                  <a:srgbClr val="000000"/>
                </a:solidFill>
                <a:latin typeface="Calibri" panose="020F0502020204030204" pitchFamily="34" charset="0"/>
              </a:rPr>
              <a:t>Source: </a:t>
            </a:r>
            <a:r>
              <a:rPr sz="2672" b="0" u="sng" dirty="0">
                <a:solidFill>
                  <a:srgbClr val="000000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http://en.wikipedia.org/wiki/Therac-25</a:t>
            </a:r>
          </a:p>
        </p:txBody>
      </p:sp>
    </p:spTree>
    <p:extLst>
      <p:ext uri="{BB962C8B-B14F-4D97-AF65-F5344CB8AC3E}">
        <p14:creationId xmlns:p14="http://schemas.microsoft.com/office/powerpoint/2010/main" val="204402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Code Example</a:t>
            </a:r>
          </a:p>
        </p:txBody>
      </p:sp>
      <p:sp>
        <p:nvSpPr>
          <p:cNvPr id="715" name="Shape 715"/>
          <p:cNvSpPr/>
          <p:nvPr/>
        </p:nvSpPr>
        <p:spPr>
          <a:xfrm>
            <a:off x="4913182" y="1679332"/>
            <a:ext cx="3719258" cy="39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Thread 2</a:t>
            </a:r>
            <a:r>
              <a:rPr lang="en-US" sz="2672" b="0" dirty="0">
                <a:latin typeface="Calibri" panose="020F0502020204030204" pitchFamily="34" charset="0"/>
              </a:rPr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672" b="0" dirty="0"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lock(&amp;B);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b="0" dirty="0">
                <a:latin typeface="Calibri" panose="020F0502020204030204" pitchFamily="34" charset="0"/>
              </a:rPr>
              <a:t>lock(&amp;A)</a:t>
            </a:r>
            <a:r>
              <a:rPr lang="en-US" sz="2672" b="0" dirty="0">
                <a:latin typeface="Calibri" panose="020F0502020204030204" pitchFamily="34" charset="0"/>
              </a:rPr>
              <a:t>;</a:t>
            </a:r>
            <a:endParaRPr sz="2672" b="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5025" y="1679332"/>
            <a:ext cx="4572000" cy="17371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Thread 1: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b="0" dirty="0">
              <a:latin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lock(&amp;A);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b="0" dirty="0">
                <a:latin typeface="Calibri" panose="020F0502020204030204" pitchFamily="34" charset="0"/>
              </a:rPr>
              <a:t>lock(&amp;B);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718" y="4067305"/>
            <a:ext cx="596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Can deadlock happen with these two threads?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Circular Dependency</a:t>
            </a:r>
          </a:p>
        </p:txBody>
      </p:sp>
      <p:sp>
        <p:nvSpPr>
          <p:cNvPr id="769" name="Shape 769"/>
          <p:cNvSpPr/>
          <p:nvPr/>
        </p:nvSpPr>
        <p:spPr>
          <a:xfrm>
            <a:off x="5654175" y="2216460"/>
            <a:ext cx="892969" cy="892969"/>
          </a:xfrm>
          <a:prstGeom prst="rect">
            <a:avLst/>
          </a:pr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Lock A</a:t>
            </a:r>
          </a:p>
        </p:txBody>
      </p:sp>
      <p:sp>
        <p:nvSpPr>
          <p:cNvPr id="770" name="Shape 770"/>
          <p:cNvSpPr/>
          <p:nvPr/>
        </p:nvSpPr>
        <p:spPr>
          <a:xfrm>
            <a:off x="2932303" y="4472219"/>
            <a:ext cx="892969" cy="892969"/>
          </a:xfrm>
          <a:prstGeom prst="rect">
            <a:avLst/>
          </a:pr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Lock B</a:t>
            </a:r>
          </a:p>
        </p:txBody>
      </p:sp>
      <p:sp>
        <p:nvSpPr>
          <p:cNvPr id="771" name="Shape 771"/>
          <p:cNvSpPr/>
          <p:nvPr/>
        </p:nvSpPr>
        <p:spPr>
          <a:xfrm>
            <a:off x="2798443" y="2082600"/>
            <a:ext cx="1160689" cy="116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72" name="Shape 772"/>
          <p:cNvSpPr/>
          <p:nvPr/>
        </p:nvSpPr>
        <p:spPr>
          <a:xfrm>
            <a:off x="5520314" y="4338359"/>
            <a:ext cx="1160689" cy="116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773" name="Shape 773"/>
          <p:cNvSpPr/>
          <p:nvPr/>
        </p:nvSpPr>
        <p:spPr>
          <a:xfrm>
            <a:off x="4319873" y="2216349"/>
            <a:ext cx="779060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accent2"/>
                </a:solidFill>
                <a:latin typeface="Calibri" panose="020F0502020204030204" pitchFamily="34" charset="0"/>
              </a:rPr>
              <a:t>holds</a:t>
            </a:r>
          </a:p>
        </p:txBody>
      </p:sp>
      <p:sp>
        <p:nvSpPr>
          <p:cNvPr id="774" name="Shape 774"/>
          <p:cNvSpPr/>
          <p:nvPr/>
        </p:nvSpPr>
        <p:spPr>
          <a:xfrm>
            <a:off x="3975750" y="2665665"/>
            <a:ext cx="1661806" cy="1"/>
          </a:xfrm>
          <a:prstGeom prst="line">
            <a:avLst/>
          </a:pr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5" name="Shape 775"/>
          <p:cNvSpPr/>
          <p:nvPr/>
        </p:nvSpPr>
        <p:spPr>
          <a:xfrm>
            <a:off x="4319873" y="4448770"/>
            <a:ext cx="779060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accent2"/>
                </a:solidFill>
                <a:latin typeface="Calibri" panose="020F0502020204030204" pitchFamily="34" charset="0"/>
              </a:rPr>
              <a:t>holds</a:t>
            </a:r>
          </a:p>
        </p:txBody>
      </p:sp>
      <p:sp>
        <p:nvSpPr>
          <p:cNvPr id="776" name="Shape 776"/>
          <p:cNvSpPr/>
          <p:nvPr/>
        </p:nvSpPr>
        <p:spPr>
          <a:xfrm flipH="1">
            <a:off x="3841804" y="4898086"/>
            <a:ext cx="1661806" cy="1"/>
          </a:xfrm>
          <a:prstGeom prst="line">
            <a:avLst/>
          </a:pr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77" name="Shape 777"/>
          <p:cNvSpPr/>
          <p:nvPr/>
        </p:nvSpPr>
        <p:spPr>
          <a:xfrm>
            <a:off x="1988390" y="3441745"/>
            <a:ext cx="1060676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wanted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by</a:t>
            </a:r>
          </a:p>
        </p:txBody>
      </p:sp>
      <p:sp>
        <p:nvSpPr>
          <p:cNvPr id="778" name="Shape 778"/>
          <p:cNvSpPr/>
          <p:nvPr/>
        </p:nvSpPr>
        <p:spPr>
          <a:xfrm flipV="1">
            <a:off x="3378787" y="3255680"/>
            <a:ext cx="1" cy="1187478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6318318" y="3441745"/>
            <a:ext cx="1060676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wanted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by</a:t>
            </a:r>
          </a:p>
        </p:txBody>
      </p:sp>
      <p:sp>
        <p:nvSpPr>
          <p:cNvPr id="780" name="Shape 780"/>
          <p:cNvSpPr/>
          <p:nvPr/>
        </p:nvSpPr>
        <p:spPr>
          <a:xfrm>
            <a:off x="6120201" y="3139594"/>
            <a:ext cx="1" cy="1187478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92093" cy="762000"/>
          </a:xfrm>
        </p:spPr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488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Fix Deadlocked </a:t>
            </a:r>
            <a:r>
              <a:rPr sz="3600" dirty="0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784" name="Shape 784"/>
          <p:cNvSpPr/>
          <p:nvPr/>
        </p:nvSpPr>
        <p:spPr>
          <a:xfrm>
            <a:off x="4959942" y="4858673"/>
            <a:ext cx="3719258" cy="39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Thread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25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lock(&amp;A);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lock(&amp;B)</a:t>
            </a:r>
            <a:r>
              <a:rPr lang="en-US"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;</a:t>
            </a:r>
            <a:endParaRPr sz="225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7941" y="485867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Thread 1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lock(&amp;A);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lock(&amp;B);</a:t>
            </a:r>
          </a:p>
        </p:txBody>
      </p:sp>
      <p:sp>
        <p:nvSpPr>
          <p:cNvPr id="5" name="Shape 715"/>
          <p:cNvSpPr/>
          <p:nvPr/>
        </p:nvSpPr>
        <p:spPr>
          <a:xfrm>
            <a:off x="4846099" y="1608385"/>
            <a:ext cx="3719258" cy="397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Thread 2</a:t>
            </a:r>
            <a:r>
              <a:rPr lang="en-US"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lock(&amp;B);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lock(&amp;A)</a:t>
            </a:r>
            <a:r>
              <a:rPr lang="en-US" sz="225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;</a:t>
            </a:r>
            <a:endParaRPr sz="225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941" y="16083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Thread 1: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lock(&amp;A);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latin typeface="Calibri" panose="020F0502020204030204" pitchFamily="34" charset="0"/>
              </a:rPr>
              <a:t>lock(&amp;B);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510" y="3504035"/>
            <a:ext cx="38356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How would you fix this code?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Non-circular Dependency (fine)</a:t>
            </a:r>
          </a:p>
        </p:txBody>
      </p:sp>
      <p:sp>
        <p:nvSpPr>
          <p:cNvPr id="796" name="Shape 796"/>
          <p:cNvSpPr/>
          <p:nvPr/>
        </p:nvSpPr>
        <p:spPr>
          <a:xfrm>
            <a:off x="5626221" y="2104645"/>
            <a:ext cx="892969" cy="892969"/>
          </a:xfrm>
          <a:prstGeom prst="rect">
            <a:avLst/>
          </a:pr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Lock A</a:t>
            </a:r>
          </a:p>
        </p:txBody>
      </p:sp>
      <p:sp>
        <p:nvSpPr>
          <p:cNvPr id="797" name="Shape 797"/>
          <p:cNvSpPr/>
          <p:nvPr/>
        </p:nvSpPr>
        <p:spPr>
          <a:xfrm>
            <a:off x="2904349" y="4360404"/>
            <a:ext cx="892969" cy="892969"/>
          </a:xfrm>
          <a:prstGeom prst="rect">
            <a:avLst/>
          </a:pr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Lock B</a:t>
            </a:r>
          </a:p>
        </p:txBody>
      </p:sp>
      <p:sp>
        <p:nvSpPr>
          <p:cNvPr id="798" name="Shape 798"/>
          <p:cNvSpPr/>
          <p:nvPr/>
        </p:nvSpPr>
        <p:spPr>
          <a:xfrm>
            <a:off x="2770488" y="1970785"/>
            <a:ext cx="1160689" cy="116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Thread 1</a:t>
            </a:r>
          </a:p>
        </p:txBody>
      </p:sp>
      <p:sp>
        <p:nvSpPr>
          <p:cNvPr id="799" name="Shape 799"/>
          <p:cNvSpPr/>
          <p:nvPr/>
        </p:nvSpPr>
        <p:spPr>
          <a:xfrm>
            <a:off x="5492360" y="4226544"/>
            <a:ext cx="1160689" cy="1160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0" dirty="0">
                <a:solidFill>
                  <a:schemeClr val="bg1"/>
                </a:solidFill>
                <a:latin typeface="Calibri" panose="020F0502020204030204" pitchFamily="34" charset="0"/>
              </a:rPr>
              <a:t>Thread 2</a:t>
            </a:r>
          </a:p>
        </p:txBody>
      </p:sp>
      <p:sp>
        <p:nvSpPr>
          <p:cNvPr id="800" name="Shape 800"/>
          <p:cNvSpPr/>
          <p:nvPr/>
        </p:nvSpPr>
        <p:spPr>
          <a:xfrm>
            <a:off x="4291919" y="2104533"/>
            <a:ext cx="7790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chemeClr val="accent2"/>
                </a:solidFill>
                <a:latin typeface="Calibri" panose="020F0502020204030204" pitchFamily="34" charset="0"/>
              </a:rPr>
              <a:t>holds</a:t>
            </a:r>
          </a:p>
        </p:txBody>
      </p:sp>
      <p:sp>
        <p:nvSpPr>
          <p:cNvPr id="801" name="Shape 801"/>
          <p:cNvSpPr/>
          <p:nvPr/>
        </p:nvSpPr>
        <p:spPr>
          <a:xfrm>
            <a:off x="3947795" y="2553849"/>
            <a:ext cx="1661806" cy="1"/>
          </a:xfrm>
          <a:prstGeom prst="line">
            <a:avLst/>
          </a:prstGeom>
          <a:ln w="50800">
            <a:solidFill>
              <a:schemeClr val="accent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1960436" y="3329930"/>
            <a:ext cx="1060676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wanted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by</a:t>
            </a:r>
          </a:p>
        </p:txBody>
      </p:sp>
      <p:sp>
        <p:nvSpPr>
          <p:cNvPr id="803" name="Shape 803"/>
          <p:cNvSpPr/>
          <p:nvPr/>
        </p:nvSpPr>
        <p:spPr>
          <a:xfrm flipV="1">
            <a:off x="3350833" y="3143865"/>
            <a:ext cx="1" cy="1187478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6290364" y="3329930"/>
            <a:ext cx="1060676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wanted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971817"/>
                </a:solidFill>
                <a:latin typeface="Calibri" panose="020F0502020204030204" pitchFamily="34" charset="0"/>
              </a:rPr>
              <a:t>by</a:t>
            </a:r>
          </a:p>
        </p:txBody>
      </p:sp>
      <p:sp>
        <p:nvSpPr>
          <p:cNvPr id="13" name="Shape 780">
            <a:extLst>
              <a:ext uri="{FF2B5EF4-FFF2-40B4-BE49-F238E27FC236}">
                <a16:creationId xmlns:a16="http://schemas.microsoft.com/office/drawing/2014/main" id="{7105D4F3-7292-0449-BC23-531D3AB94949}"/>
              </a:ext>
            </a:extLst>
          </p:cNvPr>
          <p:cNvSpPr/>
          <p:nvPr/>
        </p:nvSpPr>
        <p:spPr>
          <a:xfrm>
            <a:off x="6072703" y="3039066"/>
            <a:ext cx="1" cy="1187478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What’s Wrong?</a:t>
            </a:r>
          </a:p>
        </p:txBody>
      </p:sp>
      <p:sp>
        <p:nvSpPr>
          <p:cNvPr id="808" name="Shape 808"/>
          <p:cNvSpPr>
            <a:spLocks noGrp="1"/>
          </p:cNvSpPr>
          <p:nvPr>
            <p:ph type="body" idx="4294967295"/>
          </p:nvPr>
        </p:nvSpPr>
        <p:spPr>
          <a:xfrm>
            <a:off x="464322" y="1916832"/>
            <a:ext cx="7804547" cy="39523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set_t *set_</a:t>
            </a:r>
            <a:r>
              <a:rPr lang="en-US" sz="2000" b="0" dirty="0">
                <a:latin typeface="Menlo"/>
                <a:ea typeface="Menlo"/>
                <a:cs typeface="Menlo"/>
                <a:sym typeface="Menlo"/>
              </a:rPr>
              <a:t>intersection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 (set_t *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, set_t *</a:t>
            </a:r>
            <a:r>
              <a:rPr sz="2000" b="0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s2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set_t *rv = Malloc(sizeof(*rv));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Mutex_lock(&amp;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-&gt;lock);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Mutex_lock(&amp;</a:t>
            </a:r>
            <a:r>
              <a:rPr sz="2000" b="0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s2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-&gt;lock);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for(int i=0; i&lt;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-&gt;len; i++)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	if(set_contains(</a:t>
            </a:r>
            <a:r>
              <a:rPr sz="2000" b="0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s2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-&gt;items[i])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		set_add(rv, 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-&gt;items[i]);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Mutex_unlock(&amp;</a:t>
            </a:r>
            <a:r>
              <a:rPr sz="2000" b="0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s2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-&gt;lock);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	Mutex_unlock(&amp;</a:t>
            </a:r>
            <a:r>
              <a:rPr sz="200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s1</a:t>
            </a:r>
            <a:r>
              <a:rPr sz="2000" b="0" dirty="0">
                <a:latin typeface="Menlo"/>
                <a:ea typeface="Menlo"/>
                <a:cs typeface="Menlo"/>
                <a:sym typeface="Menlo"/>
              </a:rPr>
              <a:t>-&gt;lock);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000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Encapsulation</a:t>
            </a:r>
          </a:p>
        </p:txBody>
      </p:sp>
      <p:sp>
        <p:nvSpPr>
          <p:cNvPr id="811" name="Shape 811"/>
          <p:cNvSpPr>
            <a:spLocks noGrp="1"/>
          </p:cNvSpPr>
          <p:nvPr>
            <p:ph type="body" idx="4294967295"/>
          </p:nvPr>
        </p:nvSpPr>
        <p:spPr>
          <a:xfrm>
            <a:off x="138332" y="1438264"/>
            <a:ext cx="7804547" cy="61726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Modularity can make it </a:t>
            </a:r>
            <a:r>
              <a:rPr sz="2672" dirty="0">
                <a:solidFill>
                  <a:srgbClr val="0070C0"/>
                </a:solidFill>
              </a:rPr>
              <a:t>harder to see deadlocks</a:t>
            </a:r>
          </a:p>
        </p:txBody>
      </p:sp>
      <p:sp>
        <p:nvSpPr>
          <p:cNvPr id="812" name="Shape 812"/>
          <p:cNvSpPr/>
          <p:nvPr/>
        </p:nvSpPr>
        <p:spPr>
          <a:xfrm>
            <a:off x="147212" y="2328637"/>
            <a:ext cx="4702464" cy="289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Thread 1: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rv = set_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intersection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69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setA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			</a:t>
            </a:r>
            <a:r>
              <a:rPr sz="1969" dirty="0" err="1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setB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813" name="Shape 813"/>
          <p:cNvSpPr/>
          <p:nvPr/>
        </p:nvSpPr>
        <p:spPr>
          <a:xfrm>
            <a:off x="4849675" y="2328637"/>
            <a:ext cx="4294325" cy="289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Thread 2: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rv = set_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intersection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69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setB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,</a:t>
            </a:r>
            <a:endParaRPr lang="en-US" sz="1969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		</a:t>
            </a:r>
            <a:r>
              <a:rPr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setA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65608" y="368278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Solution?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567604" y="4095573"/>
            <a:ext cx="8234795" cy="2516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if (m1 &gt; m2)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	// grab locks in high-to-low address order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lang="en-US" sz="1969" b="0" dirty="0" err="1">
                <a:latin typeface="Calibri" panose="020F0502020204030204" pitchFamily="34" charset="0"/>
              </a:rPr>
              <a:t>pthread_mutex_lock</a:t>
            </a:r>
            <a:r>
              <a:rPr lang="en-US" sz="1969" b="0" dirty="0">
                <a:latin typeface="Calibri" panose="020F0502020204030204" pitchFamily="34" charset="0"/>
              </a:rPr>
              <a:t>(m1);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lang="en-US" sz="1969" b="0" dirty="0" err="1">
                <a:latin typeface="Calibri" panose="020F0502020204030204" pitchFamily="34" charset="0"/>
              </a:rPr>
              <a:t>pthread_mutex_lock</a:t>
            </a:r>
            <a:r>
              <a:rPr lang="en-US" sz="1969" b="0" dirty="0">
                <a:latin typeface="Calibri" panose="020F0502020204030204" pitchFamily="34" charset="0"/>
              </a:rPr>
              <a:t>(m2);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} else {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lang="en-US" sz="1969" b="0" dirty="0" err="1">
                <a:latin typeface="Calibri" panose="020F0502020204030204" pitchFamily="34" charset="0"/>
              </a:rPr>
              <a:t>pthread_mutex_lock</a:t>
            </a:r>
            <a:r>
              <a:rPr lang="en-US" sz="1969" b="0" dirty="0">
                <a:latin typeface="Calibri" panose="020F0502020204030204" pitchFamily="34" charset="0"/>
              </a:rPr>
              <a:t>(m2);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	</a:t>
            </a:r>
            <a:r>
              <a:rPr lang="en-US" sz="1969" b="0" dirty="0" err="1">
                <a:latin typeface="Calibri" panose="020F0502020204030204" pitchFamily="34" charset="0"/>
              </a:rPr>
              <a:t>pthread_mutex_lock</a:t>
            </a:r>
            <a:r>
              <a:rPr lang="en-US" sz="1969" b="0" dirty="0">
                <a:latin typeface="Calibri" panose="020F0502020204030204" pitchFamily="34" charset="0"/>
              </a:rPr>
              <a:t>(m1); 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}</a:t>
            </a:r>
            <a:endParaRPr lang="en-US" sz="1687" b="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7030" y="4996879"/>
            <a:ext cx="280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Any other problems?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1200" y="5465949"/>
            <a:ext cx="4572000" cy="3953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969" b="0" dirty="0">
                <a:solidFill>
                  <a:srgbClr val="C00000"/>
                </a:solidFill>
                <a:latin typeface="Calibri" panose="020F0502020204030204" pitchFamily="34" charset="0"/>
              </a:rPr>
              <a:t>Code assumes m1 != m2 (not same lock)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Deadlock Theory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4294967295"/>
          </p:nvPr>
        </p:nvSpPr>
        <p:spPr>
          <a:xfrm>
            <a:off x="139769" y="1699747"/>
            <a:ext cx="7804547" cy="46597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0000"/>
                </a:solidFill>
              </a:rPr>
              <a:t>Deadlocks can only happen with these four conditions: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/>
              <a:t>mutual exclusion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hold-and-wait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no preemption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circular wait</a:t>
            </a:r>
            <a:endParaRPr lang="en-US" sz="20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70C0"/>
                </a:solidFill>
              </a:rPr>
              <a:t>Eliminate deadlock by eliminating any one condition</a:t>
            </a:r>
            <a:endParaRPr sz="246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970563" y="2204568"/>
            <a:ext cx="2857501" cy="3125391"/>
            <a:chOff x="7069245" y="3135385"/>
            <a:chExt cx="4064001" cy="4445001"/>
          </a:xfrm>
        </p:grpSpPr>
        <p:grpSp>
          <p:nvGrpSpPr>
            <p:cNvPr id="4" name="Group 648"/>
            <p:cNvGrpSpPr/>
            <p:nvPr/>
          </p:nvGrpSpPr>
          <p:grpSpPr>
            <a:xfrm>
              <a:off x="9843262" y="4001908"/>
              <a:ext cx="1094210" cy="806700"/>
              <a:chOff x="122396" y="122396"/>
              <a:chExt cx="1094209" cy="806699"/>
            </a:xfrm>
          </p:grpSpPr>
          <p:sp>
            <p:nvSpPr>
              <p:cNvPr id="5" name="Shape 645"/>
              <p:cNvSpPr/>
              <p:nvPr/>
            </p:nvSpPr>
            <p:spPr>
              <a:xfrm>
                <a:off x="810204" y="541703"/>
                <a:ext cx="406401" cy="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" name="Shape 646"/>
              <p:cNvSpPr/>
              <p:nvPr/>
            </p:nvSpPr>
            <p:spPr>
              <a:xfrm rot="1330358">
                <a:off x="122396" y="122396"/>
                <a:ext cx="806699" cy="806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 sz="2109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" name="Shape 647"/>
              <p:cNvSpPr/>
              <p:nvPr/>
            </p:nvSpPr>
            <p:spPr>
              <a:xfrm rot="16200000">
                <a:off x="127871" y="320608"/>
                <a:ext cx="795751" cy="410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0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406">
                    <a:solidFill>
                      <a:srgbClr val="FFFFFF"/>
                    </a:solidFill>
                  </a:rPr>
                  <a:t>STOP</a:t>
                </a:r>
              </a:p>
            </p:txBody>
          </p:sp>
        </p:grpSp>
        <p:grpSp>
          <p:nvGrpSpPr>
            <p:cNvPr id="8" name="Group 652"/>
            <p:cNvGrpSpPr/>
            <p:nvPr/>
          </p:nvGrpSpPr>
          <p:grpSpPr>
            <a:xfrm rot="5400000">
              <a:off x="9705863" y="6463406"/>
              <a:ext cx="1094210" cy="806700"/>
              <a:chOff x="122396" y="122396"/>
              <a:chExt cx="1094209" cy="806699"/>
            </a:xfrm>
          </p:grpSpPr>
          <p:sp>
            <p:nvSpPr>
              <p:cNvPr id="9" name="Shape 649"/>
              <p:cNvSpPr/>
              <p:nvPr/>
            </p:nvSpPr>
            <p:spPr>
              <a:xfrm>
                <a:off x="810204" y="541703"/>
                <a:ext cx="406401" cy="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" name="Shape 650"/>
              <p:cNvSpPr/>
              <p:nvPr/>
            </p:nvSpPr>
            <p:spPr>
              <a:xfrm rot="1330358">
                <a:off x="122396" y="122396"/>
                <a:ext cx="806699" cy="806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 sz="2109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Shape 651"/>
              <p:cNvSpPr/>
              <p:nvPr/>
            </p:nvSpPr>
            <p:spPr>
              <a:xfrm rot="16200000">
                <a:off x="127870" y="323426"/>
                <a:ext cx="795751" cy="410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0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406">
                    <a:solidFill>
                      <a:srgbClr val="FFFFFF"/>
                    </a:solidFill>
                  </a:rPr>
                  <a:t>STOP</a:t>
                </a:r>
              </a:p>
            </p:txBody>
          </p:sp>
        </p:grpSp>
        <p:grpSp>
          <p:nvGrpSpPr>
            <p:cNvPr id="12" name="Group 656"/>
            <p:cNvGrpSpPr/>
            <p:nvPr/>
          </p:nvGrpSpPr>
          <p:grpSpPr>
            <a:xfrm rot="10800000">
              <a:off x="7231665" y="6326007"/>
              <a:ext cx="1094210" cy="806700"/>
              <a:chOff x="122396" y="122396"/>
              <a:chExt cx="1094209" cy="806699"/>
            </a:xfrm>
          </p:grpSpPr>
          <p:sp>
            <p:nvSpPr>
              <p:cNvPr id="13" name="Shape 653"/>
              <p:cNvSpPr/>
              <p:nvPr/>
            </p:nvSpPr>
            <p:spPr>
              <a:xfrm>
                <a:off x="810204" y="541703"/>
                <a:ext cx="406401" cy="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Shape 654"/>
              <p:cNvSpPr/>
              <p:nvPr/>
            </p:nvSpPr>
            <p:spPr>
              <a:xfrm rot="1330358">
                <a:off x="122396" y="122396"/>
                <a:ext cx="806699" cy="806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 sz="2109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5" name="Shape 655"/>
              <p:cNvSpPr/>
              <p:nvPr/>
            </p:nvSpPr>
            <p:spPr>
              <a:xfrm rot="16200000">
                <a:off x="127869" y="320606"/>
                <a:ext cx="795751" cy="410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0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406">
                    <a:solidFill>
                      <a:srgbClr val="FFFFFF"/>
                    </a:solidFill>
                  </a:rPr>
                  <a:t>STOP</a:t>
                </a:r>
              </a:p>
            </p:txBody>
          </p:sp>
        </p:grpSp>
        <p:grpSp>
          <p:nvGrpSpPr>
            <p:cNvPr id="16" name="Group 660"/>
            <p:cNvGrpSpPr/>
            <p:nvPr/>
          </p:nvGrpSpPr>
          <p:grpSpPr>
            <a:xfrm rot="16200000">
              <a:off x="7394464" y="3877209"/>
              <a:ext cx="1094210" cy="806700"/>
              <a:chOff x="122396" y="122396"/>
              <a:chExt cx="1094209" cy="806699"/>
            </a:xfrm>
          </p:grpSpPr>
          <p:sp>
            <p:nvSpPr>
              <p:cNvPr id="17" name="Shape 657"/>
              <p:cNvSpPr/>
              <p:nvPr/>
            </p:nvSpPr>
            <p:spPr>
              <a:xfrm>
                <a:off x="810204" y="541703"/>
                <a:ext cx="406401" cy="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600"/>
                </a:pPr>
                <a:endParaRPr sz="1828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Shape 658"/>
              <p:cNvSpPr/>
              <p:nvPr/>
            </p:nvSpPr>
            <p:spPr>
              <a:xfrm rot="1330358">
                <a:off x="122396" y="122396"/>
                <a:ext cx="806699" cy="806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8437" y="3163"/>
                    </a:lnTo>
                    <a:lnTo>
                      <a:pt x="21600" y="10800"/>
                    </a:lnTo>
                    <a:lnTo>
                      <a:pt x="18437" y="18437"/>
                    </a:lnTo>
                    <a:lnTo>
                      <a:pt x="10800" y="21600"/>
                    </a:lnTo>
                    <a:lnTo>
                      <a:pt x="3163" y="18437"/>
                    </a:lnTo>
                    <a:lnTo>
                      <a:pt x="0" y="10800"/>
                    </a:lnTo>
                    <a:lnTo>
                      <a:pt x="3163" y="3163"/>
                    </a:lnTo>
                    <a:close/>
                  </a:path>
                </a:pathLst>
              </a:cu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000"/>
                </a:pPr>
                <a:endParaRPr sz="2109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9" name="Shape 659"/>
              <p:cNvSpPr/>
              <p:nvPr/>
            </p:nvSpPr>
            <p:spPr>
              <a:xfrm rot="16200000">
                <a:off x="127870" y="320607"/>
                <a:ext cx="795751" cy="410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>
                <a:lvl1pPr>
                  <a:defRPr sz="2000" b="1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406" dirty="0">
                    <a:solidFill>
                      <a:srgbClr val="FFFFFF"/>
                    </a:solidFill>
                  </a:rPr>
                  <a:t>STOP</a:t>
                </a:r>
              </a:p>
            </p:txBody>
          </p:sp>
        </p:grpSp>
        <p:sp>
          <p:nvSpPr>
            <p:cNvPr id="20" name="Shape 661"/>
            <p:cNvSpPr/>
            <p:nvPr/>
          </p:nvSpPr>
          <p:spPr>
            <a:xfrm>
              <a:off x="9863245" y="5524416"/>
              <a:ext cx="1270001" cy="143860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21" name="Shape 666"/>
            <p:cNvSpPr/>
            <p:nvPr/>
          </p:nvSpPr>
          <p:spPr>
            <a:xfrm>
              <a:off x="7069245" y="5524416"/>
              <a:ext cx="1270001" cy="143860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22" name="Shape 669"/>
            <p:cNvSpPr/>
            <p:nvPr/>
          </p:nvSpPr>
          <p:spPr>
            <a:xfrm rot="16200000">
              <a:off x="8452747" y="6873456"/>
              <a:ext cx="1270001" cy="143860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23" name="Shape 670"/>
            <p:cNvSpPr/>
            <p:nvPr/>
          </p:nvSpPr>
          <p:spPr>
            <a:xfrm rot="16200000">
              <a:off x="8452747" y="3698456"/>
              <a:ext cx="1270001" cy="143860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 b="0" dirty="0">
                <a:latin typeface="Calibri" panose="020F0502020204030204" pitchFamily="34" charset="0"/>
              </a:endParaRPr>
            </a:p>
          </p:txBody>
        </p:sp>
        <p:sp>
          <p:nvSpPr>
            <p:cNvPr id="24" name="Shape 671"/>
            <p:cNvSpPr/>
            <p:nvPr/>
          </p:nvSpPr>
          <p:spPr>
            <a:xfrm>
              <a:off x="9159798" y="5023669"/>
              <a:ext cx="1126122" cy="440078"/>
            </a:xfrm>
            <a:prstGeom prst="rect">
              <a:avLst/>
            </a:prstGeom>
            <a:solidFill>
              <a:srgbClr val="971817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828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5" name="Shape 672"/>
            <p:cNvSpPr/>
            <p:nvPr/>
          </p:nvSpPr>
          <p:spPr>
            <a:xfrm>
              <a:off x="8510594" y="4614403"/>
              <a:ext cx="430523" cy="838628"/>
            </a:xfrm>
            <a:prstGeom prst="rect">
              <a:avLst/>
            </a:prstGeom>
            <a:solidFill>
              <a:srgbClr val="308B1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828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26" name="Shape 673"/>
            <p:cNvSpPr/>
            <p:nvPr/>
          </p:nvSpPr>
          <p:spPr>
            <a:xfrm>
              <a:off x="9234494" y="5692754"/>
              <a:ext cx="430523" cy="838628"/>
            </a:xfrm>
            <a:prstGeom prst="rect">
              <a:avLst/>
            </a:prstGeom>
            <a:solidFill>
              <a:srgbClr val="0065C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828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7" name="Shape 674"/>
            <p:cNvSpPr/>
            <p:nvPr/>
          </p:nvSpPr>
          <p:spPr>
            <a:xfrm>
              <a:off x="7884245" y="5722169"/>
              <a:ext cx="1126122" cy="440078"/>
            </a:xfrm>
            <a:prstGeom prst="rect">
              <a:avLst/>
            </a:prstGeom>
            <a:solidFill>
              <a:srgbClr val="5747C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26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828">
                  <a:solidFill>
                    <a:srgbClr val="FFFFFF"/>
                  </a:solidFill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Mutual Exclusion</a:t>
            </a:r>
          </a:p>
        </p:txBody>
      </p:sp>
      <p:sp>
        <p:nvSpPr>
          <p:cNvPr id="830" name="Shape 830"/>
          <p:cNvSpPr>
            <a:spLocks noGrp="1"/>
          </p:cNvSpPr>
          <p:nvPr>
            <p:ph type="body" idx="4294967295"/>
          </p:nvPr>
        </p:nvSpPr>
        <p:spPr>
          <a:xfrm>
            <a:off x="307492" y="1541633"/>
            <a:ext cx="7804547" cy="367791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Def: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Threads claim exclusive control of resources that they require (e.g., thread grabs a lock)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Wait-Free Algorithms</a:t>
            </a:r>
          </a:p>
        </p:txBody>
      </p:sp>
      <p:sp>
        <p:nvSpPr>
          <p:cNvPr id="833" name="Shape 833"/>
          <p:cNvSpPr>
            <a:spLocks noGrp="1"/>
          </p:cNvSpPr>
          <p:nvPr>
            <p:ph type="body" idx="4294967295"/>
          </p:nvPr>
        </p:nvSpPr>
        <p:spPr>
          <a:xfrm>
            <a:off x="171490" y="1587054"/>
            <a:ext cx="7804547" cy="283653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sz="2215" dirty="0"/>
              <a:t>Strategy: </a:t>
            </a:r>
            <a:r>
              <a:rPr lang="en-US" sz="2215" dirty="0">
                <a:solidFill>
                  <a:srgbClr val="0070C0"/>
                </a:solidFill>
              </a:rPr>
              <a:t>E</a:t>
            </a:r>
            <a:r>
              <a:rPr sz="2215" dirty="0">
                <a:solidFill>
                  <a:srgbClr val="0070C0"/>
                </a:solidFill>
              </a:rPr>
              <a:t>liminate lock</a:t>
            </a:r>
            <a:r>
              <a:rPr lang="en-US" sz="2215" dirty="0">
                <a:solidFill>
                  <a:srgbClr val="0070C0"/>
                </a:solidFill>
              </a:rPr>
              <a:t>s!</a:t>
            </a:r>
            <a:endParaRPr sz="2215" dirty="0">
              <a:solidFill>
                <a:srgbClr val="0070C0"/>
              </a:solidFill>
            </a:endParaRPr>
          </a:p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lang="en-US" sz="2215" dirty="0"/>
              <a:t>Try to replace locks with </a:t>
            </a:r>
            <a:r>
              <a:rPr lang="en-US" sz="2215" dirty="0">
                <a:solidFill>
                  <a:srgbClr val="0070C0"/>
                </a:solidFill>
              </a:rPr>
              <a:t>atomic primitive</a:t>
            </a:r>
            <a:r>
              <a:rPr lang="en-US" sz="2215" dirty="0"/>
              <a:t>:</a:t>
            </a:r>
          </a:p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lang="en-US" sz="2215" dirty="0"/>
              <a:t>	</a:t>
            </a:r>
            <a:r>
              <a:rPr sz="2215" dirty="0" err="1"/>
              <a:t>int</a:t>
            </a:r>
            <a:r>
              <a:rPr sz="2215" dirty="0"/>
              <a:t> CompAndSwap(int *addr, int expected, </a:t>
            </a:r>
            <a:r>
              <a:rPr sz="2215" dirty="0" err="1"/>
              <a:t>int</a:t>
            </a:r>
            <a:r>
              <a:rPr sz="2215" dirty="0"/>
              <a:t> new)</a:t>
            </a:r>
            <a:br>
              <a:rPr lang="en-US" sz="2215" dirty="0"/>
            </a:br>
            <a:r>
              <a:rPr lang="en-US" sz="2215" dirty="0"/>
              <a:t>	Returns </a:t>
            </a:r>
            <a:r>
              <a:rPr sz="2215" dirty="0"/>
              <a:t>0: fail, 1: success</a:t>
            </a:r>
          </a:p>
        </p:txBody>
      </p:sp>
      <p:sp>
        <p:nvSpPr>
          <p:cNvPr id="834" name="Shape 834"/>
          <p:cNvSpPr/>
          <p:nvPr/>
        </p:nvSpPr>
        <p:spPr>
          <a:xfrm>
            <a:off x="3943553" y="3852678"/>
            <a:ext cx="5410863" cy="173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add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969" b="0" dirty="0">
                <a:latin typeface="Calibri" panose="020F0502020204030204" pitchFamily="34" charset="0"/>
              </a:rPr>
              <a:t>(int *val, int amt)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do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	int old = *value;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} 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while(!CompAndSwap(val, </a:t>
            </a: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??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, old+amt);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835" name="Shape 835"/>
          <p:cNvSpPr/>
          <p:nvPr/>
        </p:nvSpPr>
        <p:spPr>
          <a:xfrm>
            <a:off x="171490" y="3852678"/>
            <a:ext cx="3551420" cy="173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add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969" b="0" dirty="0">
                <a:latin typeface="Calibri" panose="020F0502020204030204" pitchFamily="34" charset="0"/>
              </a:rPr>
              <a:t>(int *val, int amt)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Mutex_lock(&amp;m);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*val += amt;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Mutex_unlock(&amp;m);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3784" y="5677809"/>
            <a:ext cx="111120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?? 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  <a:sym typeface="Wingdings"/>
              </a:rPr>
              <a:t> </a:t>
            </a:r>
            <a:r>
              <a:rPr lang="en-US" sz="1969" b="0" dirty="0">
                <a:solidFill>
                  <a:srgbClr val="000000"/>
                </a:solidFill>
                <a:latin typeface="Calibri" panose="020F0502020204030204" pitchFamily="34" charset="0"/>
              </a:rPr>
              <a:t>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4294967295"/>
          </p:nvPr>
        </p:nvSpPr>
        <p:spPr>
          <a:xfrm>
            <a:off x="565143" y="4420379"/>
            <a:ext cx="8013715" cy="3036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Lu </a:t>
            </a:r>
            <a:r>
              <a:rPr sz="2109" i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etal.</a:t>
            </a: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Study:</a:t>
            </a:r>
            <a:endParaRPr sz="2109" dirty="0">
              <a:solidFill>
                <a:srgbClr val="0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For four major projects,</a:t>
            </a:r>
            <a:r>
              <a:rPr lang="en-US" sz="2109" dirty="0">
                <a:solidFill>
                  <a:srgbClr val="000000"/>
                </a:solidFill>
              </a:rPr>
              <a:t> </a:t>
            </a:r>
            <a:r>
              <a:rPr sz="2109" dirty="0">
                <a:solidFill>
                  <a:srgbClr val="000000"/>
                </a:solidFill>
              </a:rPr>
              <a:t>search for </a:t>
            </a:r>
            <a:r>
              <a:rPr sz="2109" dirty="0">
                <a:solidFill>
                  <a:srgbClr val="0070C0"/>
                </a:solidFill>
              </a:rPr>
              <a:t>concurrency bugs </a:t>
            </a:r>
            <a:r>
              <a:rPr sz="2109" dirty="0">
                <a:solidFill>
                  <a:srgbClr val="000000"/>
                </a:solidFill>
              </a:rPr>
              <a:t>among &gt;500K bug reports.  Analyze small sample to identify common types of concurrency bugs.</a:t>
            </a:r>
          </a:p>
        </p:txBody>
      </p:sp>
      <p:graphicFrame>
        <p:nvGraphicFramePr>
          <p:cNvPr id="294" name="Chart 294"/>
          <p:cNvGraphicFramePr/>
          <p:nvPr>
            <p:extLst>
              <p:ext uri="{D42A27DB-BD31-4B8C-83A1-F6EECF244321}">
                <p14:modId xmlns:p14="http://schemas.microsoft.com/office/powerpoint/2010/main" val="2738982459"/>
              </p:ext>
            </p:extLst>
          </p:nvPr>
        </p:nvGraphicFramePr>
        <p:xfrm>
          <a:off x="1115616" y="980728"/>
          <a:ext cx="5803681" cy="349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Shape 295"/>
          <p:cNvSpPr/>
          <p:nvPr/>
        </p:nvSpPr>
        <p:spPr>
          <a:xfrm>
            <a:off x="293485" y="6166605"/>
            <a:ext cx="776084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Source: </a:t>
            </a:r>
            <a:r>
              <a:rPr sz="2250" b="0" u="sng" dirty="0">
                <a:solidFill>
                  <a:schemeClr val="bg2"/>
                </a:solidFill>
                <a:latin typeface="Calibri" panose="020F0502020204030204" pitchFamily="34" charset="0"/>
                <a:hlinkClick r:id="rId3"/>
              </a:rPr>
              <a:t>http://pages.cs.wisc.edu/~shanlu/paper/asplos122-lu.pdf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85" y="268611"/>
            <a:ext cx="585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Concurrency Study from 2008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title"/>
          </p:nvPr>
        </p:nvSpPr>
        <p:spPr>
          <a:xfrm>
            <a:off x="357762" y="445070"/>
            <a:ext cx="8318694" cy="762000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Wait-Free Algorithms</a:t>
            </a:r>
            <a:r>
              <a:rPr lang="en-US" sz="3600" dirty="0">
                <a:solidFill>
                  <a:srgbClr val="000000"/>
                </a:solidFill>
              </a:rPr>
              <a:t>: Linked List Insert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146025" y="3520695"/>
            <a:ext cx="4845897" cy="30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insert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969" b="0" dirty="0">
                <a:latin typeface="Calibri" panose="020F0502020204030204" pitchFamily="34" charset="0"/>
              </a:rPr>
              <a:t>(int val)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node_t *n = Malloc(sizeof(*n));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n-&gt;val = val;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	lock(&amp;m);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n-&gt;next = head;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head = n;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	unlock(&amp;m);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6" name="Shape 844"/>
          <p:cNvSpPr/>
          <p:nvPr/>
        </p:nvSpPr>
        <p:spPr>
          <a:xfrm>
            <a:off x="4708538" y="3520695"/>
            <a:ext cx="5588802" cy="3076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void </a:t>
            </a:r>
            <a:r>
              <a:rPr sz="1969" dirty="0">
                <a:latin typeface="Helvetica"/>
                <a:ea typeface="Helvetica"/>
                <a:cs typeface="Helvetica"/>
                <a:sym typeface="Helvetica"/>
              </a:rPr>
              <a:t>insert</a:t>
            </a:r>
            <a:r>
              <a:rPr lang="en-US" sz="1969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1969" b="0" dirty="0">
                <a:latin typeface="Calibri" panose="020F0502020204030204" pitchFamily="34" charset="0"/>
              </a:rPr>
              <a:t>(int val)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node_t *n = Malloc(sizeof(*n));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n-&gt;val = val;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do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	n-&gt;next = head;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	} 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while (!CompAndSwap(&amp;head, </a:t>
            </a:r>
            <a:endParaRPr lang="en-US" sz="1969" b="0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                    </a:t>
            </a:r>
            <a:r>
              <a:rPr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n-&gt;next, n));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7" name="Shape 833">
            <a:extLst>
              <a:ext uri="{FF2B5EF4-FFF2-40B4-BE49-F238E27FC236}">
                <a16:creationId xmlns:a16="http://schemas.microsoft.com/office/drawing/2014/main" id="{C11FFBE1-0E2A-C046-B827-1A1CF90C4D15}"/>
              </a:ext>
            </a:extLst>
          </p:cNvPr>
          <p:cNvSpPr txBox="1">
            <a:spLocks/>
          </p:cNvSpPr>
          <p:nvPr/>
        </p:nvSpPr>
        <p:spPr bwMode="auto">
          <a:xfrm>
            <a:off x="171490" y="1587054"/>
            <a:ext cx="7804547" cy="283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lang="en-US" sz="2215" kern="0">
                <a:solidFill>
                  <a:srgbClr val="000000"/>
                </a:solidFill>
              </a:rPr>
              <a:t>Strategy: </a:t>
            </a:r>
            <a:r>
              <a:rPr lang="en-US" sz="2215" kern="0">
                <a:solidFill>
                  <a:srgbClr val="0070C0"/>
                </a:solidFill>
              </a:rPr>
              <a:t>Eliminate locks!</a:t>
            </a:r>
          </a:p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lang="en-US" sz="2215" kern="0">
                <a:solidFill>
                  <a:srgbClr val="000000"/>
                </a:solidFill>
              </a:rPr>
              <a:t>Try to replace locks with </a:t>
            </a:r>
            <a:r>
              <a:rPr lang="en-US" sz="2215" kern="0">
                <a:solidFill>
                  <a:srgbClr val="0070C0"/>
                </a:solidFill>
              </a:rPr>
              <a:t>atomic primitive</a:t>
            </a:r>
            <a:r>
              <a:rPr lang="en-US" sz="2215" kern="0">
                <a:solidFill>
                  <a:srgbClr val="000000"/>
                </a:solidFill>
              </a:rPr>
              <a:t>:</a:t>
            </a:r>
          </a:p>
          <a:p>
            <a:pPr defTabSz="369675">
              <a:defRPr sz="1800">
                <a:solidFill>
                  <a:srgbClr val="000000"/>
                </a:solidFill>
              </a:defRPr>
            </a:pPr>
            <a:r>
              <a:rPr lang="en-US" sz="2215" kern="0">
                <a:solidFill>
                  <a:srgbClr val="000000"/>
                </a:solidFill>
              </a:rPr>
              <a:t>	int CompAndSwap(int *addr, int expected, int new)</a:t>
            </a:r>
            <a:br>
              <a:rPr lang="en-US" sz="2215" kern="0">
                <a:solidFill>
                  <a:srgbClr val="000000"/>
                </a:solidFill>
              </a:rPr>
            </a:br>
            <a:r>
              <a:rPr lang="en-US" sz="2215" kern="0">
                <a:solidFill>
                  <a:srgbClr val="000000"/>
                </a:solidFill>
              </a:rPr>
              <a:t>	Returns 0: fail, 1: success</a:t>
            </a:r>
            <a:endParaRPr lang="en-US" sz="2215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Deadlock Theory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4294967295"/>
          </p:nvPr>
        </p:nvSpPr>
        <p:spPr>
          <a:xfrm>
            <a:off x="139769" y="1699747"/>
            <a:ext cx="7804547" cy="46597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0000"/>
                </a:solidFill>
              </a:rPr>
              <a:t>Deadlocks can only happen with these four conditions: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mutual exclusion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70C0"/>
                </a:solidFill>
              </a:rPr>
              <a:t>hold-and-wait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no preemption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circular wait</a:t>
            </a:r>
            <a:endParaRPr lang="en-US" sz="20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0000"/>
                </a:solidFill>
              </a:rPr>
              <a:t>Eliminate deadlock by eliminating any one condition</a:t>
            </a:r>
            <a:endParaRPr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58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Hold-and-Wait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410531" y="1701309"/>
            <a:ext cx="8321352" cy="367791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Def: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Threads hold resources allocated to them (e.g., locks they have already acquired) while waiting for additional resources (e.g., locks they wish to acquire).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Eliminate Hold-and-Wait</a:t>
            </a:r>
          </a:p>
        </p:txBody>
      </p:sp>
      <p:sp>
        <p:nvSpPr>
          <p:cNvPr id="856" name="Shape 856"/>
          <p:cNvSpPr>
            <a:spLocks noGrp="1"/>
          </p:cNvSpPr>
          <p:nvPr>
            <p:ph type="body" idx="4294967295"/>
          </p:nvPr>
        </p:nvSpPr>
        <p:spPr>
          <a:xfrm>
            <a:off x="341859" y="1412776"/>
            <a:ext cx="8624197" cy="51529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391" dirty="0"/>
              <a:t>Strategy: </a:t>
            </a:r>
            <a:r>
              <a:rPr lang="en-US" sz="2391" dirty="0">
                <a:solidFill>
                  <a:srgbClr val="0070C0"/>
                </a:solidFill>
              </a:rPr>
              <a:t>A</a:t>
            </a:r>
            <a:r>
              <a:rPr sz="2391" dirty="0">
                <a:solidFill>
                  <a:srgbClr val="0070C0"/>
                </a:solidFill>
              </a:rPr>
              <a:t>cquire all locks atomically</a:t>
            </a:r>
            <a:r>
              <a:rPr sz="2391" dirty="0">
                <a:solidFill>
                  <a:srgbClr val="0070C0"/>
                </a:solidFill>
                <a:latin typeface="Helvetica"/>
                <a:ea typeface="Helvetica"/>
                <a:cs typeface="Helvetica"/>
                <a:sym typeface="Helvetica"/>
              </a:rPr>
              <a:t> once</a:t>
            </a:r>
            <a:r>
              <a:rPr lang="en-US" sz="2391" dirty="0"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180" dirty="0">
                <a:ea typeface="Helvetica"/>
                <a:cs typeface="Helvetica"/>
                <a:sym typeface="Helvetica"/>
              </a:rPr>
              <a:t>Can release locks over time, but c</a:t>
            </a:r>
            <a:r>
              <a:rPr sz="2180" dirty="0"/>
              <a:t>annot acquire again until all have been released</a:t>
            </a:r>
            <a:endParaRPr lang="en-US" sz="2180" dirty="0"/>
          </a:p>
          <a:p>
            <a:pPr marL="638160" lvl="1" indent="-342900"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How to do this?</a:t>
            </a:r>
            <a:endParaRPr sz="218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Us</a:t>
            </a:r>
            <a:r>
              <a:rPr sz="2531" dirty="0"/>
              <a:t>e </a:t>
            </a:r>
            <a:r>
              <a:rPr sz="2531" dirty="0">
                <a:solidFill>
                  <a:srgbClr val="0070C0"/>
                </a:solidFill>
              </a:rPr>
              <a:t>a meta lock</a:t>
            </a:r>
            <a:r>
              <a:rPr sz="2531" dirty="0"/>
              <a:t>, like this: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lock(&amp;meta);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Menlo"/>
                <a:ea typeface="Menlo"/>
                <a:cs typeface="Menlo"/>
                <a:sym typeface="Menlo"/>
              </a:rPr>
              <a:t>lock(&amp;L1);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Menlo"/>
                <a:ea typeface="Menlo"/>
                <a:cs typeface="Menlo"/>
                <a:sym typeface="Menlo"/>
              </a:rPr>
              <a:t>lock(&amp;L2);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1898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unlock(&amp;meta);</a:t>
            </a:r>
            <a:endParaRPr lang="en-US" sz="1898" dirty="0">
              <a:solidFill>
                <a:srgbClr val="0070C0"/>
              </a:solidFill>
              <a:latin typeface="Menlo"/>
              <a:ea typeface="Menlo"/>
              <a:cs typeface="Menlo"/>
              <a:sym typeface="Menlo"/>
            </a:endParaRP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lang="en-US" sz="1898" dirty="0">
              <a:latin typeface="Menlo"/>
              <a:ea typeface="Menlo"/>
              <a:cs typeface="Menlo"/>
              <a:sym typeface="Menlo"/>
            </a:endParaRP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>
                <a:latin typeface="Menlo"/>
                <a:ea typeface="Menlo"/>
                <a:cs typeface="Menlo"/>
                <a:sym typeface="Menlo"/>
              </a:rPr>
              <a:t>// Critical section code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lang="en-US" sz="1898" dirty="0">
              <a:latin typeface="Menlo"/>
              <a:ea typeface="Menlo"/>
              <a:cs typeface="Menlo"/>
              <a:sym typeface="Menlo"/>
            </a:endParaRP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898" dirty="0">
                <a:latin typeface="Menlo"/>
                <a:ea typeface="Menlo"/>
                <a:cs typeface="Menlo"/>
                <a:sym typeface="Menlo"/>
              </a:rPr>
              <a:t>unlock(…);</a:t>
            </a:r>
            <a:endParaRPr sz="1898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0032" y="5277228"/>
            <a:ext cx="212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Disadvantages?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7836" y="5738893"/>
            <a:ext cx="5963620" cy="100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69" b="0" dirty="0">
                <a:latin typeface="Calibri" panose="020F0502020204030204" pitchFamily="34" charset="0"/>
              </a:rPr>
              <a:t>Must know ahead of time which locks will be needed</a:t>
            </a:r>
          </a:p>
          <a:p>
            <a:pPr algn="l"/>
            <a:r>
              <a:rPr lang="en-US" sz="1969" b="0" dirty="0">
                <a:latin typeface="Calibri" panose="020F0502020204030204" pitchFamily="34" charset="0"/>
              </a:rPr>
              <a:t>Must be conservative (acquire any lock possibly needed)</a:t>
            </a:r>
          </a:p>
          <a:p>
            <a:pPr algn="l"/>
            <a:r>
              <a:rPr lang="en-US" sz="1969" b="0" dirty="0">
                <a:solidFill>
                  <a:srgbClr val="0070C0"/>
                </a:solidFill>
                <a:latin typeface="Calibri" panose="020F0502020204030204" pitchFamily="34" charset="0"/>
              </a:rPr>
              <a:t>Degenerates to just having one big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" grpId="0" uiExpand="1" build="p"/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Deadlock Theory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4294967295"/>
          </p:nvPr>
        </p:nvSpPr>
        <p:spPr>
          <a:xfrm>
            <a:off x="139769" y="1699747"/>
            <a:ext cx="7804547" cy="46597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0000"/>
                </a:solidFill>
              </a:rPr>
              <a:t>Deadlocks can only happen with these four conditions: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mutual exclusion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/>
              <a:t>hold-and-wait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70C0"/>
                </a:solidFill>
              </a:rPr>
              <a:t>no preemption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circular wait</a:t>
            </a:r>
            <a:endParaRPr lang="en-US" sz="20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0000"/>
                </a:solidFill>
              </a:rPr>
              <a:t>Eliminate deadlock by eliminating any one condition</a:t>
            </a:r>
            <a:endParaRPr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02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No preemption</a:t>
            </a:r>
          </a:p>
        </p:txBody>
      </p:sp>
      <p:sp>
        <p:nvSpPr>
          <p:cNvPr id="869" name="Shape 869"/>
          <p:cNvSpPr>
            <a:spLocks noGrp="1"/>
          </p:cNvSpPr>
          <p:nvPr>
            <p:ph type="body" idx="4294967295"/>
          </p:nvPr>
        </p:nvSpPr>
        <p:spPr>
          <a:xfrm>
            <a:off x="410531" y="1642861"/>
            <a:ext cx="8321352" cy="367791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Def: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Resources (e.g., locks) cannot be forcibly removed from threads that are holding them.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Support Preemption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91076" y="1607141"/>
            <a:ext cx="8704841" cy="49196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250" dirty="0"/>
              <a:t>Strategy: if</a:t>
            </a:r>
            <a:r>
              <a:rPr lang="en-US" sz="2250" dirty="0"/>
              <a:t> thread</a:t>
            </a:r>
            <a:r>
              <a:rPr sz="2250" dirty="0"/>
              <a:t> can’t get what</a:t>
            </a:r>
            <a:r>
              <a:rPr lang="en-US" sz="2250" dirty="0"/>
              <a:t> it</a:t>
            </a:r>
            <a:r>
              <a:rPr sz="2250" dirty="0"/>
              <a:t> want</a:t>
            </a:r>
            <a:r>
              <a:rPr lang="en-US" sz="2250" dirty="0"/>
              <a:t>s</a:t>
            </a:r>
            <a:r>
              <a:rPr sz="2250" dirty="0"/>
              <a:t>, release what </a:t>
            </a:r>
            <a:r>
              <a:rPr lang="en-US" sz="2250" dirty="0"/>
              <a:t>it holds</a:t>
            </a:r>
            <a:endParaRPr sz="225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top: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250" b="0" dirty="0">
                <a:latin typeface="Menlo"/>
                <a:ea typeface="Menlo"/>
                <a:cs typeface="Menlo"/>
                <a:sym typeface="Menlo"/>
              </a:rPr>
              <a:t>lock(A);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if (trylock(B) == -1)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	unlock(A);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	goto top;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6096" y="3501008"/>
            <a:ext cx="2120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Disadvantages?</a:t>
            </a:r>
            <a:endParaRPr lang="en-US" sz="1687" b="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3928" y="4843270"/>
            <a:ext cx="48157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rgbClr val="0070C0"/>
                </a:solidFill>
                <a:latin typeface="Calibri" panose="020F0502020204030204" pitchFamily="34" charset="0"/>
              </a:rPr>
              <a:t>Livelock</a:t>
            </a:r>
            <a:r>
              <a:rPr lang="en-US" b="0" dirty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b="0" dirty="0">
                <a:latin typeface="Calibri" panose="020F0502020204030204" pitchFamily="34" charset="0"/>
              </a:rPr>
              <a:t>no processes make progress, but the state of involved processes constantly changes</a:t>
            </a:r>
            <a:br>
              <a:rPr lang="en-US" b="0" dirty="0">
                <a:latin typeface="Calibri" panose="020F0502020204030204" pitchFamily="34" charset="0"/>
              </a:rPr>
            </a:br>
            <a:r>
              <a:rPr lang="en-US" b="0" dirty="0">
                <a:solidFill>
                  <a:srgbClr val="C00000"/>
                </a:solidFill>
                <a:latin typeface="Calibri" panose="020F0502020204030204" pitchFamily="34" charset="0"/>
              </a:rPr>
              <a:t>How to address?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Support Preemption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91076" y="1607141"/>
            <a:ext cx="8704841" cy="491964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Classic </a:t>
            </a:r>
            <a:r>
              <a:rPr lang="en-US" sz="2250" dirty="0">
                <a:solidFill>
                  <a:srgbClr val="000000"/>
                </a:solidFill>
              </a:rPr>
              <a:t>solution: </a:t>
            </a:r>
            <a:r>
              <a:rPr lang="en-US" sz="2250" dirty="0">
                <a:solidFill>
                  <a:srgbClr val="0070C0"/>
                </a:solidFill>
              </a:rPr>
              <a:t>Exponential back-off  </a:t>
            </a:r>
            <a:r>
              <a:rPr lang="en-US" sz="2250" dirty="0">
                <a:solidFill>
                  <a:srgbClr val="000000"/>
                </a:solidFill>
              </a:rPr>
              <a:t>-- wait some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25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2250" b="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i</a:t>
            </a:r>
            <a:r>
              <a:rPr lang="en-US" sz="225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= 1;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top: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sz="2250" b="0" dirty="0">
                <a:latin typeface="Menlo"/>
                <a:ea typeface="Menlo"/>
                <a:cs typeface="Menlo"/>
                <a:sym typeface="Menlo"/>
              </a:rPr>
              <a:t>lock(A);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if (trylock(B) == -1)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	unlock(A);</a:t>
            </a:r>
            <a:endParaRPr lang="en-US" sz="2250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CN" sz="2250" b="0" dirty="0">
                <a:latin typeface="Menlo"/>
                <a:ea typeface="Menlo"/>
                <a:cs typeface="Menlo"/>
                <a:sym typeface="Menlo"/>
              </a:rPr>
              <a:t>		</a:t>
            </a:r>
            <a:r>
              <a:rPr lang="en-CN" sz="225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sleep(i);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CN" sz="2250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		i *= 2;</a:t>
            </a:r>
            <a:endParaRPr sz="2250" b="0" dirty="0">
              <a:solidFill>
                <a:srgbClr val="0070C0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	goto top;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Menlo"/>
                <a:ea typeface="Menlo"/>
                <a:cs typeface="Menlo"/>
                <a:sym typeface="Menlo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52668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Deadlock Theory</a:t>
            </a:r>
          </a:p>
        </p:txBody>
      </p:sp>
      <p:sp>
        <p:nvSpPr>
          <p:cNvPr id="821" name="Shape 821"/>
          <p:cNvSpPr>
            <a:spLocks noGrp="1"/>
          </p:cNvSpPr>
          <p:nvPr>
            <p:ph type="body" idx="4294967295"/>
          </p:nvPr>
        </p:nvSpPr>
        <p:spPr>
          <a:xfrm>
            <a:off x="139769" y="1699747"/>
            <a:ext cx="7804547" cy="46597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000000"/>
                </a:solidFill>
              </a:rPr>
              <a:t>Deadlocks can only happen with these four conditions: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0000"/>
                </a:solidFill>
              </a:rPr>
              <a:t>mutual exclusion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/>
              <a:t>hold-and-wait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/>
              <a:t>no preemption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61" dirty="0">
                <a:solidFill>
                  <a:srgbClr val="0070C0"/>
                </a:solidFill>
              </a:rPr>
              <a:t>circular wait</a:t>
            </a:r>
            <a:endParaRPr lang="en-US" sz="2061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000000"/>
                </a:solidFill>
              </a:rPr>
              <a:t>Eliminate deadlock by eliminating any one condition</a:t>
            </a:r>
            <a:endParaRPr sz="2461" dirty="0">
              <a:solidFill>
                <a:srgbClr val="00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62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Circular Wait</a:t>
            </a:r>
          </a:p>
        </p:txBody>
      </p:sp>
      <p:sp>
        <p:nvSpPr>
          <p:cNvPr id="889" name="Shape 889"/>
          <p:cNvSpPr>
            <a:spLocks noGrp="1"/>
          </p:cNvSpPr>
          <p:nvPr>
            <p:ph type="body" idx="4294967295"/>
          </p:nvPr>
        </p:nvSpPr>
        <p:spPr>
          <a:xfrm>
            <a:off x="410531" y="1623377"/>
            <a:ext cx="8321352" cy="3677915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Def: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There exists a </a:t>
            </a:r>
            <a:r>
              <a:rPr sz="2672" dirty="0">
                <a:solidFill>
                  <a:srgbClr val="0070C0"/>
                </a:solidFill>
              </a:rPr>
              <a:t>circular chain of threads </a:t>
            </a:r>
            <a:r>
              <a:rPr sz="2672" dirty="0"/>
              <a:t>such that each thread holds a resource (e.g., lock) being requested by next thread in the chain.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70C0"/>
                </a:solidFill>
              </a:rPr>
              <a:t>Atomicity</a:t>
            </a:r>
            <a:r>
              <a:rPr sz="3600" dirty="0">
                <a:solidFill>
                  <a:srgbClr val="000000"/>
                </a:solidFill>
              </a:rPr>
              <a:t>: MySQL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4294967295"/>
          </p:nvPr>
        </p:nvSpPr>
        <p:spPr>
          <a:xfrm>
            <a:off x="357762" y="2117164"/>
            <a:ext cx="4822031" cy="28954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Thread 1: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if (thd-&gt;proc_info)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…</a:t>
            </a:r>
            <a:endParaRPr lang="en-US" sz="1969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 err="1">
                <a:latin typeface="Menlo"/>
                <a:ea typeface="Menlo"/>
                <a:cs typeface="Menlo"/>
                <a:sym typeface="Menlo"/>
              </a:rPr>
              <a:t>fputs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69" b="0" dirty="0" err="1">
                <a:latin typeface="Menlo"/>
                <a:ea typeface="Menlo"/>
                <a:cs typeface="Menlo"/>
                <a:sym typeface="Menlo"/>
              </a:rPr>
              <a:t>thd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-&gt;proc_info, …);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05" name="Shape 305"/>
          <p:cNvSpPr/>
          <p:nvPr/>
        </p:nvSpPr>
        <p:spPr>
          <a:xfrm>
            <a:off x="3546494" y="4947338"/>
            <a:ext cx="205101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>
                <a:solidFill>
                  <a:srgbClr val="000000"/>
                </a:solidFill>
                <a:latin typeface="Calibri" panose="020F0502020204030204" pitchFamily="34" charset="0"/>
              </a:rPr>
              <a:t>What’s wrong?</a:t>
            </a:r>
          </a:p>
        </p:txBody>
      </p:sp>
      <p:sp>
        <p:nvSpPr>
          <p:cNvPr id="306" name="Shape 306"/>
          <p:cNvSpPr/>
          <p:nvPr/>
        </p:nvSpPr>
        <p:spPr>
          <a:xfrm>
            <a:off x="5179793" y="2117147"/>
            <a:ext cx="4294325" cy="289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Thread 2: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thd-&gt;proc_info = NULL;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5581933"/>
            <a:ext cx="8299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</a:rPr>
              <a:t>Test (</a:t>
            </a:r>
            <a:r>
              <a:rPr lang="en-US" b="0" dirty="0" err="1">
                <a:latin typeface="Calibri" panose="020F0502020204030204" pitchFamily="34" charset="0"/>
              </a:rPr>
              <a:t>thd</a:t>
            </a:r>
            <a:r>
              <a:rPr lang="en-US" b="0" dirty="0">
                <a:latin typeface="Calibri" panose="020F0502020204030204" pitchFamily="34" charset="0"/>
              </a:rPr>
              <a:t>-&gt;</a:t>
            </a:r>
            <a:r>
              <a:rPr lang="en-US" b="0" dirty="0" err="1">
                <a:latin typeface="Calibri" panose="020F0502020204030204" pitchFamily="34" charset="0"/>
              </a:rPr>
              <a:t>proc_info</a:t>
            </a:r>
            <a:r>
              <a:rPr lang="en-US" b="0" dirty="0">
                <a:latin typeface="Calibri" panose="020F0502020204030204" pitchFamily="34" charset="0"/>
              </a:rPr>
              <a:t> != NULL) and set (writing to </a:t>
            </a:r>
            <a:r>
              <a:rPr lang="en-US" b="0" dirty="0" err="1">
                <a:latin typeface="Calibri" panose="020F0502020204030204" pitchFamily="34" charset="0"/>
              </a:rPr>
              <a:t>thd</a:t>
            </a:r>
            <a:r>
              <a:rPr lang="en-US" b="0" dirty="0">
                <a:latin typeface="Calibri" panose="020F0502020204030204" pitchFamily="34" charset="0"/>
              </a:rPr>
              <a:t>-&gt;</a:t>
            </a:r>
            <a:r>
              <a:rPr lang="en-US" b="0" dirty="0" err="1">
                <a:latin typeface="Calibri" panose="020F0502020204030204" pitchFamily="34" charset="0"/>
              </a:rPr>
              <a:t>proc_info</a:t>
            </a:r>
            <a:r>
              <a:rPr lang="en-US" b="0" dirty="0">
                <a:latin typeface="Calibri" panose="020F0502020204030204" pitchFamily="34" charset="0"/>
              </a:rPr>
              <a:t>) </a:t>
            </a:r>
          </a:p>
          <a:p>
            <a:r>
              <a:rPr lang="en-US" b="0" dirty="0">
                <a:latin typeface="Calibri" panose="020F0502020204030204" pitchFamily="34" charset="0"/>
              </a:rPr>
              <a:t>should be atomic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Eliminating Circular Wait</a:t>
            </a:r>
          </a:p>
        </p:txBody>
      </p:sp>
      <p:sp>
        <p:nvSpPr>
          <p:cNvPr id="892" name="Shape 892"/>
          <p:cNvSpPr>
            <a:spLocks noGrp="1"/>
          </p:cNvSpPr>
          <p:nvPr>
            <p:ph type="body" idx="4294967295"/>
          </p:nvPr>
        </p:nvSpPr>
        <p:spPr>
          <a:xfrm>
            <a:off x="305842" y="1612620"/>
            <a:ext cx="8195221" cy="374712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Strategy: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/>
              <a:t>decide which </a:t>
            </a:r>
            <a:r>
              <a:rPr sz="2400" dirty="0">
                <a:solidFill>
                  <a:srgbClr val="0070C0"/>
                </a:solidFill>
              </a:rPr>
              <a:t>locks should be acquired before others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/>
              <a:t>if A before B, never acquire A if B is already held!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70C0"/>
                </a:solidFill>
              </a:rPr>
              <a:t>document</a:t>
            </a:r>
            <a:r>
              <a:rPr sz="2400" dirty="0"/>
              <a:t> this, and write code accordingly</a:t>
            </a:r>
            <a:endParaRPr lang="en-US" sz="2400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Works well if system has distinct layers</a:t>
            </a:r>
            <a:endParaRPr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>
          <a:xfrm>
            <a:off x="775954" y="152400"/>
            <a:ext cx="7592093" cy="762000"/>
          </a:xfrm>
        </p:spPr>
        <p:txBody>
          <a:bodyPr/>
          <a:lstStyle/>
          <a:p>
            <a:r>
              <a:rPr lang="en-US" dirty="0"/>
              <a:t>Releasing Lock in Other Order 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1066800" y="2219011"/>
            <a:ext cx="25908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id="{8765B32D-FA57-CC49-9B4E-D00705E3F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09800"/>
            <a:ext cx="25908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9A3CB5-5B14-5B41-83ED-32B77A9FAAC4}"/>
              </a:ext>
            </a:extLst>
          </p:cNvPr>
          <p:cNvSpPr txBox="1"/>
          <p:nvPr/>
        </p:nvSpPr>
        <p:spPr>
          <a:xfrm>
            <a:off x="1752600" y="183884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0</a:t>
            </a:r>
            <a:endParaRPr kumimoji="1" lang="zh-CN" altLang="en-US" sz="1800" dirty="0">
              <a:latin typeface="Calibri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933F8-34F4-6048-8A47-206034567C78}"/>
              </a:ext>
            </a:extLst>
          </p:cNvPr>
          <p:cNvSpPr txBox="1"/>
          <p:nvPr/>
        </p:nvSpPr>
        <p:spPr>
          <a:xfrm>
            <a:off x="5905792" y="183884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1</a:t>
            </a:r>
            <a:endParaRPr kumimoji="1"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87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>
          <a:xfrm>
            <a:off x="775954" y="152400"/>
            <a:ext cx="7592093" cy="762000"/>
          </a:xfrm>
        </p:spPr>
        <p:txBody>
          <a:bodyPr/>
          <a:lstStyle/>
          <a:p>
            <a:r>
              <a:rPr lang="en-US" dirty="0"/>
              <a:t>Releasing Lock in Other Order 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FD1851A7-20B8-9444-902D-8B57D71D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19011"/>
            <a:ext cx="2590800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Foo();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Bar();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FB519E48-AACC-794F-953E-4D485B77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17336"/>
            <a:ext cx="2590800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Foo();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Bar();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68EA5-866F-CE4D-BD8D-1021CBF07F8A}"/>
              </a:ext>
            </a:extLst>
          </p:cNvPr>
          <p:cNvSpPr/>
          <p:nvPr/>
        </p:nvSpPr>
        <p:spPr>
          <a:xfrm>
            <a:off x="1006510" y="41910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2427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problem?</a:t>
            </a:r>
            <a:endParaRPr lang="en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A58AC-19C5-E348-B433-279D9E59FCDC}"/>
              </a:ext>
            </a:extLst>
          </p:cNvPr>
          <p:cNvSpPr txBox="1"/>
          <p:nvPr/>
        </p:nvSpPr>
        <p:spPr>
          <a:xfrm>
            <a:off x="1752600" y="183884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0</a:t>
            </a:r>
            <a:endParaRPr kumimoji="1" lang="zh-CN" altLang="en-US" sz="1800" dirty="0">
              <a:latin typeface="Calibr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5C3A94-B127-E745-B03D-9B57D206C4E3}"/>
              </a:ext>
            </a:extLst>
          </p:cNvPr>
          <p:cNvSpPr txBox="1"/>
          <p:nvPr/>
        </p:nvSpPr>
        <p:spPr>
          <a:xfrm>
            <a:off x="5600992" y="1848896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1</a:t>
            </a:r>
            <a:endParaRPr kumimoji="1"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63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3" name="Rectangle 33"/>
          <p:cNvSpPr>
            <a:spLocks noGrp="1" noChangeArrowheads="1"/>
          </p:cNvSpPr>
          <p:nvPr>
            <p:ph type="title"/>
          </p:nvPr>
        </p:nvSpPr>
        <p:spPr>
          <a:xfrm>
            <a:off x="775954" y="152400"/>
            <a:ext cx="7592093" cy="762000"/>
          </a:xfrm>
        </p:spPr>
        <p:txBody>
          <a:bodyPr/>
          <a:lstStyle/>
          <a:p>
            <a:r>
              <a:rPr lang="en-US" dirty="0"/>
              <a:t>Releasing Lock in Other Order 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FD1851A7-20B8-9444-902D-8B57D71D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19011"/>
            <a:ext cx="2590800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Foo();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Bar();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FB519E48-AACC-794F-953E-4D485B77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17336"/>
            <a:ext cx="2590800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Foo();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Bar(); </a:t>
            </a:r>
          </a:p>
          <a:p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B.unlock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68EA5-866F-CE4D-BD8D-1021CBF07F8A}"/>
              </a:ext>
            </a:extLst>
          </p:cNvPr>
          <p:cNvSpPr/>
          <p:nvPr/>
        </p:nvSpPr>
        <p:spPr>
          <a:xfrm>
            <a:off x="1006510" y="41910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dirty="0">
                <a:solidFill>
                  <a:srgbClr val="2427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Bar()</a:t>
            </a:r>
            <a:r>
              <a:rPr lang="en-US" sz="2000" b="0" dirty="0">
                <a:solidFill>
                  <a:srgbClr val="2427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attempts to reacquire A, you've effectively broken your lock ordering. You're holding B and then trying to get A. Now it </a:t>
            </a:r>
            <a:r>
              <a:rPr lang="en-US" sz="2000" dirty="0">
                <a:solidFill>
                  <a:srgbClr val="2427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en-US" sz="2000" b="0" dirty="0">
                <a:solidFill>
                  <a:srgbClr val="2427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deadlock.</a:t>
            </a:r>
            <a:endParaRPr lang="en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A58AC-19C5-E348-B433-279D9E59FCDC}"/>
              </a:ext>
            </a:extLst>
          </p:cNvPr>
          <p:cNvSpPr txBox="1"/>
          <p:nvPr/>
        </p:nvSpPr>
        <p:spPr>
          <a:xfrm>
            <a:off x="1752600" y="1838848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0</a:t>
            </a:r>
            <a:endParaRPr kumimoji="1" lang="zh-CN" altLang="en-US" sz="1800" dirty="0">
              <a:latin typeface="Calibr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5C3A94-B127-E745-B03D-9B57D206C4E3}"/>
              </a:ext>
            </a:extLst>
          </p:cNvPr>
          <p:cNvSpPr txBox="1"/>
          <p:nvPr/>
        </p:nvSpPr>
        <p:spPr>
          <a:xfrm>
            <a:off x="5600992" y="1848896"/>
            <a:ext cx="99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Calibri" pitchFamily="34" charset="0"/>
              </a:rPr>
              <a:t>thread 1</a:t>
            </a:r>
            <a:endParaRPr kumimoji="1"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92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Lock Ordering in Linux</a:t>
            </a:r>
          </a:p>
        </p:txBody>
      </p:sp>
      <p:sp>
        <p:nvSpPr>
          <p:cNvPr id="895" name="Shape 895"/>
          <p:cNvSpPr>
            <a:spLocks noGrp="1"/>
          </p:cNvSpPr>
          <p:nvPr>
            <p:ph type="body" idx="4294967295"/>
          </p:nvPr>
        </p:nvSpPr>
        <p:spPr>
          <a:xfrm>
            <a:off x="252485" y="1412777"/>
            <a:ext cx="8637443" cy="54452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i="1" dirty="0">
                <a:latin typeface="Menlo"/>
                <a:ea typeface="Menlo"/>
                <a:cs typeface="Menlo"/>
                <a:sym typeface="Menlo"/>
              </a:rPr>
              <a:t>In linux-3.2.51/include/linux/fs.h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/*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inode-&gt;i_mutex nesting subclasses for the lock 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validator: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0: the object of the current VFS operation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1: parent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2: child/target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3: quota file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 The locking order between these classes is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* parent -&gt; child -&gt; normal -&gt; xattr -&gt; quota</a:t>
            </a:r>
          </a:p>
          <a:p>
            <a:pPr marL="0" indent="0"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*/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5261-C99E-9847-A00A-3E2B6632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66800"/>
            <a:ext cx="8351589" cy="5267325"/>
          </a:xfrm>
        </p:spPr>
        <p:txBody>
          <a:bodyPr/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Banker's algorithm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 is a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cs typeface="Calibri" panose="020F0502020204030204" pitchFamily="34" charset="0"/>
                <a:hlinkClick r:id="rId2" tooltip="Resource allocation"/>
              </a:rPr>
              <a:t>resource allocation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 and 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cs typeface="Calibri" panose="020F0502020204030204" pitchFamily="34" charset="0"/>
                <a:hlinkClick r:id="rId3" tooltip="Deadlock"/>
              </a:rPr>
              <a:t>deadlock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avoidance algorithm deve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loped by </a:t>
            </a:r>
            <a:r>
              <a:rPr lang="en-US" altLang="zh-CN" b="0" i="0" u="none" strike="noStrike" dirty="0">
                <a:solidFill>
                  <a:srgbClr val="3366CC"/>
                </a:solidFill>
                <a:effectLst/>
                <a:cs typeface="Calibri" panose="020F0502020204030204" pitchFamily="34" charset="0"/>
                <a:hlinkClick r:id="rId4" tooltip="Edsger Dijkstra"/>
              </a:rPr>
              <a:t>Edsger Dijkstra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 that tests for safety by simulating the allocation of predetermined </a:t>
            </a:r>
            <a:r>
              <a:rPr lang="en-US" altLang="zh-CN" b="0" dirty="0">
                <a:solidFill>
                  <a:srgbClr val="3366CC"/>
                </a:solidFill>
                <a:cs typeface="Calibri" panose="020F0502020204030204" pitchFamily="34" charset="0"/>
              </a:rPr>
              <a:t>maximum possible amounts of all resources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, and then makes an "s-state" check to test for possible deadlock conditions for all other pending activities, before deciding whether allocation should be allowed to continue.</a:t>
            </a:r>
          </a:p>
          <a:p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When a new process enters a system, it must declare the </a:t>
            </a:r>
            <a:r>
              <a:rPr lang="en-US" altLang="zh-CN" b="0" dirty="0">
                <a:solidFill>
                  <a:srgbClr val="0070C0"/>
                </a:solidFill>
                <a:cs typeface="Calibri" panose="020F0502020204030204" pitchFamily="34" charset="0"/>
              </a:rPr>
              <a:t>maximum number of instances of each resource </a:t>
            </a:r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type that it may ever claim; clearly, that number may </a:t>
            </a:r>
            <a:r>
              <a:rPr lang="en-US" altLang="zh-CN" b="0" dirty="0">
                <a:solidFill>
                  <a:srgbClr val="0070C0"/>
                </a:solidFill>
                <a:cs typeface="Calibri" panose="020F0502020204030204" pitchFamily="34" charset="0"/>
              </a:rPr>
              <a:t>not exceed the total </a:t>
            </a:r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number of resources in the system. Also, when a process gets all its requested resources it must </a:t>
            </a:r>
            <a:r>
              <a:rPr lang="en-US" altLang="zh-CN" b="0" dirty="0">
                <a:solidFill>
                  <a:srgbClr val="0070C0"/>
                </a:solidFill>
                <a:cs typeface="Calibri" panose="020F0502020204030204" pitchFamily="34" charset="0"/>
              </a:rPr>
              <a:t>return them in a finite amount of time</a:t>
            </a:r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.</a:t>
            </a:r>
            <a:endParaRPr lang="zh-CN" altLang="en-US" b="0" dirty="0">
              <a:solidFill>
                <a:srgbClr val="20212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46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5261-C99E-9847-A00A-3E2B6632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66800"/>
            <a:ext cx="8351589" cy="5267325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For the Banker's algorithm to work, it needs to know three things:</a:t>
            </a:r>
          </a:p>
          <a:p>
            <a:pPr lvl="1"/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How much of each resource each process could possibly request ("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MAX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")</a:t>
            </a:r>
          </a:p>
          <a:p>
            <a:pPr lvl="1"/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How much of each resource each process is currently holding ("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ALLOCATED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")</a:t>
            </a:r>
          </a:p>
          <a:p>
            <a:pPr lvl="1"/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How much of each resource the system currently has available ("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AVAILABLE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")</a:t>
            </a:r>
          </a:p>
          <a:p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Resources (</a:t>
            </a:r>
            <a:r>
              <a:rPr lang="en-US" altLang="zh-CN" b="0" dirty="0">
                <a:solidFill>
                  <a:srgbClr val="0070C0"/>
                </a:solidFill>
                <a:cs typeface="Calibri" panose="020F0502020204030204" pitchFamily="34" charset="0"/>
              </a:rPr>
              <a:t>memory, semaphores, interface</a:t>
            </a:r>
            <a:r>
              <a:rPr lang="en-US" altLang="zh-CN" b="0" dirty="0">
                <a:solidFill>
                  <a:srgbClr val="202122"/>
                </a:solidFill>
                <a:cs typeface="Calibri" panose="020F0502020204030204" pitchFamily="34" charset="0"/>
              </a:rPr>
              <a:t>) may be allocated to a process only if the amount of resources requested is less than or equal to the amount available; otherwise, the process waits until resources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6799634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F5261-C99E-9847-A00A-3E2B6632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066800"/>
            <a:ext cx="8351589" cy="5267325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The Banker's algorithm derives its name from the fact that this algorithm could be used in a </a:t>
            </a:r>
            <a:r>
              <a:rPr lang="en-US" altLang="zh-CN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banking system 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to ensure that the bank does not </a:t>
            </a:r>
            <a:r>
              <a:rPr lang="en-US" altLang="zh-CN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run out of resources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, because the bank would never allocate its money in such a way that it can no longer satisfy the needs of all its customers.</a:t>
            </a:r>
          </a:p>
          <a:p>
            <a:pPr algn="l"/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By using the Banker's algorithm, the bank ensures that when customers request money </a:t>
            </a:r>
            <a:r>
              <a:rPr lang="en-US" altLang="zh-CN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the bank never leaves a safe state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. If the customer's request does not cause the bank to leave a safe state, the cash will be allocated, otherwise the customer </a:t>
            </a:r>
            <a:r>
              <a:rPr lang="en-US" altLang="zh-CN" b="0" i="0" dirty="0">
                <a:solidFill>
                  <a:srgbClr val="0070C0"/>
                </a:solidFill>
                <a:effectLst/>
                <a:cs typeface="Calibri" panose="020F0502020204030204" pitchFamily="34" charset="0"/>
              </a:rPr>
              <a:t>must wait until some other customer deposits enough</a:t>
            </a:r>
            <a:r>
              <a:rPr lang="en-US" altLang="zh-CN" b="0" i="0" dirty="0">
                <a:solidFill>
                  <a:srgbClr val="202122"/>
                </a:solidFill>
                <a:effectLst/>
                <a:cs typeface="Calibri" panose="020F0502020204030204" pitchFamily="34" charset="0"/>
              </a:rPr>
              <a:t>.</a:t>
            </a:r>
            <a:endParaRPr lang="en-US" altLang="zh-CN" b="0" dirty="0">
              <a:solidFill>
                <a:srgbClr val="20212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7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930489F-0DA3-6943-860B-9481AD5F965D}"/>
              </a:ext>
            </a:extLst>
          </p:cNvPr>
          <p:cNvGrpSpPr/>
          <p:nvPr/>
        </p:nvGrpSpPr>
        <p:grpSpPr>
          <a:xfrm>
            <a:off x="636759" y="1087759"/>
            <a:ext cx="3240360" cy="1224136"/>
            <a:chOff x="755576" y="1772816"/>
            <a:chExt cx="3240360" cy="1224136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0253DA1-57F4-D84F-870D-8C457B1D2C60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4AEA00-2453-1949-8F7A-AB5A089831CC}"/>
                </a:ext>
              </a:extLst>
            </p:cNvPr>
            <p:cNvSpPr txBox="1"/>
            <p:nvPr/>
          </p:nvSpPr>
          <p:spPr>
            <a:xfrm>
              <a:off x="780775" y="1796623"/>
              <a:ext cx="321511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Total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resources: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6    5   7   6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9282C4-2DE6-194A-9CE3-D66D1DDAEACE}"/>
              </a:ext>
            </a:extLst>
          </p:cNvPr>
          <p:cNvGrpSpPr/>
          <p:nvPr/>
        </p:nvGrpSpPr>
        <p:grpSpPr>
          <a:xfrm>
            <a:off x="611697" y="2563923"/>
            <a:ext cx="3240360" cy="1224136"/>
            <a:chOff x="755576" y="1772816"/>
            <a:chExt cx="3240360" cy="1224136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5EFD1A6-920E-B64A-B9F2-E5DC64994EE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645EBD-23A1-C541-AA66-8C12DA5CA2D8}"/>
                </a:ext>
              </a:extLst>
            </p:cNvPr>
            <p:cNvSpPr txBox="1"/>
            <p:nvPr/>
          </p:nvSpPr>
          <p:spPr>
            <a:xfrm>
              <a:off x="780775" y="1796623"/>
              <a:ext cx="2923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3    1   1   2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EF9551-66BC-D846-B10A-109441BAC6C7}"/>
              </a:ext>
            </a:extLst>
          </p:cNvPr>
          <p:cNvGrpSpPr/>
          <p:nvPr/>
        </p:nvGrpSpPr>
        <p:grpSpPr>
          <a:xfrm>
            <a:off x="4935022" y="1087760"/>
            <a:ext cx="3340274" cy="2559330"/>
            <a:chOff x="755576" y="1772816"/>
            <a:chExt cx="3340274" cy="230832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9F32BC5-ECAD-8B4B-BE6F-46786F98854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DE1B37C-C836-514A-B649-88407A5436DA}"/>
                </a:ext>
              </a:extLst>
            </p:cNvPr>
            <p:cNvSpPr txBox="1"/>
            <p:nvPr/>
          </p:nvSpPr>
          <p:spPr>
            <a:xfrm>
              <a:off x="780775" y="1796623"/>
              <a:ext cx="3315075" cy="2129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allocated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1    2   2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7B5CCF-2786-BC40-928E-B5E31A12534A}"/>
              </a:ext>
            </a:extLst>
          </p:cNvPr>
          <p:cNvGrpSpPr/>
          <p:nvPr/>
        </p:nvGrpSpPr>
        <p:grpSpPr>
          <a:xfrm>
            <a:off x="4922423" y="3970943"/>
            <a:ext cx="3340274" cy="2528325"/>
            <a:chOff x="755576" y="1772816"/>
            <a:chExt cx="3340274" cy="2308324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ACB55B45-0D44-EF49-9145-0E7A18E0A88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3227060-D226-B643-9DC7-F2A6F16D6798}"/>
                </a:ext>
              </a:extLst>
            </p:cNvPr>
            <p:cNvSpPr txBox="1"/>
            <p:nvPr/>
          </p:nvSpPr>
          <p:spPr>
            <a:xfrm>
              <a:off x="780775" y="1796623"/>
              <a:ext cx="3315075" cy="2107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Maximum allocated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3    3   2   2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2   3   4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3   5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A1DA3E-0BDB-BB45-B911-4FA8BE886848}"/>
              </a:ext>
            </a:extLst>
          </p:cNvPr>
          <p:cNvGrpSpPr/>
          <p:nvPr/>
        </p:nvGrpSpPr>
        <p:grpSpPr>
          <a:xfrm>
            <a:off x="636759" y="4040088"/>
            <a:ext cx="3240360" cy="2558750"/>
            <a:chOff x="755576" y="1772816"/>
            <a:chExt cx="3240360" cy="2308324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E9C1A19-0E0B-764B-89A9-359D13B7F37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136725-23C7-1041-96E4-BCD39011152D}"/>
                </a:ext>
              </a:extLst>
            </p:cNvPr>
            <p:cNvSpPr txBox="1"/>
            <p:nvPr/>
          </p:nvSpPr>
          <p:spPr>
            <a:xfrm>
              <a:off x="780775" y="1796623"/>
              <a:ext cx="2563715" cy="2082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Needed resources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max - allocated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2    1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0    2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0    1   4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97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 – Safe State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9282C4-2DE6-194A-9CE3-D66D1DDAEACE}"/>
              </a:ext>
            </a:extLst>
          </p:cNvPr>
          <p:cNvGrpSpPr/>
          <p:nvPr/>
        </p:nvGrpSpPr>
        <p:grpSpPr>
          <a:xfrm>
            <a:off x="395536" y="863942"/>
            <a:ext cx="3240360" cy="1224136"/>
            <a:chOff x="755576" y="1772816"/>
            <a:chExt cx="3240360" cy="1224136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5EFD1A6-920E-B64A-B9F2-E5DC64994EE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645EBD-23A1-C541-AA66-8C12DA5CA2D8}"/>
                </a:ext>
              </a:extLst>
            </p:cNvPr>
            <p:cNvSpPr txBox="1"/>
            <p:nvPr/>
          </p:nvSpPr>
          <p:spPr>
            <a:xfrm>
              <a:off x="780775" y="1796623"/>
              <a:ext cx="2923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3    1   1   2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A1DA3E-0BDB-BB45-B911-4FA8BE886848}"/>
              </a:ext>
            </a:extLst>
          </p:cNvPr>
          <p:cNvGrpSpPr/>
          <p:nvPr/>
        </p:nvGrpSpPr>
        <p:grpSpPr>
          <a:xfrm>
            <a:off x="410852" y="4517832"/>
            <a:ext cx="3240360" cy="2308324"/>
            <a:chOff x="755576" y="1772816"/>
            <a:chExt cx="3240360" cy="2308324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E9C1A19-0E0B-764B-89A9-359D13B7F37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>
                <a:gd name="adj" fmla="val 9917"/>
              </a:avLst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136725-23C7-1041-96E4-BCD39011152D}"/>
                </a:ext>
              </a:extLst>
            </p:cNvPr>
            <p:cNvSpPr txBox="1"/>
            <p:nvPr/>
          </p:nvSpPr>
          <p:spPr>
            <a:xfrm>
              <a:off x="780775" y="1796623"/>
              <a:ext cx="2563715" cy="2082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Needed resources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(max – allocated)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2    1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0    2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0    1   4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AEA10BC-AE2F-0449-A293-DE11915B5A53}"/>
              </a:ext>
            </a:extLst>
          </p:cNvPr>
          <p:cNvSpPr txBox="1"/>
          <p:nvPr/>
        </p:nvSpPr>
        <p:spPr>
          <a:xfrm>
            <a:off x="4071121" y="1101512"/>
            <a:ext cx="4607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system assumes that all processes will eventually attempt to acquire their stated maximum resources and terminate soon afterward.</a:t>
            </a:r>
          </a:p>
          <a:p>
            <a:endParaRPr lang="en-US" altLang="zh-CN" b="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Safe state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state is considered safe if it is possible for all processes to finish executing (terminate).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8A979-A355-994D-AE13-C4A537B95729}"/>
              </a:ext>
            </a:extLst>
          </p:cNvPr>
          <p:cNvSpPr txBox="1"/>
          <p:nvPr/>
        </p:nvSpPr>
        <p:spPr>
          <a:xfrm>
            <a:off x="4189772" y="5050298"/>
            <a:ext cx="173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libri" pitchFamily="34" charset="0"/>
              </a:rPr>
              <a:t>Safe state</a:t>
            </a:r>
            <a:r>
              <a:rPr kumimoji="1" lang="zh-CN" altLang="en-US" dirty="0">
                <a:latin typeface="Calibri" pitchFamily="34" charset="0"/>
              </a:rPr>
              <a:t>？</a:t>
            </a:r>
            <a:endParaRPr kumimoji="1" lang="en-US" altLang="zh-CN" dirty="0">
              <a:latin typeface="Calibri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08603FE-8A46-2640-8C30-1B761DB3644B}"/>
              </a:ext>
            </a:extLst>
          </p:cNvPr>
          <p:cNvGrpSpPr/>
          <p:nvPr/>
        </p:nvGrpSpPr>
        <p:grpSpPr>
          <a:xfrm>
            <a:off x="422765" y="2149335"/>
            <a:ext cx="3340274" cy="2308324"/>
            <a:chOff x="755576" y="1772816"/>
            <a:chExt cx="3340274" cy="2308324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1A48EC19-0979-6441-811C-114D151098C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750241-5FE0-BE47-9257-D7E0C57552AD}"/>
                </a:ext>
              </a:extLst>
            </p:cNvPr>
            <p:cNvSpPr txBox="1"/>
            <p:nvPr/>
          </p:nvSpPr>
          <p:spPr>
            <a:xfrm>
              <a:off x="780775" y="1796623"/>
              <a:ext cx="3315075" cy="2129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allocated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1    2   2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5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Fix </a:t>
            </a:r>
            <a:r>
              <a:rPr sz="3600" dirty="0">
                <a:solidFill>
                  <a:srgbClr val="000000"/>
                </a:solidFill>
              </a:rPr>
              <a:t>Atomicity</a:t>
            </a:r>
            <a:r>
              <a:rPr lang="en-US" sz="3600" dirty="0">
                <a:solidFill>
                  <a:srgbClr val="000000"/>
                </a:solidFill>
              </a:rPr>
              <a:t> Bugs with Locks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09" name="Shape 309"/>
          <p:cNvSpPr>
            <a:spLocks noGrp="1"/>
          </p:cNvSpPr>
          <p:nvPr>
            <p:ph type="body" idx="4294967295"/>
          </p:nvPr>
        </p:nvSpPr>
        <p:spPr>
          <a:xfrm>
            <a:off x="189623" y="1596813"/>
            <a:ext cx="5093646" cy="28954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Thread 1: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pthread_mutex_lock(&amp;lock);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if (thd-&gt;proc_info)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…</a:t>
            </a:r>
            <a:endParaRPr lang="en-US" sz="1969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 err="1">
                <a:latin typeface="Menlo"/>
                <a:ea typeface="Menlo"/>
                <a:cs typeface="Menlo"/>
                <a:sym typeface="Menlo"/>
              </a:rPr>
              <a:t>fputs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sz="1969" b="0" dirty="0" err="1">
                <a:latin typeface="Menlo"/>
                <a:ea typeface="Menlo"/>
                <a:cs typeface="Menlo"/>
                <a:sym typeface="Menlo"/>
              </a:rPr>
              <a:t>thd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-&gt;proc_info, …);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pthread_mutex_unlock(&amp;lock);</a:t>
            </a:r>
          </a:p>
        </p:txBody>
      </p:sp>
      <p:sp>
        <p:nvSpPr>
          <p:cNvPr id="310" name="Shape 310"/>
          <p:cNvSpPr/>
          <p:nvPr/>
        </p:nvSpPr>
        <p:spPr>
          <a:xfrm>
            <a:off x="4849675" y="1596797"/>
            <a:ext cx="4294325" cy="289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Thread 2: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pthread_mutex_lock(&amp;lock);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thd-&gt;proc_info = NULL;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pthread_mutex_unlock(&amp;lock);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 – </a:t>
            </a:r>
            <a:r>
              <a:rPr kumimoji="1" lang="en-US" altLang="zh-CN" dirty="0">
                <a:solidFill>
                  <a:srgbClr val="FF0000"/>
                </a:solidFill>
              </a:rPr>
              <a:t>P1</a:t>
            </a:r>
            <a:r>
              <a:rPr kumimoji="1" lang="en-US" altLang="zh-CN" dirty="0"/>
              <a:t>-P2-P3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9282C4-2DE6-194A-9CE3-D66D1DDAEACE}"/>
              </a:ext>
            </a:extLst>
          </p:cNvPr>
          <p:cNvGrpSpPr/>
          <p:nvPr/>
        </p:nvGrpSpPr>
        <p:grpSpPr>
          <a:xfrm>
            <a:off x="395536" y="863942"/>
            <a:ext cx="3240360" cy="1224136"/>
            <a:chOff x="755576" y="1772816"/>
            <a:chExt cx="3240360" cy="1224136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5EFD1A6-920E-B64A-B9F2-E5DC64994EE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645EBD-23A1-C541-AA66-8C12DA5CA2D8}"/>
                </a:ext>
              </a:extLst>
            </p:cNvPr>
            <p:cNvSpPr txBox="1"/>
            <p:nvPr/>
          </p:nvSpPr>
          <p:spPr>
            <a:xfrm>
              <a:off x="780775" y="1796623"/>
              <a:ext cx="2923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3    1   1   2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A1DA3E-0BDB-BB45-B911-4FA8BE886848}"/>
              </a:ext>
            </a:extLst>
          </p:cNvPr>
          <p:cNvGrpSpPr/>
          <p:nvPr/>
        </p:nvGrpSpPr>
        <p:grpSpPr>
          <a:xfrm>
            <a:off x="410852" y="4517832"/>
            <a:ext cx="3240360" cy="2332131"/>
            <a:chOff x="755576" y="1772816"/>
            <a:chExt cx="3240360" cy="2332131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E9C1A19-0E0B-764B-89A9-359D13B7F37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>
                <a:gd name="adj" fmla="val 9917"/>
              </a:avLst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136725-23C7-1041-96E4-BCD39011152D}"/>
                </a:ext>
              </a:extLst>
            </p:cNvPr>
            <p:cNvSpPr txBox="1"/>
            <p:nvPr/>
          </p:nvSpPr>
          <p:spPr>
            <a:xfrm>
              <a:off x="780775" y="1796623"/>
              <a:ext cx="256371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Needed resources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(max – allocated)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</a:t>
              </a:r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2    1   0   1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0    2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0    1   4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08603FE-8A46-2640-8C30-1B761DB3644B}"/>
              </a:ext>
            </a:extLst>
          </p:cNvPr>
          <p:cNvGrpSpPr/>
          <p:nvPr/>
        </p:nvGrpSpPr>
        <p:grpSpPr>
          <a:xfrm>
            <a:off x="422765" y="2149335"/>
            <a:ext cx="3340274" cy="2332131"/>
            <a:chOff x="755576" y="1772816"/>
            <a:chExt cx="3340274" cy="2332131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1A48EC19-0979-6441-811C-114D151098C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750241-5FE0-BE47-9257-D7E0C57552AD}"/>
                </a:ext>
              </a:extLst>
            </p:cNvPr>
            <p:cNvSpPr txBox="1"/>
            <p:nvPr/>
          </p:nvSpPr>
          <p:spPr>
            <a:xfrm>
              <a:off x="780775" y="1796623"/>
              <a:ext cx="331507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allocated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</a:t>
              </a:r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1    2   2   1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805EBB-5AE0-564F-92D8-8A1E3639A0F6}"/>
              </a:ext>
            </a:extLst>
          </p:cNvPr>
          <p:cNvGrpSpPr/>
          <p:nvPr/>
        </p:nvGrpSpPr>
        <p:grpSpPr>
          <a:xfrm>
            <a:off x="4355976" y="2149335"/>
            <a:ext cx="3981684" cy="2332131"/>
            <a:chOff x="755576" y="1772816"/>
            <a:chExt cx="3240360" cy="2332131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0CA69650-CDCC-FD4A-B9B0-437C1678107D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39634C-DE95-F248-90B0-86E78BCCA096}"/>
                </a:ext>
              </a:extLst>
            </p:cNvPr>
            <p:cNvSpPr txBox="1"/>
            <p:nvPr/>
          </p:nvSpPr>
          <p:spPr>
            <a:xfrm>
              <a:off x="780775" y="1796623"/>
              <a:ext cx="26978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After P1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6E825A-8DF0-074C-96CC-92AF54595264}"/>
              </a:ext>
            </a:extLst>
          </p:cNvPr>
          <p:cNvGrpSpPr/>
          <p:nvPr/>
        </p:nvGrpSpPr>
        <p:grpSpPr>
          <a:xfrm>
            <a:off x="4355976" y="863942"/>
            <a:ext cx="4027795" cy="1224136"/>
            <a:chOff x="755576" y="1772816"/>
            <a:chExt cx="3308676" cy="1224136"/>
          </a:xfrm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9CCE22BC-668C-3443-870B-C802199367EA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2CFF85-09FB-6247-A1A6-4B4B667E4570}"/>
                </a:ext>
              </a:extLst>
            </p:cNvPr>
            <p:cNvSpPr txBox="1"/>
            <p:nvPr/>
          </p:nvSpPr>
          <p:spPr>
            <a:xfrm>
              <a:off x="780775" y="1796623"/>
              <a:ext cx="32834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 after P1: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4    3   3   3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0D253B-A2C7-7B4E-8175-467C56F1961F}"/>
              </a:ext>
            </a:extLst>
          </p:cNvPr>
          <p:cNvSpPr txBox="1"/>
          <p:nvPr/>
        </p:nvSpPr>
        <p:spPr>
          <a:xfrm>
            <a:off x="4572000" y="5229200"/>
            <a:ext cx="83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itchFamily="34" charset="0"/>
              </a:rPr>
              <a:t>Safe!</a:t>
            </a:r>
            <a:endParaRPr kumimoji="1"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47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 – P1-</a:t>
            </a:r>
            <a:r>
              <a:rPr kumimoji="1" lang="en-US" altLang="zh-CN" dirty="0">
                <a:solidFill>
                  <a:srgbClr val="FF0000"/>
                </a:solidFill>
              </a:rPr>
              <a:t>P2</a:t>
            </a:r>
            <a:r>
              <a:rPr kumimoji="1" lang="en-US" altLang="zh-CN" dirty="0"/>
              <a:t>-P3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A1DA3E-0BDB-BB45-B911-4FA8BE886848}"/>
              </a:ext>
            </a:extLst>
          </p:cNvPr>
          <p:cNvGrpSpPr/>
          <p:nvPr/>
        </p:nvGrpSpPr>
        <p:grpSpPr>
          <a:xfrm>
            <a:off x="410852" y="4517832"/>
            <a:ext cx="3240360" cy="2332131"/>
            <a:chOff x="755576" y="1772816"/>
            <a:chExt cx="3240360" cy="2332131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E9C1A19-0E0B-764B-89A9-359D13B7F37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>
                <a:gd name="adj" fmla="val 9917"/>
              </a:avLst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136725-23C7-1041-96E4-BCD39011152D}"/>
                </a:ext>
              </a:extLst>
            </p:cNvPr>
            <p:cNvSpPr txBox="1"/>
            <p:nvPr/>
          </p:nvSpPr>
          <p:spPr>
            <a:xfrm>
              <a:off x="780775" y="1796623"/>
              <a:ext cx="2563715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Needed resources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(max – allocated)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2    1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</a:t>
              </a:r>
              <a:r>
                <a:rPr kumimoji="1"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0    2   0   1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0    1   4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805EBB-5AE0-564F-92D8-8A1E3639A0F6}"/>
              </a:ext>
            </a:extLst>
          </p:cNvPr>
          <p:cNvGrpSpPr/>
          <p:nvPr/>
        </p:nvGrpSpPr>
        <p:grpSpPr>
          <a:xfrm>
            <a:off x="4355976" y="2149335"/>
            <a:ext cx="3981684" cy="2332131"/>
            <a:chOff x="755576" y="1772816"/>
            <a:chExt cx="3240360" cy="2332131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0CA69650-CDCC-FD4A-B9B0-437C1678107D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239634C-DE95-F248-90B0-86E78BCCA096}"/>
                </a:ext>
              </a:extLst>
            </p:cNvPr>
            <p:cNvSpPr txBox="1"/>
            <p:nvPr/>
          </p:nvSpPr>
          <p:spPr>
            <a:xfrm>
              <a:off x="780775" y="1796623"/>
              <a:ext cx="26978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After P2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6E825A-8DF0-074C-96CC-92AF54595264}"/>
              </a:ext>
            </a:extLst>
          </p:cNvPr>
          <p:cNvGrpSpPr/>
          <p:nvPr/>
        </p:nvGrpSpPr>
        <p:grpSpPr>
          <a:xfrm>
            <a:off x="4355976" y="863942"/>
            <a:ext cx="4027796" cy="1224136"/>
            <a:chOff x="755576" y="1772816"/>
            <a:chExt cx="3308677" cy="1224136"/>
          </a:xfrm>
        </p:grpSpPr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9CCE22BC-668C-3443-870B-C802199367EA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2CFF85-09FB-6247-A1A6-4B4B667E4570}"/>
                </a:ext>
              </a:extLst>
            </p:cNvPr>
            <p:cNvSpPr txBox="1"/>
            <p:nvPr/>
          </p:nvSpPr>
          <p:spPr>
            <a:xfrm>
              <a:off x="780775" y="1796623"/>
              <a:ext cx="328347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 after P2: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i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3   6   6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C9CEBE6-561E-CF4A-90E7-A958F08E7DF6}"/>
              </a:ext>
            </a:extLst>
          </p:cNvPr>
          <p:cNvGrpSpPr/>
          <p:nvPr/>
        </p:nvGrpSpPr>
        <p:grpSpPr>
          <a:xfrm>
            <a:off x="250725" y="2143720"/>
            <a:ext cx="3981684" cy="2332131"/>
            <a:chOff x="755576" y="1772816"/>
            <a:chExt cx="3240360" cy="2332131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481150DC-4C20-FF48-883E-507FE0001F31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AA966A6-07EB-9E4B-BAA4-4E7D12EC8197}"/>
                </a:ext>
              </a:extLst>
            </p:cNvPr>
            <p:cNvSpPr txBox="1"/>
            <p:nvPr/>
          </p:nvSpPr>
          <p:spPr>
            <a:xfrm>
              <a:off x="780775" y="1796623"/>
              <a:ext cx="269786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After P1</a:t>
              </a:r>
              <a:endParaRPr lang="en-US" altLang="zh-C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</a:t>
              </a:r>
              <a:r>
                <a:rPr kumimoji="1"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A5D2AB2-E6BD-2742-93B7-FDE7DE66D728}"/>
              </a:ext>
            </a:extLst>
          </p:cNvPr>
          <p:cNvGrpSpPr/>
          <p:nvPr/>
        </p:nvGrpSpPr>
        <p:grpSpPr>
          <a:xfrm>
            <a:off x="250725" y="858327"/>
            <a:ext cx="4027795" cy="1224136"/>
            <a:chOff x="755576" y="1772816"/>
            <a:chExt cx="3308676" cy="1224136"/>
          </a:xfrm>
        </p:grpSpPr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873E7A83-E51F-1D4A-801C-AABFA5485B8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0E1E2A3-6511-9245-938E-84AB6B4C80E0}"/>
                </a:ext>
              </a:extLst>
            </p:cNvPr>
            <p:cNvSpPr txBox="1"/>
            <p:nvPr/>
          </p:nvSpPr>
          <p:spPr>
            <a:xfrm>
              <a:off x="780775" y="1796623"/>
              <a:ext cx="32834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 after P1: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4    3   3   3</a:t>
              </a:r>
              <a:endPara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DB1CF33-5485-9142-9983-672F6B386CF2}"/>
              </a:ext>
            </a:extLst>
          </p:cNvPr>
          <p:cNvSpPr txBox="1"/>
          <p:nvPr/>
        </p:nvSpPr>
        <p:spPr>
          <a:xfrm>
            <a:off x="4572000" y="5229200"/>
            <a:ext cx="830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libri" pitchFamily="34" charset="0"/>
              </a:rPr>
              <a:t>Safe!</a:t>
            </a:r>
            <a:endParaRPr kumimoji="1"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57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FBB51-AC8E-184F-90EB-C9A1F453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Banker’s Algorithm – Unsafe State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99282C4-2DE6-194A-9CE3-D66D1DDAEACE}"/>
              </a:ext>
            </a:extLst>
          </p:cNvPr>
          <p:cNvGrpSpPr/>
          <p:nvPr/>
        </p:nvGrpSpPr>
        <p:grpSpPr>
          <a:xfrm>
            <a:off x="395536" y="863942"/>
            <a:ext cx="3240360" cy="1224136"/>
            <a:chOff x="755576" y="1772816"/>
            <a:chExt cx="3240360" cy="1224136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85EFD1A6-920E-B64A-B9F2-E5DC64994EE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1224136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E645EBD-23A1-C541-AA66-8C12DA5CA2D8}"/>
                </a:ext>
              </a:extLst>
            </p:cNvPr>
            <p:cNvSpPr txBox="1"/>
            <p:nvPr/>
          </p:nvSpPr>
          <p:spPr>
            <a:xfrm>
              <a:off x="780775" y="1796623"/>
              <a:ext cx="29237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Available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system res: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3    1   1   2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A1DA3E-0BDB-BB45-B911-4FA8BE886848}"/>
              </a:ext>
            </a:extLst>
          </p:cNvPr>
          <p:cNvGrpSpPr/>
          <p:nvPr/>
        </p:nvGrpSpPr>
        <p:grpSpPr>
          <a:xfrm>
            <a:off x="410852" y="4517832"/>
            <a:ext cx="3240360" cy="2308324"/>
            <a:chOff x="755576" y="1772816"/>
            <a:chExt cx="3240360" cy="2308324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E9C1A19-0E0B-764B-89A9-359D13B7F376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>
                <a:gd name="adj" fmla="val 9917"/>
              </a:avLst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136725-23C7-1041-96E4-BCD39011152D}"/>
                </a:ext>
              </a:extLst>
            </p:cNvPr>
            <p:cNvSpPr txBox="1"/>
            <p:nvPr/>
          </p:nvSpPr>
          <p:spPr>
            <a:xfrm>
              <a:off x="780775" y="1796623"/>
              <a:ext cx="2563715" cy="2082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Needed resources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(max – allocated)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2    1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0    2   0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0    1   4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AEA10BC-AE2F-0449-A293-DE11915B5A53}"/>
              </a:ext>
            </a:extLst>
          </p:cNvPr>
          <p:cNvSpPr txBox="1"/>
          <p:nvPr/>
        </p:nvSpPr>
        <p:spPr>
          <a:xfrm>
            <a:off x="4071121" y="1101512"/>
            <a:ext cx="4607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Assumption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system assumes that all processes will eventually attempt to acquire their stated maximum resources and terminate soon afterward.</a:t>
            </a:r>
          </a:p>
          <a:p>
            <a:endParaRPr lang="en-US" altLang="zh-CN" b="0" dirty="0">
              <a:solidFill>
                <a:srgbClr val="2021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Safe state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state is considered safe if it is possible for all processes to finish executing (terminate).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E8A979-A355-994D-AE13-C4A537B95729}"/>
              </a:ext>
            </a:extLst>
          </p:cNvPr>
          <p:cNvSpPr txBox="1"/>
          <p:nvPr/>
        </p:nvSpPr>
        <p:spPr>
          <a:xfrm>
            <a:off x="4189772" y="5050298"/>
            <a:ext cx="2081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alibri" pitchFamily="34" charset="0"/>
              </a:rPr>
              <a:t>Unsafe state</a:t>
            </a:r>
            <a:r>
              <a:rPr kumimoji="1" lang="zh-CN" altLang="en-US" dirty="0">
                <a:solidFill>
                  <a:srgbClr val="0070C0"/>
                </a:solidFill>
                <a:latin typeface="Calibri" pitchFamily="34" charset="0"/>
              </a:rPr>
              <a:t>？</a:t>
            </a:r>
            <a:endParaRPr kumimoji="1" lang="en-US" altLang="zh-CN" dirty="0">
              <a:solidFill>
                <a:srgbClr val="0070C0"/>
              </a:solidFill>
              <a:latin typeface="Calibri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08603FE-8A46-2640-8C30-1B761DB3644B}"/>
              </a:ext>
            </a:extLst>
          </p:cNvPr>
          <p:cNvGrpSpPr/>
          <p:nvPr/>
        </p:nvGrpSpPr>
        <p:grpSpPr>
          <a:xfrm>
            <a:off x="422765" y="2149335"/>
            <a:ext cx="3340274" cy="2308324"/>
            <a:chOff x="755576" y="1772816"/>
            <a:chExt cx="3340274" cy="2308324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1A48EC19-0979-6441-811C-114D151098C2}"/>
                </a:ext>
              </a:extLst>
            </p:cNvPr>
            <p:cNvSpPr/>
            <p:nvPr/>
          </p:nvSpPr>
          <p:spPr bwMode="auto">
            <a:xfrm>
              <a:off x="755576" y="1772816"/>
              <a:ext cx="3240360" cy="2308324"/>
            </a:xfrm>
            <a:prstGeom prst="roundRect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E750241-5FE0-BE47-9257-D7E0C57552AD}"/>
                </a:ext>
              </a:extLst>
            </p:cNvPr>
            <p:cNvSpPr txBox="1"/>
            <p:nvPr/>
          </p:nvSpPr>
          <p:spPr>
            <a:xfrm>
              <a:off x="780775" y="1796623"/>
              <a:ext cx="3315075" cy="2129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allocated</a:t>
              </a: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resources for processes: 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       A   B   C   D</a:t>
              </a:r>
            </a:p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P1   1    2   2   1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P2   1    0   3   3</a:t>
              </a:r>
            </a:p>
            <a:p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P3   1    2   1   0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18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908" name="Shape 908"/>
          <p:cNvSpPr>
            <a:spLocks noGrp="1"/>
          </p:cNvSpPr>
          <p:nvPr>
            <p:ph type="body" idx="4294967295"/>
          </p:nvPr>
        </p:nvSpPr>
        <p:spPr>
          <a:xfrm>
            <a:off x="389659" y="1642961"/>
            <a:ext cx="7804547" cy="50786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When in doubt about correctness, better to limit concurrency (i.e., </a:t>
            </a:r>
            <a:r>
              <a:rPr lang="en-US" sz="2531" dirty="0">
                <a:solidFill>
                  <a:srgbClr val="0070C0"/>
                </a:solidFill>
              </a:rPr>
              <a:t>add unnecessary lock</a:t>
            </a:r>
            <a:r>
              <a:rPr lang="en-US" sz="2531" dirty="0"/>
              <a:t>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Concurrency is hard, encapsulation makes it harder!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Have a strategy to avoid deadlock and stick to it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531" dirty="0"/>
              <a:t>Choosing a </a:t>
            </a:r>
            <a:r>
              <a:rPr sz="2531" dirty="0">
                <a:solidFill>
                  <a:srgbClr val="0070C0"/>
                </a:solidFill>
              </a:rPr>
              <a:t>lock order </a:t>
            </a:r>
            <a:r>
              <a:rPr sz="2531" dirty="0"/>
              <a:t>is probably most practical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body" idx="4294967295"/>
          </p:nvPr>
        </p:nvSpPr>
        <p:spPr>
          <a:xfrm>
            <a:off x="565143" y="4420379"/>
            <a:ext cx="8013715" cy="3036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Lu </a:t>
            </a:r>
            <a:r>
              <a:rPr sz="2109" i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etal.</a:t>
            </a:r>
            <a:r>
              <a:rPr sz="2109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Study:</a:t>
            </a:r>
            <a:endParaRPr sz="2109" dirty="0">
              <a:solidFill>
                <a:srgbClr val="0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</a:rPr>
              <a:t>For four major projects,</a:t>
            </a:r>
            <a:r>
              <a:rPr lang="en-US" sz="2109" dirty="0">
                <a:solidFill>
                  <a:srgbClr val="000000"/>
                </a:solidFill>
              </a:rPr>
              <a:t> </a:t>
            </a:r>
            <a:r>
              <a:rPr sz="2109" dirty="0">
                <a:solidFill>
                  <a:srgbClr val="000000"/>
                </a:solidFill>
              </a:rPr>
              <a:t>search for </a:t>
            </a:r>
            <a:r>
              <a:rPr sz="2109" dirty="0">
                <a:solidFill>
                  <a:srgbClr val="0070C0"/>
                </a:solidFill>
              </a:rPr>
              <a:t>concurrency bugs </a:t>
            </a:r>
            <a:r>
              <a:rPr sz="2109" dirty="0">
                <a:solidFill>
                  <a:srgbClr val="000000"/>
                </a:solidFill>
              </a:rPr>
              <a:t>among &gt;500K bug reports.  Analyze small sample to identify common types of concurrency bugs.</a:t>
            </a:r>
          </a:p>
        </p:txBody>
      </p:sp>
      <p:graphicFrame>
        <p:nvGraphicFramePr>
          <p:cNvPr id="294" name="Chart 294"/>
          <p:cNvGraphicFramePr/>
          <p:nvPr/>
        </p:nvGraphicFramePr>
        <p:xfrm>
          <a:off x="1115616" y="980728"/>
          <a:ext cx="5803681" cy="349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5" name="Shape 295"/>
          <p:cNvSpPr/>
          <p:nvPr/>
        </p:nvSpPr>
        <p:spPr>
          <a:xfrm>
            <a:off x="293485" y="6166605"/>
            <a:ext cx="7760844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0" dirty="0">
                <a:latin typeface="Calibri" panose="020F0502020204030204" pitchFamily="34" charset="0"/>
              </a:rPr>
              <a:t>Source: </a:t>
            </a:r>
            <a:r>
              <a:rPr sz="2250" b="0" u="sng" dirty="0">
                <a:solidFill>
                  <a:schemeClr val="bg2"/>
                </a:solidFill>
                <a:latin typeface="Calibri" panose="020F0502020204030204" pitchFamily="34" charset="0"/>
                <a:hlinkClick r:id="rId3"/>
              </a:rPr>
              <a:t>http://pages.cs.wisc.edu/~shanlu/paper/asplos122-lu.pdf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85" y="268611"/>
            <a:ext cx="5851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Concurrency Study from 2008</a:t>
            </a:r>
          </a:p>
        </p:txBody>
      </p:sp>
    </p:spTree>
    <p:extLst>
      <p:ext uri="{BB962C8B-B14F-4D97-AF65-F5344CB8AC3E}">
        <p14:creationId xmlns:p14="http://schemas.microsoft.com/office/powerpoint/2010/main" val="172345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70C0"/>
                </a:solidFill>
              </a:rPr>
              <a:t>Ordering</a:t>
            </a:r>
            <a:r>
              <a:rPr sz="3600" dirty="0">
                <a:solidFill>
                  <a:srgbClr val="000000"/>
                </a:solidFill>
              </a:rPr>
              <a:t>: Mozilla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4294967295"/>
          </p:nvPr>
        </p:nvSpPr>
        <p:spPr>
          <a:xfrm>
            <a:off x="251520" y="1712861"/>
            <a:ext cx="4980349" cy="28911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Thread 1:</a:t>
            </a:r>
            <a:endParaRPr lang="en-US" sz="1969" b="0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br>
              <a:rPr lang="en-US" sz="1969" b="0" dirty="0">
                <a:latin typeface="Menlo"/>
                <a:ea typeface="Menlo"/>
                <a:cs typeface="Menlo"/>
                <a:sym typeface="Menlo"/>
              </a:rPr>
            </a:br>
            <a:r>
              <a:rPr sz="1969" b="0" dirty="0">
                <a:latin typeface="Menlo"/>
                <a:ea typeface="Menlo"/>
                <a:cs typeface="Menlo"/>
                <a:sym typeface="Menlo"/>
              </a:rPr>
              <a:t>void init()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 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 mThread</a:t>
            </a: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= </a:t>
            </a:r>
            <a:br>
              <a:rPr lang="en-US" sz="1969" b="0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969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sz="1969" b="0" dirty="0">
                <a:latin typeface="Menlo"/>
                <a:ea typeface="Menlo"/>
                <a:cs typeface="Menlo"/>
                <a:sym typeface="Menlo"/>
              </a:rPr>
              <a:t>PR_CreateThread(mMain, …);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  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324" name="Shape 324"/>
          <p:cNvSpPr/>
          <p:nvPr/>
        </p:nvSpPr>
        <p:spPr>
          <a:xfrm>
            <a:off x="4980349" y="1712861"/>
            <a:ext cx="8039642" cy="415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Thread 2:</a:t>
            </a:r>
            <a:endParaRPr lang="en-US"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lang="en-US" sz="1969" b="0" dirty="0" err="1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m</a:t>
            </a:r>
            <a:r>
              <a:rPr sz="1969" b="0" dirty="0" err="1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Main</a:t>
            </a: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(…)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  …</a:t>
            </a:r>
            <a:endParaRPr lang="en-US"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  mState = mThread-&gt;State;</a:t>
            </a:r>
            <a:endParaRPr lang="en-US"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  …</a:t>
            </a:r>
            <a:endParaRPr lang="en-US"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969" b="0" dirty="0">
              <a:solidFill>
                <a:schemeClr val="bg2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b="0" dirty="0">
                <a:solidFill>
                  <a:schemeClr val="bg2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" name="Shape 305"/>
          <p:cNvSpPr/>
          <p:nvPr/>
        </p:nvSpPr>
        <p:spPr>
          <a:xfrm>
            <a:off x="3347864" y="5159486"/>
            <a:ext cx="209467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</a:rPr>
              <a:t>What’s wrong?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4" y="5705044"/>
            <a:ext cx="8061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Thread 1 sets value of </a:t>
            </a:r>
            <a:r>
              <a:rPr lang="en-US" sz="2000" b="0" dirty="0" err="1">
                <a:solidFill>
                  <a:srgbClr val="0070C0"/>
                </a:solidFill>
                <a:latin typeface="Calibri" panose="020F0502020204030204" pitchFamily="34" charset="0"/>
              </a:rPr>
              <a:t>mThread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 needed by Thread2</a:t>
            </a:r>
          </a:p>
          <a:p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How to ensure that reading </a:t>
            </a:r>
            <a:r>
              <a:rPr lang="en-US" sz="2000" b="0" dirty="0" err="1">
                <a:solidFill>
                  <a:srgbClr val="0070C0"/>
                </a:solidFill>
                <a:latin typeface="Calibri" panose="020F0502020204030204" pitchFamily="34" charset="0"/>
              </a:rPr>
              <a:t>mThread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 happens after </a:t>
            </a:r>
            <a:r>
              <a:rPr lang="en-US" sz="2000" b="0" dirty="0" err="1">
                <a:solidFill>
                  <a:srgbClr val="0070C0"/>
                </a:solidFill>
                <a:latin typeface="Calibri" panose="020F0502020204030204" pitchFamily="34" charset="0"/>
              </a:rPr>
              <a:t>mThread</a:t>
            </a:r>
            <a:r>
              <a:rPr lang="en-US" sz="2000" b="0" dirty="0">
                <a:solidFill>
                  <a:srgbClr val="0070C0"/>
                </a:solidFill>
                <a:latin typeface="Calibri" panose="020F0502020204030204" pitchFamily="34" charset="0"/>
              </a:rPr>
              <a:t> initialization?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/>
          </p:cNvSpPr>
          <p:nvPr>
            <p:ph type="title"/>
          </p:nvPr>
        </p:nvSpPr>
        <p:spPr>
          <a:xfrm>
            <a:off x="216740" y="62754"/>
            <a:ext cx="8667487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Fix Ordering bugs with Condition variables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004048" y="1731412"/>
            <a:ext cx="4254825" cy="415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Thread 2: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687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void mMain(…)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…</a:t>
            </a:r>
            <a:endParaRPr lang="en-US" sz="1687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687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Mutex_lock(&amp;mtLock);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</a:t>
            </a:r>
            <a:r>
              <a:rPr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while</a:t>
            </a:r>
            <a:r>
              <a:rPr lang="en-US"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(mtInit == 0)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   Cond_wait(&amp;mtCond, &amp;mtLock);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Mutex_unlock(&amp;mtLock);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1687" b="0" dirty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mState = mThread-&gt;State;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  …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687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731412"/>
            <a:ext cx="5254074" cy="372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Thread 1: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init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…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687" b="0" dirty="0">
              <a:latin typeface="Menlo"/>
              <a:ea typeface="Menlo"/>
              <a:cs typeface="Menlo"/>
              <a:sym typeface="Menlo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mThread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=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   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PR_CreateThread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mMain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, …);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	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Mutex_lock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(&amp;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mtLock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87" b="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mtInit</a:t>
            </a:r>
            <a:r>
              <a:rPr lang="en-US"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= 1;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87" b="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pthread_cond_signal</a:t>
            </a:r>
            <a:r>
              <a:rPr lang="en-US"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(&amp;</a:t>
            </a:r>
            <a:r>
              <a:rPr lang="en-US" sz="1687" b="0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mtCond</a:t>
            </a:r>
            <a:r>
              <a:rPr lang="en-US" sz="1687" b="0" dirty="0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Mutex_unlock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(&amp;</a:t>
            </a:r>
            <a:r>
              <a:rPr lang="en-US" sz="1687" b="0" dirty="0" err="1">
                <a:latin typeface="Menlo"/>
                <a:ea typeface="Menlo"/>
                <a:cs typeface="Menlo"/>
                <a:sym typeface="Menlo"/>
              </a:rPr>
              <a:t>mtLock</a:t>
            </a: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 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	…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687" b="0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491</TotalTime>
  <Words>3894</Words>
  <Application>Microsoft Macintosh PowerPoint</Application>
  <PresentationFormat>全屏显示(4:3)</PresentationFormat>
  <Paragraphs>713</Paragraphs>
  <Slides>63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Arial Narrow</vt:lpstr>
      <vt:lpstr>Calibri</vt:lpstr>
      <vt:lpstr>Courier New</vt:lpstr>
      <vt:lpstr>Helvetica</vt:lpstr>
      <vt:lpstr>Menlo</vt:lpstr>
      <vt:lpstr>Times New Roman</vt:lpstr>
      <vt:lpstr>Wingdings</vt:lpstr>
      <vt:lpstr>Wingdings 2</vt:lpstr>
      <vt:lpstr>template2007</vt:lpstr>
      <vt:lpstr>Concurrency Bugs</vt:lpstr>
      <vt:lpstr>Concurrency in Medicine: Therac-25 (1980’s)</vt:lpstr>
      <vt:lpstr>Concurrency in Medicine: Therac-25 (1980’s)</vt:lpstr>
      <vt:lpstr>PowerPoint 演示文稿</vt:lpstr>
      <vt:lpstr>Atomicity: MySQL</vt:lpstr>
      <vt:lpstr>Fix Atomicity Bugs with Locks</vt:lpstr>
      <vt:lpstr>PowerPoint 演示文稿</vt:lpstr>
      <vt:lpstr>Ordering: Mozilla</vt:lpstr>
      <vt:lpstr>Fix Ordering bugs with Condition variables</vt:lpstr>
      <vt:lpstr>One Worry: Races</vt:lpstr>
      <vt:lpstr>One Worry: Races</vt:lpstr>
      <vt:lpstr>Data Race</vt:lpstr>
      <vt:lpstr>Race Elimination</vt:lpstr>
      <vt:lpstr>Race Elimination</vt:lpstr>
      <vt:lpstr>PowerPoint 演示文稿</vt:lpstr>
      <vt:lpstr>Deadlock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 Example</vt:lpstr>
      <vt:lpstr>Circular Dependency</vt:lpstr>
      <vt:lpstr>Deadlock</vt:lpstr>
      <vt:lpstr>Fix Deadlocked Code</vt:lpstr>
      <vt:lpstr>Non-circular Dependency (fine)</vt:lpstr>
      <vt:lpstr>What’s Wrong?</vt:lpstr>
      <vt:lpstr>Encapsulation</vt:lpstr>
      <vt:lpstr>Deadlock Theory</vt:lpstr>
      <vt:lpstr>Mutual Exclusion</vt:lpstr>
      <vt:lpstr>Wait-Free Algorithms</vt:lpstr>
      <vt:lpstr>Wait-Free Algorithms: Linked List Insert</vt:lpstr>
      <vt:lpstr>Deadlock Theory</vt:lpstr>
      <vt:lpstr>Hold-and-Wait</vt:lpstr>
      <vt:lpstr>Eliminate Hold-and-Wait</vt:lpstr>
      <vt:lpstr>Deadlock Theory</vt:lpstr>
      <vt:lpstr>No preemption</vt:lpstr>
      <vt:lpstr>Support Preemption</vt:lpstr>
      <vt:lpstr>Support Preemption</vt:lpstr>
      <vt:lpstr>Deadlock Theory</vt:lpstr>
      <vt:lpstr>Circular Wait</vt:lpstr>
      <vt:lpstr>Eliminating Circular Wait</vt:lpstr>
      <vt:lpstr>Releasing Lock in Other Order </vt:lpstr>
      <vt:lpstr>Releasing Lock in Other Order </vt:lpstr>
      <vt:lpstr>Releasing Lock in Other Order </vt:lpstr>
      <vt:lpstr>Lock Ordering in Linux</vt:lpstr>
      <vt:lpstr>Banker’s Algorithm</vt:lpstr>
      <vt:lpstr>Banker’s Algorithm</vt:lpstr>
      <vt:lpstr>Banker’s Algorithm</vt:lpstr>
      <vt:lpstr>Banker’s Algorithm</vt:lpstr>
      <vt:lpstr>Banker’s Algorithm – Safe State</vt:lpstr>
      <vt:lpstr>Banker’s Algorithm – P1-P2-P3</vt:lpstr>
      <vt:lpstr>Banker’s Algorithm – P1-P2-P3</vt:lpstr>
      <vt:lpstr>Banker’s Algorithm – Unsafe State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Bugs</dc:title>
  <dc:creator>Kay Kay</dc:creator>
  <dc:description>Redesign of slides created by Randal E. Bryant and David R. O'Hallaron</dc:description>
  <cp:lastModifiedBy>Microsoft Office User</cp:lastModifiedBy>
  <cp:revision>19</cp:revision>
  <cp:lastPrinted>2017-08-31T16:02:16Z</cp:lastPrinted>
  <dcterms:created xsi:type="dcterms:W3CDTF">2021-11-02T07:08:13Z</dcterms:created>
  <dcterms:modified xsi:type="dcterms:W3CDTF">2023-11-09T05:27:37Z</dcterms:modified>
</cp:coreProperties>
</file>