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76" r:id="rId2"/>
    <p:sldId id="265" r:id="rId3"/>
    <p:sldId id="266" r:id="rId4"/>
    <p:sldId id="269" r:id="rId5"/>
    <p:sldId id="275" r:id="rId6"/>
    <p:sldId id="276" r:id="rId7"/>
    <p:sldId id="279" r:id="rId8"/>
    <p:sldId id="277" r:id="rId9"/>
    <p:sldId id="283" r:id="rId10"/>
    <p:sldId id="286" r:id="rId11"/>
    <p:sldId id="288" r:id="rId12"/>
    <p:sldId id="292" r:id="rId13"/>
    <p:sldId id="296" r:id="rId14"/>
    <p:sldId id="298" r:id="rId15"/>
    <p:sldId id="300" r:id="rId16"/>
    <p:sldId id="301" r:id="rId17"/>
    <p:sldId id="305" r:id="rId18"/>
    <p:sldId id="377" r:id="rId19"/>
    <p:sldId id="315" r:id="rId20"/>
    <p:sldId id="317" r:id="rId21"/>
    <p:sldId id="319" r:id="rId22"/>
    <p:sldId id="321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78" r:id="rId48"/>
    <p:sldId id="353" r:id="rId49"/>
    <p:sldId id="355" r:id="rId50"/>
    <p:sldId id="358" r:id="rId51"/>
    <p:sldId id="359" r:id="rId52"/>
    <p:sldId id="361" r:id="rId53"/>
    <p:sldId id="363" r:id="rId54"/>
    <p:sldId id="364" r:id="rId55"/>
    <p:sldId id="366" r:id="rId56"/>
    <p:sldId id="368" r:id="rId57"/>
    <p:sldId id="374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8080"/>
    <a:srgbClr val="A8E799"/>
    <a:srgbClr val="CDF1C5"/>
    <a:srgbClr val="F1C7C7"/>
    <a:srgbClr val="E0E0E0"/>
    <a:srgbClr val="E0F4E3"/>
    <a:srgbClr val="E3E4E6"/>
    <a:srgbClr val="FFFF99"/>
    <a:srgbClr val="FF9999"/>
    <a:srgbClr val="E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0" autoAdjust="0"/>
    <p:restoredTop sz="86115"/>
  </p:normalViewPr>
  <p:slideViewPr>
    <p:cSldViewPr snapToObjects="1">
      <p:cViewPr varScale="1">
        <p:scale>
          <a:sx n="107" d="100"/>
          <a:sy n="107" d="100"/>
        </p:scale>
        <p:origin x="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In the </a:t>
            </a:r>
            <a:r>
              <a:rPr lang="en-US" altLang="zh-CN" sz="1800" dirty="0">
                <a:cs typeface="Calibri" panose="020F0502020204030204" pitchFamily="34" charset="0"/>
              </a:rPr>
              <a:t>fail-stop</a:t>
            </a:r>
            <a:r>
              <a:rPr lang="en-US" altLang="zh-CN" sz="1800">
                <a:effectLst/>
                <a:latin typeface="URWPalladioL"/>
              </a:rPr>
              <a:t> model, a disk can be in exactly one of two states: working or failed. With a working disk, all blocks can be read or written. In contrast, when a disk has failed, we assume it is permanently lost. </a:t>
            </a:r>
            <a:endParaRPr lang="en-US" altLang="zh-CN">
              <a:effectLst/>
            </a:endParaRP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 = B: number of blocks of 1 disk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Because logging to disk on every write is prohibitively expensive, most RAID hardware includes a small amount of non-volatile RAM (e.g., battery-backed) where it performs this type of logging. Thus, consistent update is provided without the high cost of logging to disk.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Random</a:t>
            </a:r>
            <a:r>
              <a:rPr kumimoji="1" lang="zh-CN" altLang="en-US"/>
              <a:t> </a:t>
            </a:r>
            <a:r>
              <a:rPr kumimoji="1" lang="en-US" altLang="zh-CN"/>
              <a:t>writes: 2 methods</a:t>
            </a:r>
          </a:p>
          <a:p>
            <a:pPr marL="228600" indent="-228600">
              <a:buAutoNum type="arabicParenR"/>
            </a:pPr>
            <a:r>
              <a:rPr kumimoji="1" lang="en-US" altLang="zh-CN"/>
              <a:t>Additive parity</a:t>
            </a:r>
          </a:p>
          <a:p>
            <a:pPr marL="228600" indent="-228600">
              <a:buAutoNum type="arabicParenR"/>
            </a:pPr>
            <a:r>
              <a:rPr kumimoji="1" lang="en-US" altLang="zh-CN"/>
              <a:t>Subtractive parity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The factor of four loss is due to the fact that each RAID-5 write still generates 4 total I/O operations, which is simply the cost of using parity-based RAID.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231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Persistence: RAID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2600325"/>
          </a:xfrm>
        </p:spPr>
        <p:txBody>
          <a:bodyPr/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sz="1969" dirty="0">
                <a:ea typeface="Helvetica"/>
                <a:cs typeface="Helvetica"/>
                <a:sym typeface="Helvetica"/>
              </a:rPr>
              <a:t>Why more than one disk?</a:t>
            </a:r>
            <a:endParaRPr lang="en-US" dirty="0">
              <a:sym typeface="Helvetica"/>
            </a:endParaRPr>
          </a:p>
          <a:p>
            <a:pPr marL="609569" indent="-609569"/>
            <a:r>
              <a:rPr lang="en-US" sz="1969" dirty="0">
                <a:sym typeface="Helvetica"/>
              </a:rPr>
              <a:t>What are the different RAID levels? (striping, mirroring, parity)</a:t>
            </a:r>
          </a:p>
          <a:p>
            <a:pPr marL="609569" indent="-609569"/>
            <a:r>
              <a:rPr lang="en-US" sz="1969" dirty="0">
                <a:sym typeface="Helvetica"/>
              </a:rPr>
              <a:t>Which RAID levels are best for reliability?  for capacity?</a:t>
            </a:r>
          </a:p>
          <a:p>
            <a:pPr marL="609569" indent="-609569"/>
            <a:r>
              <a:rPr lang="en-US" sz="1969" dirty="0">
                <a:sym typeface="Helvetica"/>
              </a:rPr>
              <a:t>Which are best for performance?  (sequential vs. random reads and writes)</a:t>
            </a:r>
            <a:endParaRPr lang="en-US" sz="1969" dirty="0"/>
          </a:p>
        </p:txBody>
      </p:sp>
    </p:spTree>
    <p:extLst>
      <p:ext uri="{BB962C8B-B14F-4D97-AF65-F5344CB8AC3E}">
        <p14:creationId xmlns:p14="http://schemas.microsoft.com/office/powerpoint/2010/main" val="18759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Reasoning About RAID</a:t>
            </a:r>
          </a:p>
        </p:txBody>
      </p:sp>
      <p:sp>
        <p:nvSpPr>
          <p:cNvPr id="378" name="Shape 378"/>
          <p:cNvSpPr/>
          <p:nvPr/>
        </p:nvSpPr>
        <p:spPr>
          <a:xfrm>
            <a:off x="353615" y="1833418"/>
            <a:ext cx="8220208" cy="4307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RAID</a:t>
            </a:r>
            <a:r>
              <a:rPr lang="en-US" sz="2672" b="0" dirty="0">
                <a:latin typeface="Calibri" panose="020F0502020204030204" pitchFamily="34" charset="0"/>
                <a:cs typeface="Calibri" panose="020F0502020204030204" pitchFamily="34" charset="0"/>
              </a:rPr>
              <a:t>: system for mapping logical to physical blocks</a:t>
            </a:r>
          </a:p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</a:t>
            </a:r>
            <a:r>
              <a:rPr sz="2672" b="0" dirty="0">
                <a:latin typeface="Calibri" panose="020F0502020204030204" pitchFamily="34" charset="0"/>
                <a:cs typeface="Calibri" panose="020F0502020204030204" pitchFamily="34" charset="0"/>
              </a:rPr>
              <a:t>: types of reads/writes issued by </a:t>
            </a:r>
            <a:r>
              <a:rPr lang="en-US" sz="2672" b="0" dirty="0">
                <a:latin typeface="Calibri" panose="020F0502020204030204" pitchFamily="34" charset="0"/>
                <a:cs typeface="Calibri" panose="020F0502020204030204" pitchFamily="34" charset="0"/>
              </a:rPr>
              <a:t>applications (sequential vs. random)</a:t>
            </a:r>
            <a:endParaRPr sz="2672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Metric</a:t>
            </a:r>
            <a:r>
              <a:rPr sz="2672" b="0" dirty="0">
                <a:latin typeface="Calibri" panose="020F0502020204030204" pitchFamily="34" charset="0"/>
                <a:cs typeface="Calibri" panose="020F0502020204030204" pitchFamily="34" charset="0"/>
              </a:rPr>
              <a:t>: capacity, reliability,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 Decisions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550057" y="1757025"/>
            <a:ext cx="8042299" cy="373149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Which logical blocks map to which physical blocks?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How do we use extra physical blocks (if any)?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Different RAID levels make different trade-offs</a:t>
            </a:r>
            <a:endParaRPr sz="267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Workloads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313627" y="1606908"/>
            <a:ext cx="7804547" cy="479110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57353">
              <a:defRPr sz="1800">
                <a:solidFill>
                  <a:srgbClr val="000000"/>
                </a:solidFill>
              </a:defRPr>
            </a:pPr>
            <a:r>
              <a:rPr sz="2324" dirty="0">
                <a:solidFill>
                  <a:srgbClr val="0070C0"/>
                </a:solidFill>
              </a:rPr>
              <a:t>Reads</a:t>
            </a:r>
          </a:p>
          <a:p>
            <a:pPr lvl="1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One operation</a:t>
            </a:r>
            <a:r>
              <a:rPr lang="zh-CN" altLang="en-US" sz="1924" dirty="0"/>
              <a:t> </a:t>
            </a:r>
            <a:r>
              <a:rPr lang="en-US" altLang="zh-CN" sz="1924" dirty="0"/>
              <a:t>/</a:t>
            </a:r>
            <a:r>
              <a:rPr lang="zh-CN" altLang="en-US" sz="1924" dirty="0"/>
              <a:t> </a:t>
            </a:r>
            <a:r>
              <a:rPr lang="en-US" altLang="zh-CN" sz="1924" dirty="0"/>
              <a:t>Single</a:t>
            </a:r>
            <a:r>
              <a:rPr lang="zh-CN" altLang="en-US" sz="1924" dirty="0"/>
              <a:t> </a:t>
            </a:r>
            <a:r>
              <a:rPr lang="en-US" altLang="zh-CN" sz="1924" dirty="0"/>
              <a:t>Read</a:t>
            </a:r>
            <a:endParaRPr sz="1924" dirty="0"/>
          </a:p>
          <a:p>
            <a:pPr lvl="1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Steady</a:t>
            </a:r>
            <a:r>
              <a:rPr lang="en-US" sz="1924" dirty="0"/>
              <a:t>-state</a:t>
            </a:r>
            <a:r>
              <a:rPr sz="1924" dirty="0"/>
              <a:t> I/O</a:t>
            </a:r>
          </a:p>
          <a:p>
            <a:pPr lvl="2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Sequential</a:t>
            </a:r>
          </a:p>
          <a:p>
            <a:pPr lvl="2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Random</a:t>
            </a:r>
            <a:endParaRPr lang="en-US" sz="1924" dirty="0"/>
          </a:p>
          <a:p>
            <a:pPr lvl="2" defTabSz="357353">
              <a:defRPr sz="1800">
                <a:solidFill>
                  <a:srgbClr val="000000"/>
                </a:solidFill>
              </a:defRPr>
            </a:pPr>
            <a:endParaRPr sz="1924" dirty="0"/>
          </a:p>
          <a:p>
            <a:pPr defTabSz="357353">
              <a:defRPr sz="1800">
                <a:solidFill>
                  <a:srgbClr val="000000"/>
                </a:solidFill>
              </a:defRPr>
            </a:pPr>
            <a:r>
              <a:rPr sz="2324" dirty="0">
                <a:solidFill>
                  <a:srgbClr val="0070C0"/>
                </a:solidFill>
              </a:rPr>
              <a:t>Writes</a:t>
            </a:r>
          </a:p>
          <a:p>
            <a:pPr lvl="1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One operation</a:t>
            </a:r>
            <a:r>
              <a:rPr lang="zh-CN" altLang="en-US" sz="1924" dirty="0"/>
              <a:t> </a:t>
            </a:r>
            <a:r>
              <a:rPr lang="en-US" altLang="zh-CN" sz="1924" dirty="0"/>
              <a:t>/</a:t>
            </a:r>
            <a:r>
              <a:rPr lang="zh-CN" altLang="en-US" sz="1924" dirty="0"/>
              <a:t> </a:t>
            </a:r>
            <a:r>
              <a:rPr lang="en-US" altLang="zh-CN" sz="1924" dirty="0"/>
              <a:t>Single</a:t>
            </a:r>
            <a:r>
              <a:rPr lang="zh-CN" altLang="en-US" sz="1924" dirty="0"/>
              <a:t> </a:t>
            </a:r>
            <a:r>
              <a:rPr lang="en-US" altLang="zh-CN" sz="1924" dirty="0"/>
              <a:t>Write</a:t>
            </a:r>
            <a:endParaRPr sz="1924" dirty="0"/>
          </a:p>
          <a:p>
            <a:pPr lvl="1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Steady</a:t>
            </a:r>
            <a:r>
              <a:rPr lang="en-US" sz="1924" dirty="0"/>
              <a:t>-state</a:t>
            </a:r>
            <a:r>
              <a:rPr sz="1924" dirty="0"/>
              <a:t> I/O</a:t>
            </a:r>
          </a:p>
          <a:p>
            <a:pPr lvl="2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Sequential</a:t>
            </a:r>
          </a:p>
          <a:p>
            <a:pPr lvl="2" defTabSz="357353">
              <a:defRPr sz="1800">
                <a:solidFill>
                  <a:srgbClr val="000000"/>
                </a:solidFill>
              </a:defRPr>
            </a:pPr>
            <a:r>
              <a:rPr sz="1924" dirty="0"/>
              <a:t>Random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Metrics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idx="4294967295"/>
          </p:nvPr>
        </p:nvSpPr>
        <p:spPr>
          <a:xfrm>
            <a:off x="360672" y="1622589"/>
            <a:ext cx="7804547" cy="5010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Capacity</a:t>
            </a:r>
            <a:r>
              <a:rPr sz="2672" dirty="0">
                <a:cs typeface="Calibri" panose="020F0502020204030204" pitchFamily="34" charset="0"/>
              </a:rPr>
              <a:t>: how much space can apps use?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Reliability</a:t>
            </a:r>
            <a:r>
              <a:rPr sz="2672" dirty="0">
                <a:cs typeface="Calibri" panose="020F0502020204030204" pitchFamily="34" charset="0"/>
              </a:rPr>
              <a:t>: how many disks can we safely lose? </a:t>
            </a:r>
            <a:r>
              <a:rPr lang="en-US" sz="2672" dirty="0">
                <a:cs typeface="Calibri" panose="020F0502020204030204" pitchFamily="34" charset="0"/>
              </a:rPr>
              <a:t>	</a:t>
            </a:r>
            <a:r>
              <a:rPr sz="2672" dirty="0">
                <a:cs typeface="Calibri" panose="020F0502020204030204" pitchFamily="34" charset="0"/>
              </a:rPr>
              <a:t>(</a:t>
            </a:r>
            <a:r>
              <a:rPr lang="en-US" altLang="zh-CN" sz="2672" dirty="0">
                <a:solidFill>
                  <a:srgbClr val="C00000"/>
                </a:solidFill>
                <a:cs typeface="Calibri" panose="020F0502020204030204" pitchFamily="34" charset="0"/>
              </a:rPr>
              <a:t>Fault</a:t>
            </a:r>
            <a:r>
              <a:rPr lang="zh-CN" altLang="en-US" sz="2672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672" dirty="0">
                <a:solidFill>
                  <a:srgbClr val="C00000"/>
                </a:solidFill>
                <a:cs typeface="Calibri" panose="020F0502020204030204" pitchFamily="34" charset="0"/>
              </a:rPr>
              <a:t>Model</a:t>
            </a:r>
            <a:r>
              <a:rPr lang="en-US" altLang="zh-CN" sz="2672" dirty="0">
                <a:cs typeface="Calibri" panose="020F0502020204030204" pitchFamily="34" charset="0"/>
              </a:rPr>
              <a:t>: </a:t>
            </a:r>
            <a:r>
              <a:rPr sz="2672" dirty="0">
                <a:cs typeface="Calibri" panose="020F0502020204030204" pitchFamily="34" charset="0"/>
              </a:rPr>
              <a:t>assume fail</a:t>
            </a:r>
            <a:r>
              <a:rPr lang="en-US" sz="2672" dirty="0">
                <a:cs typeface="Calibri" panose="020F0502020204030204" pitchFamily="34" charset="0"/>
              </a:rPr>
              <a:t>-</a:t>
            </a:r>
            <a:r>
              <a:rPr sz="2672" dirty="0">
                <a:cs typeface="Calibri" panose="020F0502020204030204" pitchFamily="34" charset="0"/>
              </a:rPr>
              <a:t>stop!)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Performance</a:t>
            </a:r>
            <a:r>
              <a:rPr sz="2672" dirty="0">
                <a:cs typeface="Calibri" panose="020F0502020204030204" pitchFamily="34" charset="0"/>
              </a:rPr>
              <a:t>: how long does each workload take?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cs typeface="Calibri" panose="020F0502020204030204" pitchFamily="34" charset="0"/>
              </a:rPr>
              <a:t>Normalize each to characteristics of one disk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2037" y="4620663"/>
            <a:ext cx="5742878" cy="190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D := latency of one small I/O operation</a:t>
            </a:r>
          </a:p>
          <a:p>
            <a:pPr algn="l"/>
            <a:endParaRPr lang="en-US" sz="1687" dirty="0">
              <a:solidFill>
                <a:srgbClr val="000000"/>
              </a:solidFill>
              <a:latin typeface="Helvetica" charset="0"/>
            </a:endParaRP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Note: </a:t>
            </a:r>
            <a:r>
              <a:rPr lang="en-US" sz="1687" dirty="0">
                <a:solidFill>
                  <a:srgbClr val="C00000"/>
                </a:solidFill>
                <a:latin typeface="Helvetica" charset="0"/>
              </a:rPr>
              <a:t>S≫R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RAID-0: Striping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4294967295"/>
          </p:nvPr>
        </p:nvSpPr>
        <p:spPr>
          <a:xfrm>
            <a:off x="325497" y="1565859"/>
            <a:ext cx="8188523" cy="56480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Optimize for capacity.  No redundancy</a:t>
            </a:r>
          </a:p>
        </p:txBody>
      </p:sp>
      <p:sp>
        <p:nvSpPr>
          <p:cNvPr id="417" name="Shape 417"/>
          <p:cNvSpPr/>
          <p:nvPr/>
        </p:nvSpPr>
        <p:spPr>
          <a:xfrm>
            <a:off x="3335486" y="272688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8" name="Shape 418"/>
          <p:cNvSpPr/>
          <p:nvPr/>
        </p:nvSpPr>
        <p:spPr>
          <a:xfrm>
            <a:off x="3939681" y="2726886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" name="Shape 419"/>
          <p:cNvSpPr/>
          <p:nvPr/>
        </p:nvSpPr>
        <p:spPr>
          <a:xfrm>
            <a:off x="4543875" y="272688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0" name="Shape 420"/>
          <p:cNvSpPr/>
          <p:nvPr/>
        </p:nvSpPr>
        <p:spPr>
          <a:xfrm>
            <a:off x="5148069" y="2726886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5752264" y="272688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6356459" y="2726886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23" name="Shape 423"/>
          <p:cNvSpPr/>
          <p:nvPr/>
        </p:nvSpPr>
        <p:spPr>
          <a:xfrm>
            <a:off x="6960653" y="272688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4" name="Shape 424"/>
          <p:cNvSpPr/>
          <p:nvPr/>
        </p:nvSpPr>
        <p:spPr>
          <a:xfrm>
            <a:off x="7564848" y="2726886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25" name="Shape 425"/>
          <p:cNvSpPr/>
          <p:nvPr/>
        </p:nvSpPr>
        <p:spPr>
          <a:xfrm>
            <a:off x="3067595" y="3977042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6" name="Shape 426"/>
          <p:cNvSpPr/>
          <p:nvPr/>
        </p:nvSpPr>
        <p:spPr>
          <a:xfrm>
            <a:off x="3671790" y="3977042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4275985" y="3977042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8" name="Shape 428"/>
          <p:cNvSpPr/>
          <p:nvPr/>
        </p:nvSpPr>
        <p:spPr>
          <a:xfrm>
            <a:off x="4880178" y="3977042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>
            <a:off x="6088568" y="3977042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6692763" y="3977042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1" name="Shape 431"/>
          <p:cNvSpPr/>
          <p:nvPr/>
        </p:nvSpPr>
        <p:spPr>
          <a:xfrm>
            <a:off x="7296958" y="3977042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7901152" y="3977042"/>
            <a:ext cx="577496" cy="57749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3" name="Shape 433"/>
          <p:cNvSpPr/>
          <p:nvPr/>
        </p:nvSpPr>
        <p:spPr>
          <a:xfrm>
            <a:off x="1197549" y="2784834"/>
            <a:ext cx="203260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Logical Blocks:</a:t>
            </a:r>
          </a:p>
        </p:txBody>
      </p:sp>
      <p:sp>
        <p:nvSpPr>
          <p:cNvPr id="434" name="Shape 434"/>
          <p:cNvSpPr/>
          <p:nvPr/>
        </p:nvSpPr>
        <p:spPr>
          <a:xfrm>
            <a:off x="3741725" y="4657866"/>
            <a:ext cx="8544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0</a:t>
            </a:r>
          </a:p>
        </p:txBody>
      </p:sp>
      <p:sp>
        <p:nvSpPr>
          <p:cNvPr id="435" name="Shape 435"/>
          <p:cNvSpPr/>
          <p:nvPr/>
        </p:nvSpPr>
        <p:spPr>
          <a:xfrm>
            <a:off x="6762698" y="4657866"/>
            <a:ext cx="8544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1</a:t>
            </a:r>
          </a:p>
        </p:txBody>
      </p:sp>
      <p:sp>
        <p:nvSpPr>
          <p:cNvPr id="436" name="Shape 436"/>
          <p:cNvSpPr/>
          <p:nvPr/>
        </p:nvSpPr>
        <p:spPr>
          <a:xfrm flipH="1">
            <a:off x="3393003" y="3388092"/>
            <a:ext cx="264011" cy="5086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8" name="Shape 438"/>
          <p:cNvSpPr/>
          <p:nvPr/>
        </p:nvSpPr>
        <p:spPr>
          <a:xfrm flipH="1">
            <a:off x="4002912" y="3304382"/>
            <a:ext cx="784090" cy="61503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9" name="Shape 439"/>
          <p:cNvSpPr/>
          <p:nvPr/>
        </p:nvSpPr>
        <p:spPr>
          <a:xfrm flipH="1">
            <a:off x="5155153" y="3304382"/>
            <a:ext cx="2115106" cy="61503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0" name="Shape 440"/>
          <p:cNvSpPr/>
          <p:nvPr/>
        </p:nvSpPr>
        <p:spPr>
          <a:xfrm flipH="1">
            <a:off x="4567565" y="3314659"/>
            <a:ext cx="1409829" cy="60475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210424" y="3300638"/>
            <a:ext cx="2094228" cy="59606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692763" y="3259146"/>
            <a:ext cx="828780" cy="61147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7857847" y="3388092"/>
            <a:ext cx="264011" cy="5086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" name="Shape 442"/>
          <p:cNvSpPr/>
          <p:nvPr/>
        </p:nvSpPr>
        <p:spPr>
          <a:xfrm>
            <a:off x="5360422" y="3269379"/>
            <a:ext cx="1531818" cy="64647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" name="Shape 446"/>
          <p:cNvSpPr/>
          <p:nvPr/>
        </p:nvSpPr>
        <p:spPr>
          <a:xfrm>
            <a:off x="386396" y="4829989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33" name="Shape 447"/>
          <p:cNvSpPr/>
          <p:nvPr/>
        </p:nvSpPr>
        <p:spPr>
          <a:xfrm>
            <a:off x="2154399" y="4829989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34" name="Shape 448"/>
          <p:cNvSpPr/>
          <p:nvPr/>
        </p:nvSpPr>
        <p:spPr>
          <a:xfrm>
            <a:off x="239100" y="5265394"/>
            <a:ext cx="30479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4 disks</a:t>
            </a:r>
          </a:p>
        </p:txBody>
      </p:sp>
      <p:sp>
        <p:nvSpPr>
          <p:cNvPr id="451" name="Shape 451"/>
          <p:cNvSpPr/>
          <p:nvPr/>
        </p:nvSpPr>
        <p:spPr>
          <a:xfrm>
            <a:off x="1473097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452" name="Shape 452"/>
          <p:cNvSpPr/>
          <p:nvPr/>
        </p:nvSpPr>
        <p:spPr>
          <a:xfrm>
            <a:off x="3241099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453" name="Shape 453"/>
          <p:cNvSpPr/>
          <p:nvPr/>
        </p:nvSpPr>
        <p:spPr>
          <a:xfrm>
            <a:off x="5009102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454" name="Shape 454"/>
          <p:cNvSpPr/>
          <p:nvPr/>
        </p:nvSpPr>
        <p:spPr>
          <a:xfrm>
            <a:off x="6777103" y="1795318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3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55" name="Shape 455"/>
          <p:cNvSpPr/>
          <p:nvPr/>
        </p:nvSpPr>
        <p:spPr>
          <a:xfrm>
            <a:off x="1325802" y="2230723"/>
            <a:ext cx="64923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4 disks</a:t>
            </a:r>
          </a:p>
        </p:txBody>
      </p:sp>
      <p:sp>
        <p:nvSpPr>
          <p:cNvPr id="458" name="Shape 458"/>
          <p:cNvSpPr/>
          <p:nvPr/>
        </p:nvSpPr>
        <p:spPr>
          <a:xfrm>
            <a:off x="1473097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459" name="Shape 459"/>
          <p:cNvSpPr/>
          <p:nvPr/>
        </p:nvSpPr>
        <p:spPr>
          <a:xfrm>
            <a:off x="3241099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460" name="Shape 460"/>
          <p:cNvSpPr/>
          <p:nvPr/>
        </p:nvSpPr>
        <p:spPr>
          <a:xfrm>
            <a:off x="5009102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461" name="Shape 461"/>
          <p:cNvSpPr/>
          <p:nvPr/>
        </p:nvSpPr>
        <p:spPr>
          <a:xfrm>
            <a:off x="6777103" y="1795318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</a:t>
            </a:r>
            <a:r>
              <a:rPr lang="en-US" sz="2531" b="0" dirty="0">
                <a:latin typeface="Calibri" panose="020F0502020204030204" pitchFamily="34" charset="0"/>
              </a:rPr>
              <a:t>3</a:t>
            </a:r>
            <a:endParaRPr sz="2531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62" name="Shape 462"/>
          <p:cNvSpPr/>
          <p:nvPr/>
        </p:nvSpPr>
        <p:spPr>
          <a:xfrm>
            <a:off x="1325802" y="2230723"/>
            <a:ext cx="64923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1325802" y="2588039"/>
            <a:ext cx="6045028" cy="36188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13626" y="2566276"/>
            <a:ext cx="81746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tx1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10" name="Shape 472"/>
          <p:cNvSpPr/>
          <p:nvPr/>
        </p:nvSpPr>
        <p:spPr>
          <a:xfrm>
            <a:off x="324006" y="5272035"/>
            <a:ext cx="3775329" cy="116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=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Offset = …</a:t>
            </a:r>
          </a:p>
        </p:txBody>
      </p:sp>
      <p:sp>
        <p:nvSpPr>
          <p:cNvPr id="11" name="Shape 480"/>
          <p:cNvSpPr/>
          <p:nvPr/>
        </p:nvSpPr>
        <p:spPr>
          <a:xfrm>
            <a:off x="4728305" y="5272035"/>
            <a:ext cx="3983013" cy="116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Given logical address A, find: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= A % disk_count</a:t>
            </a:r>
            <a:r>
              <a:rPr lang="en-US" sz="2531" b="0" dirty="0">
                <a:latin typeface="Calibri" panose="020F0502020204030204" pitchFamily="34" charset="0"/>
              </a:rPr>
              <a:t> = A % N</a:t>
            </a:r>
            <a:endParaRPr sz="2531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Offset = A / disk_count</a:t>
            </a:r>
            <a:r>
              <a:rPr lang="en-US" sz="2531" b="0" dirty="0">
                <a:latin typeface="Calibri" panose="020F0502020204030204" pitchFamily="34" charset="0"/>
              </a:rPr>
              <a:t> = A / N</a:t>
            </a:r>
            <a:endParaRPr sz="2531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Chunk Size</a:t>
            </a:r>
          </a:p>
        </p:txBody>
      </p:sp>
      <p:sp>
        <p:nvSpPr>
          <p:cNvPr id="490" name="Shape 490"/>
          <p:cNvSpPr/>
          <p:nvPr/>
        </p:nvSpPr>
        <p:spPr>
          <a:xfrm>
            <a:off x="1341885" y="445257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8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491" name="Shape 491"/>
          <p:cNvSpPr/>
          <p:nvPr/>
        </p:nvSpPr>
        <p:spPr>
          <a:xfrm>
            <a:off x="3109887" y="445257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1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492" name="Shape 492"/>
          <p:cNvSpPr/>
          <p:nvPr/>
        </p:nvSpPr>
        <p:spPr>
          <a:xfrm>
            <a:off x="4877889" y="445257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12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493" name="Shape 493"/>
          <p:cNvSpPr/>
          <p:nvPr/>
        </p:nvSpPr>
        <p:spPr>
          <a:xfrm>
            <a:off x="6643486" y="4452574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</a:t>
            </a:r>
            <a:r>
              <a:rPr lang="en-US" sz="2531" b="0" dirty="0">
                <a:latin typeface="Calibri" panose="020F0502020204030204" pitchFamily="34" charset="0"/>
              </a:rPr>
              <a:t>3</a:t>
            </a:r>
            <a:endParaRPr sz="2531" b="0" dirty="0"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6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7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14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94" name="Shape 494"/>
          <p:cNvSpPr/>
          <p:nvPr/>
        </p:nvSpPr>
        <p:spPr>
          <a:xfrm>
            <a:off x="1194589" y="4887979"/>
            <a:ext cx="6492397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" name="Shape 483"/>
          <p:cNvSpPr/>
          <p:nvPr/>
        </p:nvSpPr>
        <p:spPr>
          <a:xfrm>
            <a:off x="1279078" y="1781325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9" name="Shape 484"/>
          <p:cNvSpPr/>
          <p:nvPr/>
        </p:nvSpPr>
        <p:spPr>
          <a:xfrm>
            <a:off x="3047080" y="1781325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0" name="Shape 485"/>
          <p:cNvSpPr/>
          <p:nvPr/>
        </p:nvSpPr>
        <p:spPr>
          <a:xfrm>
            <a:off x="4815082" y="1781325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1" name="Shape 486"/>
          <p:cNvSpPr/>
          <p:nvPr/>
        </p:nvSpPr>
        <p:spPr>
          <a:xfrm>
            <a:off x="6583083" y="1781325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 </a:t>
            </a:r>
            <a:r>
              <a:rPr lang="en-US" sz="2531" b="0" dirty="0">
                <a:latin typeface="Calibri" panose="020F0502020204030204" pitchFamily="34" charset="0"/>
              </a:rPr>
              <a:t>3</a:t>
            </a:r>
            <a:endParaRPr lang="en-CN" sz="2531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 dirty="0"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2" name="Shape 487"/>
          <p:cNvSpPr/>
          <p:nvPr/>
        </p:nvSpPr>
        <p:spPr>
          <a:xfrm>
            <a:off x="1131782" y="2216730"/>
            <a:ext cx="6492397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01" y="1413436"/>
            <a:ext cx="198240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969" b="0" dirty="0">
                <a:latin typeface="Calibri" panose="020F0502020204030204" pitchFamily="34" charset="0"/>
              </a:rPr>
              <a:t>Chunk size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901" y="4118443"/>
            <a:ext cx="198240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Chunk size = 2</a:t>
            </a:r>
          </a:p>
        </p:txBody>
      </p:sp>
      <p:sp>
        <p:nvSpPr>
          <p:cNvPr id="15" name="Shape 517"/>
          <p:cNvSpPr/>
          <p:nvPr/>
        </p:nvSpPr>
        <p:spPr>
          <a:xfrm>
            <a:off x="1341885" y="5648779"/>
            <a:ext cx="6045028" cy="751443"/>
          </a:xfrm>
          <a:prstGeom prst="rect">
            <a:avLst/>
          </a:pr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hape 518"/>
          <p:cNvSpPr/>
          <p:nvPr/>
        </p:nvSpPr>
        <p:spPr>
          <a:xfrm>
            <a:off x="306024" y="5815309"/>
            <a:ext cx="81746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tx1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17" name="Shape 502"/>
          <p:cNvSpPr/>
          <p:nvPr/>
        </p:nvSpPr>
        <p:spPr>
          <a:xfrm>
            <a:off x="1505213" y="4871410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" name="Shape 503"/>
          <p:cNvSpPr/>
          <p:nvPr/>
        </p:nvSpPr>
        <p:spPr>
          <a:xfrm>
            <a:off x="1505213" y="5630434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" name="Shape 502"/>
          <p:cNvSpPr/>
          <p:nvPr/>
        </p:nvSpPr>
        <p:spPr>
          <a:xfrm>
            <a:off x="3280482" y="4871410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" name="Shape 503"/>
          <p:cNvSpPr/>
          <p:nvPr/>
        </p:nvSpPr>
        <p:spPr>
          <a:xfrm>
            <a:off x="3257539" y="5630434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" name="Shape 502"/>
          <p:cNvSpPr/>
          <p:nvPr/>
        </p:nvSpPr>
        <p:spPr>
          <a:xfrm>
            <a:off x="5004048" y="4904549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2" name="Shape 503"/>
          <p:cNvSpPr/>
          <p:nvPr/>
        </p:nvSpPr>
        <p:spPr>
          <a:xfrm>
            <a:off x="5004048" y="5663573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" name="Shape 502"/>
          <p:cNvSpPr/>
          <p:nvPr/>
        </p:nvSpPr>
        <p:spPr>
          <a:xfrm>
            <a:off x="6800692" y="4871410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" name="Shape 503"/>
          <p:cNvSpPr/>
          <p:nvPr/>
        </p:nvSpPr>
        <p:spPr>
          <a:xfrm>
            <a:off x="6800692" y="5630434"/>
            <a:ext cx="522373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4150" y="6415016"/>
            <a:ext cx="2177199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assume chunk size of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C2A-0C8C-324F-AED4-5808FD7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04664"/>
            <a:ext cx="7592093" cy="762000"/>
          </a:xfrm>
        </p:spPr>
        <p:txBody>
          <a:bodyPr/>
          <a:lstStyle/>
          <a:p>
            <a:r>
              <a:rPr lang="en-CN" dirty="0"/>
              <a:t>Chunk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7F7B-0D86-6946-8DCE-9DC7BBE4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484784"/>
            <a:ext cx="7896225" cy="4849341"/>
          </a:xfrm>
        </p:spPr>
        <p:txBody>
          <a:bodyPr/>
          <a:lstStyle/>
          <a:p>
            <a:r>
              <a:rPr lang="en-CN" sz="2800" dirty="0"/>
              <a:t>Larger chunk size</a:t>
            </a:r>
          </a:p>
          <a:p>
            <a:pPr lvl="1"/>
            <a:r>
              <a:rPr lang="en-CN" sz="2400" dirty="0"/>
              <a:t>Less intra-file parallelism</a:t>
            </a:r>
          </a:p>
          <a:p>
            <a:pPr lvl="1"/>
            <a:r>
              <a:rPr lang="en-CN" sz="2400" dirty="0"/>
              <a:t>Reduces positioning time</a:t>
            </a:r>
          </a:p>
          <a:p>
            <a:pPr lvl="1"/>
            <a:endParaRPr lang="en-CN" sz="2400" dirty="0"/>
          </a:p>
          <a:p>
            <a:r>
              <a:rPr lang="en-CN" sz="2800" dirty="0"/>
              <a:t>Best chunk size?</a:t>
            </a:r>
          </a:p>
          <a:p>
            <a:pPr lvl="1"/>
            <a:r>
              <a:rPr lang="en-CN" sz="2400" dirty="0"/>
              <a:t>=1: 4KB  (a block), =16: 64KB …</a:t>
            </a:r>
          </a:p>
          <a:p>
            <a:pPr lvl="1"/>
            <a:r>
              <a:rPr lang="en-CN" sz="2400" dirty="0"/>
              <a:t>Depend on </a:t>
            </a:r>
            <a:r>
              <a:rPr lang="en-CN" sz="2400" dirty="0">
                <a:solidFill>
                  <a:srgbClr val="0070C0"/>
                </a:solidFill>
              </a:rPr>
              <a:t>workload</a:t>
            </a:r>
          </a:p>
          <a:p>
            <a:pPr lvl="1"/>
            <a:r>
              <a:rPr lang="en-CN" sz="2400" dirty="0"/>
              <a:t>Hard to decide</a:t>
            </a:r>
          </a:p>
        </p:txBody>
      </p:sp>
    </p:spTree>
    <p:extLst>
      <p:ext uri="{BB962C8B-B14F-4D97-AF65-F5344CB8AC3E}">
        <p14:creationId xmlns:p14="http://schemas.microsoft.com/office/powerpoint/2010/main" val="67632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RAID-0: Analysis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4294967295"/>
          </p:nvPr>
        </p:nvSpPr>
        <p:spPr>
          <a:xfrm>
            <a:off x="353616" y="1598861"/>
            <a:ext cx="7804547" cy="36332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capacity?		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How many disks can fail</a:t>
            </a:r>
            <a:r>
              <a:rPr lang="en-US" sz="2672" dirty="0"/>
              <a:t> without data loss</a:t>
            </a:r>
            <a:r>
              <a:rPr sz="2672" dirty="0"/>
              <a:t>?		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Latenc</a:t>
            </a:r>
            <a:r>
              <a:rPr lang="en-US" sz="2672" dirty="0"/>
              <a:t>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Throughput (sequential, random)? </a:t>
            </a:r>
            <a:r>
              <a:rPr sz="2672" dirty="0"/>
              <a:t>		</a:t>
            </a:r>
          </a:p>
        </p:txBody>
      </p:sp>
      <p:sp>
        <p:nvSpPr>
          <p:cNvPr id="558" name="Shape 558"/>
          <p:cNvSpPr/>
          <p:nvPr/>
        </p:nvSpPr>
        <p:spPr>
          <a:xfrm>
            <a:off x="562571" y="4094741"/>
            <a:ext cx="83581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Buying more disks improves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throughput, but not latency!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616" y="4772654"/>
            <a:ext cx="5742878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0071" y="1673515"/>
            <a:ext cx="78899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N * C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8173" y="2167841"/>
            <a:ext cx="95299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3894" y="3167167"/>
            <a:ext cx="1114408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dirty="0">
                <a:latin typeface="Helvetica"/>
                <a:ea typeface="Helvetica"/>
                <a:cs typeface="Helvetica"/>
                <a:sym typeface="Helvetica"/>
              </a:rPr>
              <a:t>N*S</a:t>
            </a:r>
            <a:r>
              <a:rPr lang="en-US" sz="1687" b="0" dirty="0">
                <a:latin typeface="Calibri" panose="020F0502020204030204" pitchFamily="34" charset="0"/>
              </a:rPr>
              <a:t> , </a:t>
            </a:r>
            <a:r>
              <a:rPr lang="en-US" sz="1687" dirty="0">
                <a:latin typeface="Helvetica"/>
                <a:ea typeface="Helvetica"/>
                <a:cs typeface="Helvetica"/>
                <a:sym typeface="Helvetica"/>
              </a:rPr>
              <a:t>N*R</a:t>
            </a:r>
            <a:endParaRPr lang="en-US" sz="1687" b="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8424" y="2609887"/>
            <a:ext cx="412292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1266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lang="en-US" sz="1266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 animBg="1"/>
      <p:bldP spid="2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Only One Disk?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392090" y="1680674"/>
            <a:ext cx="7970862" cy="4604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Sometimes we want many disks — why?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capacity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reliability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performance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Challenge: most file systems work on only one disk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RAID-1: Mirroring</a:t>
            </a:r>
          </a:p>
        </p:txBody>
      </p:sp>
      <p:sp>
        <p:nvSpPr>
          <p:cNvPr id="564" name="Shape 564"/>
          <p:cNvSpPr/>
          <p:nvPr/>
        </p:nvSpPr>
        <p:spPr>
          <a:xfrm>
            <a:off x="3055948" y="2125880"/>
            <a:ext cx="577496" cy="577496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5" name="Shape 565"/>
          <p:cNvSpPr/>
          <p:nvPr/>
        </p:nvSpPr>
        <p:spPr>
          <a:xfrm>
            <a:off x="3660143" y="2125880"/>
            <a:ext cx="577496" cy="577496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6" name="Shape 566"/>
          <p:cNvSpPr/>
          <p:nvPr/>
        </p:nvSpPr>
        <p:spPr>
          <a:xfrm>
            <a:off x="4264337" y="2125880"/>
            <a:ext cx="577496" cy="577496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7" name="Shape 567"/>
          <p:cNvSpPr/>
          <p:nvPr/>
        </p:nvSpPr>
        <p:spPr>
          <a:xfrm>
            <a:off x="4868531" y="2125880"/>
            <a:ext cx="577496" cy="577496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8" name="Shape 568"/>
          <p:cNvSpPr/>
          <p:nvPr/>
        </p:nvSpPr>
        <p:spPr>
          <a:xfrm>
            <a:off x="2788057" y="337603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9" name="Shape 569"/>
          <p:cNvSpPr/>
          <p:nvPr/>
        </p:nvSpPr>
        <p:spPr>
          <a:xfrm>
            <a:off x="3392252" y="337603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0" name="Shape 570"/>
          <p:cNvSpPr/>
          <p:nvPr/>
        </p:nvSpPr>
        <p:spPr>
          <a:xfrm>
            <a:off x="3996447" y="337603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1" name="Shape 571"/>
          <p:cNvSpPr/>
          <p:nvPr/>
        </p:nvSpPr>
        <p:spPr>
          <a:xfrm>
            <a:off x="4600641" y="3376036"/>
            <a:ext cx="577496" cy="577496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2" name="Shape 572"/>
          <p:cNvSpPr/>
          <p:nvPr/>
        </p:nvSpPr>
        <p:spPr>
          <a:xfrm>
            <a:off x="5809030" y="3376036"/>
            <a:ext cx="577496" cy="577496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3" name="Shape 573"/>
          <p:cNvSpPr/>
          <p:nvPr/>
        </p:nvSpPr>
        <p:spPr>
          <a:xfrm>
            <a:off x="6413225" y="3376036"/>
            <a:ext cx="577496" cy="577496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4" name="Shape 574"/>
          <p:cNvSpPr/>
          <p:nvPr/>
        </p:nvSpPr>
        <p:spPr>
          <a:xfrm>
            <a:off x="7017420" y="3376036"/>
            <a:ext cx="577496" cy="577496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5" name="Shape 575"/>
          <p:cNvSpPr/>
          <p:nvPr/>
        </p:nvSpPr>
        <p:spPr>
          <a:xfrm>
            <a:off x="7621614" y="3376036"/>
            <a:ext cx="577496" cy="577496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672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6" name="Shape 576"/>
          <p:cNvSpPr/>
          <p:nvPr/>
        </p:nvSpPr>
        <p:spPr>
          <a:xfrm>
            <a:off x="918011" y="2183827"/>
            <a:ext cx="203260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Logical Blocks:</a:t>
            </a:r>
          </a:p>
        </p:txBody>
      </p:sp>
      <p:sp>
        <p:nvSpPr>
          <p:cNvPr id="577" name="Shape 577"/>
          <p:cNvSpPr/>
          <p:nvPr/>
        </p:nvSpPr>
        <p:spPr>
          <a:xfrm>
            <a:off x="3462187" y="4056860"/>
            <a:ext cx="8544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0</a:t>
            </a:r>
          </a:p>
        </p:txBody>
      </p:sp>
      <p:sp>
        <p:nvSpPr>
          <p:cNvPr id="578" name="Shape 578"/>
          <p:cNvSpPr/>
          <p:nvPr/>
        </p:nvSpPr>
        <p:spPr>
          <a:xfrm>
            <a:off x="6483160" y="4056860"/>
            <a:ext cx="8544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1</a:t>
            </a:r>
          </a:p>
        </p:txBody>
      </p:sp>
      <p:sp>
        <p:nvSpPr>
          <p:cNvPr id="579" name="Shape 579"/>
          <p:cNvSpPr/>
          <p:nvPr/>
        </p:nvSpPr>
        <p:spPr>
          <a:xfrm flipH="1">
            <a:off x="3113466" y="2787085"/>
            <a:ext cx="264011" cy="5086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0" name="Shape 580"/>
          <p:cNvSpPr/>
          <p:nvPr/>
        </p:nvSpPr>
        <p:spPr>
          <a:xfrm flipH="1">
            <a:off x="3738544" y="2787085"/>
            <a:ext cx="264011" cy="5086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1" name="Shape 581"/>
          <p:cNvSpPr/>
          <p:nvPr/>
        </p:nvSpPr>
        <p:spPr>
          <a:xfrm flipH="1">
            <a:off x="4274325" y="2787085"/>
            <a:ext cx="264011" cy="5086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2" name="Shape 582"/>
          <p:cNvSpPr/>
          <p:nvPr/>
        </p:nvSpPr>
        <p:spPr>
          <a:xfrm flipH="1">
            <a:off x="4899403" y="2787085"/>
            <a:ext cx="264011" cy="5086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438192" y="2767674"/>
            <a:ext cx="2448141" cy="5293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063271" y="2767674"/>
            <a:ext cx="2448141" cy="5293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688349" y="2767674"/>
            <a:ext cx="2448141" cy="5293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5313427" y="2767674"/>
            <a:ext cx="2448141" cy="5293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hape 563"/>
          <p:cNvSpPr txBox="1">
            <a:spLocks/>
          </p:cNvSpPr>
          <p:nvPr/>
        </p:nvSpPr>
        <p:spPr>
          <a:xfrm>
            <a:off x="175275" y="4761013"/>
            <a:ext cx="8188523" cy="564803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ctr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Keep two copies of all data.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Raid-1 Layout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3110819" y="148478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93" name="Shape 593"/>
          <p:cNvSpPr/>
          <p:nvPr/>
        </p:nvSpPr>
        <p:spPr>
          <a:xfrm>
            <a:off x="4878821" y="148478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94" name="Shape 594"/>
          <p:cNvSpPr/>
          <p:nvPr/>
        </p:nvSpPr>
        <p:spPr>
          <a:xfrm>
            <a:off x="3048012" y="1920189"/>
            <a:ext cx="304797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597"/>
          <p:cNvSpPr/>
          <p:nvPr/>
        </p:nvSpPr>
        <p:spPr>
          <a:xfrm>
            <a:off x="1388609" y="4360907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2" name="Shape 598"/>
          <p:cNvSpPr/>
          <p:nvPr/>
        </p:nvSpPr>
        <p:spPr>
          <a:xfrm>
            <a:off x="3156611" y="4360907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Shape 599"/>
          <p:cNvSpPr/>
          <p:nvPr/>
        </p:nvSpPr>
        <p:spPr>
          <a:xfrm>
            <a:off x="4924613" y="4360907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" name="Shape 600"/>
          <p:cNvSpPr/>
          <p:nvPr/>
        </p:nvSpPr>
        <p:spPr>
          <a:xfrm>
            <a:off x="6692615" y="4360907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Disk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3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5" name="Shape 601"/>
          <p:cNvSpPr/>
          <p:nvPr/>
        </p:nvSpPr>
        <p:spPr>
          <a:xfrm>
            <a:off x="1325802" y="4796312"/>
            <a:ext cx="64923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3162" y="2398747"/>
            <a:ext cx="882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2 disks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965" y="5129341"/>
            <a:ext cx="882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4 disks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Raid-1: </a:t>
            </a:r>
            <a:r>
              <a:rPr sz="3600" dirty="0">
                <a:solidFill>
                  <a:srgbClr val="000000"/>
                </a:solidFill>
              </a:rPr>
              <a:t>4 disks</a:t>
            </a:r>
          </a:p>
        </p:txBody>
      </p:sp>
      <p:sp>
        <p:nvSpPr>
          <p:cNvPr id="604" name="Shape 604"/>
          <p:cNvSpPr/>
          <p:nvPr/>
        </p:nvSpPr>
        <p:spPr>
          <a:xfrm>
            <a:off x="1388609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05" name="Shape 605"/>
          <p:cNvSpPr/>
          <p:nvPr/>
        </p:nvSpPr>
        <p:spPr>
          <a:xfrm>
            <a:off x="3156611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06" name="Shape 606"/>
          <p:cNvSpPr/>
          <p:nvPr/>
        </p:nvSpPr>
        <p:spPr>
          <a:xfrm>
            <a:off x="4924613" y="1795318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07" name="Shape 607"/>
          <p:cNvSpPr/>
          <p:nvPr/>
        </p:nvSpPr>
        <p:spPr>
          <a:xfrm>
            <a:off x="6692615" y="1795318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08" name="Shape 608"/>
          <p:cNvSpPr/>
          <p:nvPr/>
        </p:nvSpPr>
        <p:spPr>
          <a:xfrm>
            <a:off x="1325802" y="2230723"/>
            <a:ext cx="64923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1619672" y="3947250"/>
            <a:ext cx="568514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How many disks can fail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 without data loss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4425953"/>
            <a:ext cx="4572000" cy="22135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Assume disks are 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fail-stop</a:t>
            </a:r>
            <a:r>
              <a:rPr lang="en-US" sz="1969" b="0" dirty="0">
                <a:latin typeface="Calibri" panose="020F0502020204030204" pitchFamily="34" charset="0"/>
              </a:rPr>
              <a:t>.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each disk works or it doesn’t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system knows when disk fails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1969" b="0" dirty="0">
              <a:latin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Tougher Errors: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latent sector errors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silent data corruption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RAID-1: Analysis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4294967295"/>
          </p:nvPr>
        </p:nvSpPr>
        <p:spPr>
          <a:xfrm>
            <a:off x="291630" y="1711375"/>
            <a:ext cx="8071321" cy="36332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capacity?		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How many disks can fail?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Latency</a:t>
            </a:r>
            <a:r>
              <a:rPr lang="en-US" sz="2672" dirty="0"/>
              <a:t> (read, write)</a:t>
            </a:r>
            <a:r>
              <a:rPr sz="2672" dirty="0"/>
              <a:t>?		</a:t>
            </a:r>
          </a:p>
        </p:txBody>
      </p:sp>
      <p:sp>
        <p:nvSpPr>
          <p:cNvPr id="2" name="Rectangle 1"/>
          <p:cNvSpPr/>
          <p:nvPr/>
        </p:nvSpPr>
        <p:spPr>
          <a:xfrm>
            <a:off x="4835991" y="1711375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/>
                <a:ea typeface="Helvetica"/>
                <a:cs typeface="Helvetica"/>
                <a:sym typeface="Helvetica"/>
              </a:rPr>
              <a:t>N/2 * C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5991" y="2206463"/>
            <a:ext cx="258917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tr-TR" sz="2250" dirty="0">
                <a:latin typeface="Helvetica"/>
                <a:ea typeface="Helvetica"/>
                <a:cs typeface="Helvetica"/>
                <a:sym typeface="Helvetica"/>
              </a:rPr>
              <a:t>1 (</a:t>
            </a:r>
            <a:r>
              <a:rPr lang="tr-TR" sz="2250" dirty="0" err="1">
                <a:latin typeface="Helvetica"/>
                <a:ea typeface="Helvetica"/>
                <a:cs typeface="Helvetica"/>
                <a:sym typeface="Helvetica"/>
              </a:rPr>
              <a:t>or</a:t>
            </a:r>
            <a:r>
              <a:rPr lang="tr-TR" sz="2250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tr-TR" sz="2250" dirty="0" err="1">
                <a:latin typeface="Helvetica"/>
                <a:ea typeface="Helvetica"/>
                <a:cs typeface="Helvetica"/>
                <a:sym typeface="Helvetica"/>
              </a:rPr>
              <a:t>maybe</a:t>
            </a:r>
            <a:r>
              <a:rPr lang="tr-TR" sz="2250" dirty="0">
                <a:latin typeface="Helvetica"/>
                <a:ea typeface="Helvetica"/>
                <a:cs typeface="Helvetica"/>
                <a:sym typeface="Helvetica"/>
              </a:rPr>
              <a:t> N / 2)</a:t>
            </a:r>
            <a:endParaRPr lang="tr-TR" sz="2250" b="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3415" y="2749775"/>
            <a:ext cx="39305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endParaRPr lang="en-US" sz="2250" b="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5852" y="4703811"/>
            <a:ext cx="5742878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687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RAID-1: Throughput</a:t>
            </a:r>
          </a:p>
        </p:txBody>
      </p:sp>
      <p:sp>
        <p:nvSpPr>
          <p:cNvPr id="618" name="Shape 618"/>
          <p:cNvSpPr>
            <a:spLocks noGrp="1"/>
          </p:cNvSpPr>
          <p:nvPr>
            <p:ph type="body" idx="4294967295"/>
          </p:nvPr>
        </p:nvSpPr>
        <p:spPr>
          <a:xfrm>
            <a:off x="241102" y="1635243"/>
            <a:ext cx="8760023" cy="358415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steady-state throughput for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random reads?	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random writes?	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sequential writes?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sequential reads?		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604"/>
          <p:cNvSpPr/>
          <p:nvPr/>
        </p:nvSpPr>
        <p:spPr>
          <a:xfrm>
            <a:off x="1195728" y="436510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" name="Shape 605"/>
          <p:cNvSpPr/>
          <p:nvPr/>
        </p:nvSpPr>
        <p:spPr>
          <a:xfrm>
            <a:off x="2963730" y="436510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" name="Shape 606"/>
          <p:cNvSpPr/>
          <p:nvPr/>
        </p:nvSpPr>
        <p:spPr>
          <a:xfrm>
            <a:off x="4731732" y="4365104"/>
            <a:ext cx="78226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7" name="Shape 607"/>
          <p:cNvSpPr/>
          <p:nvPr/>
        </p:nvSpPr>
        <p:spPr>
          <a:xfrm>
            <a:off x="6499734" y="4365104"/>
            <a:ext cx="787075" cy="194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2103" y="2091377"/>
            <a:ext cx="78899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N * R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9092" y="2502866"/>
            <a:ext cx="1000595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N/2 * R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8932" y="2959000"/>
            <a:ext cx="986167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N/2 * S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8932" y="3390213"/>
            <a:ext cx="440857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Book: N/2 * S  (other models: N *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 idx="4294967295"/>
          </p:nvPr>
        </p:nvSpPr>
        <p:spPr>
          <a:xfrm>
            <a:off x="199801" y="131902"/>
            <a:ext cx="7583537" cy="1283643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Crashes</a:t>
            </a:r>
          </a:p>
        </p:txBody>
      </p:sp>
      <p:sp>
        <p:nvSpPr>
          <p:cNvPr id="621" name="Shape 621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22" name="Shape 622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623" name="Shape 623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24" name="Shape 624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625" name="Shape 625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26" name="Shape 626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27" name="Shape 627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28" name="Shape 628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29" name="Shape 629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30" name="Shape 630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31" name="Shape 631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32" name="Shape 632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33" name="Shape 633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34" name="Shape 634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38" name="Shape 638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639" name="Shape 639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40" name="Shape 640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641" name="Shape 641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42" name="Shape 642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43" name="Shape 643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44" name="Shape 644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47" name="Shape 647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48" name="Shape 648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49" name="Shape 649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50" name="Shape 650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51" name="Shape 651"/>
          <p:cNvSpPr/>
          <p:nvPr/>
        </p:nvSpPr>
        <p:spPr>
          <a:xfrm>
            <a:off x="6574400" y="2326217"/>
            <a:ext cx="17326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write(A) to 2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DADB2932-AB3F-AC44-8212-29B21156F4B4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55" name="Shape 655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656" name="Shape 656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57" name="Shape 657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658" name="Shape 658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59" name="Shape 659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60" name="Shape 660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B0F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61" name="Shape 661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62" name="Shape 662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63" name="Shape 663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64" name="Shape 664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65" name="Shape 665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66" name="Shape 666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67" name="Shape 667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68" name="Shape 668"/>
          <p:cNvSpPr/>
          <p:nvPr/>
        </p:nvSpPr>
        <p:spPr>
          <a:xfrm>
            <a:off x="6574400" y="2326217"/>
            <a:ext cx="17326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write(A) to 2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6C14E790-5AFC-A242-84B6-DA1E69AFC7F3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673" name="Shape 673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4" name="Shape 674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675" name="Shape 675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76" name="Shape 676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77" name="Shape 677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B0F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8" name="Shape 678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B0F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9" name="Shape 679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80" name="Shape 680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81" name="Shape 681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2" name="Shape 682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83" name="Shape 683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84" name="Shape 684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85" name="Shape 685"/>
          <p:cNvSpPr/>
          <p:nvPr/>
        </p:nvSpPr>
        <p:spPr>
          <a:xfrm>
            <a:off x="6574400" y="2326217"/>
            <a:ext cx="17326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write(A) to 2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90331907-AFBE-4446-963C-CD9B45EDCB68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9" name="Shape 689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690" name="Shape 690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1" name="Shape 691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692" name="Shape 692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93" name="Shape 693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94" name="Shape 694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5" name="Shape 695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" name="Shape 696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97" name="Shape 697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698" name="Shape 698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9" name="Shape 699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00" name="Shape 700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01" name="Shape 701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" name="Shape 620">
            <a:extLst>
              <a:ext uri="{FF2B5EF4-FFF2-40B4-BE49-F238E27FC236}">
                <a16:creationId xmlns:a16="http://schemas.microsoft.com/office/drawing/2014/main" id="{8E16F11C-AF0A-C64F-B6A2-46D583288A78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Solution 1: JBOD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3095715" y="2257069"/>
            <a:ext cx="570286" cy="1106944"/>
            <a:chOff x="0" y="0"/>
            <a:chExt cx="811071" cy="1574319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969"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9" name="Shape 69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3889810" y="2257069"/>
            <a:ext cx="570286" cy="1106944"/>
            <a:chOff x="0" y="0"/>
            <a:chExt cx="811071" cy="1574319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969"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4683905" y="2257069"/>
            <a:ext cx="570286" cy="1106944"/>
            <a:chOff x="0" y="0"/>
            <a:chExt cx="811071" cy="1574319"/>
          </a:xfrm>
        </p:grpSpPr>
        <p:grpSp>
          <p:nvGrpSpPr>
            <p:cNvPr id="80" name="Group 80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969"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rgbClr val="FFFFFF"/>
                  </a:solidFill>
                </a:rPr>
                <a:t>FS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477999" y="2257069"/>
            <a:ext cx="570285" cy="1106944"/>
            <a:chOff x="0" y="0"/>
            <a:chExt cx="811071" cy="1574319"/>
          </a:xfrm>
        </p:grpSpPr>
        <p:grpSp>
          <p:nvGrpSpPr>
            <p:cNvPr id="86" name="Group 86"/>
            <p:cNvGrpSpPr/>
            <p:nvPr/>
          </p:nvGrpSpPr>
          <p:grpSpPr>
            <a:xfrm>
              <a:off x="0" y="915729"/>
              <a:ext cx="811072" cy="658591"/>
              <a:chOff x="0" y="0"/>
              <a:chExt cx="811071" cy="65859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0" y="405535"/>
                <a:ext cx="811072" cy="253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513" y="126527"/>
                <a:ext cx="806046" cy="401276"/>
              </a:xfrm>
              <a:prstGeom prst="rect">
                <a:avLst/>
              </a:prstGeom>
              <a:solidFill>
                <a:srgbClr val="971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8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969"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0"/>
                <a:ext cx="811072" cy="253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459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7" name="Shape 87"/>
            <p:cNvSpPr/>
            <p:nvPr/>
          </p:nvSpPr>
          <p:spPr>
            <a:xfrm>
              <a:off x="0" y="0"/>
              <a:ext cx="811072" cy="658591"/>
            </a:xfrm>
            <a:prstGeom prst="rect">
              <a:avLst/>
            </a:prstGeom>
            <a:solidFill>
              <a:srgbClr val="5747C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rgbClr val="FFFFFF"/>
                  </a:solidFill>
                </a:rPr>
                <a:t>FS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3095715" y="1612363"/>
            <a:ext cx="2952570" cy="463072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90" name="Shape 90"/>
          <p:cNvSpPr/>
          <p:nvPr/>
        </p:nvSpPr>
        <p:spPr>
          <a:xfrm>
            <a:off x="1911524" y="3668639"/>
            <a:ext cx="4767267" cy="77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Application is smart, stores different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files on different file systems.</a:t>
            </a:r>
          </a:p>
        </p:txBody>
      </p:sp>
      <p:sp>
        <p:nvSpPr>
          <p:cNvPr id="29" name="Shape 119"/>
          <p:cNvSpPr/>
          <p:nvPr/>
        </p:nvSpPr>
        <p:spPr>
          <a:xfrm>
            <a:off x="2584660" y="5398499"/>
            <a:ext cx="39514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JBOD: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ust a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unch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O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A53F0-F886-D742-A808-7992A0AF2014}"/>
              </a:ext>
            </a:extLst>
          </p:cNvPr>
          <p:cNvSpPr txBox="1"/>
          <p:nvPr/>
        </p:nvSpPr>
        <p:spPr>
          <a:xfrm>
            <a:off x="3195551" y="33458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FCC217-34E1-0B40-89BC-185DF494EEEF}"/>
              </a:ext>
            </a:extLst>
          </p:cNvPr>
          <p:cNvSpPr txBox="1"/>
          <p:nvPr/>
        </p:nvSpPr>
        <p:spPr>
          <a:xfrm>
            <a:off x="4009514" y="334584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F91C1A-0FFC-0F46-AB0F-9122F19E9661}"/>
              </a:ext>
            </a:extLst>
          </p:cNvPr>
          <p:cNvSpPr txBox="1"/>
          <p:nvPr/>
        </p:nvSpPr>
        <p:spPr>
          <a:xfrm>
            <a:off x="4800472" y="334584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80F92-4969-124F-AE1A-AD53D5F50A51}"/>
              </a:ext>
            </a:extLst>
          </p:cNvPr>
          <p:cNvSpPr txBox="1"/>
          <p:nvPr/>
        </p:nvSpPr>
        <p:spPr>
          <a:xfrm>
            <a:off x="5594567" y="334220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05" name="Shape 705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706" name="Shape 706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07" name="Shape 707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708" name="Shape 708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09" name="Shape 709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10" name="Shape 710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11" name="Shape 711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12" name="Shape 712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713" name="Shape 713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714" name="Shape 714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15" name="Shape 715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16" name="Shape 716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17" name="Shape 717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18" name="Shape 718"/>
          <p:cNvSpPr/>
          <p:nvPr/>
        </p:nvSpPr>
        <p:spPr>
          <a:xfrm>
            <a:off x="6592241" y="2326217"/>
            <a:ext cx="17038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write(T) to 3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57C41089-6100-B04B-9CEC-5D22FC0D0E6F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22" name="Shape 722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723" name="Shape 723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24" name="Shape 724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725" name="Shape 725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26" name="Shape 726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27" name="Shape 727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28" name="Shape 728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29" name="Shape 729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730" name="Shape 730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B0F0"/>
                </a:solidFill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731" name="Shape 731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32" name="Shape 732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33" name="Shape 733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34" name="Shape 734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35" name="Shape 735"/>
          <p:cNvSpPr/>
          <p:nvPr/>
        </p:nvSpPr>
        <p:spPr>
          <a:xfrm>
            <a:off x="6592241" y="2326217"/>
            <a:ext cx="17038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write(T) to 3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AE5175B3-B83C-364D-AE1C-1917ADF1EF71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39" name="Shape 739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740" name="Shape 740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41" name="Shape 741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742" name="Shape 742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43" name="Shape 743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44" name="Shape 744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45" name="Shape 745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46" name="Shape 746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747" name="Shape 747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B0F0"/>
                </a:solidFill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748" name="Shape 748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49" name="Shape 749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50" name="Shape 750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51" name="Shape 751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52" name="Shape 752"/>
          <p:cNvSpPr/>
          <p:nvPr/>
        </p:nvSpPr>
        <p:spPr>
          <a:xfrm>
            <a:off x="6500355" y="2261264"/>
            <a:ext cx="1691169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 b="0" dirty="0">
                <a:solidFill>
                  <a:schemeClr val="tx1"/>
                </a:solidFill>
                <a:latin typeface="Calibri" panose="020F0502020204030204" pitchFamily="34" charset="0"/>
              </a:rPr>
              <a:t>CRASH!!!</a:t>
            </a:r>
          </a:p>
        </p:txBody>
      </p:sp>
      <p:sp>
        <p:nvSpPr>
          <p:cNvPr id="18" name="Shape 620">
            <a:extLst>
              <a:ext uri="{FF2B5EF4-FFF2-40B4-BE49-F238E27FC236}">
                <a16:creationId xmlns:a16="http://schemas.microsoft.com/office/drawing/2014/main" id="{70C9C09C-2176-B644-8AAC-E19EEA0941FB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/>
        </p:nvSpPr>
        <p:spPr>
          <a:xfrm>
            <a:off x="367005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56" name="Shape 756"/>
          <p:cNvSpPr/>
          <p:nvPr/>
        </p:nvSpPr>
        <p:spPr>
          <a:xfrm>
            <a:off x="363884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757" name="Shape 757"/>
          <p:cNvSpPr/>
          <p:nvPr/>
        </p:nvSpPr>
        <p:spPr>
          <a:xfrm>
            <a:off x="4830917" y="1618245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58" name="Shape 758"/>
          <p:cNvSpPr/>
          <p:nvPr/>
        </p:nvSpPr>
        <p:spPr>
          <a:xfrm>
            <a:off x="4799707" y="1189372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759" name="Shape 759"/>
          <p:cNvSpPr/>
          <p:nvPr/>
        </p:nvSpPr>
        <p:spPr>
          <a:xfrm>
            <a:off x="367005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60" name="Shape 760"/>
          <p:cNvSpPr/>
          <p:nvPr/>
        </p:nvSpPr>
        <p:spPr>
          <a:xfrm>
            <a:off x="4830917" y="2243323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61" name="Shape 761"/>
          <p:cNvSpPr/>
          <p:nvPr/>
        </p:nvSpPr>
        <p:spPr>
          <a:xfrm>
            <a:off x="367005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62" name="Shape 762"/>
          <p:cNvSpPr/>
          <p:nvPr/>
        </p:nvSpPr>
        <p:spPr>
          <a:xfrm>
            <a:off x="4830917" y="2868400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63" name="Shape 763"/>
          <p:cNvSpPr/>
          <p:nvPr/>
        </p:nvSpPr>
        <p:spPr>
          <a:xfrm>
            <a:off x="367005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764" name="Shape 764"/>
          <p:cNvSpPr/>
          <p:nvPr/>
        </p:nvSpPr>
        <p:spPr>
          <a:xfrm>
            <a:off x="4830917" y="3493478"/>
            <a:ext cx="643026" cy="627391"/>
          </a:xfrm>
          <a:prstGeom prst="rect">
            <a:avLst/>
          </a:prstGeom>
          <a:solidFill>
            <a:srgbClr val="53585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765" name="Shape 765"/>
          <p:cNvSpPr/>
          <p:nvPr/>
        </p:nvSpPr>
        <p:spPr>
          <a:xfrm>
            <a:off x="2773754" y="1690271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66" name="Shape 766"/>
          <p:cNvSpPr/>
          <p:nvPr/>
        </p:nvSpPr>
        <p:spPr>
          <a:xfrm>
            <a:off x="2773754" y="2315349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67" name="Shape 767"/>
          <p:cNvSpPr/>
          <p:nvPr/>
        </p:nvSpPr>
        <p:spPr>
          <a:xfrm>
            <a:off x="2773754" y="2940427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68" name="Shape 768"/>
          <p:cNvSpPr/>
          <p:nvPr/>
        </p:nvSpPr>
        <p:spPr>
          <a:xfrm>
            <a:off x="2773754" y="3565505"/>
            <a:ext cx="245260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69" name="Shape 769"/>
          <p:cNvSpPr/>
          <p:nvPr/>
        </p:nvSpPr>
        <p:spPr>
          <a:xfrm>
            <a:off x="3580761" y="3420254"/>
            <a:ext cx="1982479" cy="802412"/>
          </a:xfrm>
          <a:prstGeom prst="rect">
            <a:avLst/>
          </a:prstGeom>
          <a:ln w="381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5694801" y="3444744"/>
            <a:ext cx="2616165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after reboot, how to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tell which data is right?</a:t>
            </a:r>
          </a:p>
        </p:txBody>
      </p:sp>
      <p:sp>
        <p:nvSpPr>
          <p:cNvPr id="19" name="Shape 620">
            <a:extLst>
              <a:ext uri="{FF2B5EF4-FFF2-40B4-BE49-F238E27FC236}">
                <a16:creationId xmlns:a16="http://schemas.microsoft.com/office/drawing/2014/main" id="{607294EB-76B4-8B40-9145-2939374F5F98}"/>
              </a:ext>
            </a:extLst>
          </p:cNvPr>
          <p:cNvSpPr txBox="1">
            <a:spLocks/>
          </p:cNvSpPr>
          <p:nvPr/>
        </p:nvSpPr>
        <p:spPr bwMode="auto">
          <a:xfrm>
            <a:off x="199801" y="131902"/>
            <a:ext cx="7583537" cy="128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>
                <a:solidFill>
                  <a:srgbClr val="000000"/>
                </a:solidFill>
              </a:rPr>
              <a:t>Crashes</a:t>
            </a:r>
            <a:endParaRPr lang="en-US" sz="36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357762" y="445070"/>
            <a:ext cx="8390702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385763" y="1614488"/>
            <a:ext cx="8502848" cy="377837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Problem: Consistent-Update Problem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72" dirty="0"/>
              <a:t>S/W: </a:t>
            </a:r>
            <a:r>
              <a:rPr lang="en-US" altLang="zh-CN" sz="2672" dirty="0">
                <a:solidFill>
                  <a:srgbClr val="0070C0"/>
                </a:solidFill>
              </a:rPr>
              <a:t>Write-ahead log (persistent)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272" dirty="0"/>
              <a:t>record what will be done in RAID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H/W: </a:t>
            </a: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non-volatile RAM </a:t>
            </a:r>
            <a:r>
              <a:rPr sz="2672" dirty="0"/>
              <a:t>in RAID controller.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Without the high cost of logging to disk</a:t>
            </a:r>
            <a:endParaRPr sz="22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2757744" y="5097066"/>
            <a:ext cx="385354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9" name="Shape 799"/>
          <p:cNvSpPr/>
          <p:nvPr/>
        </p:nvSpPr>
        <p:spPr>
          <a:xfrm flipV="1">
            <a:off x="2767341" y="1253123"/>
            <a:ext cx="1" cy="385354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4001232" y="5111903"/>
            <a:ext cx="11942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Capacity</a:t>
            </a:r>
          </a:p>
        </p:txBody>
      </p:sp>
      <p:sp>
        <p:nvSpPr>
          <p:cNvPr id="801" name="Shape 801"/>
          <p:cNvSpPr/>
          <p:nvPr/>
        </p:nvSpPr>
        <p:spPr>
          <a:xfrm rot="16200000">
            <a:off x="1792729" y="2949093"/>
            <a:ext cx="135524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Reliability</a:t>
            </a:r>
          </a:p>
        </p:txBody>
      </p:sp>
      <p:sp>
        <p:nvSpPr>
          <p:cNvPr id="802" name="Shape 802"/>
          <p:cNvSpPr/>
          <p:nvPr/>
        </p:nvSpPr>
        <p:spPr>
          <a:xfrm>
            <a:off x="5596484" y="4122272"/>
            <a:ext cx="198358" cy="19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5862785" y="4033867"/>
            <a:ext cx="78066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RAID-0</a:t>
            </a:r>
          </a:p>
        </p:txBody>
      </p:sp>
      <p:sp>
        <p:nvSpPr>
          <p:cNvPr id="804" name="Shape 804"/>
          <p:cNvSpPr/>
          <p:nvPr/>
        </p:nvSpPr>
        <p:spPr>
          <a:xfrm>
            <a:off x="3428995" y="1899285"/>
            <a:ext cx="198358" cy="19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695296" y="1810881"/>
            <a:ext cx="78066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RAID-1</a:t>
            </a:r>
          </a:p>
        </p:txBody>
      </p:sp>
      <p:sp>
        <p:nvSpPr>
          <p:cNvPr id="806" name="Shape 806"/>
          <p:cNvSpPr/>
          <p:nvPr/>
        </p:nvSpPr>
        <p:spPr>
          <a:xfrm>
            <a:off x="5119402" y="2204378"/>
            <a:ext cx="198359" cy="19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5385704" y="2115973"/>
            <a:ext cx="78066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RAID-4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RAID-4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10" name="Shape 810"/>
          <p:cNvSpPr>
            <a:spLocks noGrp="1"/>
          </p:cNvSpPr>
          <p:nvPr>
            <p:ph type="body" idx="4294967295"/>
          </p:nvPr>
        </p:nvSpPr>
        <p:spPr>
          <a:xfrm>
            <a:off x="273248" y="1704678"/>
            <a:ext cx="8631436" cy="49015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</a:rPr>
              <a:t>Strategy: </a:t>
            </a: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parity</a:t>
            </a:r>
            <a:r>
              <a:rPr sz="2672" dirty="0"/>
              <a:t> disk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In algebra, if an equation has N variables, and N-1 are know</a:t>
            </a:r>
            <a:r>
              <a:rPr lang="en-US" sz="2672" dirty="0"/>
              <a:t>n</a:t>
            </a:r>
            <a:r>
              <a:rPr sz="2672" dirty="0"/>
              <a:t>, you can often solve for the unknown.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Treat sectors across disks in a stripe as an equation.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Data on </a:t>
            </a:r>
            <a:r>
              <a:rPr sz="2672" dirty="0"/>
              <a:t>bad disk is like an unknown in the equation.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15" name="Shape 815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16" name="Shape 816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17" name="Shape 817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18" name="Shape 818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19" name="Shape 819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9DF1D-0C51-1C49-8781-194838E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24" name="Shape 824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25" name="Shape 825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26" name="Shape 826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27" name="Shape 827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28" name="Shape 828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829" name="Shape 829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A6B7D-CC18-B644-BE09-7B6B67B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33" name="Shape 833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34" name="Shape 834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35" name="Shape 835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36" name="Shape 836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38" name="Shape 838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39" name="Shape 839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40" name="Shape 840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41" name="Shape 841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42" name="Shape 842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843" name="Shape 843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D5C8D-4D6C-684B-9E11-85DF5335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Solution 2: RAID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095715" y="3454582"/>
            <a:ext cx="570286" cy="463072"/>
            <a:chOff x="0" y="0"/>
            <a:chExt cx="811071" cy="658590"/>
          </a:xfrm>
        </p:grpSpPr>
        <p:sp>
          <p:nvSpPr>
            <p:cNvPr id="152" name="Shape 152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969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6" name="Shape 156"/>
          <p:cNvSpPr/>
          <p:nvPr/>
        </p:nvSpPr>
        <p:spPr>
          <a:xfrm>
            <a:off x="3095716" y="2257069"/>
            <a:ext cx="2952569" cy="463072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FS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3889810" y="3454582"/>
            <a:ext cx="570286" cy="463072"/>
            <a:chOff x="0" y="0"/>
            <a:chExt cx="811071" cy="658590"/>
          </a:xfrm>
        </p:grpSpPr>
        <p:sp>
          <p:nvSpPr>
            <p:cNvPr id="157" name="Shape 157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969"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4683905" y="3454582"/>
            <a:ext cx="570286" cy="463072"/>
            <a:chOff x="0" y="0"/>
            <a:chExt cx="811071" cy="658590"/>
          </a:xfrm>
        </p:grpSpPr>
        <p:sp>
          <p:nvSpPr>
            <p:cNvPr id="161" name="Shape 161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969"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477999" y="3454582"/>
            <a:ext cx="570285" cy="463072"/>
            <a:chOff x="0" y="0"/>
            <a:chExt cx="811071" cy="658590"/>
          </a:xfrm>
        </p:grpSpPr>
        <p:sp>
          <p:nvSpPr>
            <p:cNvPr id="165" name="Shape 165"/>
            <p:cNvSpPr/>
            <p:nvPr/>
          </p:nvSpPr>
          <p:spPr>
            <a:xfrm>
              <a:off x="0" y="405535"/>
              <a:ext cx="811072" cy="25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13" y="126527"/>
              <a:ext cx="806046" cy="401276"/>
            </a:xfrm>
            <a:prstGeom prst="rect">
              <a:avLst/>
            </a:prstGeom>
            <a:solidFill>
              <a:srgbClr val="9718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969"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811072" cy="25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4595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9" name="Shape 169"/>
          <p:cNvSpPr/>
          <p:nvPr/>
        </p:nvSpPr>
        <p:spPr>
          <a:xfrm>
            <a:off x="3095715" y="1612363"/>
            <a:ext cx="2952570" cy="463072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9907" y="420442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Build logical disk from many physical disks.</a:t>
            </a:r>
          </a:p>
        </p:txBody>
      </p:sp>
      <p:sp>
        <p:nvSpPr>
          <p:cNvPr id="171" name="Shape 171"/>
          <p:cNvSpPr/>
          <p:nvPr/>
        </p:nvSpPr>
        <p:spPr>
          <a:xfrm>
            <a:off x="3095715" y="2880379"/>
            <a:ext cx="2952570" cy="46307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Fake </a:t>
            </a:r>
            <a:r>
              <a:rPr lang="en-US" sz="2109" dirty="0">
                <a:solidFill>
                  <a:schemeClr val="bg1"/>
                </a:solidFill>
              </a:rPr>
              <a:t>Logical </a:t>
            </a:r>
            <a:r>
              <a:rPr sz="2109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72" name="Shape 172"/>
          <p:cNvSpPr/>
          <p:nvPr/>
        </p:nvSpPr>
        <p:spPr>
          <a:xfrm>
            <a:off x="1196631" y="5241635"/>
            <a:ext cx="60179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RAID: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edundant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rray of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nexpensive </a:t>
            </a:r>
            <a:r>
              <a:rPr sz="253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isks</a:t>
            </a:r>
          </a:p>
        </p:txBody>
      </p:sp>
      <p:sp>
        <p:nvSpPr>
          <p:cNvPr id="24" name="Shape 196"/>
          <p:cNvSpPr txBox="1">
            <a:spLocks/>
          </p:cNvSpPr>
          <p:nvPr/>
        </p:nvSpPr>
        <p:spPr>
          <a:xfrm>
            <a:off x="377377" y="1712667"/>
            <a:ext cx="2318370" cy="1630784"/>
          </a:xfrm>
          <a:prstGeom prst="rect">
            <a:avLst/>
          </a:prstGeom>
        </p:spPr>
        <p:txBody>
          <a:bodyPr vert="horz" lIns="91439" tIns="45719" rIns="91439" bIns="45719" rtlCol="0">
            <a:normAutofit fontScale="92500" lnSpcReduction="20000"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RAID is: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 - transparent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 - deployable</a:t>
            </a:r>
          </a:p>
        </p:txBody>
      </p:sp>
      <p:sp>
        <p:nvSpPr>
          <p:cNvPr id="25" name="Shape 220"/>
          <p:cNvSpPr txBox="1">
            <a:spLocks/>
          </p:cNvSpPr>
          <p:nvPr/>
        </p:nvSpPr>
        <p:spPr>
          <a:xfrm>
            <a:off x="6366867" y="1673201"/>
            <a:ext cx="2777133" cy="2235770"/>
          </a:xfrm>
          <a:prstGeom prst="rect">
            <a:avLst/>
          </a:prstGeom>
        </p:spPr>
        <p:txBody>
          <a:bodyPr vert="horz" lIns="91439" tIns="45719" rIns="91439" bIns="45719" rtlCol="0">
            <a:normAutofit fontScale="92500" lnSpcReduction="20000"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Logical disk gives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 - capacity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 - performance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 -</a:t>
            </a:r>
            <a:r>
              <a:rPr lang="zh-CN" altLang="en-US" sz="2250" b="0" dirty="0">
                <a:latin typeface="Calibri" panose="020F0502020204030204" pitchFamily="34" charset="0"/>
              </a:rPr>
              <a:t> </a:t>
            </a:r>
            <a:r>
              <a:rPr lang="en-US" sz="2250" b="0" dirty="0">
                <a:latin typeface="Calibri" panose="020F0502020204030204" pitchFamily="34" charset="0"/>
              </a:rPr>
              <a:t>reliability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47" name="Shape 847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48" name="Shape 848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49" name="Shape 849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50" name="Shape 850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51" name="Shape 851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53" name="Shape 853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54" name="Shape 854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55" name="Shape 855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56" name="Shape 856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57" name="Shape 857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858" name="Shape 858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75DC9D-9F39-BF49-A3AD-4E37C7F8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62" name="Shape 862"/>
          <p:cNvSpPr/>
          <p:nvPr/>
        </p:nvSpPr>
        <p:spPr>
          <a:xfrm>
            <a:off x="3419763" y="2560178"/>
            <a:ext cx="24045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63" name="Shape 863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64" name="Shape 864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65" name="Shape 865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66" name="Shape 866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68" name="Shape 868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69" name="Shape 869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70" name="Shape 870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71" name="Shape 871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72" name="Shape 872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873" name="Shape 873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D4013-1A8A-6847-8709-C6505CB2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77" name="Shape 877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B05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78" name="Shape 878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79" name="Shape 879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80" name="Shape 880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81" name="Shape 881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83" name="Shape 883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84" name="Shape 884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885" name="Shape 885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886" name="Shape 886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887" name="Shape 887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888" name="Shape 888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AD659-9D8A-D44B-8131-CCD48254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92" name="Shape 892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93" name="Shape 893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94" name="Shape 894"/>
          <p:cNvSpPr/>
          <p:nvPr/>
        </p:nvSpPr>
        <p:spPr>
          <a:xfrm>
            <a:off x="5447452" y="2560178"/>
            <a:ext cx="24045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95" name="Shape 895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96" name="Shape 896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898" name="Shape 898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899" name="Shape 899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900" name="Shape 900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901" name="Shape 901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902" name="Shape 902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903" name="Shape 903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12E66-909B-2B4A-AE34-55FFD0CF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07" name="Shape 907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08" name="Shape 908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09" name="Shape 909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10" name="Shape 910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11" name="Shape 911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913" name="Shape 913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914" name="Shape 914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915" name="Shape 915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916" name="Shape 916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917" name="Shape 917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918" name="Shape 918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76B8B-B283-924E-A70D-64A0C3A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22" name="Shape 922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3" name="Shape 923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25" name="Shape 925"/>
          <p:cNvSpPr/>
          <p:nvPr/>
        </p:nvSpPr>
        <p:spPr>
          <a:xfrm>
            <a:off x="6461296" y="2560178"/>
            <a:ext cx="24045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926" name="Shape 926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928" name="Shape 928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929" name="Shape 929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930" name="Shape 930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931" name="Shape 931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932" name="Shape 932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933" name="Shape 933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308769-4634-6E4B-B1B8-941CAAEB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>
            <a:off x="241475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37" name="Shape 937"/>
          <p:cNvSpPr/>
          <p:nvPr/>
        </p:nvSpPr>
        <p:spPr>
          <a:xfrm>
            <a:off x="342860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38" name="Shape 938"/>
          <p:cNvSpPr/>
          <p:nvPr/>
        </p:nvSpPr>
        <p:spPr>
          <a:xfrm>
            <a:off x="4442448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39" name="Shape 939"/>
          <p:cNvSpPr/>
          <p:nvPr/>
        </p:nvSpPr>
        <p:spPr>
          <a:xfrm>
            <a:off x="545629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40" name="Shape 940"/>
          <p:cNvSpPr/>
          <p:nvPr/>
        </p:nvSpPr>
        <p:spPr>
          <a:xfrm>
            <a:off x="6470137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41" name="Shape 941"/>
          <p:cNvSpPr/>
          <p:nvPr/>
        </p:nvSpPr>
        <p:spPr>
          <a:xfrm>
            <a:off x="2117063" y="2513169"/>
            <a:ext cx="4909875" cy="55562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81616" y="2560178"/>
            <a:ext cx="936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Stripe:</a:t>
            </a:r>
          </a:p>
        </p:txBody>
      </p:sp>
      <p:sp>
        <p:nvSpPr>
          <p:cNvPr id="943" name="Shape 943"/>
          <p:cNvSpPr/>
          <p:nvPr/>
        </p:nvSpPr>
        <p:spPr>
          <a:xfrm>
            <a:off x="2191589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944" name="Shape 944"/>
          <p:cNvSpPr/>
          <p:nvPr/>
        </p:nvSpPr>
        <p:spPr>
          <a:xfrm>
            <a:off x="3205433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945" name="Shape 945"/>
          <p:cNvSpPr/>
          <p:nvPr/>
        </p:nvSpPr>
        <p:spPr>
          <a:xfrm>
            <a:off x="4219277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946" name="Shape 946"/>
          <p:cNvSpPr/>
          <p:nvPr/>
        </p:nvSpPr>
        <p:spPr>
          <a:xfrm>
            <a:off x="5233121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947" name="Shape 947"/>
          <p:cNvSpPr/>
          <p:nvPr/>
        </p:nvSpPr>
        <p:spPr>
          <a:xfrm>
            <a:off x="6246966" y="2067614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948" name="Shape 948"/>
          <p:cNvSpPr/>
          <p:nvPr/>
        </p:nvSpPr>
        <p:spPr>
          <a:xfrm>
            <a:off x="6163706" y="3139176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16" name="Shape 951"/>
          <p:cNvSpPr txBox="1">
            <a:spLocks/>
          </p:cNvSpPr>
          <p:nvPr/>
        </p:nvSpPr>
        <p:spPr>
          <a:xfrm>
            <a:off x="881615" y="5100192"/>
            <a:ext cx="7804547" cy="686246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Which functions are used to compute parity?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FBF43-AA53-054D-8B28-B0A8AABC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FBF43-AA53-054D-8B28-B0A8AABC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endParaRPr lang="en-CN" dirty="0"/>
          </a:p>
        </p:txBody>
      </p:sp>
      <p:sp>
        <p:nvSpPr>
          <p:cNvPr id="17" name="Shape 810">
            <a:extLst>
              <a:ext uri="{FF2B5EF4-FFF2-40B4-BE49-F238E27FC236}">
                <a16:creationId xmlns:a16="http://schemas.microsoft.com/office/drawing/2014/main" id="{63AEB074-E29B-CA43-B640-D26812B70CB0}"/>
              </a:ext>
            </a:extLst>
          </p:cNvPr>
          <p:cNvSpPr txBox="1">
            <a:spLocks/>
          </p:cNvSpPr>
          <p:nvPr/>
        </p:nvSpPr>
        <p:spPr bwMode="auto">
          <a:xfrm>
            <a:off x="273248" y="1704679"/>
            <a:ext cx="8631436" cy="316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</a:rPr>
              <a:t>Which functions are used to compute parity?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kern="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</a:rPr>
              <a:t>XOR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kern="0" dirty="0">
                <a:solidFill>
                  <a:srgbClr val="000000"/>
                </a:solidFill>
              </a:rPr>
              <a:t>0 if there are an even number of 1s in all corresponding bits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kern="0" dirty="0">
                <a:solidFill>
                  <a:srgbClr val="000000"/>
                </a:solidFill>
              </a:rPr>
              <a:t>1 if odd number of 1s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B9CC6D-245D-6943-9B2C-569C26AE4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8352"/>
              </p:ext>
            </p:extLst>
          </p:nvPr>
        </p:nvGraphicFramePr>
        <p:xfrm>
          <a:off x="827584" y="4558961"/>
          <a:ext cx="728295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278">
                  <a:extLst>
                    <a:ext uri="{9D8B030D-6E8A-4147-A177-3AD203B41FA5}">
                      <a16:colId xmlns:a16="http://schemas.microsoft.com/office/drawing/2014/main" val="40560770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618444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3426918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7671933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22346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9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XOR(0,0,1,1)=0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5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XOR(0,1,0,0)=1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7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8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/>
          </p:cNvSpPr>
          <p:nvPr>
            <p:ph type="body" idx="4294967295"/>
          </p:nvPr>
        </p:nvSpPr>
        <p:spPr>
          <a:xfrm>
            <a:off x="458273" y="1703681"/>
            <a:ext cx="7804547" cy="36332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capacity?		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How many disks can fail?		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Latency</a:t>
            </a:r>
            <a:r>
              <a:rPr lang="en-US" sz="2672" dirty="0"/>
              <a:t> (read, write)</a:t>
            </a:r>
            <a:r>
              <a:rPr sz="2672" dirty="0"/>
              <a:t>?		</a:t>
            </a:r>
          </a:p>
        </p:txBody>
      </p:sp>
      <p:sp>
        <p:nvSpPr>
          <p:cNvPr id="4" name="Shape 955"/>
          <p:cNvSpPr/>
          <p:nvPr/>
        </p:nvSpPr>
        <p:spPr>
          <a:xfrm>
            <a:off x="4458270" y="415300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" name="Shape 956"/>
          <p:cNvSpPr/>
          <p:nvPr/>
        </p:nvSpPr>
        <p:spPr>
          <a:xfrm>
            <a:off x="5472115" y="415300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Shape 957"/>
          <p:cNvSpPr/>
          <p:nvPr/>
        </p:nvSpPr>
        <p:spPr>
          <a:xfrm>
            <a:off x="6485959" y="415300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Shape 958"/>
          <p:cNvSpPr/>
          <p:nvPr/>
        </p:nvSpPr>
        <p:spPr>
          <a:xfrm>
            <a:off x="7499803" y="415300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Shape 959"/>
          <p:cNvSpPr/>
          <p:nvPr/>
        </p:nvSpPr>
        <p:spPr>
          <a:xfrm>
            <a:off x="8513647" y="415300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" name="Shape 960"/>
          <p:cNvSpPr/>
          <p:nvPr/>
        </p:nvSpPr>
        <p:spPr>
          <a:xfrm>
            <a:off x="4160573" y="4105992"/>
            <a:ext cx="4909875" cy="55562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10" name="Shape 961"/>
          <p:cNvSpPr/>
          <p:nvPr/>
        </p:nvSpPr>
        <p:spPr>
          <a:xfrm>
            <a:off x="4235099" y="3660439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11" name="Shape 962"/>
          <p:cNvSpPr/>
          <p:nvPr/>
        </p:nvSpPr>
        <p:spPr>
          <a:xfrm>
            <a:off x="5248944" y="3660439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12" name="Shape 963"/>
          <p:cNvSpPr/>
          <p:nvPr/>
        </p:nvSpPr>
        <p:spPr>
          <a:xfrm>
            <a:off x="6262788" y="3660439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13" name="Shape 964"/>
          <p:cNvSpPr/>
          <p:nvPr/>
        </p:nvSpPr>
        <p:spPr>
          <a:xfrm>
            <a:off x="7276633" y="3660439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14" name="Shape 965"/>
          <p:cNvSpPr/>
          <p:nvPr/>
        </p:nvSpPr>
        <p:spPr>
          <a:xfrm>
            <a:off x="8290477" y="3660439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15" name="Shape 966"/>
          <p:cNvSpPr/>
          <p:nvPr/>
        </p:nvSpPr>
        <p:spPr>
          <a:xfrm>
            <a:off x="8207216" y="4732001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42291" y="1739158"/>
            <a:ext cx="118013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5810" y="2240072"/>
            <a:ext cx="254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8327" y="2756829"/>
            <a:ext cx="419057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1969" b="0" dirty="0">
                <a:latin typeface="Calibri" panose="020F0502020204030204" pitchFamily="34" charset="0"/>
              </a:rPr>
              <a:t>, 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2*D (read and write parity disk)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557" y="4683255"/>
            <a:ext cx="5742878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C69BBCB-A57C-B846-9574-30DF92AA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RAID-4: Analysis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095E7-C3A7-C640-A468-4153E2751A5E}"/>
              </a:ext>
            </a:extLst>
          </p:cNvPr>
          <p:cNvSpPr txBox="1"/>
          <p:nvPr/>
        </p:nvSpPr>
        <p:spPr>
          <a:xfrm>
            <a:off x="119956" y="3227986"/>
            <a:ext cx="386431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N" b="0" dirty="0">
                <a:solidFill>
                  <a:srgbClr val="0070C0"/>
                </a:solidFill>
                <a:latin typeface="Calibri" pitchFamily="34" charset="0"/>
              </a:rPr>
              <a:t>Write: two rounds of four I/Os </a:t>
            </a:r>
            <a:r>
              <a:rPr lang="en-CN" b="0" dirty="0">
                <a:latin typeface="Calibri" pitchFamily="34" charset="0"/>
              </a:rPr>
              <a:t>needed: </a:t>
            </a:r>
            <a:r>
              <a:rPr lang="en-CN" b="0">
                <a:latin typeface="Calibri" pitchFamily="34" charset="0"/>
              </a:rPr>
              <a:t>two reads </a:t>
            </a:r>
            <a:r>
              <a:rPr lang="en-CN" b="0" dirty="0">
                <a:latin typeface="Calibri" pitchFamily="34" charset="0"/>
              </a:rPr>
              <a:t>and </a:t>
            </a:r>
            <a:r>
              <a:rPr lang="en-CN" b="0">
                <a:latin typeface="Calibri" pitchFamily="34" charset="0"/>
              </a:rPr>
              <a:t>two writes</a:t>
            </a:r>
            <a:r>
              <a:rPr lang="en-US" b="0" dirty="0">
                <a:latin typeface="Calibri" pitchFamily="34" charset="0"/>
              </a:rPr>
              <a:t> for Disk 1 and 4</a:t>
            </a:r>
            <a:endParaRPr lang="en-CN" b="0" dirty="0">
              <a:latin typeface="Calibri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766215-A753-664F-B8BF-32F3C986F943}"/>
              </a:ext>
            </a:extLst>
          </p:cNvPr>
          <p:cNvSpPr txBox="1"/>
          <p:nvPr/>
        </p:nvSpPr>
        <p:spPr>
          <a:xfrm>
            <a:off x="5218688" y="5107168"/>
            <a:ext cx="3617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itchFamily="34" charset="0"/>
              </a:rPr>
              <a:t>Disk 1 = 0, Disk 4 = 1</a:t>
            </a:r>
          </a:p>
          <a:p>
            <a:r>
              <a:rPr kumimoji="1" lang="en-US" altLang="zh-CN" dirty="0">
                <a:latin typeface="Calibri" pitchFamily="34" charset="0"/>
              </a:rPr>
              <a:t>new = 0 =&gt; Disk 4 = 1</a:t>
            </a:r>
          </a:p>
          <a:p>
            <a:r>
              <a:rPr kumimoji="1" lang="en-US" altLang="zh-CN" dirty="0">
                <a:latin typeface="Calibri" pitchFamily="34" charset="0"/>
              </a:rPr>
              <a:t>new = 1 =&gt; Disk 4 = 0</a:t>
            </a:r>
          </a:p>
          <a:p>
            <a:r>
              <a:rPr kumimoji="1" lang="en-US" altLang="zh-CN" dirty="0">
                <a:latin typeface="Calibri" pitchFamily="34" charset="0"/>
              </a:rPr>
              <a:t>or all disks need to be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20" grpId="0" animBg="1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>
            <a:spLocks noGrp="1"/>
          </p:cNvSpPr>
          <p:nvPr>
            <p:ph type="body" idx="4294967295"/>
          </p:nvPr>
        </p:nvSpPr>
        <p:spPr>
          <a:xfrm>
            <a:off x="241102" y="1599754"/>
            <a:ext cx="8902898" cy="358415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What is steady-state throughput for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sequential reads?	</a:t>
            </a:r>
            <a:r>
              <a:rPr lang="en-US" sz="2272" dirty="0"/>
              <a:t>	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sequential writes?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random reads?	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random writes?		</a:t>
            </a:r>
            <a:endParaRPr sz="2272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955"/>
          <p:cNvSpPr/>
          <p:nvPr/>
        </p:nvSpPr>
        <p:spPr>
          <a:xfrm>
            <a:off x="4101442" y="574172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" name="Shape 956"/>
          <p:cNvSpPr/>
          <p:nvPr/>
        </p:nvSpPr>
        <p:spPr>
          <a:xfrm>
            <a:off x="5115286" y="574172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Shape 957"/>
          <p:cNvSpPr/>
          <p:nvPr/>
        </p:nvSpPr>
        <p:spPr>
          <a:xfrm>
            <a:off x="6129131" y="574172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Shape 958"/>
          <p:cNvSpPr/>
          <p:nvPr/>
        </p:nvSpPr>
        <p:spPr>
          <a:xfrm>
            <a:off x="7142974" y="574172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Shape 959"/>
          <p:cNvSpPr/>
          <p:nvPr/>
        </p:nvSpPr>
        <p:spPr>
          <a:xfrm>
            <a:off x="8156819" y="574172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" name="Shape 960"/>
          <p:cNvSpPr/>
          <p:nvPr/>
        </p:nvSpPr>
        <p:spPr>
          <a:xfrm>
            <a:off x="3803745" y="5694709"/>
            <a:ext cx="4909875" cy="55562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/>
            </a:pP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10" name="Shape 961"/>
          <p:cNvSpPr/>
          <p:nvPr/>
        </p:nvSpPr>
        <p:spPr>
          <a:xfrm>
            <a:off x="3878271" y="5249155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Disk0</a:t>
            </a:r>
          </a:p>
        </p:txBody>
      </p:sp>
      <p:sp>
        <p:nvSpPr>
          <p:cNvPr id="11" name="Shape 962"/>
          <p:cNvSpPr/>
          <p:nvPr/>
        </p:nvSpPr>
        <p:spPr>
          <a:xfrm>
            <a:off x="4892116" y="5249155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Disk1</a:t>
            </a:r>
          </a:p>
        </p:txBody>
      </p:sp>
      <p:sp>
        <p:nvSpPr>
          <p:cNvPr id="12" name="Shape 963"/>
          <p:cNvSpPr/>
          <p:nvPr/>
        </p:nvSpPr>
        <p:spPr>
          <a:xfrm>
            <a:off x="5905960" y="5249155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Disk2</a:t>
            </a:r>
          </a:p>
        </p:txBody>
      </p:sp>
      <p:sp>
        <p:nvSpPr>
          <p:cNvPr id="13" name="Shape 964"/>
          <p:cNvSpPr/>
          <p:nvPr/>
        </p:nvSpPr>
        <p:spPr>
          <a:xfrm>
            <a:off x="6919804" y="5249155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Disk3</a:t>
            </a:r>
          </a:p>
        </p:txBody>
      </p:sp>
      <p:sp>
        <p:nvSpPr>
          <p:cNvPr id="14" name="Shape 965"/>
          <p:cNvSpPr/>
          <p:nvPr/>
        </p:nvSpPr>
        <p:spPr>
          <a:xfrm>
            <a:off x="7933649" y="5249155"/>
            <a:ext cx="62517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Disk4</a:t>
            </a:r>
          </a:p>
        </p:txBody>
      </p:sp>
      <p:sp>
        <p:nvSpPr>
          <p:cNvPr id="15" name="Shape 966"/>
          <p:cNvSpPr/>
          <p:nvPr/>
        </p:nvSpPr>
        <p:spPr>
          <a:xfrm>
            <a:off x="7850388" y="6320718"/>
            <a:ext cx="8239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(parity)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9582" y="2088924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9582" y="2549536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49582" y="2951508"/>
            <a:ext cx="118013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3745" y="3372281"/>
            <a:ext cx="5115503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R/2 (read and write block and parity disk)</a:t>
            </a:r>
          </a:p>
        </p:txBody>
      </p:sp>
      <p:sp>
        <p:nvSpPr>
          <p:cNvPr id="20" name="Shape 979"/>
          <p:cNvSpPr/>
          <p:nvPr/>
        </p:nvSpPr>
        <p:spPr>
          <a:xfrm>
            <a:off x="3720028" y="3323365"/>
            <a:ext cx="5199220" cy="479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" name="Shape 980"/>
          <p:cNvSpPr/>
          <p:nvPr/>
        </p:nvSpPr>
        <p:spPr>
          <a:xfrm>
            <a:off x="526967" y="5121454"/>
            <a:ext cx="3083473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how to avoid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parity bottleneck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(small-write problem)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71DC362-1CDA-BE44-8425-DF7581A9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RAID-4: Analysis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FA835C-188D-2440-80B9-60CBFDEA1E49}"/>
              </a:ext>
            </a:extLst>
          </p:cNvPr>
          <p:cNvSpPr txBox="1"/>
          <p:nvPr/>
        </p:nvSpPr>
        <p:spPr>
          <a:xfrm>
            <a:off x="461302" y="4077841"/>
            <a:ext cx="3780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[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full-stripe write</a:t>
            </a:r>
            <a:r>
              <a:rPr lang="en-US" sz="2400" b="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, write parity at the same time]</a:t>
            </a:r>
            <a:endParaRPr lang="en-CN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588401-7BEC-C54E-943F-133971A84EEC}"/>
              </a:ext>
            </a:extLst>
          </p:cNvPr>
          <p:cNvGrpSpPr/>
          <p:nvPr/>
        </p:nvGrpSpPr>
        <p:grpSpPr>
          <a:xfrm>
            <a:off x="4481070" y="4065246"/>
            <a:ext cx="4363814" cy="900534"/>
            <a:chOff x="4359414" y="4029688"/>
            <a:chExt cx="4363814" cy="9005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B5F169-0AF0-D744-A429-50B9DC491880}"/>
                </a:ext>
              </a:extLst>
            </p:cNvPr>
            <p:cNvSpPr txBox="1"/>
            <p:nvPr/>
          </p:nvSpPr>
          <p:spPr>
            <a:xfrm>
              <a:off x="4359414" y="4029688"/>
              <a:ext cx="3780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0" dirty="0">
                  <a:latin typeface="Calibri" panose="020F0502020204030204" pitchFamily="34" charset="0"/>
                  <a:ea typeface="Helvetica"/>
                  <a:cs typeface="Calibri" panose="020F0502020204030204" pitchFamily="34" charset="0"/>
                  <a:sym typeface="Helvetica"/>
                </a:rPr>
                <a:t>[</a:t>
              </a:r>
              <a:r>
                <a:rPr lang="en-US" sz="2400" dirty="0">
                  <a:solidFill>
                    <a:srgbClr val="0070C0"/>
                  </a:solidFill>
                  <a:latin typeface="Calibri" panose="020F0502020204030204" pitchFamily="34" charset="0"/>
                  <a:ea typeface="Helvetica"/>
                  <a:cs typeface="Calibri" panose="020F0502020204030204" pitchFamily="34" charset="0"/>
                  <a:sym typeface="Helvetica"/>
                </a:rPr>
                <a:t>subtractive parity</a:t>
              </a:r>
              <a:r>
                <a:rPr lang="en-US" sz="2400" b="0" dirty="0">
                  <a:latin typeface="Calibri" panose="020F0502020204030204" pitchFamily="34" charset="0"/>
                  <a:ea typeface="Helvetica"/>
                  <a:cs typeface="Calibri" panose="020F0502020204030204" pitchFamily="34" charset="0"/>
                  <a:sym typeface="Helvetica"/>
                </a:rPr>
                <a:t>]</a:t>
              </a:r>
              <a:endParaRPr lang="en-CN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B1B1F8-2A9A-B344-8238-FC86109BE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659" y="4468557"/>
              <a:ext cx="4039569" cy="46166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1733693-CB9D-394A-8CDF-5569BEB60397}"/>
              </a:ext>
            </a:extLst>
          </p:cNvPr>
          <p:cNvSpPr txBox="1"/>
          <p:nvPr/>
        </p:nvSpPr>
        <p:spPr>
          <a:xfrm>
            <a:off x="5556450" y="2206523"/>
            <a:ext cx="335188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b="0" dirty="0">
                <a:solidFill>
                  <a:srgbClr val="0070C0"/>
                </a:solidFill>
                <a:latin typeface="Calibri" pitchFamily="34" charset="0"/>
              </a:rPr>
              <a:t>Four I/Os </a:t>
            </a:r>
            <a:r>
              <a:rPr lang="en-CN" b="0" dirty="0">
                <a:latin typeface="Calibri" pitchFamily="34" charset="0"/>
              </a:rPr>
              <a:t>needed:</a:t>
            </a:r>
          </a:p>
          <a:p>
            <a:r>
              <a:rPr lang="en-CN" b="0" dirty="0">
                <a:latin typeface="Calibri" pitchFamily="34" charset="0"/>
              </a:rPr>
              <a:t>two reads and two writes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  <p:bldP spid="16" grpId="0"/>
      <p:bldP spid="20" grpId="0" animBg="1"/>
      <p:bldP spid="21" grpId="0" animBg="1"/>
      <p:bldP spid="23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2708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000000"/>
                </a:solidFill>
              </a:rPr>
              <a:t>Why </a:t>
            </a:r>
            <a:r>
              <a:rPr sz="4556" i="1">
                <a:solidFill>
                  <a:srgbClr val="000000"/>
                </a:solidFill>
              </a:rPr>
              <a:t>Inexpensive</a:t>
            </a:r>
            <a:r>
              <a:rPr sz="4556">
                <a:solidFill>
                  <a:srgbClr val="000000"/>
                </a:solidFill>
              </a:rPr>
              <a:t> Disks?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404391" y="1660291"/>
            <a:ext cx="8333631" cy="50625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sz="2592" dirty="0">
                <a:solidFill>
                  <a:srgbClr val="0070C0"/>
                </a:solidFill>
              </a:rPr>
              <a:t>Economies of scale!  </a:t>
            </a:r>
            <a:r>
              <a:rPr lang="en-US" sz="2592" dirty="0"/>
              <a:t>Commodity</a:t>
            </a:r>
            <a:r>
              <a:rPr sz="2592" dirty="0"/>
              <a:t> disks </a:t>
            </a:r>
            <a:r>
              <a:rPr lang="en-US" sz="2592" dirty="0"/>
              <a:t>cost less</a:t>
            </a:r>
            <a:endParaRPr sz="2592" dirty="0"/>
          </a:p>
          <a:p>
            <a:pPr defTabSz="398428"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lang="en-US" sz="2592" dirty="0"/>
              <a:t>Can buy </a:t>
            </a:r>
            <a:r>
              <a:rPr sz="2592" dirty="0"/>
              <a:t>many commodity H/W components for the same price as few </a:t>
            </a:r>
            <a:r>
              <a:rPr lang="en-US" sz="2592" dirty="0"/>
              <a:t>high-end</a:t>
            </a:r>
            <a:r>
              <a:rPr sz="2592" dirty="0"/>
              <a:t> components</a:t>
            </a:r>
          </a:p>
          <a:p>
            <a:pPr defTabSz="398428"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sz="2592" dirty="0"/>
              <a:t>Strategy: write S/W to build high-quality logical devices </a:t>
            </a:r>
            <a:r>
              <a:rPr sz="2592" dirty="0">
                <a:solidFill>
                  <a:srgbClr val="0070C0"/>
                </a:solidFill>
              </a:rPr>
              <a:t>from many cheap devices</a:t>
            </a:r>
          </a:p>
          <a:p>
            <a:pPr defTabSz="398428"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sz="2592" dirty="0"/>
              <a:t>Alternative to RAID: buy an expensive, high-end disk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17063" y="1424941"/>
            <a:ext cx="4909875" cy="3162244"/>
            <a:chOff x="3010933" y="2026582"/>
            <a:chExt cx="6982934" cy="4497414"/>
          </a:xfrm>
        </p:grpSpPr>
        <p:sp>
          <p:nvSpPr>
            <p:cNvPr id="985" name="Shape 985"/>
            <p:cNvSpPr/>
            <p:nvPr/>
          </p:nvSpPr>
          <p:spPr>
            <a:xfrm>
              <a:off x="3485302" y="2727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4927214" y="2727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369126" y="2727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7811039" y="2727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9189400" y="2727118"/>
              <a:ext cx="341975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3116926" y="2026582"/>
              <a:ext cx="889134" cy="5335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Disk0</a:t>
              </a:r>
            </a:p>
          </p:txBody>
        </p:sp>
        <p:sp>
          <p:nvSpPr>
            <p:cNvPr id="992" name="Shape 992"/>
            <p:cNvSpPr/>
            <p:nvPr/>
          </p:nvSpPr>
          <p:spPr>
            <a:xfrm>
              <a:off x="4558839" y="2026582"/>
              <a:ext cx="889134" cy="5335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Disk1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6000750" y="2026582"/>
              <a:ext cx="889134" cy="5335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Disk2</a:t>
              </a:r>
            </a:p>
          </p:txBody>
        </p:sp>
        <p:sp>
          <p:nvSpPr>
            <p:cNvPr id="994" name="Shape 994"/>
            <p:cNvSpPr/>
            <p:nvPr/>
          </p:nvSpPr>
          <p:spPr>
            <a:xfrm>
              <a:off x="7442662" y="2026582"/>
              <a:ext cx="889134" cy="5335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Disk3</a:t>
              </a:r>
            </a:p>
          </p:txBody>
        </p:sp>
        <p:sp>
          <p:nvSpPr>
            <p:cNvPr id="995" name="Shape 995"/>
            <p:cNvSpPr/>
            <p:nvPr/>
          </p:nvSpPr>
          <p:spPr>
            <a:xfrm>
              <a:off x="8884573" y="2026582"/>
              <a:ext cx="889134" cy="5335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Disk4</a:t>
              </a:r>
            </a:p>
          </p:txBody>
        </p:sp>
        <p:sp>
          <p:nvSpPr>
            <p:cNvPr id="996" name="Shape 996"/>
            <p:cNvSpPr/>
            <p:nvPr/>
          </p:nvSpPr>
          <p:spPr>
            <a:xfrm>
              <a:off x="3485302" y="3870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4927214" y="3870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98" name="Shape 998"/>
            <p:cNvSpPr/>
            <p:nvPr/>
          </p:nvSpPr>
          <p:spPr>
            <a:xfrm>
              <a:off x="6369126" y="3870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7747488" y="3870118"/>
              <a:ext cx="341975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9252950" y="3870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3485302" y="5013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927214" y="5013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05577" y="5013118"/>
              <a:ext cx="341975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7811039" y="5013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9252950" y="5013118"/>
              <a:ext cx="243942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140449" y="5682739"/>
              <a:ext cx="718145" cy="841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375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50944" y="5481042"/>
            <a:ext cx="520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</a:rPr>
              <a:t>Rotate parity across different disks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RAID-5: Analysis</a:t>
            </a:r>
          </a:p>
        </p:txBody>
      </p:sp>
      <p:sp>
        <p:nvSpPr>
          <p:cNvPr id="4" name="Shape 969"/>
          <p:cNvSpPr txBox="1">
            <a:spLocks/>
          </p:cNvSpPr>
          <p:nvPr/>
        </p:nvSpPr>
        <p:spPr>
          <a:xfrm>
            <a:off x="458273" y="1703681"/>
            <a:ext cx="7804547" cy="3633267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  <a:effectLst/>
                <a:latin typeface="Calibri" pitchFamily="34" charset="0"/>
              </a:rPr>
              <a:t>What is capacity?</a:t>
            </a:r>
            <a:r>
              <a:rPr lang="en-US"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  <a:effectLst/>
                <a:latin typeface="Calibri" pitchFamily="34" charset="0"/>
              </a:rPr>
              <a:t>How many disks can fail?	</a:t>
            </a:r>
            <a:r>
              <a:rPr lang="en-US"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  <a:effectLst/>
                <a:latin typeface="Calibri" pitchFamily="34" charset="0"/>
              </a:rPr>
              <a:t>Latency (read, write)?</a:t>
            </a:r>
            <a:r>
              <a:rPr lang="en-US" sz="2672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8106" y="1776126"/>
            <a:ext cx="118013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C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8274" y="2541859"/>
            <a:ext cx="256603" cy="35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7" dirty="0">
                <a:latin typeface="Helvetica"/>
                <a:ea typeface="Helvetica"/>
                <a:cs typeface="Helvetica"/>
                <a:sym typeface="Helvetica"/>
              </a:rPr>
              <a:t>1</a:t>
            </a:r>
            <a:endParaRPr lang="en-US" sz="1687" b="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4626" y="3330617"/>
            <a:ext cx="419057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1969" b="0" dirty="0">
                <a:latin typeface="Calibri" panose="020F0502020204030204" pitchFamily="34" charset="0"/>
              </a:rPr>
              <a:t>, 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2*D (read and write parity disk)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273" y="4254488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Same as RAID-4…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80112" y="4244466"/>
            <a:ext cx="2988058" cy="2346303"/>
            <a:chOff x="2901728" y="1909736"/>
            <a:chExt cx="7293653" cy="4798487"/>
          </a:xfrm>
        </p:grpSpPr>
        <p:sp>
          <p:nvSpPr>
            <p:cNvPr id="10" name="Shape 985"/>
            <p:cNvSpPr/>
            <p:nvPr/>
          </p:nvSpPr>
          <p:spPr>
            <a:xfrm>
              <a:off x="3485302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1" name="Shape 986"/>
            <p:cNvSpPr/>
            <p:nvPr/>
          </p:nvSpPr>
          <p:spPr>
            <a:xfrm>
              <a:off x="4927215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2" name="Shape 987"/>
            <p:cNvSpPr/>
            <p:nvPr/>
          </p:nvSpPr>
          <p:spPr>
            <a:xfrm>
              <a:off x="6369126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3" name="Shape 988"/>
            <p:cNvSpPr/>
            <p:nvPr/>
          </p:nvSpPr>
          <p:spPr>
            <a:xfrm>
              <a:off x="7811037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4" name="Shape 989"/>
            <p:cNvSpPr/>
            <p:nvPr/>
          </p:nvSpPr>
          <p:spPr>
            <a:xfrm>
              <a:off x="9189398" y="2583352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15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16" name="Shape 991"/>
            <p:cNvSpPr/>
            <p:nvPr/>
          </p:nvSpPr>
          <p:spPr>
            <a:xfrm>
              <a:off x="2901728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Disk0</a:t>
              </a:r>
            </a:p>
          </p:txBody>
        </p:sp>
        <p:sp>
          <p:nvSpPr>
            <p:cNvPr id="17" name="Shape 992"/>
            <p:cNvSpPr/>
            <p:nvPr/>
          </p:nvSpPr>
          <p:spPr>
            <a:xfrm>
              <a:off x="4343639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Disk1</a:t>
              </a:r>
            </a:p>
          </p:txBody>
        </p:sp>
        <p:sp>
          <p:nvSpPr>
            <p:cNvPr id="18" name="Shape 993"/>
            <p:cNvSpPr/>
            <p:nvPr/>
          </p:nvSpPr>
          <p:spPr>
            <a:xfrm>
              <a:off x="5785553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Disk2</a:t>
              </a:r>
            </a:p>
          </p:txBody>
        </p:sp>
        <p:sp>
          <p:nvSpPr>
            <p:cNvPr id="19" name="Shape 994"/>
            <p:cNvSpPr/>
            <p:nvPr/>
          </p:nvSpPr>
          <p:spPr>
            <a:xfrm>
              <a:off x="7227464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Disk3</a:t>
              </a:r>
            </a:p>
          </p:txBody>
        </p:sp>
        <p:sp>
          <p:nvSpPr>
            <p:cNvPr id="20" name="Shape 995"/>
            <p:cNvSpPr/>
            <p:nvPr/>
          </p:nvSpPr>
          <p:spPr>
            <a:xfrm>
              <a:off x="8669377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Disk4</a:t>
              </a:r>
            </a:p>
          </p:txBody>
        </p:sp>
        <p:sp>
          <p:nvSpPr>
            <p:cNvPr id="21" name="Shape 996"/>
            <p:cNvSpPr/>
            <p:nvPr/>
          </p:nvSpPr>
          <p:spPr>
            <a:xfrm>
              <a:off x="3485302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2" name="Shape 997"/>
            <p:cNvSpPr/>
            <p:nvPr/>
          </p:nvSpPr>
          <p:spPr>
            <a:xfrm>
              <a:off x="4927215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3" name="Shape 998"/>
            <p:cNvSpPr/>
            <p:nvPr/>
          </p:nvSpPr>
          <p:spPr>
            <a:xfrm>
              <a:off x="6369126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4" name="Shape 999"/>
            <p:cNvSpPr/>
            <p:nvPr/>
          </p:nvSpPr>
          <p:spPr>
            <a:xfrm>
              <a:off x="7747487" y="3726353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25" name="Shape 1000"/>
            <p:cNvSpPr/>
            <p:nvPr/>
          </p:nvSpPr>
          <p:spPr>
            <a:xfrm>
              <a:off x="9252950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6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27" name="Shape 1002"/>
            <p:cNvSpPr/>
            <p:nvPr/>
          </p:nvSpPr>
          <p:spPr>
            <a:xfrm>
              <a:off x="3485302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8" name="Shape 1003"/>
            <p:cNvSpPr/>
            <p:nvPr/>
          </p:nvSpPr>
          <p:spPr>
            <a:xfrm>
              <a:off x="4927215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9" name="Shape 1004"/>
            <p:cNvSpPr/>
            <p:nvPr/>
          </p:nvSpPr>
          <p:spPr>
            <a:xfrm>
              <a:off x="6305576" y="4869351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30" name="Shape 1005"/>
            <p:cNvSpPr/>
            <p:nvPr/>
          </p:nvSpPr>
          <p:spPr>
            <a:xfrm>
              <a:off x="7811037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1" name="Shape 1006"/>
            <p:cNvSpPr/>
            <p:nvPr/>
          </p:nvSpPr>
          <p:spPr>
            <a:xfrm>
              <a:off x="9252950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2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33" name="Shape 1008"/>
            <p:cNvSpPr/>
            <p:nvPr/>
          </p:nvSpPr>
          <p:spPr>
            <a:xfrm>
              <a:off x="6140452" y="5498512"/>
              <a:ext cx="1232540" cy="12097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375"/>
                <a:t>…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311" y="5236749"/>
            <a:ext cx="5742878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N := number of disks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C := capacity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S := sequential throughput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R := random throughput of 1 disk</a:t>
            </a:r>
          </a:p>
          <a:p>
            <a:pPr algn="l"/>
            <a:r>
              <a:rPr lang="en-US" sz="1969" dirty="0">
                <a:solidFill>
                  <a:srgbClr val="000000"/>
                </a:solidFill>
                <a:latin typeface="Helvetica" charset="0"/>
              </a:rPr>
              <a:t>D := latency of one small I/O operation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RAID-5: Throughput</a:t>
            </a:r>
          </a:p>
        </p:txBody>
      </p:sp>
      <p:sp>
        <p:nvSpPr>
          <p:cNvPr id="1017" name="Shape 1017"/>
          <p:cNvSpPr>
            <a:spLocks noGrp="1"/>
          </p:cNvSpPr>
          <p:nvPr>
            <p:ph type="body" idx="4294967295"/>
          </p:nvPr>
        </p:nvSpPr>
        <p:spPr>
          <a:xfrm>
            <a:off x="205136" y="4154251"/>
            <a:ext cx="7804547" cy="23627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steady-state throughput for</a:t>
            </a:r>
            <a:r>
              <a:rPr lang="en-US" sz="2672" dirty="0"/>
              <a:t> RAID-5?</a:t>
            </a:r>
            <a:endParaRPr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sequential reads?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sequential writes?	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0070C0"/>
                </a:solidFill>
              </a:rPr>
              <a:t>random reads?		</a:t>
            </a:r>
            <a:endParaRPr lang="en-US" sz="22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0070C0"/>
                </a:solidFill>
              </a:rPr>
              <a:t>random writes?		</a:t>
            </a:r>
            <a:endParaRPr sz="2272" dirty="0">
              <a:solidFill>
                <a:srgbClr val="0070C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Shape 975"/>
          <p:cNvSpPr txBox="1">
            <a:spLocks/>
          </p:cNvSpPr>
          <p:nvPr/>
        </p:nvSpPr>
        <p:spPr>
          <a:xfrm>
            <a:off x="241102" y="1599754"/>
            <a:ext cx="6072161" cy="2402532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200" indent="-4572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effectLst/>
                <a:latin typeface="Calibri" pitchFamily="34" charset="0"/>
              </a:rPr>
              <a:t>Steady-state throughput for RAID-4:</a:t>
            </a:r>
          </a:p>
          <a:p>
            <a:pPr marL="553140" lvl="1" indent="-4572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itchFamily="34" charset="0"/>
              </a:rPr>
              <a:t>sequential reads?		</a:t>
            </a:r>
          </a:p>
          <a:p>
            <a:pPr marL="553140" lvl="1" indent="-4572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itchFamily="34" charset="0"/>
              </a:rPr>
              <a:t>sequential writes?	</a:t>
            </a:r>
          </a:p>
          <a:p>
            <a:pPr marL="553140" lvl="1" indent="-4572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itchFamily="34" charset="0"/>
              </a:rPr>
              <a:t>random reads?		</a:t>
            </a:r>
          </a:p>
          <a:p>
            <a:pPr marL="553140" lvl="1" indent="-4572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itchFamily="34" charset="0"/>
              </a:rPr>
              <a:t>random writes?		</a:t>
            </a:r>
            <a:endParaRPr lang="en-US" sz="2400" b="0" dirty="0">
              <a:solidFill>
                <a:srgbClr val="000000"/>
              </a:solidFill>
              <a:effectLst/>
              <a:latin typeface="Calibri" pitchFamily="34" charset="0"/>
              <a:sym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4296" y="2145547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377" y="2580596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7082" y="3057950"/>
            <a:ext cx="118013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R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5511" y="3482088"/>
            <a:ext cx="386516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R/2 (read and write parity disk)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92551" y="2253647"/>
            <a:ext cx="4284078" cy="1015377"/>
            <a:chOff x="5409770" y="7285715"/>
            <a:chExt cx="7125692" cy="2417075"/>
          </a:xfrm>
        </p:grpSpPr>
        <p:sp>
          <p:nvSpPr>
            <p:cNvPr id="10" name="Shape 955"/>
            <p:cNvSpPr/>
            <p:nvPr/>
          </p:nvSpPr>
          <p:spPr>
            <a:xfrm>
              <a:off x="5833162" y="7944839"/>
              <a:ext cx="394609" cy="1098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Shape 956"/>
            <p:cNvSpPr/>
            <p:nvPr/>
          </p:nvSpPr>
          <p:spPr>
            <a:xfrm>
              <a:off x="7275074" y="7944839"/>
              <a:ext cx="394609" cy="1098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2" name="Shape 957"/>
            <p:cNvSpPr/>
            <p:nvPr/>
          </p:nvSpPr>
          <p:spPr>
            <a:xfrm>
              <a:off x="8716986" y="7944839"/>
              <a:ext cx="394609" cy="1098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Shape 958"/>
            <p:cNvSpPr/>
            <p:nvPr/>
          </p:nvSpPr>
          <p:spPr>
            <a:xfrm>
              <a:off x="10158897" y="7944839"/>
              <a:ext cx="394609" cy="1098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Shape 959"/>
            <p:cNvSpPr/>
            <p:nvPr/>
          </p:nvSpPr>
          <p:spPr>
            <a:xfrm>
              <a:off x="11600809" y="7944839"/>
              <a:ext cx="394609" cy="1098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5" name="Shape 960"/>
            <p:cNvSpPr/>
            <p:nvPr/>
          </p:nvSpPr>
          <p:spPr>
            <a:xfrm>
              <a:off x="5409770" y="8099142"/>
              <a:ext cx="6982934" cy="790216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16" name="Shape 961"/>
            <p:cNvSpPr/>
            <p:nvPr/>
          </p:nvSpPr>
          <p:spPr>
            <a:xfrm>
              <a:off x="5515764" y="7285715"/>
              <a:ext cx="1039846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Disk0</a:t>
              </a:r>
            </a:p>
          </p:txBody>
        </p:sp>
        <p:sp>
          <p:nvSpPr>
            <p:cNvPr id="17" name="Shape 962"/>
            <p:cNvSpPr/>
            <p:nvPr/>
          </p:nvSpPr>
          <p:spPr>
            <a:xfrm>
              <a:off x="6957675" y="7285715"/>
              <a:ext cx="1039846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Disk1</a:t>
              </a:r>
            </a:p>
          </p:txBody>
        </p:sp>
        <p:sp>
          <p:nvSpPr>
            <p:cNvPr id="18" name="Shape 963"/>
            <p:cNvSpPr/>
            <p:nvPr/>
          </p:nvSpPr>
          <p:spPr>
            <a:xfrm>
              <a:off x="8399587" y="7285715"/>
              <a:ext cx="1039846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Disk2</a:t>
              </a:r>
            </a:p>
          </p:txBody>
        </p:sp>
        <p:sp>
          <p:nvSpPr>
            <p:cNvPr id="19" name="Shape 964"/>
            <p:cNvSpPr/>
            <p:nvPr/>
          </p:nvSpPr>
          <p:spPr>
            <a:xfrm>
              <a:off x="9841498" y="7285715"/>
              <a:ext cx="1039846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Disk3</a:t>
              </a:r>
            </a:p>
          </p:txBody>
        </p:sp>
        <p:sp>
          <p:nvSpPr>
            <p:cNvPr id="20" name="Shape 965"/>
            <p:cNvSpPr/>
            <p:nvPr/>
          </p:nvSpPr>
          <p:spPr>
            <a:xfrm>
              <a:off x="11283412" y="7285715"/>
              <a:ext cx="1039846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Disk4</a:t>
              </a:r>
            </a:p>
          </p:txBody>
        </p:sp>
        <p:sp>
          <p:nvSpPr>
            <p:cNvPr id="21" name="Shape 966"/>
            <p:cNvSpPr/>
            <p:nvPr/>
          </p:nvSpPr>
          <p:spPr>
            <a:xfrm>
              <a:off x="11164997" y="8809716"/>
              <a:ext cx="1370465" cy="8930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(parity)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80112" y="4528193"/>
            <a:ext cx="2988058" cy="2346303"/>
            <a:chOff x="2905817" y="1909736"/>
            <a:chExt cx="7293653" cy="4798487"/>
          </a:xfrm>
        </p:grpSpPr>
        <p:sp>
          <p:nvSpPr>
            <p:cNvPr id="24" name="Shape 985"/>
            <p:cNvSpPr/>
            <p:nvPr/>
          </p:nvSpPr>
          <p:spPr>
            <a:xfrm>
              <a:off x="3485302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5" name="Shape 986"/>
            <p:cNvSpPr/>
            <p:nvPr/>
          </p:nvSpPr>
          <p:spPr>
            <a:xfrm>
              <a:off x="4927215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6" name="Shape 987"/>
            <p:cNvSpPr/>
            <p:nvPr/>
          </p:nvSpPr>
          <p:spPr>
            <a:xfrm>
              <a:off x="6369126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7" name="Shape 988"/>
            <p:cNvSpPr/>
            <p:nvPr/>
          </p:nvSpPr>
          <p:spPr>
            <a:xfrm>
              <a:off x="7811037" y="2583352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28" name="Shape 989"/>
            <p:cNvSpPr/>
            <p:nvPr/>
          </p:nvSpPr>
          <p:spPr>
            <a:xfrm>
              <a:off x="9189398" y="2583352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29" name="Shape 990"/>
            <p:cNvSpPr/>
            <p:nvPr/>
          </p:nvSpPr>
          <p:spPr>
            <a:xfrm>
              <a:off x="3010933" y="2660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30" name="Shape 991"/>
            <p:cNvSpPr/>
            <p:nvPr/>
          </p:nvSpPr>
          <p:spPr>
            <a:xfrm>
              <a:off x="2905817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Disk0</a:t>
              </a:r>
            </a:p>
          </p:txBody>
        </p:sp>
        <p:sp>
          <p:nvSpPr>
            <p:cNvPr id="31" name="Shape 992"/>
            <p:cNvSpPr/>
            <p:nvPr/>
          </p:nvSpPr>
          <p:spPr>
            <a:xfrm>
              <a:off x="4347728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Disk1</a:t>
              </a:r>
            </a:p>
          </p:txBody>
        </p:sp>
        <p:sp>
          <p:nvSpPr>
            <p:cNvPr id="32" name="Shape 993"/>
            <p:cNvSpPr/>
            <p:nvPr/>
          </p:nvSpPr>
          <p:spPr>
            <a:xfrm>
              <a:off x="5789641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Disk2</a:t>
              </a:r>
            </a:p>
          </p:txBody>
        </p:sp>
        <p:sp>
          <p:nvSpPr>
            <p:cNvPr id="33" name="Shape 994"/>
            <p:cNvSpPr/>
            <p:nvPr/>
          </p:nvSpPr>
          <p:spPr>
            <a:xfrm>
              <a:off x="7231552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Disk3</a:t>
              </a:r>
            </a:p>
          </p:txBody>
        </p:sp>
        <p:sp>
          <p:nvSpPr>
            <p:cNvPr id="34" name="Shape 995"/>
            <p:cNvSpPr/>
            <p:nvPr/>
          </p:nvSpPr>
          <p:spPr>
            <a:xfrm>
              <a:off x="8673466" y="1909736"/>
              <a:ext cx="1526004" cy="76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69" b="0" dirty="0">
                  <a:latin typeface="Calibri" panose="020F0502020204030204" pitchFamily="34" charset="0"/>
                </a:rPr>
                <a:t>Disk4</a:t>
              </a:r>
            </a:p>
          </p:txBody>
        </p:sp>
        <p:sp>
          <p:nvSpPr>
            <p:cNvPr id="35" name="Shape 996"/>
            <p:cNvSpPr/>
            <p:nvPr/>
          </p:nvSpPr>
          <p:spPr>
            <a:xfrm>
              <a:off x="3485302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6" name="Shape 997"/>
            <p:cNvSpPr/>
            <p:nvPr/>
          </p:nvSpPr>
          <p:spPr>
            <a:xfrm>
              <a:off x="4927215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7" name="Shape 998"/>
            <p:cNvSpPr/>
            <p:nvPr/>
          </p:nvSpPr>
          <p:spPr>
            <a:xfrm>
              <a:off x="6369126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8" name="Shape 999"/>
            <p:cNvSpPr/>
            <p:nvPr/>
          </p:nvSpPr>
          <p:spPr>
            <a:xfrm>
              <a:off x="7747487" y="3726353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39" name="Shape 1000"/>
            <p:cNvSpPr/>
            <p:nvPr/>
          </p:nvSpPr>
          <p:spPr>
            <a:xfrm>
              <a:off x="9252950" y="3726353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40" name="Shape 1001"/>
            <p:cNvSpPr/>
            <p:nvPr/>
          </p:nvSpPr>
          <p:spPr>
            <a:xfrm>
              <a:off x="3010933" y="3803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41" name="Shape 1002"/>
            <p:cNvSpPr/>
            <p:nvPr/>
          </p:nvSpPr>
          <p:spPr>
            <a:xfrm>
              <a:off x="3485302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42" name="Shape 1003"/>
            <p:cNvSpPr/>
            <p:nvPr/>
          </p:nvSpPr>
          <p:spPr>
            <a:xfrm>
              <a:off x="4927215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43" name="Shape 1004"/>
            <p:cNvSpPr/>
            <p:nvPr/>
          </p:nvSpPr>
          <p:spPr>
            <a:xfrm>
              <a:off x="6305576" y="4869351"/>
              <a:ext cx="586925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P</a:t>
              </a:r>
            </a:p>
          </p:txBody>
        </p:sp>
        <p:sp>
          <p:nvSpPr>
            <p:cNvPr id="44" name="Shape 1005"/>
            <p:cNvSpPr/>
            <p:nvPr/>
          </p:nvSpPr>
          <p:spPr>
            <a:xfrm>
              <a:off x="7811037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45" name="Shape 1006"/>
            <p:cNvSpPr/>
            <p:nvPr/>
          </p:nvSpPr>
          <p:spPr>
            <a:xfrm>
              <a:off x="9252950" y="4869351"/>
              <a:ext cx="418674" cy="9440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46" name="Shape 1007"/>
            <p:cNvSpPr/>
            <p:nvPr/>
          </p:nvSpPr>
          <p:spPr>
            <a:xfrm>
              <a:off x="3010933" y="4946260"/>
              <a:ext cx="6982934" cy="790215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800"/>
              </a:pPr>
              <a:endParaRPr sz="2672" b="0" dirty="0">
                <a:latin typeface="Calibri" panose="020F0502020204030204" pitchFamily="34" charset="0"/>
              </a:endParaRPr>
            </a:p>
          </p:txBody>
        </p:sp>
        <p:sp>
          <p:nvSpPr>
            <p:cNvPr id="47" name="Shape 1008"/>
            <p:cNvSpPr/>
            <p:nvPr/>
          </p:nvSpPr>
          <p:spPr>
            <a:xfrm>
              <a:off x="6140452" y="5498512"/>
              <a:ext cx="1232540" cy="12097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375"/>
                <a:t>…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910352" y="4646290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10352" y="5126878"/>
            <a:ext cx="116570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(N-1) * 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08411" y="5517232"/>
            <a:ext cx="95571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(N) * R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23928" y="5949280"/>
            <a:ext cx="130837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(N * R) / 4</a:t>
            </a:r>
            <a:endParaRPr lang="en-US" sz="1969" b="0" dirty="0">
              <a:latin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13BBEE-85F1-4B46-BF98-6B91B6A5E1DE}"/>
              </a:ext>
            </a:extLst>
          </p:cNvPr>
          <p:cNvSpPr txBox="1"/>
          <p:nvPr/>
        </p:nvSpPr>
        <p:spPr>
          <a:xfrm>
            <a:off x="5296983" y="523781"/>
            <a:ext cx="335188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>
                <a:latin typeface="Calibri" pitchFamily="34" charset="0"/>
              </a:rPr>
              <a:t>Four I/Os needed:</a:t>
            </a:r>
          </a:p>
          <a:p>
            <a:r>
              <a:rPr lang="en-CN" b="0" dirty="0">
                <a:latin typeface="Calibri" pitchFamily="34" charset="0"/>
              </a:rPr>
              <a:t>two reads and two writes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</a:t>
            </a:r>
            <a:r>
              <a:rPr lang="en-US" sz="3600" dirty="0">
                <a:solidFill>
                  <a:srgbClr val="000000"/>
                </a:solidFill>
              </a:rPr>
              <a:t> Level Comparisons</a:t>
            </a:r>
            <a:endParaRPr sz="3600" dirty="0">
              <a:solidFill>
                <a:srgbClr val="000000"/>
              </a:solidFill>
            </a:endParaRPr>
          </a:p>
        </p:txBody>
      </p:sp>
      <p:graphicFrame>
        <p:nvGraphicFramePr>
          <p:cNvPr id="1025" name="Table 1025"/>
          <p:cNvGraphicFramePr/>
          <p:nvPr>
            <p:extLst>
              <p:ext uri="{D42A27DB-BD31-4B8C-83A1-F6EECF244321}">
                <p14:modId xmlns:p14="http://schemas.microsoft.com/office/powerpoint/2010/main" val="1857197278"/>
              </p:ext>
            </p:extLst>
          </p:nvPr>
        </p:nvGraphicFramePr>
        <p:xfrm>
          <a:off x="1331640" y="2276872"/>
          <a:ext cx="6336702" cy="3168350"/>
        </p:xfrm>
        <a:graphic>
          <a:graphicData uri="http://schemas.openxmlformats.org/drawingml/2006/table">
            <a:tbl>
              <a:tblPr firstRow="1" firstCol="1">
                <a:tableStyleId>{E269D01E-BC32-4049-B463-5C60D7B0CCD2}</a:tableStyleId>
              </a:tblPr>
              <a:tblGrid>
                <a:gridCol w="190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Reliability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Capacity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RAID-0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C*N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RAID-1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N/2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(if lucky)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C*N/2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RAID-4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sz="2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* C</a:t>
                      </a:r>
                      <a:endParaRPr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RAID-5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sz="2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N-1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* C</a:t>
                      </a:r>
                      <a:endParaRPr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RAID</a:t>
            </a:r>
            <a:r>
              <a:rPr lang="en-US" sz="3600" dirty="0">
                <a:solidFill>
                  <a:srgbClr val="000000"/>
                </a:solidFill>
              </a:rPr>
              <a:t> LEVEL Comparisons</a:t>
            </a:r>
            <a:endParaRPr sz="3600" dirty="0">
              <a:solidFill>
                <a:srgbClr val="000000"/>
              </a:solidFill>
            </a:endParaRPr>
          </a:p>
        </p:txBody>
      </p:sp>
      <p:graphicFrame>
        <p:nvGraphicFramePr>
          <p:cNvPr id="1028" name="Table 1028"/>
          <p:cNvGraphicFramePr/>
          <p:nvPr>
            <p:extLst>
              <p:ext uri="{D42A27DB-BD31-4B8C-83A1-F6EECF244321}">
                <p14:modId xmlns:p14="http://schemas.microsoft.com/office/powerpoint/2010/main" val="4164897615"/>
              </p:ext>
            </p:extLst>
          </p:nvPr>
        </p:nvGraphicFramePr>
        <p:xfrm>
          <a:off x="1367467" y="2276872"/>
          <a:ext cx="6409065" cy="3240360"/>
        </p:xfrm>
        <a:graphic>
          <a:graphicData uri="http://schemas.openxmlformats.org/drawingml/2006/table">
            <a:tbl>
              <a:tblPr firstRow="1" firstCol="1">
                <a:tableStyleId>{E269D01E-BC32-4049-B463-5C60D7B0CCD2}</a:tableStyleId>
              </a:tblPr>
              <a:tblGrid>
                <a:gridCol w="145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Latency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Latency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RAID-0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RAID-1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RAID-4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RAID-5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sz="28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RAID Level Comparisons</a:t>
            </a:r>
            <a:endParaRPr sz="3600" dirty="0">
              <a:solidFill>
                <a:srgbClr val="000000"/>
              </a:solidFill>
            </a:endParaRPr>
          </a:p>
        </p:txBody>
      </p:sp>
      <p:graphicFrame>
        <p:nvGraphicFramePr>
          <p:cNvPr id="1036" name="Table 1036"/>
          <p:cNvGraphicFramePr/>
          <p:nvPr>
            <p:extLst>
              <p:ext uri="{D42A27DB-BD31-4B8C-83A1-F6EECF244321}">
                <p14:modId xmlns:p14="http://schemas.microsoft.com/office/powerpoint/2010/main" val="3502529958"/>
              </p:ext>
            </p:extLst>
          </p:nvPr>
        </p:nvGraphicFramePr>
        <p:xfrm>
          <a:off x="683568" y="2276872"/>
          <a:ext cx="7776863" cy="3103232"/>
        </p:xfrm>
        <a:graphic>
          <a:graphicData uri="http://schemas.openxmlformats.org/drawingml/2006/table">
            <a:tbl>
              <a:tblPr firstRow="1" firstCol="1">
                <a:tableStyleId>{E269D01E-BC32-4049-B463-5C60D7B0CCD2}</a:tableStyleId>
              </a:tblPr>
              <a:tblGrid>
                <a:gridCol w="184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2852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 Read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 Write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Read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Write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9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RAID-0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9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RAID-1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9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RAID-4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R/2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9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RAID-5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N/4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hape 1040"/>
          <p:cNvSpPr/>
          <p:nvPr/>
        </p:nvSpPr>
        <p:spPr>
          <a:xfrm>
            <a:off x="1907704" y="5661248"/>
            <a:ext cx="476989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tx1"/>
                </a:solidFill>
                <a:latin typeface="Calibri" panose="020F0502020204030204" pitchFamily="34" charset="0"/>
              </a:rPr>
              <a:t>RAID-5 is strictly better than RAID-4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RAID Level Comparisons</a:t>
            </a:r>
            <a:endParaRPr sz="3600" dirty="0">
              <a:solidFill>
                <a:srgbClr val="000000"/>
              </a:solidFill>
            </a:endParaRPr>
          </a:p>
        </p:txBody>
      </p:sp>
      <p:graphicFrame>
        <p:nvGraphicFramePr>
          <p:cNvPr id="1043" name="Table 1043"/>
          <p:cNvGraphicFramePr/>
          <p:nvPr>
            <p:extLst>
              <p:ext uri="{D42A27DB-BD31-4B8C-83A1-F6EECF244321}">
                <p14:modId xmlns:p14="http://schemas.microsoft.com/office/powerpoint/2010/main" val="2440025082"/>
              </p:ext>
            </p:extLst>
          </p:nvPr>
        </p:nvGraphicFramePr>
        <p:xfrm>
          <a:off x="869008" y="2064955"/>
          <a:ext cx="7262962" cy="2438330"/>
        </p:xfrm>
        <a:graphic>
          <a:graphicData uri="http://schemas.openxmlformats.org/drawingml/2006/table">
            <a:tbl>
              <a:tblPr firstRow="1" firstCol="1">
                <a:tableStyleId>{E269D01E-BC32-4049-B463-5C60D7B0CCD2}</a:tableStyleId>
              </a:tblPr>
              <a:tblGrid>
                <a:gridCol w="10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338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 Read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 Write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Read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Write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6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RAID-0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6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RAID-1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N/2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6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RAID-5</a:t>
                      </a:r>
                      <a:endParaRPr sz="2400" b="0" i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(N-1)*S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N/4 * R</a:t>
                      </a:r>
                      <a:endParaRPr sz="2400" b="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7477" y="4984967"/>
            <a:ext cx="845105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RAID-0 is always 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fastest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and has 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best capacity 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(but at cost of reliability)</a:t>
            </a:r>
          </a:p>
        </p:txBody>
      </p:sp>
      <p:sp>
        <p:nvSpPr>
          <p:cNvPr id="5" name="Shape 1054"/>
          <p:cNvSpPr/>
          <p:nvPr/>
        </p:nvSpPr>
        <p:spPr>
          <a:xfrm>
            <a:off x="722639" y="5469679"/>
            <a:ext cx="570502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RAID-5 better than RAID-1 for 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sequential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workloads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hape 1054"/>
          <p:cNvSpPr/>
          <p:nvPr/>
        </p:nvSpPr>
        <p:spPr>
          <a:xfrm>
            <a:off x="722639" y="5949280"/>
            <a:ext cx="544251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RAID-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better than RAID-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for 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random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workloads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1064" name="Shape 1064"/>
          <p:cNvSpPr>
            <a:spLocks noGrp="1"/>
          </p:cNvSpPr>
          <p:nvPr>
            <p:ph type="body" idx="4294967295"/>
          </p:nvPr>
        </p:nvSpPr>
        <p:spPr>
          <a:xfrm>
            <a:off x="160735" y="1603102"/>
            <a:ext cx="8808244" cy="4794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Many engineering tradeoffs with RAID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/>
              <a:t>capacity, reliability, performance</a:t>
            </a:r>
            <a:r>
              <a:rPr lang="en-US" sz="2461" dirty="0"/>
              <a:t> for different workloads</a:t>
            </a: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Block-based interface: </a:t>
            </a:r>
            <a:br>
              <a:rPr lang="en-US" sz="2672" dirty="0"/>
            </a:br>
            <a:r>
              <a:rPr lang="en-US" sz="2672" dirty="0"/>
              <a:t>Very deployable and popular storage solution due to </a:t>
            </a:r>
            <a:r>
              <a:rPr lang="en-US" sz="2672" dirty="0">
                <a:solidFill>
                  <a:srgbClr val="0070C0"/>
                </a:solidFill>
              </a:rPr>
              <a:t>transparency</a:t>
            </a:r>
            <a:r>
              <a:rPr lang="en-US" sz="2672" dirty="0"/>
              <a:t>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72">
                <a:solidFill>
                  <a:srgbClr val="000000"/>
                </a:solidFill>
              </a:rPr>
              <a:t>Picking a RAID and setting its parameters (chunk size, number of disks, etc.) properly for a particular workload is </a:t>
            </a:r>
            <a:r>
              <a:rPr lang="en-US" altLang="zh-CN" sz="2672">
                <a:solidFill>
                  <a:srgbClr val="C00000"/>
                </a:solidFill>
              </a:rPr>
              <a:t>challenging</a:t>
            </a:r>
            <a:r>
              <a:rPr lang="en-US" altLang="zh-CN" sz="2672">
                <a:solidFill>
                  <a:srgbClr val="000000"/>
                </a:solidFill>
              </a:rPr>
              <a:t>, and remains </a:t>
            </a:r>
            <a:r>
              <a:rPr lang="en-US" altLang="zh-CN" sz="2672">
                <a:solidFill>
                  <a:srgbClr val="C00000"/>
                </a:solidFill>
              </a:rPr>
              <a:t>more of an art than a science</a:t>
            </a:r>
            <a:r>
              <a:rPr lang="en-US" altLang="zh-CN" sz="2672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General Strategy</a:t>
            </a:r>
            <a:r>
              <a:rPr lang="zh-CN" altLang="en-US" sz="360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1</a:t>
            </a:r>
            <a:r>
              <a:rPr lang="en-US" sz="3600" dirty="0">
                <a:solidFill>
                  <a:srgbClr val="000000"/>
                </a:solidFill>
              </a:rPr>
              <a:t>: MAPPING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001331" y="4232943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1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670669" y="4232943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2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 flipH="1">
            <a:off x="4419643" y="3378972"/>
            <a:ext cx="122175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544659" y="3378972"/>
            <a:ext cx="122175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013505" y="3397110"/>
            <a:ext cx="54908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/>
          <p:nvPr/>
        </p:nvSpPr>
        <p:spPr>
          <a:xfrm flipH="1">
            <a:off x="3022060" y="3397110"/>
            <a:ext cx="54908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067761" y="2925993"/>
            <a:ext cx="2952570" cy="46307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RAID</a:t>
            </a:r>
          </a:p>
        </p:txBody>
      </p:sp>
      <p:sp>
        <p:nvSpPr>
          <p:cNvPr id="317" name="Shape 317"/>
          <p:cNvSpPr/>
          <p:nvPr/>
        </p:nvSpPr>
        <p:spPr>
          <a:xfrm>
            <a:off x="3074196" y="2545108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18" name="Shape 318"/>
          <p:cNvSpPr/>
          <p:nvPr/>
        </p:nvSpPr>
        <p:spPr>
          <a:xfrm>
            <a:off x="4206732" y="2545108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19" name="Shape 319"/>
          <p:cNvSpPr/>
          <p:nvPr/>
        </p:nvSpPr>
        <p:spPr>
          <a:xfrm>
            <a:off x="5525287" y="2545108"/>
            <a:ext cx="48571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200</a:t>
            </a:r>
          </a:p>
        </p:txBody>
      </p:sp>
      <p:sp>
        <p:nvSpPr>
          <p:cNvPr id="320" name="Shape 320"/>
          <p:cNvSpPr/>
          <p:nvPr/>
        </p:nvSpPr>
        <p:spPr>
          <a:xfrm>
            <a:off x="3010120" y="4715405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0569" y="4715405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22" name="Shape 322"/>
          <p:cNvSpPr/>
          <p:nvPr/>
        </p:nvSpPr>
        <p:spPr>
          <a:xfrm>
            <a:off x="4666847" y="4715405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3" name="Shape 323"/>
          <p:cNvSpPr/>
          <p:nvPr/>
        </p:nvSpPr>
        <p:spPr>
          <a:xfrm>
            <a:off x="5567297" y="4715405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24" name="Shape 324"/>
          <p:cNvSpPr/>
          <p:nvPr/>
        </p:nvSpPr>
        <p:spPr>
          <a:xfrm>
            <a:off x="1799530" y="1839675"/>
            <a:ext cx="52242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Build fast, large disk from smaller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Mapping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4294967295"/>
          </p:nvPr>
        </p:nvSpPr>
        <p:spPr>
          <a:xfrm>
            <a:off x="195677" y="1665349"/>
            <a:ext cx="8948323" cy="50875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12" dirty="0"/>
              <a:t>How should we map </a:t>
            </a:r>
            <a:r>
              <a:rPr sz="2812" dirty="0">
                <a:solidFill>
                  <a:srgbClr val="0070C0"/>
                </a:solidFill>
              </a:rPr>
              <a:t>logical </a:t>
            </a:r>
            <a:r>
              <a:rPr lang="en-US" sz="2812" dirty="0">
                <a:solidFill>
                  <a:srgbClr val="0070C0"/>
                </a:solidFill>
              </a:rPr>
              <a:t>block addresses </a:t>
            </a:r>
            <a:r>
              <a:rPr sz="2812" dirty="0"/>
              <a:t>to </a:t>
            </a:r>
            <a:br>
              <a:rPr lang="en-US" sz="2812" dirty="0"/>
            </a:br>
            <a:r>
              <a:rPr sz="2812" dirty="0"/>
              <a:t>physical </a:t>
            </a:r>
            <a:r>
              <a:rPr lang="en-US" sz="2812" dirty="0"/>
              <a:t>block </a:t>
            </a:r>
            <a:r>
              <a:rPr sz="2812" dirty="0"/>
              <a:t>addresses?</a:t>
            </a:r>
          </a:p>
          <a:p>
            <a:pPr marL="536353" lvl="1" indent="-241093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Some similarity to </a:t>
            </a:r>
            <a:r>
              <a:rPr lang="en-US" sz="2531" dirty="0">
                <a:solidFill>
                  <a:srgbClr val="0070C0"/>
                </a:solidFill>
              </a:rPr>
              <a:t>virtual memory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812" dirty="0">
              <a:ea typeface="Helvetica"/>
              <a:cs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12" dirty="0">
                <a:ea typeface="Helvetica"/>
                <a:cs typeface="Helvetica"/>
                <a:sym typeface="Helvetica"/>
              </a:rPr>
              <a:t>1) </a:t>
            </a:r>
            <a:r>
              <a:rPr sz="2812" dirty="0">
                <a:solidFill>
                  <a:srgbClr val="0070C0"/>
                </a:solidFill>
                <a:ea typeface="Helvetica"/>
                <a:cs typeface="Helvetica"/>
                <a:sym typeface="Helvetica"/>
              </a:rPr>
              <a:t>Dynamic</a:t>
            </a:r>
            <a:r>
              <a:rPr sz="2812" dirty="0">
                <a:solidFill>
                  <a:srgbClr val="0070C0"/>
                </a:solidFill>
              </a:rPr>
              <a:t> mapping</a:t>
            </a:r>
            <a:r>
              <a:rPr sz="2812" dirty="0"/>
              <a:t>: use data structure (hash table, tree)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12" dirty="0"/>
              <a:t>pag</a:t>
            </a:r>
            <a:r>
              <a:rPr lang="en-US" sz="2412" dirty="0"/>
              <a:t>e tables</a:t>
            </a:r>
            <a:endParaRPr sz="281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12" dirty="0">
                <a:ea typeface="Helvetica"/>
                <a:cs typeface="Helvetica"/>
                <a:sym typeface="Helvetica"/>
              </a:rPr>
              <a:t>2) </a:t>
            </a:r>
            <a:r>
              <a:rPr sz="2812" dirty="0">
                <a:solidFill>
                  <a:srgbClr val="0070C0"/>
                </a:solidFill>
                <a:ea typeface="Helvetica"/>
                <a:cs typeface="Helvetica"/>
                <a:sym typeface="Helvetica"/>
              </a:rPr>
              <a:t>Static</a:t>
            </a:r>
            <a:r>
              <a:rPr sz="2812" dirty="0">
                <a:solidFill>
                  <a:srgbClr val="0070C0"/>
                </a:solidFill>
              </a:rPr>
              <a:t> mapping</a:t>
            </a:r>
            <a:r>
              <a:rPr sz="2812" dirty="0"/>
              <a:t>: use </a:t>
            </a:r>
            <a:r>
              <a:rPr lang="en-US" sz="2812" dirty="0"/>
              <a:t>simple </a:t>
            </a:r>
            <a:r>
              <a:rPr sz="2812" dirty="0"/>
              <a:t>math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12" dirty="0"/>
              <a:t>RAID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 flipH="1">
            <a:off x="4363736" y="3267156"/>
            <a:ext cx="122175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4488751" y="3267156"/>
            <a:ext cx="122175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957597" y="3285295"/>
            <a:ext cx="54908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29" name="Shape 329"/>
          <p:cNvSpPr/>
          <p:nvPr/>
        </p:nvSpPr>
        <p:spPr>
          <a:xfrm flipH="1">
            <a:off x="2966152" y="3285295"/>
            <a:ext cx="54908" cy="811258"/>
          </a:xfrm>
          <a:prstGeom prst="line">
            <a:avLst/>
          </a:prstGeom>
          <a:ln w="38100">
            <a:solidFill>
              <a:srgbClr val="E8A43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6686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General Strategy</a:t>
            </a:r>
            <a:r>
              <a:rPr lang="zh-CN" altLang="en-US" sz="360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en-US" sz="3600" dirty="0">
                <a:solidFill>
                  <a:srgbClr val="000000"/>
                </a:solidFill>
              </a:rPr>
              <a:t>: REDUNDANCY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945423" y="4121128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2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614761" y="4121128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3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284100" y="4121128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4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276085" y="4121128"/>
            <a:ext cx="1416092" cy="46307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Disk</a:t>
            </a:r>
            <a:r>
              <a:rPr lang="en-US" sz="2109" dirty="0">
                <a:solidFill>
                  <a:schemeClr val="bg1"/>
                </a:solidFill>
              </a:rPr>
              <a:t> 1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488751" y="3267157"/>
            <a:ext cx="1787248" cy="815429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6" name="Shape 336"/>
          <p:cNvSpPr/>
          <p:nvPr/>
        </p:nvSpPr>
        <p:spPr>
          <a:xfrm flipH="1">
            <a:off x="2702814" y="3267157"/>
            <a:ext cx="1787248" cy="815429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08572" y="3267157"/>
            <a:ext cx="1787248" cy="815429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8" name="Shape 338"/>
          <p:cNvSpPr/>
          <p:nvPr/>
        </p:nvSpPr>
        <p:spPr>
          <a:xfrm flipH="1">
            <a:off x="1282994" y="3267157"/>
            <a:ext cx="1787248" cy="815429"/>
          </a:xfrm>
          <a:prstGeom prst="line">
            <a:avLst/>
          </a:prstGeom>
          <a:ln w="381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011853" y="2814178"/>
            <a:ext cx="2952570" cy="46307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RAID</a:t>
            </a:r>
          </a:p>
        </p:txBody>
      </p:sp>
      <p:sp>
        <p:nvSpPr>
          <p:cNvPr id="340" name="Shape 340"/>
          <p:cNvSpPr/>
          <p:nvPr/>
        </p:nvSpPr>
        <p:spPr>
          <a:xfrm>
            <a:off x="3018289" y="2433293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4150825" y="2433293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42" name="Shape 342"/>
          <p:cNvSpPr/>
          <p:nvPr/>
        </p:nvSpPr>
        <p:spPr>
          <a:xfrm>
            <a:off x="5469380" y="2433293"/>
            <a:ext cx="48571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200</a:t>
            </a:r>
          </a:p>
        </p:txBody>
      </p:sp>
      <p:sp>
        <p:nvSpPr>
          <p:cNvPr id="343" name="Shape 343"/>
          <p:cNvSpPr/>
          <p:nvPr/>
        </p:nvSpPr>
        <p:spPr>
          <a:xfrm>
            <a:off x="2954212" y="460359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3854661" y="460359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45" name="Shape 345"/>
          <p:cNvSpPr/>
          <p:nvPr/>
        </p:nvSpPr>
        <p:spPr>
          <a:xfrm>
            <a:off x="4610940" y="460359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6" name="Shape 346"/>
          <p:cNvSpPr/>
          <p:nvPr/>
        </p:nvSpPr>
        <p:spPr>
          <a:xfrm>
            <a:off x="5511390" y="460359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47" name="Shape 347"/>
          <p:cNvSpPr/>
          <p:nvPr/>
        </p:nvSpPr>
        <p:spPr>
          <a:xfrm>
            <a:off x="6267668" y="460359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8" name="Shape 348"/>
          <p:cNvSpPr/>
          <p:nvPr/>
        </p:nvSpPr>
        <p:spPr>
          <a:xfrm>
            <a:off x="7194907" y="460359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49" name="Shape 349"/>
          <p:cNvSpPr/>
          <p:nvPr/>
        </p:nvSpPr>
        <p:spPr>
          <a:xfrm>
            <a:off x="1270695" y="460359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50" name="Shape 350"/>
          <p:cNvSpPr/>
          <p:nvPr/>
        </p:nvSpPr>
        <p:spPr>
          <a:xfrm>
            <a:off x="2171145" y="460359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51" name="Shape 351"/>
          <p:cNvSpPr/>
          <p:nvPr/>
        </p:nvSpPr>
        <p:spPr>
          <a:xfrm>
            <a:off x="2036671" y="1727860"/>
            <a:ext cx="46073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Add even more disks for reliability.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Redundancy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4294967295"/>
          </p:nvPr>
        </p:nvSpPr>
        <p:spPr>
          <a:xfrm>
            <a:off x="319431" y="1594920"/>
            <a:ext cx="8383748" cy="48344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Trade-offs</a:t>
            </a:r>
            <a:r>
              <a:rPr lang="en-US" sz="2672" dirty="0"/>
              <a:t> to amount of redundancy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Increase</a:t>
            </a:r>
            <a:r>
              <a:rPr lang="en-US" sz="2672" dirty="0"/>
              <a:t> number of copies</a:t>
            </a:r>
            <a:r>
              <a:rPr sz="2672" dirty="0"/>
              <a:t>: </a:t>
            </a:r>
            <a:endParaRPr lang="en-US" sz="2672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improves </a:t>
            </a:r>
            <a:r>
              <a:rPr sz="2461" u="sng" dirty="0">
                <a:solidFill>
                  <a:srgbClr val="0070C0"/>
                </a:solidFill>
              </a:rPr>
              <a:t>reliability</a:t>
            </a:r>
            <a:r>
              <a:rPr lang="en-US" sz="2461" u="sng" dirty="0"/>
              <a:t> </a:t>
            </a:r>
            <a:r>
              <a:rPr lang="en-US" sz="2461" dirty="0"/>
              <a:t>(and maybe </a:t>
            </a:r>
            <a:r>
              <a:rPr lang="en-US" sz="2461" u="sng" dirty="0">
                <a:solidFill>
                  <a:srgbClr val="0070C0"/>
                </a:solidFill>
              </a:rPr>
              <a:t>performance</a:t>
            </a:r>
            <a:r>
              <a:rPr lang="en-US" sz="2461" u="sng" dirty="0"/>
              <a:t>)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Decrease</a:t>
            </a:r>
            <a:r>
              <a:rPr lang="en-US" sz="2672" dirty="0"/>
              <a:t> number of copies (deduplication):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improves </a:t>
            </a:r>
            <a:r>
              <a:rPr sz="2461" u="sng" dirty="0">
                <a:solidFill>
                  <a:srgbClr val="0070C0"/>
                </a:solidFill>
              </a:rPr>
              <a:t>space efficiency</a:t>
            </a:r>
            <a:endParaRPr sz="246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13647</TotalTime>
  <Words>2584</Words>
  <Application>Microsoft Macintosh PowerPoint</Application>
  <PresentationFormat>全屏显示(4:3)</PresentationFormat>
  <Paragraphs>968</Paragraphs>
  <Slides>57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URWPalladioL</vt:lpstr>
      <vt:lpstr>Arial</vt:lpstr>
      <vt:lpstr>Arial Narrow</vt:lpstr>
      <vt:lpstr>Calibri</vt:lpstr>
      <vt:lpstr>Calisto MT</vt:lpstr>
      <vt:lpstr>Helvetica</vt:lpstr>
      <vt:lpstr>Times New Roman</vt:lpstr>
      <vt:lpstr>Wingdings</vt:lpstr>
      <vt:lpstr>Wingdings 2</vt:lpstr>
      <vt:lpstr>template2007</vt:lpstr>
      <vt:lpstr>Persistence: RAID</vt:lpstr>
      <vt:lpstr>Only One Disk?</vt:lpstr>
      <vt:lpstr>Solution 1: JBOD</vt:lpstr>
      <vt:lpstr>Solution 2: RAID</vt:lpstr>
      <vt:lpstr>Why Inexpensive Disks?</vt:lpstr>
      <vt:lpstr>General Strategy 1: MAPPING</vt:lpstr>
      <vt:lpstr>Mapping</vt:lpstr>
      <vt:lpstr>General Strategy 2: REDUNDANCY</vt:lpstr>
      <vt:lpstr>Redundancy</vt:lpstr>
      <vt:lpstr>Reasoning About RAID</vt:lpstr>
      <vt:lpstr>RAID Decisions</vt:lpstr>
      <vt:lpstr>Workloads</vt:lpstr>
      <vt:lpstr>Metrics</vt:lpstr>
      <vt:lpstr>RAID-0: Striping</vt:lpstr>
      <vt:lpstr>4 disks</vt:lpstr>
      <vt:lpstr>4 disks</vt:lpstr>
      <vt:lpstr>Chunk Size</vt:lpstr>
      <vt:lpstr>Chunk Size</vt:lpstr>
      <vt:lpstr>RAID-0: Analysis</vt:lpstr>
      <vt:lpstr>RAID-1: Mirroring</vt:lpstr>
      <vt:lpstr>Raid-1 Layout</vt:lpstr>
      <vt:lpstr>Raid-1: 4 disks</vt:lpstr>
      <vt:lpstr>RAID-1: Analysis</vt:lpstr>
      <vt:lpstr>RAID-1: Throughput</vt:lpstr>
      <vt:lpstr>Crashes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Solution</vt:lpstr>
      <vt:lpstr>PowerPoint 演示文稿</vt:lpstr>
      <vt:lpstr>RAID-4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RAID-4: Analysis</vt:lpstr>
      <vt:lpstr>RAID-4: Analysis</vt:lpstr>
      <vt:lpstr>RAID-5</vt:lpstr>
      <vt:lpstr>RAID-5: Analysis</vt:lpstr>
      <vt:lpstr>RAID-5: Throughput</vt:lpstr>
      <vt:lpstr>RAID Level Comparisons</vt:lpstr>
      <vt:lpstr>RAID LEVEL Comparisons</vt:lpstr>
      <vt:lpstr>RAID Level Comparisons</vt:lpstr>
      <vt:lpstr>RAID Level Comparisons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Persistence: RAID</dc:title>
  <dc:creator>Kay Kay</dc:creator>
  <dc:description>Redesign of slides created by Randal E. Bryant and David R. O'Hallaron</dc:description>
  <cp:lastModifiedBy>Ben</cp:lastModifiedBy>
  <cp:revision>51</cp:revision>
  <cp:lastPrinted>2017-08-31T16:02:16Z</cp:lastPrinted>
  <dcterms:created xsi:type="dcterms:W3CDTF">2021-11-10T06:09:30Z</dcterms:created>
  <dcterms:modified xsi:type="dcterms:W3CDTF">2023-11-15T03:33:21Z</dcterms:modified>
</cp:coreProperties>
</file>