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366" r:id="rId2"/>
    <p:sldId id="291" r:id="rId3"/>
    <p:sldId id="293" r:id="rId4"/>
    <p:sldId id="295" r:id="rId5"/>
    <p:sldId id="297" r:id="rId6"/>
    <p:sldId id="298" r:id="rId7"/>
    <p:sldId id="299" r:id="rId8"/>
    <p:sldId id="367" r:id="rId9"/>
    <p:sldId id="306" r:id="rId10"/>
    <p:sldId id="307" r:id="rId11"/>
    <p:sldId id="308" r:id="rId12"/>
    <p:sldId id="309" r:id="rId13"/>
    <p:sldId id="311" r:id="rId14"/>
    <p:sldId id="312" r:id="rId15"/>
    <p:sldId id="313" r:id="rId16"/>
    <p:sldId id="314" r:id="rId17"/>
    <p:sldId id="315" r:id="rId18"/>
    <p:sldId id="316" r:id="rId19"/>
    <p:sldId id="317" r:id="rId20"/>
    <p:sldId id="318" r:id="rId21"/>
    <p:sldId id="319" r:id="rId22"/>
    <p:sldId id="322" r:id="rId23"/>
    <p:sldId id="323" r:id="rId24"/>
    <p:sldId id="324" r:id="rId25"/>
    <p:sldId id="327" r:id="rId26"/>
    <p:sldId id="328" r:id="rId27"/>
    <p:sldId id="329" r:id="rId28"/>
    <p:sldId id="330" r:id="rId29"/>
    <p:sldId id="331" r:id="rId30"/>
    <p:sldId id="332" r:id="rId31"/>
    <p:sldId id="333" r:id="rId32"/>
    <p:sldId id="334" r:id="rId33"/>
    <p:sldId id="335" r:id="rId34"/>
    <p:sldId id="340" r:id="rId35"/>
    <p:sldId id="341" r:id="rId36"/>
    <p:sldId id="350" r:id="rId37"/>
    <p:sldId id="368" r:id="rId38"/>
    <p:sldId id="345" r:id="rId39"/>
    <p:sldId id="346" r:id="rId40"/>
    <p:sldId id="348" r:id="rId41"/>
    <p:sldId id="349" r:id="rId42"/>
    <p:sldId id="352" r:id="rId43"/>
    <p:sldId id="353" r:id="rId44"/>
    <p:sldId id="354" r:id="rId45"/>
    <p:sldId id="355" r:id="rId46"/>
    <p:sldId id="356" r:id="rId47"/>
    <p:sldId id="359" r:id="rId48"/>
    <p:sldId id="360" r:id="rId49"/>
    <p:sldId id="364" r:id="rId50"/>
  </p:sldIdLst>
  <p:sldSz cx="9144000" cy="6858000" type="screen4x3"/>
  <p:notesSz cx="7302500" cy="9586913"/>
  <p:custDataLst>
    <p:tags r:id="rId53"/>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19">
          <p15:clr>
            <a:srgbClr val="A4A3A4"/>
          </p15:clr>
        </p15:guide>
        <p15:guide id="2" pos="23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0066FF"/>
    <a:srgbClr val="A8E799"/>
    <a:srgbClr val="CDF1C5"/>
    <a:srgbClr val="F1C7C7"/>
    <a:srgbClr val="E0E0E0"/>
    <a:srgbClr val="E0F4E3"/>
    <a:srgbClr val="E3E4E6"/>
    <a:srgbClr val="FFFF99"/>
    <a:srgbClr val="FF9999"/>
    <a:srgbClr val="E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96" autoAdjust="0"/>
    <p:restoredTop sz="83578"/>
  </p:normalViewPr>
  <p:slideViewPr>
    <p:cSldViewPr snapToObjects="1">
      <p:cViewPr>
        <p:scale>
          <a:sx n="102" d="100"/>
          <a:sy n="102" d="100"/>
        </p:scale>
        <p:origin x="1432" y="2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64"/>
    </p:cViewPr>
  </p:sorterViewPr>
  <p:notesViewPr>
    <p:cSldViewPr snapToObjects="1">
      <p:cViewPr varScale="1">
        <p:scale>
          <a:sx n="70" d="100"/>
          <a:sy n="70" d="100"/>
        </p:scale>
        <p:origin x="-2384" y="-120"/>
      </p:cViewPr>
      <p:guideLst>
        <p:guide orient="horz" pos="3019"/>
        <p:guide pos="230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2211548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5213"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3999"/>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3999"/>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21352571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URWPalladioL"/>
              </a:rPr>
              <a:t>Note you can never write to a directory directly. Because the format of the directory is considered file system meta-data, the file system considers itself responsible for the integrity of directory data; thus, you can only update a directory indirectly by, for example, creating files, directories, or other object types within it. In this way, the file system makes sure that directory contents are as expected.</a:t>
            </a:r>
            <a:endParaRPr lang="en-US" altLang="zh-CN"/>
          </a:p>
        </p:txBody>
      </p:sp>
      <p:sp>
        <p:nvSpPr>
          <p:cNvPr id="4" name="灯片编号占位符 3"/>
          <p:cNvSpPr>
            <a:spLocks noGrp="1"/>
          </p:cNvSpPr>
          <p:nvPr>
            <p:ph type="sldNum" sz="quarter" idx="5"/>
          </p:nvPr>
        </p:nvSpPr>
        <p:spPr/>
        <p:txBody>
          <a:bodyPr/>
          <a:lstStyle/>
          <a:p>
            <a:pPr>
              <a:defRPr/>
            </a:pPr>
            <a:fld id="{40F64717-A5A5-4C4E-9291-2F18B7410B06}" type="slidenum">
              <a:rPr lang="en-US"/>
              <a:pPr>
                <a:defRPr/>
              </a:pPr>
              <a:t>22</a:t>
            </a:fld>
            <a:endParaRPr lang="en-US"/>
          </a:p>
        </p:txBody>
      </p:sp>
    </p:spTree>
    <p:extLst>
      <p:ext uri="{BB962C8B-B14F-4D97-AF65-F5344CB8AC3E}">
        <p14:creationId xmlns:p14="http://schemas.microsoft.com/office/powerpoint/2010/main" val="3827018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t>stdin</a:t>
            </a:r>
            <a:r>
              <a:rPr lang="en-US" altLang="zh-CN" sz="1200" dirty="0"/>
              <a:t>: 0, </a:t>
            </a:r>
            <a:r>
              <a:rPr lang="en-US" altLang="zh-CN" sz="1200" dirty="0" err="1"/>
              <a:t>stdout</a:t>
            </a:r>
            <a:r>
              <a:rPr lang="en-US" altLang="zh-CN" sz="1200" dirty="0"/>
              <a:t>: 1, </a:t>
            </a:r>
            <a:r>
              <a:rPr lang="en-US" altLang="zh-CN" sz="1200" dirty="0" err="1"/>
              <a:t>stderr</a:t>
            </a:r>
            <a:r>
              <a:rPr lang="en-US" altLang="zh-CN" sz="1200" dirty="0"/>
              <a:t>: 2</a:t>
            </a:r>
          </a:p>
          <a:p>
            <a:endParaRPr kumimoji="1" lang="en-US" altLang="zh-CN" sz="1200" dirty="0"/>
          </a:p>
          <a:p>
            <a:br>
              <a:rPr lang="en-US" altLang="zh-CN"/>
            </a:br>
            <a:r>
              <a:rPr lang="en-US" altLang="zh-CN" b="0" i="0">
                <a:solidFill>
                  <a:srgbClr val="181818"/>
                </a:solidFill>
                <a:effectLst/>
                <a:latin typeface="PingFang SC" panose="020B0400000000000000" pitchFamily="34" charset="-122"/>
                <a:ea typeface="PingFang SC" panose="020B0400000000000000" pitchFamily="34" charset="-122"/>
              </a:rPr>
              <a:t>linux</a:t>
            </a:r>
            <a:r>
              <a:rPr lang="zh-CN" altLang="en-US" b="0" i="0">
                <a:solidFill>
                  <a:srgbClr val="181818"/>
                </a:solidFill>
                <a:effectLst/>
                <a:latin typeface="PingFang SC" panose="020B0400000000000000" pitchFamily="34" charset="-122"/>
                <a:ea typeface="PingFang SC" panose="020B0400000000000000" pitchFamily="34" charset="-122"/>
              </a:rPr>
              <a:t>系统下</a:t>
            </a:r>
            <a:r>
              <a:rPr lang="en-US" altLang="zh-CN" b="0" i="0">
                <a:solidFill>
                  <a:srgbClr val="181818"/>
                </a:solidFill>
                <a:effectLst/>
                <a:latin typeface="PingFang SC" panose="020B0400000000000000" pitchFamily="34" charset="-122"/>
                <a:ea typeface="PingFang SC" panose="020B0400000000000000" pitchFamily="34" charset="-122"/>
              </a:rPr>
              <a:t>dup</a:t>
            </a:r>
            <a:r>
              <a:rPr lang="zh-CN" altLang="en-US" b="0" i="0">
                <a:solidFill>
                  <a:srgbClr val="181818"/>
                </a:solidFill>
                <a:effectLst/>
                <a:latin typeface="PingFang SC" panose="020B0400000000000000" pitchFamily="34" charset="-122"/>
                <a:ea typeface="PingFang SC" panose="020B0400000000000000" pitchFamily="34" charset="-122"/>
              </a:rPr>
              <a:t>和</a:t>
            </a:r>
            <a:r>
              <a:rPr lang="en-US" altLang="zh-CN" b="0" i="0">
                <a:solidFill>
                  <a:srgbClr val="181818"/>
                </a:solidFill>
                <a:effectLst/>
                <a:latin typeface="PingFang SC" panose="020B0400000000000000" pitchFamily="34" charset="-122"/>
                <a:ea typeface="PingFang SC" panose="020B0400000000000000" pitchFamily="34" charset="-122"/>
              </a:rPr>
              <a:t>dup2</a:t>
            </a:r>
            <a:r>
              <a:rPr lang="zh-CN" altLang="en-US" b="0" i="0">
                <a:solidFill>
                  <a:srgbClr val="181818"/>
                </a:solidFill>
                <a:effectLst/>
                <a:latin typeface="PingFang SC" panose="020B0400000000000000" pitchFamily="34" charset="-122"/>
                <a:ea typeface="PingFang SC" panose="020B0400000000000000" pitchFamily="34" charset="-122"/>
              </a:rPr>
              <a:t>函数解析</a:t>
            </a:r>
            <a:endParaRPr kumimoji="1" lang="en-US" altLang="zh-CN" sz="1200" b="0" i="0" dirty="0">
              <a:solidFill>
                <a:srgbClr val="181818"/>
              </a:solidFill>
              <a:effectLst/>
              <a:latin typeface="PingFang SC" panose="020B0400000000000000" pitchFamily="34" charset="-122"/>
              <a:ea typeface="PingFang SC" panose="020B0400000000000000" pitchFamily="34" charset="-122"/>
            </a:endParaRPr>
          </a:p>
          <a:p>
            <a:r>
              <a:rPr kumimoji="1" lang="en-US" altLang="zh-CN"/>
              <a:t>https://cloud.tencent.com/developer/article/1958448</a:t>
            </a:r>
          </a:p>
          <a:p>
            <a:endParaRPr kumimoji="1" lang="en-US" altLang="zh-CN"/>
          </a:p>
          <a:p>
            <a:endParaRPr kumimoji="1"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a:pPr>
                <a:defRPr/>
              </a:pPr>
              <a:t>28</a:t>
            </a:fld>
            <a:endParaRPr lang="en-US"/>
          </a:p>
        </p:txBody>
      </p:sp>
    </p:spTree>
    <p:extLst>
      <p:ext uri="{BB962C8B-B14F-4D97-AF65-F5344CB8AC3E}">
        <p14:creationId xmlns:p14="http://schemas.microsoft.com/office/powerpoint/2010/main" val="1352344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P507: 39.10</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NimbusMonL"/>
              </a:rPr>
              <a:t>unlink() </a:t>
            </a:r>
            <a:r>
              <a:rPr lang="en-US" altLang="zh-CN" sz="1800">
                <a:effectLst/>
                <a:latin typeface="URWPalladioL"/>
              </a:rPr>
              <a:t>just takes the name of the file to be removed </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URWPalladioL"/>
              </a:rPr>
              <a:t>Why not just </a:t>
            </a:r>
            <a:r>
              <a:rPr lang="en-US" altLang="zh-CN" sz="1800">
                <a:effectLst/>
                <a:latin typeface="NimbusMonL"/>
              </a:rPr>
              <a:t>remove </a:t>
            </a:r>
            <a:r>
              <a:rPr lang="en-US" altLang="zh-CN" sz="1800">
                <a:effectLst/>
                <a:latin typeface="URWPalladioL"/>
              </a:rPr>
              <a:t>or </a:t>
            </a:r>
            <a:r>
              <a:rPr lang="en-US" altLang="zh-CN" sz="1800">
                <a:effectLst/>
                <a:latin typeface="NimbusMonL"/>
              </a:rPr>
              <a:t>delete</a:t>
            </a:r>
            <a:r>
              <a:rPr lang="en-US" altLang="zh-CN" sz="1800">
                <a:effectLst/>
                <a:latin typeface="URWPalladioL"/>
              </a:rPr>
              <a:t>? To understand the answer to this puzzle, we must first understand more than just files, but also directories.</a:t>
            </a:r>
            <a:endParaRPr lang="en-US" altLang="zh-CN"/>
          </a:p>
        </p:txBody>
      </p:sp>
      <p:sp>
        <p:nvSpPr>
          <p:cNvPr id="4" name="灯片编号占位符 3"/>
          <p:cNvSpPr>
            <a:spLocks noGrp="1"/>
          </p:cNvSpPr>
          <p:nvPr>
            <p:ph type="sldNum" sz="quarter" idx="5"/>
          </p:nvPr>
        </p:nvSpPr>
        <p:spPr/>
        <p:txBody>
          <a:bodyPr/>
          <a:lstStyle/>
          <a:p>
            <a:pPr>
              <a:defRPr/>
            </a:pPr>
            <a:fld id="{40F64717-A5A5-4C4E-9291-2F18B7410B06}" type="slidenum">
              <a:rPr lang="en-US"/>
              <a:pPr>
                <a:defRPr/>
              </a:pPr>
              <a:t>34</a:t>
            </a:fld>
            <a:endParaRPr lang="en-US"/>
          </a:p>
        </p:txBody>
      </p:sp>
    </p:spTree>
    <p:extLst>
      <p:ext uri="{BB962C8B-B14F-4D97-AF65-F5344CB8AC3E}">
        <p14:creationId xmlns:p14="http://schemas.microsoft.com/office/powerpoint/2010/main" val="2154119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URWPalladioL"/>
              </a:rPr>
              <a:t>only when the reference count reaches zero does the file system also free the inode and related data blocks, and thus truly “delete” the file. </a:t>
            </a:r>
            <a:endParaRPr lang="en-US" altLang="zh-CN"/>
          </a:p>
          <a:p>
            <a:endParaRPr kumimoji="1"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a:pPr>
                <a:defRPr/>
              </a:pPr>
              <a:t>36</a:t>
            </a:fld>
            <a:endParaRPr lang="en-US"/>
          </a:p>
        </p:txBody>
      </p:sp>
    </p:spTree>
    <p:extLst>
      <p:ext uri="{BB962C8B-B14F-4D97-AF65-F5344CB8AC3E}">
        <p14:creationId xmlns:p14="http://schemas.microsoft.com/office/powerpoint/2010/main" val="3229683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P506:39.8</a:t>
            </a:r>
            <a:endParaRPr kumimoji="1" lang="zh-CN" altLang="en-US"/>
          </a:p>
        </p:txBody>
      </p:sp>
      <p:sp>
        <p:nvSpPr>
          <p:cNvPr id="4" name="灯片编号占位符 3"/>
          <p:cNvSpPr>
            <a:spLocks noGrp="1"/>
          </p:cNvSpPr>
          <p:nvPr>
            <p:ph type="sldNum" sz="quarter" idx="5"/>
          </p:nvPr>
        </p:nvSpPr>
        <p:spPr/>
        <p:txBody>
          <a:bodyPr/>
          <a:lstStyle/>
          <a:p>
            <a:pPr>
              <a:defRPr/>
            </a:pPr>
            <a:fld id="{40F64717-A5A5-4C4E-9291-2F18B7410B06}" type="slidenum">
              <a:rPr lang="en-US"/>
              <a:pPr>
                <a:defRPr/>
              </a:pPr>
              <a:t>48</a:t>
            </a:fld>
            <a:endParaRPr lang="en-US"/>
          </a:p>
        </p:txBody>
      </p:sp>
    </p:spTree>
    <p:extLst>
      <p:ext uri="{BB962C8B-B14F-4D97-AF65-F5344CB8AC3E}">
        <p14:creationId xmlns:p14="http://schemas.microsoft.com/office/powerpoint/2010/main" val="3803743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b="0" i="0">
                <a:solidFill>
                  <a:schemeClr val="tx1"/>
                </a:solidFill>
                <a:effectLst>
                  <a:outerShdw blurRad="38100" dist="12700" dir="2700000" algn="tl" rotWithShape="0">
                    <a:prstClr val="black">
                      <a:alpha val="60000"/>
                    </a:prstClr>
                  </a:outerShdw>
                </a:effectLst>
                <a:latin typeface="Calibri" panose="020F0502020204030204" pitchFamily="34" charset="0"/>
              </a:defRPr>
            </a:lvl1pPr>
          </a:lstStyle>
          <a:p>
            <a:fld id="{196F663E-5ED1-47B2-8DFB-BADDA486BF96}" type="datetimeFigureOut">
              <a:rPr lang="en-US" smtClean="0"/>
              <a:pPr/>
              <a:t>11/22/23</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b="0" i="0">
                <a:solidFill>
                  <a:schemeClr val="tx1"/>
                </a:solidFill>
                <a:effectLst>
                  <a:outerShdw blurRad="38100" dist="12700" dir="2700000" algn="tl" rotWithShape="0">
                    <a:prstClr val="black">
                      <a:alpha val="60000"/>
                    </a:prstClr>
                  </a:outerShdw>
                </a:effectLst>
                <a:latin typeface="Calibri" panose="020F0502020204030204" pitchFamily="34" charset="0"/>
              </a:defRPr>
            </a:lvl1pPr>
          </a:lstStyle>
          <a:p>
            <a:endParaRPr lang="en-CN"/>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b="0" i="0">
                <a:solidFill>
                  <a:schemeClr val="tx1"/>
                </a:solidFill>
                <a:effectLst>
                  <a:outerShdw blurRad="38100" dist="12700" dir="2700000" algn="tl" rotWithShape="0">
                    <a:prstClr val="black">
                      <a:alpha val="60000"/>
                    </a:prstClr>
                  </a:outerShdw>
                </a:effectLst>
                <a:latin typeface="Calibri" panose="020F0502020204030204" pitchFamily="34" charset="0"/>
              </a:defRPr>
            </a:lvl1pPr>
          </a:lstStyle>
          <a:p>
            <a:fld id="{61F84E61-BFA6-4150-9FE3-AA0C8F288190}" type="slidenum">
              <a:rPr lang="en-CN" smtClean="0"/>
              <a:pPr/>
              <a:t>‹#›</a:t>
            </a:fld>
            <a:endParaRPr lang="en-CN"/>
          </a:p>
        </p:txBody>
      </p:sp>
    </p:spTree>
    <p:extLst>
      <p:ext uri="{BB962C8B-B14F-4D97-AF65-F5344CB8AC3E}">
        <p14:creationId xmlns:p14="http://schemas.microsoft.com/office/powerpoint/2010/main" val="93588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3726" y="142875"/>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a:xfrm>
            <a:off x="396875" y="1066800"/>
            <a:ext cx="7896225" cy="5267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Box 5"/>
          <p:cNvSpPr txBox="1">
            <a:spLocks noChangeArrowheads="1"/>
          </p:cNvSpPr>
          <p:nvPr/>
        </p:nvSpPr>
        <p:spPr bwMode="auto">
          <a:xfrm>
            <a:off x="7897813" y="-26988"/>
            <a:ext cx="1309687" cy="277813"/>
          </a:xfrm>
          <a:prstGeom prst="rect">
            <a:avLst/>
          </a:prstGeom>
          <a:noFill/>
          <a:ln w="25400">
            <a:noFill/>
            <a:miter lim="800000"/>
            <a:headEnd/>
            <a:tailEnd/>
          </a:ln>
          <a:effectLst/>
        </p:spPr>
        <p:txBody>
          <a:bodyPr>
            <a:spAutoFit/>
          </a:bodyPr>
          <a:lstStyle/>
          <a:p>
            <a:pPr>
              <a:defRPr/>
            </a:pPr>
            <a:r>
              <a:rPr lang="en-US" sz="1200" dirty="0">
                <a:solidFill>
                  <a:schemeClr val="bg1"/>
                </a:solidFill>
                <a:latin typeface="Times New Roman" pitchFamily="18" charset="0"/>
              </a:rPr>
              <a:t>Carnegie Mellon</a:t>
            </a:r>
          </a:p>
        </p:txBody>
      </p:sp>
      <p:sp>
        <p:nvSpPr>
          <p:cNvPr id="6" name="Rectangle 5"/>
          <p:cNvSpPr/>
          <p:nvPr userDrawn="1"/>
        </p:nvSpPr>
        <p:spPr>
          <a:xfrm>
            <a:off x="8830843" y="6611779"/>
            <a:ext cx="338554"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sz="1000"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 id="2147483662" r:id="rId14"/>
  </p:sldLayoutIdLst>
  <p:hf sldNum="0" hdr="0" ftr="0" dt="0"/>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0070C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0070C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057400"/>
            <a:ext cx="7772400" cy="1143000"/>
          </a:xfrm>
        </p:spPr>
        <p:txBody>
          <a:bodyPr/>
          <a:lstStyle/>
          <a:p>
            <a:pPr algn="ctr"/>
            <a:r>
              <a:rPr lang="en-US" dirty="0"/>
              <a:t>Persistence: File System API</a:t>
            </a:r>
          </a:p>
        </p:txBody>
      </p:sp>
      <p:sp>
        <p:nvSpPr>
          <p:cNvPr id="2051" name="Rectangle 3"/>
          <p:cNvSpPr>
            <a:spLocks noGrp="1" noChangeArrowheads="1"/>
          </p:cNvSpPr>
          <p:nvPr>
            <p:ph type="subTitle" idx="1"/>
          </p:nvPr>
        </p:nvSpPr>
        <p:spPr>
          <a:xfrm>
            <a:off x="381000" y="3571874"/>
            <a:ext cx="8458200" cy="3063727"/>
          </a:xfrm>
        </p:spPr>
        <p:txBody>
          <a:bodyPr>
            <a:normAutofit/>
          </a:bodyPr>
          <a:lstStyle/>
          <a:p>
            <a:pPr marL="609569" indent="-609569"/>
            <a:r>
              <a:rPr lang="en-US" b="1" dirty="0"/>
              <a:t>Questions answered in this lecture:</a:t>
            </a:r>
          </a:p>
          <a:p>
            <a:pPr marL="609569" indent="-609569"/>
            <a:r>
              <a:rPr lang="en-US" dirty="0"/>
              <a:t>How to </a:t>
            </a:r>
            <a:r>
              <a:rPr lang="en-US" b="1" dirty="0"/>
              <a:t>name</a:t>
            </a:r>
            <a:r>
              <a:rPr lang="en-US" dirty="0"/>
              <a:t> files?  </a:t>
            </a:r>
          </a:p>
          <a:p>
            <a:pPr marL="609569" indent="-609569"/>
            <a:r>
              <a:rPr lang="en-US" dirty="0"/>
              <a:t>	What are </a:t>
            </a:r>
            <a:r>
              <a:rPr lang="en-US" b="1" dirty="0" err="1"/>
              <a:t>inode</a:t>
            </a:r>
            <a:r>
              <a:rPr lang="en-US" b="1" dirty="0"/>
              <a:t> numbers</a:t>
            </a:r>
            <a:r>
              <a:rPr lang="en-US" dirty="0"/>
              <a:t>?  </a:t>
            </a:r>
          </a:p>
          <a:p>
            <a:pPr marL="609569" indent="-609569"/>
            <a:r>
              <a:rPr lang="en-US" dirty="0"/>
              <a:t>	How to </a:t>
            </a:r>
            <a:r>
              <a:rPr lang="en-US" b="1" dirty="0"/>
              <a:t>lookup</a:t>
            </a:r>
            <a:r>
              <a:rPr lang="en-US" dirty="0"/>
              <a:t> a file based on pathname?</a:t>
            </a:r>
          </a:p>
          <a:p>
            <a:pPr marL="609569" indent="-609569"/>
            <a:r>
              <a:rPr lang="en-US" dirty="0"/>
              <a:t>	What is a </a:t>
            </a:r>
            <a:r>
              <a:rPr lang="en-US" b="1" dirty="0"/>
              <a:t>file descriptor</a:t>
            </a:r>
            <a:r>
              <a:rPr lang="en-US" dirty="0"/>
              <a:t>?</a:t>
            </a:r>
          </a:p>
          <a:p>
            <a:pPr marL="609569" indent="-609569"/>
            <a:r>
              <a:rPr lang="en-US" dirty="0"/>
              <a:t>What is the difference between </a:t>
            </a:r>
            <a:r>
              <a:rPr lang="en-US" b="1" dirty="0"/>
              <a:t>hard and soft links</a:t>
            </a:r>
            <a:r>
              <a:rPr lang="en-US" dirty="0"/>
              <a:t>?</a:t>
            </a:r>
          </a:p>
          <a:p>
            <a:pPr marL="609569" indent="-609569"/>
            <a:r>
              <a:rPr lang="en-US" dirty="0"/>
              <a:t>How can </a:t>
            </a:r>
            <a:r>
              <a:rPr lang="en-US" b="1" dirty="0"/>
              <a:t>special requirements </a:t>
            </a:r>
            <a:r>
              <a:rPr lang="en-US" dirty="0"/>
              <a:t>be communicated to file system (</a:t>
            </a:r>
            <a:r>
              <a:rPr lang="en-US" dirty="0" err="1"/>
              <a:t>fsync</a:t>
            </a:r>
            <a:r>
              <a:rPr lang="en-US" dirty="0"/>
              <a:t>)?</a:t>
            </a:r>
          </a:p>
        </p:txBody>
      </p:sp>
    </p:spTree>
    <p:extLst>
      <p:ext uri="{BB962C8B-B14F-4D97-AF65-F5344CB8AC3E}">
        <p14:creationId xmlns:p14="http://schemas.microsoft.com/office/powerpoint/2010/main" val="5772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Shape 1171"/>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172" name="Shape 1172"/>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173" name="Shape 1173"/>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174" name="Shape 1174"/>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175" name="Shape 1175"/>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176" name="Shape 1176"/>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177" name="Shape 1177"/>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178" name="Shape 1178"/>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179" name="Shape 1179"/>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180" name="Shape 1180"/>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181" name="Shape 1181"/>
          <p:cNvSpPr/>
          <p:nvPr/>
        </p:nvSpPr>
        <p:spPr>
          <a:xfrm>
            <a:off x="4167187" y="1321594"/>
            <a:ext cx="4083751" cy="437555"/>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182" name="Shape 1182"/>
          <p:cNvSpPr/>
          <p:nvPr/>
        </p:nvSpPr>
        <p:spPr>
          <a:xfrm>
            <a:off x="4167187" y="3729494"/>
            <a:ext cx="2257677" cy="437555"/>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183" name="Shape 1183"/>
          <p:cNvSpPr/>
          <p:nvPr/>
        </p:nvSpPr>
        <p:spPr>
          <a:xfrm>
            <a:off x="2772731" y="1189563"/>
            <a:ext cx="1342088" cy="34904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184" name="Shape 1184"/>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185" name="Shape 1185"/>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Tree>
    <p:extLst>
      <p:ext uri="{BB962C8B-B14F-4D97-AF65-F5344CB8AC3E}">
        <p14:creationId xmlns:p14="http://schemas.microsoft.com/office/powerpoint/2010/main" val="206783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 name="Shape 1187"/>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188" name="Shape 1188"/>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189" name="Shape 1189"/>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190" name="Shape 1190"/>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191" name="Shape 1191"/>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192" name="Shape 1192"/>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193" name="Shape 1193"/>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194" name="Shape 1194"/>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195" name="Shape 1195"/>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196" name="Shape 1196"/>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197" name="Shape 1197"/>
          <p:cNvSpPr/>
          <p:nvPr/>
        </p:nvSpPr>
        <p:spPr>
          <a:xfrm>
            <a:off x="4167187" y="1321594"/>
            <a:ext cx="4083751" cy="437555"/>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198" name="Shape 1198"/>
          <p:cNvSpPr/>
          <p:nvPr/>
        </p:nvSpPr>
        <p:spPr>
          <a:xfrm>
            <a:off x="4167187" y="3729494"/>
            <a:ext cx="2257677" cy="437555"/>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199" name="Shape 1199"/>
          <p:cNvSpPr/>
          <p:nvPr/>
        </p:nvSpPr>
        <p:spPr>
          <a:xfrm>
            <a:off x="2772731" y="1189563"/>
            <a:ext cx="1342088" cy="34904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00" name="Shape 1200"/>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01" name="Shape 1201"/>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202" name="Shape 1202"/>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readme.txt</a:t>
            </a:r>
            <a:r>
              <a:rPr sz="2250" b="0" dirty="0">
                <a:solidFill>
                  <a:schemeClr val="bg1"/>
                </a:solidFill>
                <a:latin typeface="Calibri" panose="020F0502020204030204" pitchFamily="34" charset="0"/>
              </a:rPr>
              <a:t>”: 3, “hello”: 0, …</a:t>
            </a:r>
          </a:p>
        </p:txBody>
      </p:sp>
      <p:sp>
        <p:nvSpPr>
          <p:cNvPr id="1203" name="Shape 1203"/>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Tree>
    <p:extLst>
      <p:ext uri="{BB962C8B-B14F-4D97-AF65-F5344CB8AC3E}">
        <p14:creationId xmlns:p14="http://schemas.microsoft.com/office/powerpoint/2010/main" val="2616312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 name="Shape 1205"/>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206" name="Shape 1206"/>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207" name="Shape 1207"/>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208" name="Shape 1208"/>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209" name="Shape 1209"/>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210" name="Shape 1210"/>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211" name="Shape 1211"/>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212" name="Shape 1212"/>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213" name="Shape 1213"/>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214" name="Shape 1214"/>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215" name="Shape 1215"/>
          <p:cNvSpPr/>
          <p:nvPr/>
        </p:nvSpPr>
        <p:spPr>
          <a:xfrm>
            <a:off x="4167187" y="1321594"/>
            <a:ext cx="4083751" cy="437555"/>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216" name="Shape 1216"/>
          <p:cNvSpPr/>
          <p:nvPr/>
        </p:nvSpPr>
        <p:spPr>
          <a:xfrm>
            <a:off x="4167187" y="3729494"/>
            <a:ext cx="2257677" cy="437555"/>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217" name="Shape 1217"/>
          <p:cNvSpPr/>
          <p:nvPr/>
        </p:nvSpPr>
        <p:spPr>
          <a:xfrm>
            <a:off x="2772731" y="1189563"/>
            <a:ext cx="1342088" cy="34904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18" name="Shape 1218"/>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19" name="Shape 1219"/>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220" name="Shape 1220"/>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readme.txt</a:t>
            </a:r>
            <a:r>
              <a:rPr sz="2250" b="0" dirty="0">
                <a:solidFill>
                  <a:schemeClr val="bg1"/>
                </a:solidFill>
                <a:latin typeface="Calibri" panose="020F0502020204030204" pitchFamily="34" charset="0"/>
              </a:rPr>
              <a:t>”: 3, “hello”: 0, …</a:t>
            </a:r>
          </a:p>
        </p:txBody>
      </p:sp>
      <p:sp>
        <p:nvSpPr>
          <p:cNvPr id="1221" name="Shape 1221"/>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22" name="Shape 1222"/>
          <p:cNvSpPr/>
          <p:nvPr/>
        </p:nvSpPr>
        <p:spPr>
          <a:xfrm flipH="1">
            <a:off x="2829471" y="2964711"/>
            <a:ext cx="1570418" cy="423463"/>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23" name="Shape 1223"/>
          <p:cNvSpPr/>
          <p:nvPr/>
        </p:nvSpPr>
        <p:spPr>
          <a:xfrm flipH="1" flipV="1">
            <a:off x="2829471" y="1512939"/>
            <a:ext cx="3698055" cy="1078285"/>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2" name="TextBox 1">
            <a:extLst>
              <a:ext uri="{FF2B5EF4-FFF2-40B4-BE49-F238E27FC236}">
                <a16:creationId xmlns:a16="http://schemas.microsoft.com/office/drawing/2014/main" id="{661263F3-404A-9343-9B32-D5CF4F42DB8F}"/>
              </a:ext>
            </a:extLst>
          </p:cNvPr>
          <p:cNvSpPr txBox="1"/>
          <p:nvPr/>
        </p:nvSpPr>
        <p:spPr>
          <a:xfrm>
            <a:off x="1498389" y="5305573"/>
            <a:ext cx="5802999" cy="461665"/>
          </a:xfrm>
          <a:prstGeom prst="rect">
            <a:avLst/>
          </a:prstGeom>
          <a:noFill/>
        </p:spPr>
        <p:txBody>
          <a:bodyPr wrap="none" rtlCol="0">
            <a:spAutoFit/>
          </a:bodyPr>
          <a:lstStyle/>
          <a:p>
            <a:r>
              <a:rPr lang="en-CN" dirty="0">
                <a:latin typeface="Calibri" pitchFamily="34" charset="0"/>
              </a:rPr>
              <a:t>Can not have two files with the same name</a:t>
            </a:r>
          </a:p>
        </p:txBody>
      </p:sp>
    </p:spTree>
    <p:extLst>
      <p:ext uri="{BB962C8B-B14F-4D97-AF65-F5344CB8AC3E}">
        <p14:creationId xmlns:p14="http://schemas.microsoft.com/office/powerpoint/2010/main" val="335384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 name="Shape 122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Paths</a:t>
            </a:r>
          </a:p>
        </p:txBody>
      </p:sp>
      <p:sp>
        <p:nvSpPr>
          <p:cNvPr id="1229" name="Shape 1229"/>
          <p:cNvSpPr>
            <a:spLocks noGrp="1"/>
          </p:cNvSpPr>
          <p:nvPr>
            <p:ph type="body" idx="4294967295"/>
          </p:nvPr>
        </p:nvSpPr>
        <p:spPr>
          <a:xfrm>
            <a:off x="251584" y="1675433"/>
            <a:ext cx="8749541" cy="4769250"/>
          </a:xfrm>
          <a:prstGeom prst="rect">
            <a:avLst/>
          </a:prstGeom>
        </p:spPr>
        <p:txBody>
          <a:bodyPr>
            <a:normAutofit/>
          </a:bodyPr>
          <a:lstStyle/>
          <a:p>
            <a:pPr>
              <a:defRPr sz="1800">
                <a:solidFill>
                  <a:srgbClr val="000000"/>
                </a:solidFill>
              </a:defRPr>
            </a:pPr>
            <a:r>
              <a:rPr sz="2672" dirty="0"/>
              <a:t>Generalize! </a:t>
            </a:r>
            <a:endParaRPr lang="en-US" sz="2672" dirty="0"/>
          </a:p>
          <a:p>
            <a:pPr>
              <a:defRPr sz="1800">
                <a:solidFill>
                  <a:srgbClr val="000000"/>
                </a:solidFill>
              </a:defRPr>
            </a:pPr>
            <a:r>
              <a:rPr lang="en-US" sz="2672" dirty="0">
                <a:solidFill>
                  <a:srgbClr val="0070C0"/>
                </a:solidFill>
              </a:rPr>
              <a:t>Directory Tree </a:t>
            </a:r>
            <a:r>
              <a:rPr lang="en-US" sz="2672" dirty="0"/>
              <a:t>instead of single root directory</a:t>
            </a:r>
          </a:p>
          <a:p>
            <a:pPr>
              <a:defRPr sz="1800">
                <a:solidFill>
                  <a:srgbClr val="000000"/>
                </a:solidFill>
              </a:defRPr>
            </a:pPr>
            <a:r>
              <a:rPr lang="en-US" sz="2672" dirty="0"/>
              <a:t>Only </a:t>
            </a:r>
            <a:r>
              <a:rPr lang="en-US" sz="2672" dirty="0" err="1"/>
              <a:t>path+file</a:t>
            </a:r>
            <a:r>
              <a:rPr lang="en-US" sz="2672" dirty="0"/>
              <a:t> name needs to be unique</a:t>
            </a:r>
          </a:p>
          <a:p>
            <a:pPr marL="638160" lvl="1" indent="-342900">
              <a:defRPr sz="1800">
                <a:solidFill>
                  <a:srgbClr val="000000"/>
                </a:solidFill>
              </a:defRPr>
            </a:pPr>
            <a:r>
              <a:rPr lang="en-US" sz="2461" dirty="0"/>
              <a:t>	/</a:t>
            </a:r>
            <a:r>
              <a:rPr lang="en-US" sz="2461" dirty="0" err="1"/>
              <a:t>usr</a:t>
            </a:r>
            <a:r>
              <a:rPr lang="en-US" sz="2461" dirty="0"/>
              <a:t>/</a:t>
            </a:r>
            <a:r>
              <a:rPr lang="en-US" sz="2461" dirty="0" err="1"/>
              <a:t>dusseau</a:t>
            </a:r>
            <a:r>
              <a:rPr lang="en-US" sz="2461" dirty="0"/>
              <a:t>/</a:t>
            </a:r>
            <a:r>
              <a:rPr lang="en-US" sz="2461" dirty="0" err="1"/>
              <a:t>file.txt</a:t>
            </a:r>
            <a:endParaRPr lang="en-US" sz="2461" dirty="0"/>
          </a:p>
          <a:p>
            <a:pPr marL="638160" lvl="1" indent="-342900">
              <a:defRPr sz="1800">
                <a:solidFill>
                  <a:srgbClr val="000000"/>
                </a:solidFill>
              </a:defRPr>
            </a:pPr>
            <a:r>
              <a:rPr lang="en-US" sz="2461" dirty="0"/>
              <a:t>	/</a:t>
            </a:r>
            <a:r>
              <a:rPr lang="en-US" sz="2461" dirty="0" err="1"/>
              <a:t>tmp</a:t>
            </a:r>
            <a:r>
              <a:rPr lang="en-US" sz="2461" dirty="0"/>
              <a:t>/</a:t>
            </a:r>
            <a:r>
              <a:rPr lang="en-US" sz="2461" dirty="0" err="1"/>
              <a:t>file.txt</a:t>
            </a:r>
            <a:endParaRPr lang="en-US" sz="2461" dirty="0"/>
          </a:p>
          <a:p>
            <a:pPr>
              <a:defRPr sz="1800">
                <a:solidFill>
                  <a:srgbClr val="000000"/>
                </a:solidFill>
              </a:defRPr>
            </a:pPr>
            <a:r>
              <a:rPr sz="2672" dirty="0"/>
              <a:t>Store </a:t>
            </a:r>
            <a:r>
              <a:rPr lang="en-US" sz="2672" dirty="0"/>
              <a:t>file</a:t>
            </a:r>
            <a:r>
              <a:rPr sz="2672" dirty="0"/>
              <a:t>-to-inode mapping </a:t>
            </a:r>
            <a:r>
              <a:rPr lang="en-US" sz="2672" dirty="0"/>
              <a:t>for each directory</a:t>
            </a:r>
          </a:p>
        </p:txBody>
      </p:sp>
    </p:spTree>
    <p:extLst>
      <p:ext uri="{BB962C8B-B14F-4D97-AF65-F5344CB8AC3E}">
        <p14:creationId xmlns:p14="http://schemas.microsoft.com/office/powerpoint/2010/main" val="1109519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Shape 1231"/>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232" name="Shape 1232"/>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233" name="Shape 1233"/>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234" name="Shape 1234"/>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235" name="Shape 1235"/>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236" name="Shape 1236"/>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237" name="Shape 1237"/>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238" name="Shape 1238"/>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239" name="Shape 1239"/>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240" name="Shape 1240"/>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241" name="Shape 1241"/>
          <p:cNvSpPr/>
          <p:nvPr/>
        </p:nvSpPr>
        <p:spPr>
          <a:xfrm>
            <a:off x="4167187" y="1321594"/>
            <a:ext cx="4083751"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bashrc</a:t>
            </a:r>
            <a:r>
              <a:rPr sz="2250" b="0" dirty="0">
                <a:solidFill>
                  <a:schemeClr val="bg1"/>
                </a:solidFill>
                <a:latin typeface="Calibri" panose="020F0502020204030204" pitchFamily="34" charset="0"/>
              </a:rPr>
              <a:t>”: </a:t>
            </a:r>
            <a:r>
              <a:rPr lang="en-US" altLang="zh-CN" sz="2250" b="0" dirty="0">
                <a:solidFill>
                  <a:schemeClr val="bg1"/>
                </a:solidFill>
                <a:latin typeface="Calibri" panose="020F0502020204030204" pitchFamily="34" charset="0"/>
              </a:rPr>
              <a:t>3</a:t>
            </a:r>
            <a:r>
              <a:rPr sz="2250" b="0" dirty="0">
                <a:solidFill>
                  <a:schemeClr val="bg1"/>
                </a:solidFill>
                <a:latin typeface="Calibri" panose="020F0502020204030204" pitchFamily="34" charset="0"/>
              </a:rPr>
              <a:t>, …</a:t>
            </a:r>
          </a:p>
        </p:txBody>
      </p:sp>
      <p:sp>
        <p:nvSpPr>
          <p:cNvPr id="1242" name="Shape 1242"/>
          <p:cNvSpPr/>
          <p:nvPr/>
        </p:nvSpPr>
        <p:spPr>
          <a:xfrm>
            <a:off x="4167187" y="3729494"/>
            <a:ext cx="2257677"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 settings: …</a:t>
            </a:r>
          </a:p>
        </p:txBody>
      </p:sp>
      <p:sp>
        <p:nvSpPr>
          <p:cNvPr id="1243" name="Shape 1243"/>
          <p:cNvSpPr/>
          <p:nvPr/>
        </p:nvSpPr>
        <p:spPr>
          <a:xfrm>
            <a:off x="2772731" y="1189563"/>
            <a:ext cx="1342088" cy="349041"/>
          </a:xfrm>
          <a:prstGeom prst="line">
            <a:avLst/>
          </a:prstGeom>
          <a:ln w="50800">
            <a:solidFill>
              <a:srgbClr val="FF2600"/>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244" name="Shape 1244"/>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245" name="Shape 1245"/>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246" name="Shape 1246"/>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etc</a:t>
            </a:r>
            <a:r>
              <a:rPr sz="2250" b="0" dirty="0">
                <a:solidFill>
                  <a:schemeClr val="bg1"/>
                </a:solidFill>
                <a:latin typeface="Calibri" panose="020F0502020204030204" pitchFamily="34" charset="0"/>
              </a:rPr>
              <a:t>”: 0, …</a:t>
            </a:r>
          </a:p>
        </p:txBody>
      </p:sp>
      <p:sp>
        <p:nvSpPr>
          <p:cNvPr id="1247" name="Shape 1247"/>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248" name="Shape 1248"/>
          <p:cNvSpPr/>
          <p:nvPr/>
        </p:nvSpPr>
        <p:spPr>
          <a:xfrm flipH="1" flipV="1">
            <a:off x="2833610" y="1495963"/>
            <a:ext cx="1765569" cy="1118800"/>
          </a:xfrm>
          <a:prstGeom prst="line">
            <a:avLst/>
          </a:prstGeom>
          <a:ln w="50800">
            <a:solidFill>
              <a:srgbClr val="1497FC"/>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249" name="Shape 1249"/>
          <p:cNvSpPr/>
          <p:nvPr/>
        </p:nvSpPr>
        <p:spPr>
          <a:xfrm flipH="1">
            <a:off x="2838603" y="1724844"/>
            <a:ext cx="1694534" cy="1694534"/>
          </a:xfrm>
          <a:prstGeom prst="line">
            <a:avLst/>
          </a:prstGeom>
          <a:ln w="50800">
            <a:solidFill>
              <a:srgbClr val="1497FC"/>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Tree>
    <p:extLst>
      <p:ext uri="{BB962C8B-B14F-4D97-AF65-F5344CB8AC3E}">
        <p14:creationId xmlns:p14="http://schemas.microsoft.com/office/powerpoint/2010/main" val="4064676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 name="Shape 1251"/>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252" name="Shape 1252"/>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253" name="Shape 1253"/>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254" name="Shape 1254"/>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255" name="Shape 1255"/>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256" name="Shape 1256"/>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257" name="Shape 1257"/>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258" name="Shape 1258"/>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259" name="Shape 1259"/>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260" name="Shape 1260"/>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261" name="Shape 1261"/>
          <p:cNvSpPr/>
          <p:nvPr/>
        </p:nvSpPr>
        <p:spPr>
          <a:xfrm>
            <a:off x="4167187" y="1321594"/>
            <a:ext cx="4083751"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bashrc</a:t>
            </a:r>
            <a:r>
              <a:rPr sz="2250" b="0" dirty="0">
                <a:solidFill>
                  <a:schemeClr val="bg1"/>
                </a:solidFill>
                <a:latin typeface="Calibri" panose="020F0502020204030204" pitchFamily="34" charset="0"/>
              </a:rPr>
              <a:t>”: </a:t>
            </a:r>
            <a:r>
              <a:rPr lang="en-US" altLang="zh-CN" sz="2250" b="0" dirty="0">
                <a:solidFill>
                  <a:schemeClr val="bg1"/>
                </a:solidFill>
                <a:latin typeface="Calibri" panose="020F0502020204030204" pitchFamily="34" charset="0"/>
              </a:rPr>
              <a:t>3</a:t>
            </a:r>
            <a:r>
              <a:rPr sz="2250" b="0" dirty="0">
                <a:solidFill>
                  <a:schemeClr val="bg1"/>
                </a:solidFill>
                <a:latin typeface="Calibri" panose="020F0502020204030204" pitchFamily="34" charset="0"/>
              </a:rPr>
              <a:t>, …</a:t>
            </a:r>
          </a:p>
        </p:txBody>
      </p:sp>
      <p:sp>
        <p:nvSpPr>
          <p:cNvPr id="1262" name="Shape 1262"/>
          <p:cNvSpPr/>
          <p:nvPr/>
        </p:nvSpPr>
        <p:spPr>
          <a:xfrm>
            <a:off x="4167187" y="3729494"/>
            <a:ext cx="2257677"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 settings: …</a:t>
            </a:r>
          </a:p>
        </p:txBody>
      </p:sp>
      <p:sp>
        <p:nvSpPr>
          <p:cNvPr id="1263" name="Shape 1263"/>
          <p:cNvSpPr/>
          <p:nvPr/>
        </p:nvSpPr>
        <p:spPr>
          <a:xfrm>
            <a:off x="2772731" y="1189563"/>
            <a:ext cx="1342088" cy="34904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64" name="Shape 1264"/>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65" name="Shape 1265"/>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266" name="Shape 1266"/>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etc</a:t>
            </a:r>
            <a:r>
              <a:rPr sz="2250" b="0" dirty="0">
                <a:solidFill>
                  <a:schemeClr val="bg1"/>
                </a:solidFill>
                <a:latin typeface="Calibri" panose="020F0502020204030204" pitchFamily="34" charset="0"/>
              </a:rPr>
              <a:t>”: 0, …</a:t>
            </a:r>
          </a:p>
        </p:txBody>
      </p:sp>
      <p:sp>
        <p:nvSpPr>
          <p:cNvPr id="1267" name="Shape 1267"/>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68" name="Shape 1268"/>
          <p:cNvSpPr/>
          <p:nvPr/>
        </p:nvSpPr>
        <p:spPr>
          <a:xfrm flipH="1" flipV="1">
            <a:off x="2833610" y="1495963"/>
            <a:ext cx="1765569" cy="1118800"/>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69" name="Shape 1269"/>
          <p:cNvSpPr/>
          <p:nvPr/>
        </p:nvSpPr>
        <p:spPr>
          <a:xfrm flipH="1">
            <a:off x="2838603" y="1724844"/>
            <a:ext cx="1694534" cy="1694534"/>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70" name="Shape 1270"/>
          <p:cNvSpPr/>
          <p:nvPr/>
        </p:nvSpPr>
        <p:spPr>
          <a:xfrm>
            <a:off x="5096771" y="269263"/>
            <a:ext cx="2258888"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E8A433"/>
                </a:solidFill>
                <a:latin typeface="Calibri" panose="020F0502020204030204" pitchFamily="34" charset="0"/>
              </a:rPr>
              <a:t>read </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etc</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bashrc</a:t>
            </a:r>
            <a:endParaRPr sz="2531" b="0" dirty="0">
              <a:solidFill>
                <a:srgbClr val="E8A433"/>
              </a:solidFill>
              <a:latin typeface="Calibri" panose="020F0502020204030204" pitchFamily="34" charset="0"/>
              <a:ea typeface="Helvetica"/>
              <a:cs typeface="Calibri" panose="020F0502020204030204" pitchFamily="34" charset="0"/>
              <a:sym typeface="Helvetica"/>
            </a:endParaRPr>
          </a:p>
        </p:txBody>
      </p:sp>
      <p:sp>
        <p:nvSpPr>
          <p:cNvPr id="1271" name="Shape 1271"/>
          <p:cNvSpPr/>
          <p:nvPr/>
        </p:nvSpPr>
        <p:spPr>
          <a:xfrm>
            <a:off x="7225307" y="4064240"/>
            <a:ext cx="112101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a:solidFill>
                  <a:srgbClr val="E8A433"/>
                </a:solidFill>
              </a:defRPr>
            </a:lvl1pPr>
          </a:lstStyle>
          <a:p>
            <a:pPr lvl="0">
              <a:defRPr sz="1800">
                <a:solidFill>
                  <a:srgbClr val="000000"/>
                </a:solidFill>
              </a:defRPr>
            </a:pPr>
            <a:r>
              <a:rPr sz="2531" b="0" dirty="0">
                <a:latin typeface="Calibri" panose="020F0502020204030204" pitchFamily="34" charset="0"/>
              </a:rPr>
              <a:t>reads: 0</a:t>
            </a:r>
          </a:p>
        </p:txBody>
      </p:sp>
    </p:spTree>
    <p:extLst>
      <p:ext uri="{BB962C8B-B14F-4D97-AF65-F5344CB8AC3E}">
        <p14:creationId xmlns:p14="http://schemas.microsoft.com/office/powerpoint/2010/main" val="136088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 name="Shape 1273"/>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274" name="Shape 1274"/>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275" name="Shape 1275"/>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276" name="Shape 1276"/>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277" name="Shape 1277"/>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278" name="Shape 1278"/>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279" name="Shape 1279"/>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280" name="Shape 1280"/>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281" name="Shape 1281"/>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282" name="Shape 1282"/>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283" name="Shape 1283"/>
          <p:cNvSpPr/>
          <p:nvPr/>
        </p:nvSpPr>
        <p:spPr>
          <a:xfrm>
            <a:off x="4167187" y="1321594"/>
            <a:ext cx="4083751"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bashrc</a:t>
            </a:r>
            <a:r>
              <a:rPr sz="2250" b="0" dirty="0">
                <a:solidFill>
                  <a:schemeClr val="bg1"/>
                </a:solidFill>
                <a:latin typeface="Calibri" panose="020F0502020204030204" pitchFamily="34" charset="0"/>
              </a:rPr>
              <a:t>”: </a:t>
            </a:r>
            <a:r>
              <a:rPr lang="en-US" altLang="zh-CN" sz="2250" b="0" dirty="0">
                <a:solidFill>
                  <a:schemeClr val="bg1"/>
                </a:solidFill>
                <a:latin typeface="Calibri" panose="020F0502020204030204" pitchFamily="34" charset="0"/>
              </a:rPr>
              <a:t>3</a:t>
            </a:r>
            <a:r>
              <a:rPr sz="2250" b="0" dirty="0">
                <a:solidFill>
                  <a:schemeClr val="bg1"/>
                </a:solidFill>
                <a:latin typeface="Calibri" panose="020F0502020204030204" pitchFamily="34" charset="0"/>
              </a:rPr>
              <a:t>, …</a:t>
            </a:r>
          </a:p>
        </p:txBody>
      </p:sp>
      <p:sp>
        <p:nvSpPr>
          <p:cNvPr id="1284" name="Shape 1284"/>
          <p:cNvSpPr/>
          <p:nvPr/>
        </p:nvSpPr>
        <p:spPr>
          <a:xfrm>
            <a:off x="4167187" y="3729494"/>
            <a:ext cx="2257677"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 settings: …</a:t>
            </a:r>
          </a:p>
        </p:txBody>
      </p:sp>
      <p:sp>
        <p:nvSpPr>
          <p:cNvPr id="1285" name="Shape 1285"/>
          <p:cNvSpPr/>
          <p:nvPr/>
        </p:nvSpPr>
        <p:spPr>
          <a:xfrm>
            <a:off x="2772731" y="1189563"/>
            <a:ext cx="1342088" cy="34904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86" name="Shape 1286"/>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87" name="Shape 1287"/>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288" name="Shape 1288"/>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etc</a:t>
            </a:r>
            <a:r>
              <a:rPr sz="2250" b="0" dirty="0">
                <a:solidFill>
                  <a:schemeClr val="bg1"/>
                </a:solidFill>
                <a:latin typeface="Calibri" panose="020F0502020204030204" pitchFamily="34" charset="0"/>
              </a:rPr>
              <a:t>”: 0, …</a:t>
            </a:r>
          </a:p>
        </p:txBody>
      </p:sp>
      <p:sp>
        <p:nvSpPr>
          <p:cNvPr id="1289" name="Shape 1289"/>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90" name="Shape 1290"/>
          <p:cNvSpPr/>
          <p:nvPr/>
        </p:nvSpPr>
        <p:spPr>
          <a:xfrm flipH="1" flipV="1">
            <a:off x="2833610" y="1495963"/>
            <a:ext cx="1765569" cy="1118800"/>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91" name="Shape 1291"/>
          <p:cNvSpPr/>
          <p:nvPr/>
        </p:nvSpPr>
        <p:spPr>
          <a:xfrm flipH="1">
            <a:off x="2838603" y="1724844"/>
            <a:ext cx="1694534" cy="1694534"/>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292" name="Shape 1292"/>
          <p:cNvSpPr/>
          <p:nvPr/>
        </p:nvSpPr>
        <p:spPr>
          <a:xfrm>
            <a:off x="5096771" y="269263"/>
            <a:ext cx="2258888"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E8A433"/>
                </a:solidFill>
                <a:latin typeface="Calibri" panose="020F0502020204030204" pitchFamily="34" charset="0"/>
              </a:rPr>
              <a:t>read </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etc</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bashrc</a:t>
            </a:r>
            <a:endParaRPr sz="2531" b="0" dirty="0">
              <a:solidFill>
                <a:srgbClr val="E8A433"/>
              </a:solidFill>
              <a:latin typeface="Calibri" panose="020F0502020204030204" pitchFamily="34" charset="0"/>
              <a:ea typeface="Helvetica"/>
              <a:cs typeface="Calibri" panose="020F0502020204030204" pitchFamily="34" charset="0"/>
              <a:sym typeface="Helvetica"/>
            </a:endParaRPr>
          </a:p>
        </p:txBody>
      </p:sp>
      <p:sp>
        <p:nvSpPr>
          <p:cNvPr id="1293" name="Shape 1293"/>
          <p:cNvSpPr/>
          <p:nvPr/>
        </p:nvSpPr>
        <p:spPr>
          <a:xfrm>
            <a:off x="7225307" y="4064240"/>
            <a:ext cx="112101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a:solidFill>
                  <a:srgbClr val="E8A433"/>
                </a:solidFill>
              </a:defRPr>
            </a:lvl1pPr>
          </a:lstStyle>
          <a:p>
            <a:pPr lvl="0">
              <a:defRPr sz="1800">
                <a:solidFill>
                  <a:srgbClr val="000000"/>
                </a:solidFill>
              </a:defRPr>
            </a:pPr>
            <a:r>
              <a:rPr sz="2531" b="0" dirty="0">
                <a:latin typeface="Calibri" panose="020F0502020204030204" pitchFamily="34" charset="0"/>
              </a:rPr>
              <a:t>reads: 1</a:t>
            </a:r>
          </a:p>
        </p:txBody>
      </p:sp>
      <p:sp>
        <p:nvSpPr>
          <p:cNvPr id="1294" name="Shape 1294"/>
          <p:cNvSpPr/>
          <p:nvPr/>
        </p:nvSpPr>
        <p:spPr>
          <a:xfrm>
            <a:off x="1480026" y="2469698"/>
            <a:ext cx="1448192" cy="8735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88900">
            <a:solidFill>
              <a:srgbClr val="308B16"/>
            </a:solidFill>
            <a:miter lim="400000"/>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735828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6" name="Shape 1296"/>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297" name="Shape 1297"/>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298" name="Shape 1298"/>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299" name="Shape 1299"/>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300" name="Shape 1300"/>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301" name="Shape 1301"/>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302" name="Shape 1302"/>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303" name="Shape 1303"/>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304" name="Shape 1304"/>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305" name="Shape 1305"/>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306" name="Shape 1306"/>
          <p:cNvSpPr/>
          <p:nvPr/>
        </p:nvSpPr>
        <p:spPr>
          <a:xfrm>
            <a:off x="4167187" y="1321594"/>
            <a:ext cx="4083751"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bashrc</a:t>
            </a:r>
            <a:r>
              <a:rPr sz="2250" b="0" dirty="0">
                <a:solidFill>
                  <a:schemeClr val="bg1"/>
                </a:solidFill>
                <a:latin typeface="Calibri" panose="020F0502020204030204" pitchFamily="34" charset="0"/>
              </a:rPr>
              <a:t>”: </a:t>
            </a:r>
            <a:r>
              <a:rPr lang="en-US" altLang="zh-CN" sz="2250" b="0" dirty="0">
                <a:solidFill>
                  <a:schemeClr val="bg1"/>
                </a:solidFill>
                <a:latin typeface="Calibri" panose="020F0502020204030204" pitchFamily="34" charset="0"/>
              </a:rPr>
              <a:t>3</a:t>
            </a:r>
            <a:r>
              <a:rPr sz="2250" b="0" dirty="0">
                <a:solidFill>
                  <a:schemeClr val="bg1"/>
                </a:solidFill>
                <a:latin typeface="Calibri" panose="020F0502020204030204" pitchFamily="34" charset="0"/>
              </a:rPr>
              <a:t>, …</a:t>
            </a:r>
          </a:p>
        </p:txBody>
      </p:sp>
      <p:sp>
        <p:nvSpPr>
          <p:cNvPr id="1307" name="Shape 1307"/>
          <p:cNvSpPr/>
          <p:nvPr/>
        </p:nvSpPr>
        <p:spPr>
          <a:xfrm>
            <a:off x="4167187" y="3729494"/>
            <a:ext cx="2257677"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 settings: …</a:t>
            </a:r>
          </a:p>
        </p:txBody>
      </p:sp>
      <p:sp>
        <p:nvSpPr>
          <p:cNvPr id="1308" name="Shape 1308"/>
          <p:cNvSpPr/>
          <p:nvPr/>
        </p:nvSpPr>
        <p:spPr>
          <a:xfrm>
            <a:off x="2772731" y="1189563"/>
            <a:ext cx="1342088" cy="34904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09" name="Shape 1309"/>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10" name="Shape 1310"/>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311" name="Shape 1311"/>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etc</a:t>
            </a:r>
            <a:r>
              <a:rPr sz="2250" b="0" dirty="0">
                <a:solidFill>
                  <a:schemeClr val="bg1"/>
                </a:solidFill>
                <a:latin typeface="Calibri" panose="020F0502020204030204" pitchFamily="34" charset="0"/>
              </a:rPr>
              <a:t>”: 0, …</a:t>
            </a:r>
          </a:p>
        </p:txBody>
      </p:sp>
      <p:sp>
        <p:nvSpPr>
          <p:cNvPr id="1312" name="Shape 1312"/>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13" name="Shape 1313"/>
          <p:cNvSpPr/>
          <p:nvPr/>
        </p:nvSpPr>
        <p:spPr>
          <a:xfrm flipH="1" flipV="1">
            <a:off x="2833610" y="1495963"/>
            <a:ext cx="1765569" cy="1118800"/>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14" name="Shape 1314"/>
          <p:cNvSpPr/>
          <p:nvPr/>
        </p:nvSpPr>
        <p:spPr>
          <a:xfrm flipH="1">
            <a:off x="2838603" y="1724844"/>
            <a:ext cx="1694534" cy="1694534"/>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15" name="Shape 1315"/>
          <p:cNvSpPr/>
          <p:nvPr/>
        </p:nvSpPr>
        <p:spPr>
          <a:xfrm>
            <a:off x="5096771" y="269263"/>
            <a:ext cx="2258888"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E8A433"/>
                </a:solidFill>
                <a:latin typeface="Calibri" panose="020F0502020204030204" pitchFamily="34" charset="0"/>
              </a:rPr>
              <a:t>read </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etc</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bashrc</a:t>
            </a:r>
            <a:endParaRPr sz="2531" b="0" dirty="0">
              <a:solidFill>
                <a:srgbClr val="E8A433"/>
              </a:solidFill>
              <a:latin typeface="Calibri" panose="020F0502020204030204" pitchFamily="34" charset="0"/>
              <a:ea typeface="Helvetica"/>
              <a:cs typeface="Calibri" panose="020F0502020204030204" pitchFamily="34" charset="0"/>
              <a:sym typeface="Helvetica"/>
            </a:endParaRPr>
          </a:p>
        </p:txBody>
      </p:sp>
      <p:sp>
        <p:nvSpPr>
          <p:cNvPr id="1316" name="Shape 1316"/>
          <p:cNvSpPr/>
          <p:nvPr/>
        </p:nvSpPr>
        <p:spPr>
          <a:xfrm>
            <a:off x="7225307" y="4064240"/>
            <a:ext cx="112101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a:solidFill>
                  <a:srgbClr val="E8A433"/>
                </a:solidFill>
              </a:defRPr>
            </a:lvl1pPr>
          </a:lstStyle>
          <a:p>
            <a:pPr lvl="0">
              <a:defRPr sz="1800">
                <a:solidFill>
                  <a:srgbClr val="000000"/>
                </a:solidFill>
              </a:defRPr>
            </a:pPr>
            <a:r>
              <a:rPr sz="2531" b="0" dirty="0">
                <a:latin typeface="Calibri" panose="020F0502020204030204" pitchFamily="34" charset="0"/>
              </a:rPr>
              <a:t>reads: 2</a:t>
            </a:r>
          </a:p>
        </p:txBody>
      </p:sp>
      <p:sp>
        <p:nvSpPr>
          <p:cNvPr id="1317" name="Shape 1317"/>
          <p:cNvSpPr/>
          <p:nvPr/>
        </p:nvSpPr>
        <p:spPr>
          <a:xfrm>
            <a:off x="4087495" y="2343263"/>
            <a:ext cx="1448192" cy="8735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88900">
            <a:solidFill>
              <a:srgbClr val="308B16"/>
            </a:solidFill>
            <a:miter lim="400000"/>
          </a:ln>
        </p:spPr>
        <p:txBody>
          <a:bodyPr lIns="0" tIns="0" rIns="0" bIns="0" anchor="ctr"/>
          <a:lstStyle/>
          <a:p>
            <a:pPr lvl="0">
              <a:defRPr sz="2600"/>
            </a:pPr>
            <a:endParaRPr sz="1828" b="0" dirty="0">
              <a:solidFill>
                <a:schemeClr val="bg1"/>
              </a:solidFill>
              <a:latin typeface="Calibri" panose="020F0502020204030204" pitchFamily="34" charset="0"/>
            </a:endParaRPr>
          </a:p>
        </p:txBody>
      </p:sp>
    </p:spTree>
    <p:extLst>
      <p:ext uri="{BB962C8B-B14F-4D97-AF65-F5344CB8AC3E}">
        <p14:creationId xmlns:p14="http://schemas.microsoft.com/office/powerpoint/2010/main" val="379348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9" name="Shape 1319"/>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320" name="Shape 1320"/>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321" name="Shape 1321"/>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322" name="Shape 1322"/>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323" name="Shape 1323"/>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324" name="Shape 1324"/>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325" name="Shape 1325"/>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326" name="Shape 1326"/>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327" name="Shape 1327"/>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328" name="Shape 1328"/>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329" name="Shape 1329"/>
          <p:cNvSpPr/>
          <p:nvPr/>
        </p:nvSpPr>
        <p:spPr>
          <a:xfrm>
            <a:off x="4167187" y="1321594"/>
            <a:ext cx="4083751"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bashrc</a:t>
            </a:r>
            <a:r>
              <a:rPr sz="2250" b="0" dirty="0">
                <a:solidFill>
                  <a:schemeClr val="bg1"/>
                </a:solidFill>
                <a:latin typeface="Calibri" panose="020F0502020204030204" pitchFamily="34" charset="0"/>
              </a:rPr>
              <a:t>”: </a:t>
            </a:r>
            <a:r>
              <a:rPr lang="en-US" altLang="zh-CN" sz="2250" b="0" dirty="0">
                <a:solidFill>
                  <a:schemeClr val="bg1"/>
                </a:solidFill>
                <a:latin typeface="Calibri" panose="020F0502020204030204" pitchFamily="34" charset="0"/>
              </a:rPr>
              <a:t>3</a:t>
            </a:r>
            <a:r>
              <a:rPr sz="2250" b="0" dirty="0">
                <a:solidFill>
                  <a:schemeClr val="bg1"/>
                </a:solidFill>
                <a:latin typeface="Calibri" panose="020F0502020204030204" pitchFamily="34" charset="0"/>
              </a:rPr>
              <a:t>, …</a:t>
            </a:r>
          </a:p>
        </p:txBody>
      </p:sp>
      <p:sp>
        <p:nvSpPr>
          <p:cNvPr id="1330" name="Shape 1330"/>
          <p:cNvSpPr/>
          <p:nvPr/>
        </p:nvSpPr>
        <p:spPr>
          <a:xfrm>
            <a:off x="4167187" y="3729494"/>
            <a:ext cx="2257677"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 settings: …</a:t>
            </a:r>
          </a:p>
        </p:txBody>
      </p:sp>
      <p:sp>
        <p:nvSpPr>
          <p:cNvPr id="1331" name="Shape 1331"/>
          <p:cNvSpPr/>
          <p:nvPr/>
        </p:nvSpPr>
        <p:spPr>
          <a:xfrm>
            <a:off x="2772731" y="1189563"/>
            <a:ext cx="1342088" cy="34904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32" name="Shape 1332"/>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33" name="Shape 1333"/>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334" name="Shape 1334"/>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etc</a:t>
            </a:r>
            <a:r>
              <a:rPr sz="2250" b="0" dirty="0">
                <a:solidFill>
                  <a:schemeClr val="bg1"/>
                </a:solidFill>
                <a:latin typeface="Calibri" panose="020F0502020204030204" pitchFamily="34" charset="0"/>
              </a:rPr>
              <a:t>”: 0, …</a:t>
            </a:r>
          </a:p>
        </p:txBody>
      </p:sp>
      <p:sp>
        <p:nvSpPr>
          <p:cNvPr id="1335" name="Shape 1335"/>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36" name="Shape 1336"/>
          <p:cNvSpPr/>
          <p:nvPr/>
        </p:nvSpPr>
        <p:spPr>
          <a:xfrm flipH="1" flipV="1">
            <a:off x="2833610" y="1495963"/>
            <a:ext cx="1765569" cy="1118800"/>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37" name="Shape 1337"/>
          <p:cNvSpPr/>
          <p:nvPr/>
        </p:nvSpPr>
        <p:spPr>
          <a:xfrm flipH="1">
            <a:off x="2838603" y="1724844"/>
            <a:ext cx="1694534" cy="1694534"/>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38" name="Shape 1338"/>
          <p:cNvSpPr/>
          <p:nvPr/>
        </p:nvSpPr>
        <p:spPr>
          <a:xfrm>
            <a:off x="5096771" y="269263"/>
            <a:ext cx="2258888"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E8A433"/>
                </a:solidFill>
                <a:latin typeface="Calibri" panose="020F0502020204030204" pitchFamily="34" charset="0"/>
              </a:rPr>
              <a:t>read </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etc</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bashrc</a:t>
            </a:r>
            <a:endParaRPr sz="2531" b="0" dirty="0">
              <a:solidFill>
                <a:srgbClr val="E8A433"/>
              </a:solidFill>
              <a:latin typeface="Calibri" panose="020F0502020204030204" pitchFamily="34" charset="0"/>
              <a:ea typeface="Helvetica"/>
              <a:cs typeface="Calibri" panose="020F0502020204030204" pitchFamily="34" charset="0"/>
              <a:sym typeface="Helvetica"/>
            </a:endParaRPr>
          </a:p>
        </p:txBody>
      </p:sp>
      <p:sp>
        <p:nvSpPr>
          <p:cNvPr id="1339" name="Shape 1339"/>
          <p:cNvSpPr/>
          <p:nvPr/>
        </p:nvSpPr>
        <p:spPr>
          <a:xfrm>
            <a:off x="7225307" y="4064240"/>
            <a:ext cx="112101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a:solidFill>
                  <a:srgbClr val="E8A433"/>
                </a:solidFill>
              </a:defRPr>
            </a:lvl1pPr>
          </a:lstStyle>
          <a:p>
            <a:pPr lvl="0">
              <a:defRPr sz="1800">
                <a:solidFill>
                  <a:srgbClr val="000000"/>
                </a:solidFill>
              </a:defRPr>
            </a:pPr>
            <a:r>
              <a:rPr sz="2531" b="0" dirty="0">
                <a:latin typeface="Calibri" panose="020F0502020204030204" pitchFamily="34" charset="0"/>
              </a:rPr>
              <a:t>reads: 3</a:t>
            </a:r>
          </a:p>
        </p:txBody>
      </p:sp>
      <p:sp>
        <p:nvSpPr>
          <p:cNvPr id="1340" name="Shape 1340"/>
          <p:cNvSpPr/>
          <p:nvPr/>
        </p:nvSpPr>
        <p:spPr>
          <a:xfrm>
            <a:off x="1506815" y="889142"/>
            <a:ext cx="1448192" cy="8735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88900">
            <a:solidFill>
              <a:srgbClr val="308B16"/>
            </a:solidFill>
            <a:miter lim="400000"/>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Tree>
    <p:extLst>
      <p:ext uri="{BB962C8B-B14F-4D97-AF65-F5344CB8AC3E}">
        <p14:creationId xmlns:p14="http://schemas.microsoft.com/office/powerpoint/2010/main" val="757143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 name="Shape 1342"/>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343" name="Shape 1343"/>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344" name="Shape 1344"/>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345" name="Shape 1345"/>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346" name="Shape 1346"/>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347" name="Shape 1347"/>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348" name="Shape 1348"/>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349" name="Shape 1349"/>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350" name="Shape 1350"/>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351" name="Shape 1351"/>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352" name="Shape 1352"/>
          <p:cNvSpPr/>
          <p:nvPr/>
        </p:nvSpPr>
        <p:spPr>
          <a:xfrm>
            <a:off x="4167187" y="1321594"/>
            <a:ext cx="4083751"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bashrc</a:t>
            </a:r>
            <a:r>
              <a:rPr sz="2250" b="0" dirty="0">
                <a:solidFill>
                  <a:schemeClr val="bg1"/>
                </a:solidFill>
                <a:latin typeface="Calibri" panose="020F0502020204030204" pitchFamily="34" charset="0"/>
              </a:rPr>
              <a:t>”: </a:t>
            </a:r>
            <a:r>
              <a:rPr lang="en-US" altLang="zh-CN" sz="2250" b="0" dirty="0">
                <a:solidFill>
                  <a:schemeClr val="bg1"/>
                </a:solidFill>
                <a:latin typeface="Calibri" panose="020F0502020204030204" pitchFamily="34" charset="0"/>
              </a:rPr>
              <a:t>3</a:t>
            </a:r>
            <a:r>
              <a:rPr sz="2250" b="0" dirty="0">
                <a:solidFill>
                  <a:schemeClr val="bg1"/>
                </a:solidFill>
                <a:latin typeface="Calibri" panose="020F0502020204030204" pitchFamily="34" charset="0"/>
              </a:rPr>
              <a:t>, …</a:t>
            </a:r>
          </a:p>
        </p:txBody>
      </p:sp>
      <p:sp>
        <p:nvSpPr>
          <p:cNvPr id="1353" name="Shape 1353"/>
          <p:cNvSpPr/>
          <p:nvPr/>
        </p:nvSpPr>
        <p:spPr>
          <a:xfrm>
            <a:off x="4167187" y="3729494"/>
            <a:ext cx="2257677"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 settings: …</a:t>
            </a:r>
          </a:p>
        </p:txBody>
      </p:sp>
      <p:sp>
        <p:nvSpPr>
          <p:cNvPr id="1354" name="Shape 1354"/>
          <p:cNvSpPr/>
          <p:nvPr/>
        </p:nvSpPr>
        <p:spPr>
          <a:xfrm>
            <a:off x="2772731" y="1189563"/>
            <a:ext cx="1342088" cy="349041"/>
          </a:xfrm>
          <a:prstGeom prst="line">
            <a:avLst/>
          </a:prstGeom>
          <a:ln w="50800">
            <a:solidFill>
              <a:srgbClr val="FF2600"/>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355" name="Shape 1355"/>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356" name="Shape 1356"/>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357" name="Shape 1357"/>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etc</a:t>
            </a:r>
            <a:r>
              <a:rPr sz="2250" b="0" dirty="0">
                <a:solidFill>
                  <a:schemeClr val="bg1"/>
                </a:solidFill>
                <a:latin typeface="Calibri" panose="020F0502020204030204" pitchFamily="34" charset="0"/>
              </a:rPr>
              <a:t>”: 0, …</a:t>
            </a:r>
          </a:p>
        </p:txBody>
      </p:sp>
      <p:sp>
        <p:nvSpPr>
          <p:cNvPr id="1358" name="Shape 1358"/>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359" name="Shape 1359"/>
          <p:cNvSpPr/>
          <p:nvPr/>
        </p:nvSpPr>
        <p:spPr>
          <a:xfrm flipH="1" flipV="1">
            <a:off x="2833610" y="1495963"/>
            <a:ext cx="1765569" cy="1118800"/>
          </a:xfrm>
          <a:prstGeom prst="line">
            <a:avLst/>
          </a:prstGeom>
          <a:ln w="50800">
            <a:solidFill>
              <a:srgbClr val="1497FC"/>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360" name="Shape 1360"/>
          <p:cNvSpPr/>
          <p:nvPr/>
        </p:nvSpPr>
        <p:spPr>
          <a:xfrm flipH="1">
            <a:off x="2838603" y="1724844"/>
            <a:ext cx="1694534" cy="1694534"/>
          </a:xfrm>
          <a:prstGeom prst="line">
            <a:avLst/>
          </a:prstGeom>
          <a:ln w="50800">
            <a:solidFill>
              <a:srgbClr val="1497FC"/>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361" name="Shape 1361"/>
          <p:cNvSpPr/>
          <p:nvPr/>
        </p:nvSpPr>
        <p:spPr>
          <a:xfrm>
            <a:off x="5096771" y="269263"/>
            <a:ext cx="2258888"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E8A433"/>
                </a:solidFill>
                <a:latin typeface="Calibri" panose="020F0502020204030204" pitchFamily="34" charset="0"/>
              </a:rPr>
              <a:t>read </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etc</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bashrc</a:t>
            </a:r>
            <a:endParaRPr sz="2531" b="0" dirty="0">
              <a:solidFill>
                <a:srgbClr val="E8A433"/>
              </a:solidFill>
              <a:latin typeface="Calibri" panose="020F0502020204030204" pitchFamily="34" charset="0"/>
              <a:ea typeface="Helvetica"/>
              <a:cs typeface="Calibri" panose="020F0502020204030204" pitchFamily="34" charset="0"/>
              <a:sym typeface="Helvetica"/>
            </a:endParaRPr>
          </a:p>
        </p:txBody>
      </p:sp>
      <p:sp>
        <p:nvSpPr>
          <p:cNvPr id="1362" name="Shape 1362"/>
          <p:cNvSpPr/>
          <p:nvPr/>
        </p:nvSpPr>
        <p:spPr>
          <a:xfrm>
            <a:off x="7225307" y="4064240"/>
            <a:ext cx="112101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a:solidFill>
                  <a:srgbClr val="E8A433"/>
                </a:solidFill>
              </a:defRPr>
            </a:lvl1pPr>
          </a:lstStyle>
          <a:p>
            <a:pPr lvl="0">
              <a:defRPr sz="1800">
                <a:solidFill>
                  <a:srgbClr val="000000"/>
                </a:solidFill>
              </a:defRPr>
            </a:pPr>
            <a:r>
              <a:rPr sz="2531" b="0" dirty="0">
                <a:latin typeface="Calibri" panose="020F0502020204030204" pitchFamily="34" charset="0"/>
              </a:rPr>
              <a:t>reads: 4</a:t>
            </a:r>
          </a:p>
        </p:txBody>
      </p:sp>
      <p:sp>
        <p:nvSpPr>
          <p:cNvPr id="1363" name="Shape 1363"/>
          <p:cNvSpPr/>
          <p:nvPr/>
        </p:nvSpPr>
        <p:spPr>
          <a:xfrm>
            <a:off x="4126189" y="1138021"/>
            <a:ext cx="1448193" cy="8735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88900">
            <a:solidFill>
              <a:srgbClr val="308B16"/>
            </a:solidFill>
            <a:miter lim="400000"/>
          </a:ln>
        </p:spPr>
        <p:txBody>
          <a:bodyPr lIns="0" tIns="0" rIns="0" bIns="0" anchor="ctr"/>
          <a:lstStyle/>
          <a:p>
            <a:pPr lvl="0">
              <a:defRPr sz="2600"/>
            </a:pPr>
            <a:endParaRPr sz="1828" b="0" dirty="0">
              <a:solidFill>
                <a:schemeClr val="bg1"/>
              </a:solidFill>
              <a:latin typeface="Calibri" panose="020F0502020204030204" pitchFamily="34" charset="0"/>
            </a:endParaRPr>
          </a:p>
        </p:txBody>
      </p:sp>
    </p:spTree>
    <p:extLst>
      <p:ext uri="{BB962C8B-B14F-4D97-AF65-F5344CB8AC3E}">
        <p14:creationId xmlns:p14="http://schemas.microsoft.com/office/powerpoint/2010/main" val="347154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p:cNvSpPr>
          <p:nvPr>
            <p:ph type="title"/>
          </p:nvPr>
        </p:nvSpPr>
        <p:spPr>
          <a:xfrm>
            <a:off x="399058" y="265248"/>
            <a:ext cx="7592093" cy="762000"/>
          </a:xfrm>
          <a:prstGeom prst="rect">
            <a:avLst/>
          </a:prstGeom>
        </p:spPr>
        <p:txBody>
          <a:bodyPr/>
          <a:lstStyle>
            <a:lvl1pPr defTabSz="473201">
              <a:defRPr sz="6480"/>
            </a:lvl1pPr>
          </a:lstStyle>
          <a:p>
            <a:pPr lvl="0">
              <a:defRPr sz="1800">
                <a:solidFill>
                  <a:srgbClr val="000000"/>
                </a:solidFill>
              </a:defRPr>
            </a:pPr>
            <a:r>
              <a:rPr sz="3600" dirty="0">
                <a:solidFill>
                  <a:srgbClr val="000000"/>
                </a:solidFill>
              </a:rPr>
              <a:t>What is a File?</a:t>
            </a:r>
          </a:p>
        </p:txBody>
      </p:sp>
      <p:sp>
        <p:nvSpPr>
          <p:cNvPr id="2" name="Content Placeholder 1"/>
          <p:cNvSpPr>
            <a:spLocks noGrp="1"/>
          </p:cNvSpPr>
          <p:nvPr>
            <p:ph idx="1"/>
          </p:nvPr>
        </p:nvSpPr>
        <p:spPr>
          <a:xfrm>
            <a:off x="399058" y="1340768"/>
            <a:ext cx="7896225" cy="5267325"/>
          </a:xfrm>
        </p:spPr>
        <p:txBody>
          <a:bodyPr/>
          <a:lstStyle/>
          <a:p>
            <a:pPr>
              <a:defRPr sz="1800">
                <a:solidFill>
                  <a:srgbClr val="000000"/>
                </a:solidFill>
              </a:defRPr>
            </a:pPr>
            <a:r>
              <a:rPr lang="en-US" sz="2672" dirty="0">
                <a:solidFill>
                  <a:srgbClr val="0070C0"/>
                </a:solidFill>
              </a:rPr>
              <a:t>Array of persistent bytes </a:t>
            </a:r>
            <a:r>
              <a:rPr lang="en-US" sz="2672" dirty="0"/>
              <a:t>that can be read/written</a:t>
            </a:r>
          </a:p>
          <a:p>
            <a:pPr>
              <a:defRPr sz="1800">
                <a:solidFill>
                  <a:srgbClr val="000000"/>
                </a:solidFill>
              </a:defRPr>
            </a:pPr>
            <a:endParaRPr lang="en-US" sz="2672" dirty="0"/>
          </a:p>
          <a:p>
            <a:pPr>
              <a:defRPr sz="1800">
                <a:solidFill>
                  <a:srgbClr val="000000"/>
                </a:solidFill>
              </a:defRPr>
            </a:pPr>
            <a:r>
              <a:rPr lang="en-US" sz="2672" dirty="0"/>
              <a:t>File system consists of </a:t>
            </a:r>
            <a:r>
              <a:rPr lang="en-US" sz="2672" dirty="0">
                <a:solidFill>
                  <a:srgbClr val="0070C0"/>
                </a:solidFill>
              </a:rPr>
              <a:t>many files</a:t>
            </a:r>
          </a:p>
          <a:p>
            <a:pPr marL="638160" lvl="1" indent="-342900">
              <a:defRPr sz="1800">
                <a:solidFill>
                  <a:srgbClr val="000000"/>
                </a:solidFill>
              </a:defRPr>
            </a:pPr>
            <a:r>
              <a:rPr lang="en-US" sz="2461" dirty="0"/>
              <a:t>Refers to collection of files</a:t>
            </a:r>
          </a:p>
          <a:p>
            <a:pPr marL="638160" lvl="1" indent="-342900">
              <a:defRPr sz="1800">
                <a:solidFill>
                  <a:srgbClr val="000000"/>
                </a:solidFill>
              </a:defRPr>
            </a:pPr>
            <a:r>
              <a:rPr lang="en-US" sz="2461" dirty="0"/>
              <a:t>Also refers to part of OS that manages those files</a:t>
            </a:r>
          </a:p>
          <a:p>
            <a:pPr>
              <a:defRPr sz="1800">
                <a:solidFill>
                  <a:srgbClr val="000000"/>
                </a:solidFill>
              </a:defRPr>
            </a:pPr>
            <a:endParaRPr lang="en-US" sz="2672" dirty="0">
              <a:solidFill>
                <a:srgbClr val="000000"/>
              </a:solidFill>
            </a:endParaRPr>
          </a:p>
          <a:p>
            <a:pPr>
              <a:defRPr sz="1800">
                <a:solidFill>
                  <a:srgbClr val="000000"/>
                </a:solidFill>
              </a:defRPr>
            </a:pPr>
            <a:r>
              <a:rPr lang="en-US" sz="2672" dirty="0"/>
              <a:t>Files need </a:t>
            </a:r>
            <a:r>
              <a:rPr lang="en-US" sz="2672" dirty="0">
                <a:solidFill>
                  <a:srgbClr val="0070C0"/>
                </a:solidFill>
              </a:rPr>
              <a:t>names</a:t>
            </a:r>
            <a:r>
              <a:rPr lang="en-US" sz="2672" dirty="0"/>
              <a:t> to access correct one</a:t>
            </a:r>
          </a:p>
          <a:p>
            <a:pPr lvl="1">
              <a:defRPr sz="1800">
                <a:solidFill>
                  <a:srgbClr val="000000"/>
                </a:solidFill>
              </a:defRPr>
            </a:pPr>
            <a:r>
              <a:rPr lang="en-US" sz="2461" dirty="0">
                <a:solidFill>
                  <a:srgbClr val="000000"/>
                </a:solidFill>
              </a:rPr>
              <a:t>What</a:t>
            </a:r>
            <a:r>
              <a:rPr lang="zh-CN" altLang="en-US" sz="2461" dirty="0">
                <a:solidFill>
                  <a:srgbClr val="000000"/>
                </a:solidFill>
              </a:rPr>
              <a:t> </a:t>
            </a:r>
            <a:r>
              <a:rPr lang="en-US" altLang="zh-CN" sz="2461" dirty="0">
                <a:solidFill>
                  <a:srgbClr val="000000"/>
                </a:solidFill>
              </a:rPr>
              <a:t>is the name of a file?</a:t>
            </a:r>
            <a:endParaRPr lang="en-US" sz="2461" dirty="0">
              <a:solidFill>
                <a:srgbClr val="000000"/>
              </a:solidFill>
            </a:endParaRPr>
          </a:p>
        </p:txBody>
      </p:sp>
    </p:spTree>
    <p:extLst>
      <p:ext uri="{BB962C8B-B14F-4D97-AF65-F5344CB8AC3E}">
        <p14:creationId xmlns:p14="http://schemas.microsoft.com/office/powerpoint/2010/main" val="402574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5" name="Shape 1365"/>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366" name="Shape 1366"/>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367" name="Shape 1367"/>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368" name="Shape 1368"/>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369" name="Shape 1369"/>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370" name="Shape 1370"/>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371" name="Shape 1371"/>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372" name="Shape 1372"/>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373" name="Shape 1373"/>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374" name="Shape 1374"/>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375" name="Shape 1375"/>
          <p:cNvSpPr/>
          <p:nvPr/>
        </p:nvSpPr>
        <p:spPr>
          <a:xfrm>
            <a:off x="4167187" y="1321594"/>
            <a:ext cx="4083751"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bashrc</a:t>
            </a:r>
            <a:r>
              <a:rPr sz="2250" b="0" dirty="0">
                <a:solidFill>
                  <a:schemeClr val="bg1"/>
                </a:solidFill>
                <a:latin typeface="Calibri" panose="020F0502020204030204" pitchFamily="34" charset="0"/>
              </a:rPr>
              <a:t>”: </a:t>
            </a:r>
            <a:r>
              <a:rPr lang="en-US" altLang="zh-CN" sz="2250" b="0" dirty="0">
                <a:solidFill>
                  <a:schemeClr val="bg1"/>
                </a:solidFill>
                <a:latin typeface="Calibri" panose="020F0502020204030204" pitchFamily="34" charset="0"/>
              </a:rPr>
              <a:t>3</a:t>
            </a:r>
            <a:r>
              <a:rPr sz="2250" b="0" dirty="0">
                <a:solidFill>
                  <a:schemeClr val="bg1"/>
                </a:solidFill>
                <a:latin typeface="Calibri" panose="020F0502020204030204" pitchFamily="34" charset="0"/>
              </a:rPr>
              <a:t>, …</a:t>
            </a:r>
          </a:p>
        </p:txBody>
      </p:sp>
      <p:sp>
        <p:nvSpPr>
          <p:cNvPr id="1376" name="Shape 1376"/>
          <p:cNvSpPr/>
          <p:nvPr/>
        </p:nvSpPr>
        <p:spPr>
          <a:xfrm>
            <a:off x="4167187" y="3729494"/>
            <a:ext cx="2257677"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 settings: …</a:t>
            </a:r>
          </a:p>
        </p:txBody>
      </p:sp>
      <p:sp>
        <p:nvSpPr>
          <p:cNvPr id="1377" name="Shape 1377"/>
          <p:cNvSpPr/>
          <p:nvPr/>
        </p:nvSpPr>
        <p:spPr>
          <a:xfrm>
            <a:off x="2772731" y="1189563"/>
            <a:ext cx="1342088" cy="34904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78" name="Shape 1378"/>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79" name="Shape 1379"/>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380" name="Shape 1380"/>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etc</a:t>
            </a:r>
            <a:r>
              <a:rPr sz="2250" b="0" dirty="0">
                <a:solidFill>
                  <a:schemeClr val="bg1"/>
                </a:solidFill>
                <a:latin typeface="Calibri" panose="020F0502020204030204" pitchFamily="34" charset="0"/>
              </a:rPr>
              <a:t>”: 0, …</a:t>
            </a:r>
          </a:p>
        </p:txBody>
      </p:sp>
      <p:sp>
        <p:nvSpPr>
          <p:cNvPr id="1381" name="Shape 1381"/>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82" name="Shape 1382"/>
          <p:cNvSpPr/>
          <p:nvPr/>
        </p:nvSpPr>
        <p:spPr>
          <a:xfrm flipH="1" flipV="1">
            <a:off x="2833610" y="1495963"/>
            <a:ext cx="1765569" cy="1118800"/>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83" name="Shape 1383"/>
          <p:cNvSpPr/>
          <p:nvPr/>
        </p:nvSpPr>
        <p:spPr>
          <a:xfrm flipH="1">
            <a:off x="2838603" y="1724844"/>
            <a:ext cx="1694534" cy="1694534"/>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384" name="Shape 1384"/>
          <p:cNvSpPr/>
          <p:nvPr/>
        </p:nvSpPr>
        <p:spPr>
          <a:xfrm>
            <a:off x="5096771" y="269263"/>
            <a:ext cx="2258888"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E8A433"/>
                </a:solidFill>
                <a:latin typeface="Calibri" panose="020F0502020204030204" pitchFamily="34" charset="0"/>
              </a:rPr>
              <a:t>read </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etc</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bashrc</a:t>
            </a:r>
            <a:endParaRPr sz="2531" b="0" dirty="0">
              <a:solidFill>
                <a:srgbClr val="E8A433"/>
              </a:solidFill>
              <a:latin typeface="Calibri" panose="020F0502020204030204" pitchFamily="34" charset="0"/>
              <a:ea typeface="Helvetica"/>
              <a:cs typeface="Calibri" panose="020F0502020204030204" pitchFamily="34" charset="0"/>
              <a:sym typeface="Helvetica"/>
            </a:endParaRPr>
          </a:p>
        </p:txBody>
      </p:sp>
      <p:sp>
        <p:nvSpPr>
          <p:cNvPr id="1385" name="Shape 1385"/>
          <p:cNvSpPr/>
          <p:nvPr/>
        </p:nvSpPr>
        <p:spPr>
          <a:xfrm>
            <a:off x="7225307" y="4064240"/>
            <a:ext cx="112101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a:solidFill>
                  <a:srgbClr val="E8A433"/>
                </a:solidFill>
              </a:defRPr>
            </a:lvl1pPr>
          </a:lstStyle>
          <a:p>
            <a:pPr lvl="0">
              <a:defRPr sz="1800">
                <a:solidFill>
                  <a:srgbClr val="000000"/>
                </a:solidFill>
              </a:defRPr>
            </a:pPr>
            <a:r>
              <a:rPr sz="2531" b="0" dirty="0">
                <a:latin typeface="Calibri" panose="020F0502020204030204" pitchFamily="34" charset="0"/>
              </a:rPr>
              <a:t>reads: 5</a:t>
            </a:r>
          </a:p>
        </p:txBody>
      </p:sp>
      <p:sp>
        <p:nvSpPr>
          <p:cNvPr id="1386" name="Shape 1386"/>
          <p:cNvSpPr/>
          <p:nvPr/>
        </p:nvSpPr>
        <p:spPr>
          <a:xfrm>
            <a:off x="1506815" y="3284475"/>
            <a:ext cx="1448192" cy="87355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88900">
            <a:solidFill>
              <a:srgbClr val="308B16"/>
            </a:solidFill>
            <a:miter lim="400000"/>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73163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Shape 1388"/>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389" name="Shape 1389"/>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390" name="Shape 1390"/>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391" name="Shape 1391"/>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392" name="Shape 1392"/>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393" name="Shape 1393"/>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394" name="Shape 1394"/>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395" name="Shape 1395"/>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396" name="Shape 1396"/>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397" name="Shape 1397"/>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398" name="Shape 1398"/>
          <p:cNvSpPr/>
          <p:nvPr/>
        </p:nvSpPr>
        <p:spPr>
          <a:xfrm>
            <a:off x="4167187" y="1321594"/>
            <a:ext cx="4083751"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bashrc</a:t>
            </a:r>
            <a:r>
              <a:rPr sz="2250" b="0" dirty="0">
                <a:solidFill>
                  <a:schemeClr val="bg1"/>
                </a:solidFill>
                <a:latin typeface="Calibri" panose="020F0502020204030204" pitchFamily="34" charset="0"/>
              </a:rPr>
              <a:t>”: 6, …</a:t>
            </a:r>
          </a:p>
        </p:txBody>
      </p:sp>
      <p:sp>
        <p:nvSpPr>
          <p:cNvPr id="1399" name="Shape 1399"/>
          <p:cNvSpPr/>
          <p:nvPr/>
        </p:nvSpPr>
        <p:spPr>
          <a:xfrm>
            <a:off x="4167187" y="3729494"/>
            <a:ext cx="2257677"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 settings: …</a:t>
            </a:r>
          </a:p>
        </p:txBody>
      </p:sp>
      <p:sp>
        <p:nvSpPr>
          <p:cNvPr id="1400" name="Shape 1400"/>
          <p:cNvSpPr/>
          <p:nvPr/>
        </p:nvSpPr>
        <p:spPr>
          <a:xfrm>
            <a:off x="2772731" y="1189563"/>
            <a:ext cx="1342088" cy="34904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401" name="Shape 1401"/>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402" name="Shape 1402"/>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403" name="Shape 1403"/>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etc</a:t>
            </a:r>
            <a:r>
              <a:rPr sz="2250" b="0" dirty="0">
                <a:solidFill>
                  <a:schemeClr val="bg1"/>
                </a:solidFill>
                <a:latin typeface="Calibri" panose="020F0502020204030204" pitchFamily="34" charset="0"/>
              </a:rPr>
              <a:t>”: 0, …</a:t>
            </a:r>
          </a:p>
        </p:txBody>
      </p:sp>
      <p:sp>
        <p:nvSpPr>
          <p:cNvPr id="1404" name="Shape 1404"/>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405" name="Shape 1405"/>
          <p:cNvSpPr/>
          <p:nvPr/>
        </p:nvSpPr>
        <p:spPr>
          <a:xfrm flipH="1" flipV="1">
            <a:off x="2833610" y="1495963"/>
            <a:ext cx="1765569" cy="1118800"/>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406" name="Shape 1406"/>
          <p:cNvSpPr/>
          <p:nvPr/>
        </p:nvSpPr>
        <p:spPr>
          <a:xfrm flipH="1">
            <a:off x="2838603" y="1724844"/>
            <a:ext cx="1694534" cy="1694534"/>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407" name="Shape 1407"/>
          <p:cNvSpPr/>
          <p:nvPr/>
        </p:nvSpPr>
        <p:spPr>
          <a:xfrm>
            <a:off x="5096771" y="269263"/>
            <a:ext cx="2258888"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E8A433"/>
                </a:solidFill>
                <a:latin typeface="Calibri" panose="020F0502020204030204" pitchFamily="34" charset="0"/>
              </a:rPr>
              <a:t>read </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etc</a:t>
            </a:r>
            <a:r>
              <a:rPr sz="2531" b="0" dirty="0">
                <a:solidFill>
                  <a:srgbClr val="E8A433"/>
                </a:solidFill>
                <a:latin typeface="Calibri" panose="020F0502020204030204" pitchFamily="34" charset="0"/>
                <a:ea typeface="Helvetica"/>
                <a:cs typeface="Calibri" panose="020F0502020204030204" pitchFamily="34" charset="0"/>
                <a:sym typeface="Helvetica"/>
              </a:rPr>
              <a:t>/</a:t>
            </a:r>
            <a:r>
              <a:rPr sz="2531" b="0" dirty="0" err="1">
                <a:solidFill>
                  <a:srgbClr val="E8A433"/>
                </a:solidFill>
                <a:latin typeface="Calibri" panose="020F0502020204030204" pitchFamily="34" charset="0"/>
                <a:ea typeface="Helvetica"/>
                <a:cs typeface="Calibri" panose="020F0502020204030204" pitchFamily="34" charset="0"/>
                <a:sym typeface="Helvetica"/>
              </a:rPr>
              <a:t>bashrc</a:t>
            </a:r>
            <a:endParaRPr sz="2531" b="0" dirty="0">
              <a:solidFill>
                <a:srgbClr val="E8A433"/>
              </a:solidFill>
              <a:latin typeface="Calibri" panose="020F0502020204030204" pitchFamily="34" charset="0"/>
              <a:ea typeface="Helvetica"/>
              <a:cs typeface="Calibri" panose="020F0502020204030204" pitchFamily="34" charset="0"/>
              <a:sym typeface="Helvetica"/>
            </a:endParaRPr>
          </a:p>
        </p:txBody>
      </p:sp>
      <p:sp>
        <p:nvSpPr>
          <p:cNvPr id="1408" name="Shape 1408"/>
          <p:cNvSpPr/>
          <p:nvPr/>
        </p:nvSpPr>
        <p:spPr>
          <a:xfrm>
            <a:off x="7225307" y="4064240"/>
            <a:ext cx="112101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a:solidFill>
                  <a:srgbClr val="E8A433"/>
                </a:solidFill>
              </a:defRPr>
            </a:lvl1pPr>
          </a:lstStyle>
          <a:p>
            <a:pPr lvl="0">
              <a:defRPr sz="1800">
                <a:solidFill>
                  <a:srgbClr val="000000"/>
                </a:solidFill>
              </a:defRPr>
            </a:pPr>
            <a:r>
              <a:rPr sz="2531" b="0" dirty="0">
                <a:latin typeface="Calibri" panose="020F0502020204030204" pitchFamily="34" charset="0"/>
              </a:rPr>
              <a:t>reads: 6</a:t>
            </a:r>
          </a:p>
        </p:txBody>
      </p:sp>
      <p:sp>
        <p:nvSpPr>
          <p:cNvPr id="1409" name="Shape 1409"/>
          <p:cNvSpPr/>
          <p:nvPr/>
        </p:nvSpPr>
        <p:spPr>
          <a:xfrm>
            <a:off x="4104472" y="3542029"/>
            <a:ext cx="2459824" cy="8735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ln w="88900">
            <a:solidFill>
              <a:srgbClr val="308B16"/>
            </a:solidFill>
            <a:miter lim="400000"/>
          </a:ln>
        </p:spPr>
        <p:txBody>
          <a:bodyPr lIns="0" tIns="0" rIns="0" bIns="0" anchor="ctr"/>
          <a:lstStyle/>
          <a:p>
            <a:pPr lvl="0">
              <a:defRPr sz="2600"/>
            </a:pPr>
            <a:endParaRPr sz="1828" b="0" dirty="0">
              <a:latin typeface="Calibri" panose="020F0502020204030204" pitchFamily="34" charset="0"/>
            </a:endParaRPr>
          </a:p>
        </p:txBody>
      </p:sp>
      <p:sp>
        <p:nvSpPr>
          <p:cNvPr id="2" name="TextBox 1"/>
          <p:cNvSpPr txBox="1"/>
          <p:nvPr/>
        </p:nvSpPr>
        <p:spPr>
          <a:xfrm>
            <a:off x="1887034" y="5152673"/>
            <a:ext cx="3698577" cy="1015663"/>
          </a:xfrm>
          <a:prstGeom prst="rect">
            <a:avLst/>
          </a:prstGeom>
          <a:noFill/>
        </p:spPr>
        <p:txBody>
          <a:bodyPr wrap="none" rtlCol="0">
            <a:spAutoFit/>
          </a:bodyPr>
          <a:lstStyle/>
          <a:p>
            <a:r>
              <a:rPr lang="en-US" sz="2000" b="0" dirty="0">
                <a:latin typeface="Calibri" panose="020F0502020204030204" pitchFamily="34" charset="0"/>
              </a:rPr>
              <a:t>Read root </a:t>
            </a:r>
            <a:r>
              <a:rPr lang="en-US" sz="2000" b="0" dirty="0" err="1">
                <a:latin typeface="Calibri" panose="020F0502020204030204" pitchFamily="34" charset="0"/>
              </a:rPr>
              <a:t>dir</a:t>
            </a:r>
            <a:r>
              <a:rPr lang="en-US" sz="2000" b="0" dirty="0">
                <a:latin typeface="Calibri" panose="020F0502020204030204" pitchFamily="34" charset="0"/>
              </a:rPr>
              <a:t> (</a:t>
            </a:r>
            <a:r>
              <a:rPr lang="en-US" sz="2000" b="0" dirty="0" err="1">
                <a:latin typeface="Calibri" panose="020F0502020204030204" pitchFamily="34" charset="0"/>
              </a:rPr>
              <a:t>inode</a:t>
            </a:r>
            <a:r>
              <a:rPr lang="en-US" sz="2000" b="0" dirty="0">
                <a:latin typeface="Calibri" panose="020F0502020204030204" pitchFamily="34" charset="0"/>
              </a:rPr>
              <a:t> and data); </a:t>
            </a:r>
          </a:p>
          <a:p>
            <a:r>
              <a:rPr lang="en-US" sz="2000" b="0" dirty="0">
                <a:latin typeface="Calibri" panose="020F0502020204030204" pitchFamily="34" charset="0"/>
              </a:rPr>
              <a:t>read </a:t>
            </a:r>
            <a:r>
              <a:rPr lang="en-US" sz="2000" b="0" dirty="0" err="1">
                <a:latin typeface="Calibri" panose="020F0502020204030204" pitchFamily="34" charset="0"/>
              </a:rPr>
              <a:t>etc</a:t>
            </a:r>
            <a:r>
              <a:rPr lang="en-US" sz="2000" b="0" dirty="0">
                <a:latin typeface="Calibri" panose="020F0502020204030204" pitchFamily="34" charset="0"/>
              </a:rPr>
              <a:t> </a:t>
            </a:r>
            <a:r>
              <a:rPr lang="en-US" sz="2000" b="0" dirty="0" err="1">
                <a:latin typeface="Calibri" panose="020F0502020204030204" pitchFamily="34" charset="0"/>
              </a:rPr>
              <a:t>dir</a:t>
            </a:r>
            <a:r>
              <a:rPr lang="en-US" sz="2000" b="0" dirty="0">
                <a:latin typeface="Calibri" panose="020F0502020204030204" pitchFamily="34" charset="0"/>
              </a:rPr>
              <a:t> (</a:t>
            </a:r>
            <a:r>
              <a:rPr lang="en-US" sz="2000" b="0" dirty="0" err="1">
                <a:latin typeface="Calibri" panose="020F0502020204030204" pitchFamily="34" charset="0"/>
              </a:rPr>
              <a:t>inode</a:t>
            </a:r>
            <a:r>
              <a:rPr lang="en-US" sz="2000" b="0" dirty="0">
                <a:latin typeface="Calibri" panose="020F0502020204030204" pitchFamily="34" charset="0"/>
              </a:rPr>
              <a:t> and data); </a:t>
            </a:r>
          </a:p>
          <a:p>
            <a:r>
              <a:rPr lang="en-US" sz="2000" b="0" dirty="0">
                <a:latin typeface="Calibri" panose="020F0502020204030204" pitchFamily="34" charset="0"/>
              </a:rPr>
              <a:t>read </a:t>
            </a:r>
            <a:r>
              <a:rPr lang="en-US" sz="2000" b="0" dirty="0" err="1">
                <a:latin typeface="Calibri" panose="020F0502020204030204" pitchFamily="34" charset="0"/>
              </a:rPr>
              <a:t>bashrc</a:t>
            </a:r>
            <a:r>
              <a:rPr lang="en-US" sz="2000" b="0" dirty="0">
                <a:latin typeface="Calibri" panose="020F0502020204030204" pitchFamily="34" charset="0"/>
              </a:rPr>
              <a:t> file (</a:t>
            </a:r>
            <a:r>
              <a:rPr lang="en-US" sz="2000" b="0" dirty="0" err="1">
                <a:latin typeface="Calibri" panose="020F0502020204030204" pitchFamily="34" charset="0"/>
              </a:rPr>
              <a:t>indode</a:t>
            </a:r>
            <a:r>
              <a:rPr lang="en-US" sz="2000" b="0" dirty="0">
                <a:latin typeface="Calibri" panose="020F0502020204030204" pitchFamily="34" charset="0"/>
              </a:rPr>
              <a:t> and data)</a:t>
            </a:r>
          </a:p>
        </p:txBody>
      </p:sp>
      <p:sp>
        <p:nvSpPr>
          <p:cNvPr id="3" name="Rectangle 2"/>
          <p:cNvSpPr/>
          <p:nvPr/>
        </p:nvSpPr>
        <p:spPr>
          <a:xfrm>
            <a:off x="146106" y="4723190"/>
            <a:ext cx="5542030" cy="438582"/>
          </a:xfrm>
          <a:prstGeom prst="rect">
            <a:avLst/>
          </a:prstGeom>
        </p:spPr>
        <p:txBody>
          <a:bodyPr wrap="none">
            <a:spAutoFit/>
          </a:bodyPr>
          <a:lstStyle/>
          <a:p>
            <a:pPr>
              <a:defRPr sz="1800">
                <a:solidFill>
                  <a:srgbClr val="000000"/>
                </a:solidFill>
              </a:defRPr>
            </a:pPr>
            <a:r>
              <a:rPr lang="en-US" sz="2250" b="0" dirty="0">
                <a:latin typeface="Calibri" panose="020F0502020204030204" pitchFamily="34" charset="0"/>
              </a:rPr>
              <a:t>Reads for getting final </a:t>
            </a:r>
            <a:r>
              <a:rPr lang="en-US" sz="2250" b="0" dirty="0" err="1">
                <a:latin typeface="Calibri" panose="020F0502020204030204" pitchFamily="34" charset="0"/>
              </a:rPr>
              <a:t>inode</a:t>
            </a:r>
            <a:r>
              <a:rPr lang="en-US" sz="2250" b="0" dirty="0">
                <a:latin typeface="Calibri" panose="020F0502020204030204" pitchFamily="34" charset="0"/>
              </a:rPr>
              <a:t> called “</a:t>
            </a:r>
            <a:r>
              <a:rPr lang="en-US" sz="2250" b="0" dirty="0">
                <a:solidFill>
                  <a:srgbClr val="0066FF"/>
                </a:solidFill>
                <a:latin typeface="Calibri" panose="020F0502020204030204" pitchFamily="34" charset="0"/>
              </a:rPr>
              <a:t>traversal</a:t>
            </a:r>
            <a:r>
              <a:rPr lang="en-US" sz="2250" b="0" dirty="0">
                <a:latin typeface="Calibri" panose="020F0502020204030204" pitchFamily="34" charset="0"/>
              </a:rPr>
              <a:t>”</a:t>
            </a:r>
          </a:p>
        </p:txBody>
      </p:sp>
    </p:spTree>
    <p:extLst>
      <p:ext uri="{BB962C8B-B14F-4D97-AF65-F5344CB8AC3E}">
        <p14:creationId xmlns:p14="http://schemas.microsoft.com/office/powerpoint/2010/main" val="1254929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7" name="Shape 141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Directory Calls</a:t>
            </a:r>
          </a:p>
        </p:txBody>
      </p:sp>
      <p:sp>
        <p:nvSpPr>
          <p:cNvPr id="1418" name="Shape 1418"/>
          <p:cNvSpPr>
            <a:spLocks noGrp="1"/>
          </p:cNvSpPr>
          <p:nvPr>
            <p:ph type="body" idx="4294967295"/>
          </p:nvPr>
        </p:nvSpPr>
        <p:spPr>
          <a:xfrm>
            <a:off x="223630" y="1511301"/>
            <a:ext cx="7804547" cy="5015912"/>
          </a:xfrm>
          <a:prstGeom prst="rect">
            <a:avLst/>
          </a:prstGeom>
        </p:spPr>
        <p:txBody>
          <a:bodyPr/>
          <a:lstStyle/>
          <a:p>
            <a:pPr>
              <a:defRPr sz="1800">
                <a:solidFill>
                  <a:srgbClr val="000000"/>
                </a:solidFill>
              </a:defRPr>
            </a:pPr>
            <a:r>
              <a:rPr sz="2672" dirty="0">
                <a:solidFill>
                  <a:srgbClr val="0070C0"/>
                </a:solidFill>
              </a:rPr>
              <a:t>mkdir</a:t>
            </a:r>
            <a:r>
              <a:rPr sz="2672" dirty="0"/>
              <a:t>: create new directory</a:t>
            </a:r>
          </a:p>
          <a:p>
            <a:pPr>
              <a:defRPr sz="1800">
                <a:solidFill>
                  <a:srgbClr val="000000"/>
                </a:solidFill>
              </a:defRPr>
            </a:pPr>
            <a:endParaRPr sz="2672" dirty="0"/>
          </a:p>
          <a:p>
            <a:pPr>
              <a:defRPr sz="1800">
                <a:solidFill>
                  <a:srgbClr val="000000"/>
                </a:solidFill>
              </a:defRPr>
            </a:pPr>
            <a:r>
              <a:rPr sz="2672" dirty="0">
                <a:solidFill>
                  <a:srgbClr val="0070C0"/>
                </a:solidFill>
              </a:rPr>
              <a:t>readdir</a:t>
            </a:r>
            <a:r>
              <a:rPr sz="2672" dirty="0"/>
              <a:t>: read/parse directory entries</a:t>
            </a:r>
          </a:p>
          <a:p>
            <a:pPr>
              <a:defRPr sz="1800">
                <a:solidFill>
                  <a:srgbClr val="000000"/>
                </a:solidFill>
              </a:defRPr>
            </a:pPr>
            <a:endParaRPr sz="2672" dirty="0"/>
          </a:p>
          <a:p>
            <a:pPr>
              <a:defRPr sz="1800">
                <a:solidFill>
                  <a:srgbClr val="000000"/>
                </a:solidFill>
              </a:defRPr>
            </a:pPr>
            <a:r>
              <a:rPr sz="2672" dirty="0"/>
              <a:t>Why no writedir?</a:t>
            </a:r>
          </a:p>
        </p:txBody>
      </p:sp>
    </p:spTree>
    <p:extLst>
      <p:ext uri="{BB962C8B-B14F-4D97-AF65-F5344CB8AC3E}">
        <p14:creationId xmlns:p14="http://schemas.microsoft.com/office/powerpoint/2010/main" val="42337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Shape 142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Special Directory Entries</a:t>
            </a:r>
          </a:p>
        </p:txBody>
      </p:sp>
      <p:sp>
        <p:nvSpPr>
          <p:cNvPr id="1421" name="Shape 1421"/>
          <p:cNvSpPr>
            <a:spLocks noGrp="1"/>
          </p:cNvSpPr>
          <p:nvPr>
            <p:ph type="body" idx="4294967295"/>
          </p:nvPr>
        </p:nvSpPr>
        <p:spPr>
          <a:xfrm>
            <a:off x="419306" y="1506982"/>
            <a:ext cx="7804547" cy="4585617"/>
          </a:xfrm>
          <a:prstGeom prst="rect">
            <a:avLst/>
          </a:prstGeom>
        </p:spPr>
        <p:txBody>
          <a:bodyPr>
            <a:normAutofit/>
          </a:bodyPr>
          <a:lstStyle/>
          <a:p>
            <a:pPr marL="0" indent="0">
              <a:buNone/>
              <a:defRPr sz="1800">
                <a:solidFill>
                  <a:srgbClr val="000000"/>
                </a:solidFill>
              </a:defRPr>
            </a:pPr>
            <a:r>
              <a:rPr sz="1687" dirty="0">
                <a:latin typeface="Menlo"/>
                <a:ea typeface="Menlo"/>
                <a:cs typeface="Menlo"/>
                <a:sym typeface="Menlo"/>
              </a:rPr>
              <a:t>$ ls -la</a:t>
            </a:r>
          </a:p>
          <a:p>
            <a:pPr marL="0" indent="0">
              <a:buNone/>
              <a:defRPr sz="1800">
                <a:solidFill>
                  <a:srgbClr val="000000"/>
                </a:solidFill>
              </a:defRPr>
            </a:pPr>
            <a:r>
              <a:rPr sz="1687" dirty="0">
                <a:latin typeface="Menlo"/>
                <a:ea typeface="Menlo"/>
                <a:cs typeface="Menlo"/>
                <a:sym typeface="Menlo"/>
              </a:rPr>
              <a:t>total 728</a:t>
            </a:r>
          </a:p>
          <a:p>
            <a:pPr marL="0" indent="0">
              <a:buNone/>
              <a:defRPr sz="1800">
                <a:solidFill>
                  <a:srgbClr val="000000"/>
                </a:solidFill>
              </a:defRPr>
            </a:pPr>
            <a:r>
              <a:rPr sz="1687" dirty="0">
                <a:latin typeface="Menlo"/>
                <a:ea typeface="Menlo"/>
                <a:cs typeface="Menlo"/>
                <a:sym typeface="Menlo"/>
              </a:rPr>
              <a:t>drwxr-xr-x  34 trh  staff    1156 Oct 19 11:41 .</a:t>
            </a:r>
          </a:p>
          <a:p>
            <a:pPr marL="0" indent="0">
              <a:buNone/>
              <a:defRPr sz="1800">
                <a:solidFill>
                  <a:srgbClr val="000000"/>
                </a:solidFill>
              </a:defRPr>
            </a:pPr>
            <a:r>
              <a:rPr sz="1687" dirty="0">
                <a:latin typeface="Menlo"/>
                <a:ea typeface="Menlo"/>
                <a:cs typeface="Menlo"/>
                <a:sym typeface="Menlo"/>
              </a:rPr>
              <a:t>drwxr-xr-x+ 59 trh  staff    2006 Oct  8 15:49 ..</a:t>
            </a:r>
          </a:p>
          <a:p>
            <a:pPr marL="0" indent="0">
              <a:buNone/>
              <a:defRPr sz="1800">
                <a:solidFill>
                  <a:srgbClr val="000000"/>
                </a:solidFill>
              </a:defRPr>
            </a:pPr>
            <a:r>
              <a:rPr sz="1687" dirty="0">
                <a:latin typeface="Menlo"/>
                <a:ea typeface="Menlo"/>
                <a:cs typeface="Menlo"/>
                <a:sym typeface="Menlo"/>
              </a:rPr>
              <a:t>-rw-r--r--@  1 trh  staff    6148 Oct 19 11:42 .DS_Store</a:t>
            </a:r>
          </a:p>
          <a:p>
            <a:pPr marL="0" indent="0">
              <a:buNone/>
              <a:defRPr sz="1800">
                <a:solidFill>
                  <a:srgbClr val="000000"/>
                </a:solidFill>
              </a:defRPr>
            </a:pPr>
            <a:r>
              <a:rPr sz="1687" dirty="0">
                <a:latin typeface="Menlo"/>
                <a:ea typeface="Menlo"/>
                <a:cs typeface="Menlo"/>
                <a:sym typeface="Menlo"/>
              </a:rPr>
              <a:t>-rw-r--r--   1 trh  staff     553 Oct  2 14:29 asdf.txt</a:t>
            </a:r>
          </a:p>
          <a:p>
            <a:pPr marL="0" indent="0">
              <a:buNone/>
              <a:defRPr sz="1800">
                <a:solidFill>
                  <a:srgbClr val="000000"/>
                </a:solidFill>
              </a:defRPr>
            </a:pPr>
            <a:r>
              <a:rPr sz="1687" dirty="0">
                <a:latin typeface="Menlo"/>
                <a:ea typeface="Menlo"/>
                <a:cs typeface="Menlo"/>
                <a:sym typeface="Menlo"/>
              </a:rPr>
              <a:t>-rw-r--r--   1 trh  staff     553 Oct  2 14:05 asdf.txt~</a:t>
            </a:r>
          </a:p>
          <a:p>
            <a:pPr marL="0" indent="0">
              <a:buNone/>
              <a:defRPr sz="1800">
                <a:solidFill>
                  <a:srgbClr val="000000"/>
                </a:solidFill>
              </a:defRPr>
            </a:pPr>
            <a:r>
              <a:rPr sz="1687" dirty="0">
                <a:latin typeface="Menlo"/>
                <a:ea typeface="Menlo"/>
                <a:cs typeface="Menlo"/>
                <a:sym typeface="Menlo"/>
              </a:rPr>
              <a:t>drwxr-xr-x   4 trh  staff     136 Jun 18 15:37 backup</a:t>
            </a:r>
          </a:p>
          <a:p>
            <a:pPr marL="0" indent="0">
              <a:buNone/>
              <a:defRPr sz="1800">
                <a:solidFill>
                  <a:srgbClr val="000000"/>
                </a:solidFill>
              </a:defRPr>
            </a:pPr>
            <a:r>
              <a:rPr sz="1687" dirty="0">
                <a:latin typeface="Menlo"/>
                <a:ea typeface="Menlo"/>
                <a:cs typeface="Menlo"/>
                <a:sym typeface="Menlo"/>
              </a:rPr>
              <a:t>…</a:t>
            </a:r>
          </a:p>
        </p:txBody>
      </p:sp>
      <p:sp>
        <p:nvSpPr>
          <p:cNvPr id="1422" name="Shape 1422"/>
          <p:cNvSpPr/>
          <p:nvPr/>
        </p:nvSpPr>
        <p:spPr>
          <a:xfrm>
            <a:off x="357762" y="2132856"/>
            <a:ext cx="6582584" cy="648072"/>
          </a:xfrm>
          <a:prstGeom prst="rect">
            <a:avLst/>
          </a:prstGeom>
          <a:ln w="25400">
            <a:solidFill>
              <a:srgbClr val="FF2600"/>
            </a:solidFill>
            <a:miter lim="400000"/>
          </a:ln>
        </p:spPr>
        <p:txBody>
          <a:bodyPr lIns="0" tIns="0" rIns="0" bIns="0" anchor="ctr"/>
          <a:lstStyle/>
          <a:p>
            <a:pPr lvl="0">
              <a:defRPr sz="2600"/>
            </a:pPr>
            <a:endParaRPr sz="1828" b="0" dirty="0">
              <a:solidFill>
                <a:srgbClr val="000000"/>
              </a:solidFill>
              <a:latin typeface="Calibri" panose="020F0502020204030204" pitchFamily="34" charset="0"/>
            </a:endParaRPr>
          </a:p>
        </p:txBody>
      </p:sp>
      <p:sp>
        <p:nvSpPr>
          <p:cNvPr id="2" name="TextBox 1"/>
          <p:cNvSpPr txBox="1"/>
          <p:nvPr/>
        </p:nvSpPr>
        <p:spPr>
          <a:xfrm>
            <a:off x="419307" y="6253661"/>
            <a:ext cx="1087157" cy="351956"/>
          </a:xfrm>
          <a:prstGeom prst="rect">
            <a:avLst/>
          </a:prstGeom>
          <a:noFill/>
        </p:spPr>
        <p:txBody>
          <a:bodyPr wrap="none" rtlCol="0">
            <a:spAutoFit/>
          </a:bodyPr>
          <a:lstStyle/>
          <a:p>
            <a:r>
              <a:rPr lang="en-US" sz="1687" b="0" dirty="0">
                <a:latin typeface="Calibri" panose="020F0502020204030204" pitchFamily="34" charset="0"/>
              </a:rPr>
              <a:t>cd /; </a:t>
            </a:r>
            <a:r>
              <a:rPr lang="en-US" sz="1687" b="0" dirty="0" err="1">
                <a:latin typeface="Calibri" panose="020F0502020204030204" pitchFamily="34" charset="0"/>
              </a:rPr>
              <a:t>ls</a:t>
            </a:r>
            <a:r>
              <a:rPr lang="en-US" sz="1687" b="0" dirty="0">
                <a:latin typeface="Calibri" panose="020F0502020204030204" pitchFamily="34" charset="0"/>
              </a:rPr>
              <a:t> -</a:t>
            </a:r>
            <a:r>
              <a:rPr lang="en-US" sz="1687" b="0" dirty="0" err="1">
                <a:latin typeface="Calibri" panose="020F0502020204030204" pitchFamily="34" charset="0"/>
              </a:rPr>
              <a:t>lia</a:t>
            </a:r>
            <a:endParaRPr lang="en-US" sz="1687" b="0" dirty="0">
              <a:latin typeface="Calibri" panose="020F0502020204030204" pitchFamily="34" charset="0"/>
            </a:endParaRPr>
          </a:p>
        </p:txBody>
      </p:sp>
    </p:spTree>
    <p:extLst>
      <p:ext uri="{BB962C8B-B14F-4D97-AF65-F5344CB8AC3E}">
        <p14:creationId xmlns:p14="http://schemas.microsoft.com/office/powerpoint/2010/main" val="3052022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 name="Shape 142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File API (attempt 2)</a:t>
            </a:r>
          </a:p>
        </p:txBody>
      </p:sp>
      <p:sp>
        <p:nvSpPr>
          <p:cNvPr id="1425" name="Shape 1425"/>
          <p:cNvSpPr>
            <a:spLocks noGrp="1"/>
          </p:cNvSpPr>
          <p:nvPr>
            <p:ph type="body" idx="4294967295"/>
          </p:nvPr>
        </p:nvSpPr>
        <p:spPr>
          <a:xfrm>
            <a:off x="446590" y="1581212"/>
            <a:ext cx="7804547" cy="3671218"/>
          </a:xfrm>
          <a:prstGeom prst="rect">
            <a:avLst/>
          </a:prstGeom>
        </p:spPr>
        <p:txBody>
          <a:bodyPr/>
          <a:lstStyle/>
          <a:p>
            <a:pPr marL="0" indent="0">
              <a:buNone/>
              <a:defRPr sz="1800">
                <a:solidFill>
                  <a:srgbClr val="000000"/>
                </a:solidFill>
              </a:defRPr>
            </a:pPr>
            <a:r>
              <a:rPr sz="2391" dirty="0">
                <a:solidFill>
                  <a:srgbClr val="0070C0"/>
                </a:solidFill>
                <a:latin typeface="Menlo"/>
                <a:ea typeface="Menlo"/>
                <a:cs typeface="Menlo"/>
                <a:sym typeface="Menlo"/>
              </a:rPr>
              <a:t>pread</a:t>
            </a:r>
            <a:r>
              <a:rPr sz="2391" dirty="0">
                <a:latin typeface="Menlo"/>
                <a:ea typeface="Menlo"/>
                <a:cs typeface="Menlo"/>
                <a:sym typeface="Menlo"/>
              </a:rPr>
              <a:t>(char *path, void *buf,</a:t>
            </a:r>
          </a:p>
          <a:p>
            <a:pPr marL="0" indent="0">
              <a:buNone/>
              <a:defRPr sz="1800">
                <a:solidFill>
                  <a:srgbClr val="000000"/>
                </a:solidFill>
              </a:defRPr>
            </a:pPr>
            <a:r>
              <a:rPr sz="2391" dirty="0">
                <a:latin typeface="Menlo"/>
                <a:ea typeface="Menlo"/>
                <a:cs typeface="Menlo"/>
                <a:sym typeface="Menlo"/>
              </a:rPr>
              <a:t>      off_t offset, size_t nbyte)</a:t>
            </a:r>
          </a:p>
          <a:p>
            <a:pPr marL="0" indent="0">
              <a:buNone/>
              <a:defRPr sz="1800">
                <a:solidFill>
                  <a:srgbClr val="000000"/>
                </a:solidFill>
              </a:defRPr>
            </a:pPr>
            <a:endParaRPr sz="2391" dirty="0">
              <a:latin typeface="Menlo"/>
              <a:ea typeface="Menlo"/>
              <a:cs typeface="Menlo"/>
              <a:sym typeface="Menlo"/>
            </a:endParaRPr>
          </a:p>
          <a:p>
            <a:pPr marL="0" indent="0">
              <a:buNone/>
              <a:defRPr sz="1800">
                <a:solidFill>
                  <a:srgbClr val="000000"/>
                </a:solidFill>
              </a:defRPr>
            </a:pPr>
            <a:r>
              <a:rPr sz="2391" dirty="0">
                <a:solidFill>
                  <a:srgbClr val="0070C0"/>
                </a:solidFill>
                <a:latin typeface="Menlo"/>
                <a:ea typeface="Menlo"/>
                <a:cs typeface="Menlo"/>
                <a:sym typeface="Menlo"/>
              </a:rPr>
              <a:t>pwrite</a:t>
            </a:r>
            <a:r>
              <a:rPr sz="2391" dirty="0">
                <a:latin typeface="Menlo"/>
                <a:ea typeface="Menlo"/>
                <a:cs typeface="Menlo"/>
                <a:sym typeface="Menlo"/>
              </a:rPr>
              <a:t>(char *path, void *buf,</a:t>
            </a:r>
          </a:p>
          <a:p>
            <a:pPr marL="0" indent="0">
              <a:buNone/>
              <a:defRPr sz="1800">
                <a:solidFill>
                  <a:srgbClr val="000000"/>
                </a:solidFill>
              </a:defRPr>
            </a:pPr>
            <a:r>
              <a:rPr sz="2391" dirty="0">
                <a:latin typeface="Menlo"/>
                <a:ea typeface="Menlo"/>
                <a:cs typeface="Menlo"/>
                <a:sym typeface="Menlo"/>
              </a:rPr>
              <a:t>       off_t offset</a:t>
            </a:r>
            <a:r>
              <a:rPr lang="en-US" sz="2391" dirty="0">
                <a:latin typeface="Menlo"/>
                <a:ea typeface="Menlo"/>
                <a:cs typeface="Menlo"/>
                <a:sym typeface="Menlo"/>
              </a:rPr>
              <a:t>,</a:t>
            </a:r>
            <a:r>
              <a:rPr sz="2391" dirty="0">
                <a:latin typeface="Menlo"/>
                <a:ea typeface="Menlo"/>
                <a:cs typeface="Menlo"/>
                <a:sym typeface="Menlo"/>
              </a:rPr>
              <a:t> size_t nbyte)</a:t>
            </a:r>
          </a:p>
        </p:txBody>
      </p:sp>
      <p:sp>
        <p:nvSpPr>
          <p:cNvPr id="4" name="Shape 1433"/>
          <p:cNvSpPr/>
          <p:nvPr/>
        </p:nvSpPr>
        <p:spPr>
          <a:xfrm>
            <a:off x="539552" y="4509120"/>
            <a:ext cx="2290692" cy="34624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lvl1pPr algn="l">
              <a:defRPr sz="3200">
                <a:solidFill>
                  <a:srgbClr val="FF2600"/>
                </a:solidFill>
              </a:defRPr>
            </a:lvl1pPr>
          </a:lstStyle>
          <a:p>
            <a:pPr marL="342900" lvl="0" indent="-342900">
              <a:buFont typeface="Arial" panose="020B0604020202020204" pitchFamily="34" charset="0"/>
              <a:buChar char="•"/>
              <a:defRPr sz="1800">
                <a:solidFill>
                  <a:srgbClr val="000000"/>
                </a:solidFill>
              </a:defRPr>
            </a:pPr>
            <a:r>
              <a:rPr sz="2250" b="0" dirty="0">
                <a:solidFill>
                  <a:srgbClr val="000000"/>
                </a:solidFill>
                <a:latin typeface="Calibri" panose="020F0502020204030204" pitchFamily="34" charset="0"/>
              </a:rPr>
              <a:t>Disadvantages?  </a:t>
            </a:r>
            <a:endParaRPr lang="en-US" sz="2250" b="0" dirty="0">
              <a:solidFill>
                <a:srgbClr val="000000"/>
              </a:solidFill>
              <a:latin typeface="Calibri" panose="020F0502020204030204" pitchFamily="34" charset="0"/>
            </a:endParaRPr>
          </a:p>
        </p:txBody>
      </p:sp>
      <p:sp>
        <p:nvSpPr>
          <p:cNvPr id="2" name="Rectangle 1"/>
          <p:cNvSpPr/>
          <p:nvPr/>
        </p:nvSpPr>
        <p:spPr>
          <a:xfrm>
            <a:off x="892863" y="4941168"/>
            <a:ext cx="4572000" cy="784830"/>
          </a:xfrm>
          <a:prstGeom prst="rect">
            <a:avLst/>
          </a:prstGeom>
        </p:spPr>
        <p:txBody>
          <a:bodyPr>
            <a:spAutoFit/>
          </a:bodyPr>
          <a:lstStyle/>
          <a:p>
            <a:pPr lvl="0">
              <a:defRPr sz="1800">
                <a:solidFill>
                  <a:srgbClr val="000000"/>
                </a:solidFill>
              </a:defRPr>
            </a:pPr>
            <a:r>
              <a:rPr lang="en-US" sz="2250" b="0" dirty="0">
                <a:solidFill>
                  <a:srgbClr val="0070C0"/>
                </a:solidFill>
                <a:latin typeface="Calibri" panose="020F0502020204030204" pitchFamily="34" charset="0"/>
              </a:rPr>
              <a:t>Expensive traversal!  </a:t>
            </a:r>
          </a:p>
          <a:p>
            <a:pPr lvl="0">
              <a:defRPr sz="1800">
                <a:solidFill>
                  <a:srgbClr val="000000"/>
                </a:solidFill>
              </a:defRPr>
            </a:pPr>
            <a:r>
              <a:rPr lang="en-US" sz="2250" b="0" dirty="0">
                <a:latin typeface="Calibri" panose="020F0502020204030204" pitchFamily="34" charset="0"/>
              </a:rPr>
              <a:t>Goal: traverse once</a:t>
            </a:r>
          </a:p>
        </p:txBody>
      </p:sp>
    </p:spTree>
    <p:extLst>
      <p:ext uri="{BB962C8B-B14F-4D97-AF65-F5344CB8AC3E}">
        <p14:creationId xmlns:p14="http://schemas.microsoft.com/office/powerpoint/2010/main" val="149466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 name="Shape 1435"/>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File Names</a:t>
            </a:r>
          </a:p>
        </p:txBody>
      </p:sp>
      <p:sp>
        <p:nvSpPr>
          <p:cNvPr id="1436" name="Shape 1436"/>
          <p:cNvSpPr>
            <a:spLocks noGrp="1"/>
          </p:cNvSpPr>
          <p:nvPr>
            <p:ph type="body" idx="4294967295"/>
          </p:nvPr>
        </p:nvSpPr>
        <p:spPr>
          <a:xfrm>
            <a:off x="223630" y="1571237"/>
            <a:ext cx="7804547" cy="3662288"/>
          </a:xfrm>
          <a:prstGeom prst="rect">
            <a:avLst/>
          </a:prstGeom>
        </p:spPr>
        <p:txBody>
          <a:bodyPr/>
          <a:lstStyle/>
          <a:p>
            <a:pPr>
              <a:defRPr sz="1800">
                <a:solidFill>
                  <a:srgbClr val="000000"/>
                </a:solidFill>
              </a:defRPr>
            </a:pPr>
            <a:r>
              <a:rPr sz="2672" dirty="0"/>
              <a:t>Three types of names:</a:t>
            </a:r>
          </a:p>
          <a:p>
            <a:pPr lvl="1">
              <a:defRPr sz="1800">
                <a:solidFill>
                  <a:srgbClr val="000000"/>
                </a:solidFill>
              </a:defRPr>
            </a:pPr>
            <a:r>
              <a:rPr sz="2800" dirty="0" err="1"/>
              <a:t>inode</a:t>
            </a:r>
            <a:endParaRPr sz="2800" dirty="0"/>
          </a:p>
          <a:p>
            <a:pPr lvl="1">
              <a:defRPr sz="1800">
                <a:solidFill>
                  <a:srgbClr val="000000"/>
                </a:solidFill>
              </a:defRPr>
            </a:pPr>
            <a:r>
              <a:rPr sz="2800" dirty="0"/>
              <a:t>path</a:t>
            </a:r>
          </a:p>
          <a:p>
            <a:pPr lvl="1">
              <a:defRPr sz="1800">
                <a:solidFill>
                  <a:srgbClr val="000000"/>
                </a:solidFill>
              </a:defRPr>
            </a:pPr>
            <a:r>
              <a:rPr sz="2800" dirty="0">
                <a:solidFill>
                  <a:srgbClr val="0070C0"/>
                </a:solidFill>
              </a:rPr>
              <a:t>file descriptor</a:t>
            </a:r>
            <a:endParaRPr sz="2272" dirty="0">
              <a:solidFill>
                <a:srgbClr val="0070C0"/>
              </a:solidFill>
            </a:endParaRPr>
          </a:p>
        </p:txBody>
      </p:sp>
    </p:spTree>
    <p:extLst>
      <p:ext uri="{BB962C8B-B14F-4D97-AF65-F5344CB8AC3E}">
        <p14:creationId xmlns:p14="http://schemas.microsoft.com/office/powerpoint/2010/main" val="2564009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 name="Shape 143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File Descriptor (</a:t>
            </a:r>
            <a:r>
              <a:rPr sz="3600" dirty="0" err="1">
                <a:solidFill>
                  <a:srgbClr val="000000"/>
                </a:solidFill>
              </a:rPr>
              <a:t>fd</a:t>
            </a:r>
            <a:r>
              <a:rPr sz="3600" dirty="0">
                <a:solidFill>
                  <a:srgbClr val="000000"/>
                </a:solidFill>
              </a:rPr>
              <a:t>)</a:t>
            </a:r>
          </a:p>
        </p:txBody>
      </p:sp>
      <p:sp>
        <p:nvSpPr>
          <p:cNvPr id="1439" name="Shape 1439"/>
          <p:cNvSpPr>
            <a:spLocks noGrp="1"/>
          </p:cNvSpPr>
          <p:nvPr>
            <p:ph type="body" idx="4294967295"/>
          </p:nvPr>
        </p:nvSpPr>
        <p:spPr>
          <a:xfrm>
            <a:off x="153746" y="1549640"/>
            <a:ext cx="8791471" cy="5075411"/>
          </a:xfrm>
          <a:prstGeom prst="rect">
            <a:avLst/>
          </a:prstGeom>
        </p:spPr>
        <p:txBody>
          <a:bodyPr>
            <a:normAutofit/>
          </a:bodyPr>
          <a:lstStyle/>
          <a:p>
            <a:pPr>
              <a:defRPr sz="1800">
                <a:solidFill>
                  <a:srgbClr val="000000"/>
                </a:solidFill>
              </a:defRPr>
            </a:pPr>
            <a:r>
              <a:rPr sz="2672" dirty="0"/>
              <a:t>Idea: </a:t>
            </a:r>
            <a:endParaRPr lang="en-US" sz="2672" dirty="0"/>
          </a:p>
          <a:p>
            <a:pPr marL="638160" lvl="1" indent="-342900">
              <a:defRPr sz="1800">
                <a:solidFill>
                  <a:srgbClr val="000000"/>
                </a:solidFill>
              </a:defRPr>
            </a:pPr>
            <a:r>
              <a:rPr lang="en-US" sz="2461" dirty="0"/>
              <a:t>D</a:t>
            </a:r>
            <a:r>
              <a:rPr sz="2461" dirty="0"/>
              <a:t>o </a:t>
            </a:r>
            <a:r>
              <a:rPr lang="en-US" sz="2461" dirty="0"/>
              <a:t>expensive </a:t>
            </a:r>
            <a:r>
              <a:rPr sz="2461" dirty="0"/>
              <a:t>traversal </a:t>
            </a:r>
            <a:r>
              <a:rPr sz="2461" dirty="0">
                <a:solidFill>
                  <a:srgbClr val="0070C0"/>
                </a:solidFill>
              </a:rPr>
              <a:t>once</a:t>
            </a:r>
            <a:r>
              <a:rPr lang="en-US" sz="2461" dirty="0">
                <a:solidFill>
                  <a:srgbClr val="0070C0"/>
                </a:solidFill>
              </a:rPr>
              <a:t> (open file)</a:t>
            </a:r>
            <a:br>
              <a:rPr lang="en-US" sz="2461" dirty="0">
                <a:solidFill>
                  <a:srgbClr val="0070C0"/>
                </a:solidFill>
              </a:rPr>
            </a:br>
            <a:r>
              <a:rPr sz="2461" dirty="0"/>
              <a:t>store inode in </a:t>
            </a:r>
            <a:r>
              <a:rPr sz="2461" dirty="0">
                <a:solidFill>
                  <a:srgbClr val="0070C0"/>
                </a:solidFill>
              </a:rPr>
              <a:t>descriptor object</a:t>
            </a:r>
            <a:r>
              <a:rPr lang="en-US" sz="2461" dirty="0">
                <a:solidFill>
                  <a:srgbClr val="0070C0"/>
                </a:solidFill>
              </a:rPr>
              <a:t> </a:t>
            </a:r>
            <a:r>
              <a:rPr lang="en-US" sz="2461" dirty="0"/>
              <a:t>(kept in memory)</a:t>
            </a:r>
            <a:r>
              <a:rPr sz="2461" dirty="0"/>
              <a:t>.</a:t>
            </a:r>
            <a:endParaRPr lang="en-US" sz="2461" dirty="0"/>
          </a:p>
          <a:p>
            <a:pPr marL="638160" lvl="1" indent="-342900">
              <a:defRPr sz="1800">
                <a:solidFill>
                  <a:srgbClr val="000000"/>
                </a:solidFill>
              </a:defRPr>
            </a:pPr>
            <a:r>
              <a:rPr sz="2461" dirty="0"/>
              <a:t>Do reads/writes via descriptor</a:t>
            </a:r>
            <a:r>
              <a:rPr lang="en-US" sz="2461" dirty="0"/>
              <a:t>, which tracks offset</a:t>
            </a:r>
          </a:p>
          <a:p>
            <a:pPr marL="752460" lvl="1" indent="-457200">
              <a:defRPr sz="1800">
                <a:solidFill>
                  <a:srgbClr val="000000"/>
                </a:solidFill>
              </a:defRPr>
            </a:pPr>
            <a:endParaRPr sz="2672" dirty="0"/>
          </a:p>
          <a:p>
            <a:pPr>
              <a:defRPr sz="1800">
                <a:solidFill>
                  <a:srgbClr val="000000"/>
                </a:solidFill>
              </a:defRPr>
            </a:pPr>
            <a:r>
              <a:rPr lang="en-US" sz="2672" dirty="0"/>
              <a:t>Each process:</a:t>
            </a:r>
          </a:p>
          <a:p>
            <a:pPr marL="638160" lvl="1" indent="-342900">
              <a:defRPr sz="1800">
                <a:solidFill>
                  <a:srgbClr val="000000"/>
                </a:solidFill>
              </a:defRPr>
            </a:pPr>
            <a:r>
              <a:rPr lang="en-US" sz="2461" dirty="0"/>
              <a:t>F</a:t>
            </a:r>
            <a:r>
              <a:rPr sz="2461" dirty="0"/>
              <a:t>ile-descriptor table contains pointers to </a:t>
            </a:r>
            <a:r>
              <a:rPr lang="en-US" sz="2461" dirty="0">
                <a:solidFill>
                  <a:srgbClr val="0070C0"/>
                </a:solidFill>
              </a:rPr>
              <a:t>open </a:t>
            </a:r>
            <a:r>
              <a:rPr sz="2461" dirty="0">
                <a:solidFill>
                  <a:srgbClr val="0070C0"/>
                </a:solidFill>
              </a:rPr>
              <a:t>file descriptors</a:t>
            </a:r>
            <a:endParaRPr sz="2672" dirty="0">
              <a:solidFill>
                <a:srgbClr val="0070C0"/>
              </a:solidFill>
            </a:endParaRPr>
          </a:p>
          <a:p>
            <a:pPr>
              <a:defRPr sz="1800">
                <a:solidFill>
                  <a:srgbClr val="000000"/>
                </a:solidFill>
              </a:defRPr>
            </a:pPr>
            <a:endParaRPr lang="en-US" sz="2672" dirty="0">
              <a:solidFill>
                <a:srgbClr val="0070C0"/>
              </a:solidFill>
            </a:endParaRPr>
          </a:p>
          <a:p>
            <a:pPr>
              <a:defRPr sz="1800">
                <a:solidFill>
                  <a:srgbClr val="000000"/>
                </a:solidFill>
              </a:defRPr>
            </a:pPr>
            <a:r>
              <a:rPr lang="en-US" sz="2672" dirty="0"/>
              <a:t>I</a:t>
            </a:r>
            <a:r>
              <a:rPr sz="2672" dirty="0"/>
              <a:t>ntegers </a:t>
            </a:r>
            <a:r>
              <a:rPr lang="en-US" sz="2672" dirty="0"/>
              <a:t>used for </a:t>
            </a:r>
            <a:r>
              <a:rPr sz="2672" dirty="0"/>
              <a:t>file I/O are indexes into this table</a:t>
            </a:r>
            <a:endParaRPr lang="en-US" sz="2672" dirty="0"/>
          </a:p>
          <a:p>
            <a:pPr marL="638160" lvl="1" indent="-342900">
              <a:defRPr sz="1800">
                <a:solidFill>
                  <a:srgbClr val="000000"/>
                </a:solidFill>
              </a:defRPr>
            </a:pPr>
            <a:r>
              <a:rPr lang="en-US" sz="2461" dirty="0"/>
              <a:t>	</a:t>
            </a:r>
            <a:r>
              <a:rPr lang="en-US" sz="2461" dirty="0" err="1"/>
              <a:t>stdin</a:t>
            </a:r>
            <a:r>
              <a:rPr lang="en-US" sz="2461" dirty="0"/>
              <a:t>: 0, </a:t>
            </a:r>
            <a:r>
              <a:rPr lang="en-US" sz="2461" dirty="0" err="1"/>
              <a:t>stdout</a:t>
            </a:r>
            <a:r>
              <a:rPr lang="en-US" sz="2461" dirty="0"/>
              <a:t>: 1, </a:t>
            </a:r>
            <a:r>
              <a:rPr lang="en-US" sz="2461" dirty="0" err="1"/>
              <a:t>stderr</a:t>
            </a:r>
            <a:r>
              <a:rPr lang="en-US" sz="2461" dirty="0"/>
              <a:t>: 2</a:t>
            </a:r>
            <a:endParaRPr sz="2461" dirty="0"/>
          </a:p>
        </p:txBody>
      </p:sp>
    </p:spTree>
    <p:extLst>
      <p:ext uri="{BB962C8B-B14F-4D97-AF65-F5344CB8AC3E}">
        <p14:creationId xmlns:p14="http://schemas.microsoft.com/office/powerpoint/2010/main" val="2546054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 name="Shape 144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FD Table (xv6)</a:t>
            </a:r>
          </a:p>
        </p:txBody>
      </p:sp>
      <p:sp>
        <p:nvSpPr>
          <p:cNvPr id="1442" name="Shape 1442"/>
          <p:cNvSpPr>
            <a:spLocks noGrp="1"/>
          </p:cNvSpPr>
          <p:nvPr>
            <p:ph type="body" idx="4294967295"/>
          </p:nvPr>
        </p:nvSpPr>
        <p:spPr>
          <a:xfrm>
            <a:off x="545099" y="1461945"/>
            <a:ext cx="7592467" cy="5498552"/>
          </a:xfrm>
          <a:prstGeom prst="rect">
            <a:avLst/>
          </a:prstGeom>
        </p:spPr>
        <p:txBody>
          <a:bodyPr>
            <a:normAutofit/>
          </a:bodyPr>
          <a:lstStyle/>
          <a:p>
            <a:pPr marL="0" indent="0" defTabSz="305384">
              <a:buNone/>
              <a:tabLst>
                <a:tab pos="232164" algn="l"/>
                <a:tab pos="473257" algn="l"/>
                <a:tab pos="705420" algn="l"/>
                <a:tab pos="946513" algn="l"/>
                <a:tab pos="1178677" algn="l"/>
                <a:tab pos="1419770" algn="l"/>
                <a:tab pos="1660863" algn="l"/>
                <a:tab pos="1893026" algn="l"/>
                <a:tab pos="2134119" algn="l"/>
                <a:tab pos="2366283" algn="l"/>
                <a:tab pos="2607376" algn="l"/>
                <a:tab pos="2848469" algn="l"/>
              </a:tabLst>
              <a:defRPr sz="1800">
                <a:solidFill>
                  <a:srgbClr val="000000"/>
                </a:solidFill>
              </a:defRPr>
            </a:pPr>
            <a:r>
              <a:rPr sz="2004" dirty="0">
                <a:latin typeface="Menlo"/>
                <a:ea typeface="Menlo"/>
                <a:cs typeface="Menlo"/>
                <a:sym typeface="Menlo"/>
              </a:rPr>
              <a:t>struct file {</a:t>
            </a:r>
          </a:p>
          <a:p>
            <a:pPr marL="0" indent="0" defTabSz="305384">
              <a:buNone/>
              <a:tabLst>
                <a:tab pos="232164" algn="l"/>
                <a:tab pos="473257" algn="l"/>
                <a:tab pos="705420" algn="l"/>
                <a:tab pos="946513" algn="l"/>
                <a:tab pos="1178677" algn="l"/>
                <a:tab pos="1419770" algn="l"/>
                <a:tab pos="1660863" algn="l"/>
                <a:tab pos="1893026" algn="l"/>
                <a:tab pos="2134119" algn="l"/>
                <a:tab pos="2366283" algn="l"/>
                <a:tab pos="2607376" algn="l"/>
                <a:tab pos="2848469" algn="l"/>
              </a:tabLst>
              <a:defRPr sz="1800">
                <a:solidFill>
                  <a:srgbClr val="000000"/>
                </a:solidFill>
              </a:defRPr>
            </a:pPr>
            <a:r>
              <a:rPr sz="2004" dirty="0">
                <a:latin typeface="Menlo"/>
                <a:ea typeface="Menlo"/>
                <a:cs typeface="Menlo"/>
                <a:sym typeface="Menlo"/>
              </a:rPr>
              <a:t>  ...</a:t>
            </a:r>
          </a:p>
          <a:p>
            <a:pPr marL="0" indent="0" defTabSz="305384">
              <a:buNone/>
              <a:tabLst>
                <a:tab pos="232164" algn="l"/>
                <a:tab pos="473257" algn="l"/>
                <a:tab pos="705420" algn="l"/>
                <a:tab pos="946513" algn="l"/>
                <a:tab pos="1178677" algn="l"/>
                <a:tab pos="1419770" algn="l"/>
                <a:tab pos="1660863" algn="l"/>
                <a:tab pos="1893026" algn="l"/>
                <a:tab pos="2134119" algn="l"/>
                <a:tab pos="2366283" algn="l"/>
                <a:tab pos="2607376" algn="l"/>
                <a:tab pos="2848469" algn="l"/>
              </a:tabLst>
              <a:defRPr sz="1800">
                <a:solidFill>
                  <a:srgbClr val="000000"/>
                </a:solidFill>
              </a:defRPr>
            </a:pPr>
            <a:r>
              <a:rPr sz="2004" dirty="0">
                <a:solidFill>
                  <a:srgbClr val="0070C0"/>
                </a:solidFill>
                <a:latin typeface="Menlo"/>
                <a:ea typeface="Menlo"/>
                <a:cs typeface="Menlo"/>
                <a:sym typeface="Menlo"/>
              </a:rPr>
              <a:t>  struct inode *ip;</a:t>
            </a:r>
          </a:p>
          <a:p>
            <a:pPr marL="0" indent="0" defTabSz="305384">
              <a:buNone/>
              <a:tabLst>
                <a:tab pos="232164" algn="l"/>
                <a:tab pos="473257" algn="l"/>
                <a:tab pos="705420" algn="l"/>
                <a:tab pos="946513" algn="l"/>
                <a:tab pos="1178677" algn="l"/>
                <a:tab pos="1419770" algn="l"/>
                <a:tab pos="1660863" algn="l"/>
                <a:tab pos="1893026" algn="l"/>
                <a:tab pos="2134119" algn="l"/>
                <a:tab pos="2366283" algn="l"/>
                <a:tab pos="2607376" algn="l"/>
                <a:tab pos="2848469" algn="l"/>
              </a:tabLst>
              <a:defRPr sz="1800">
                <a:solidFill>
                  <a:srgbClr val="000000"/>
                </a:solidFill>
              </a:defRPr>
            </a:pPr>
            <a:r>
              <a:rPr sz="2004" dirty="0">
                <a:latin typeface="Menlo"/>
                <a:ea typeface="Menlo"/>
                <a:cs typeface="Menlo"/>
                <a:sym typeface="Menlo"/>
              </a:rPr>
              <a:t>  uint off;</a:t>
            </a:r>
          </a:p>
          <a:p>
            <a:pPr marL="0" indent="0" defTabSz="305384">
              <a:buNone/>
              <a:tabLst>
                <a:tab pos="232164" algn="l"/>
                <a:tab pos="473257" algn="l"/>
                <a:tab pos="705420" algn="l"/>
                <a:tab pos="946513" algn="l"/>
                <a:tab pos="1178677" algn="l"/>
                <a:tab pos="1419770" algn="l"/>
                <a:tab pos="1660863" algn="l"/>
                <a:tab pos="1893026" algn="l"/>
                <a:tab pos="2134119" algn="l"/>
                <a:tab pos="2366283" algn="l"/>
                <a:tab pos="2607376" algn="l"/>
                <a:tab pos="2848469" algn="l"/>
              </a:tabLst>
              <a:defRPr sz="1800">
                <a:solidFill>
                  <a:srgbClr val="000000"/>
                </a:solidFill>
              </a:defRPr>
            </a:pPr>
            <a:r>
              <a:rPr sz="2004" dirty="0">
                <a:latin typeface="Menlo"/>
                <a:ea typeface="Menlo"/>
                <a:cs typeface="Menlo"/>
                <a:sym typeface="Menlo"/>
              </a:rPr>
              <a:t>};</a:t>
            </a:r>
          </a:p>
          <a:p>
            <a:pPr marL="0" indent="0" defTabSz="305384">
              <a:buNone/>
              <a:tabLst>
                <a:tab pos="232164" algn="l"/>
                <a:tab pos="473257" algn="l"/>
                <a:tab pos="705420" algn="l"/>
                <a:tab pos="946513" algn="l"/>
                <a:tab pos="1178677" algn="l"/>
                <a:tab pos="1419770" algn="l"/>
                <a:tab pos="1660863" algn="l"/>
                <a:tab pos="1893026" algn="l"/>
                <a:tab pos="2134119" algn="l"/>
                <a:tab pos="2366283" algn="l"/>
                <a:tab pos="2607376" algn="l"/>
                <a:tab pos="2848469" algn="l"/>
              </a:tabLst>
              <a:defRPr sz="1800">
                <a:solidFill>
                  <a:srgbClr val="000000"/>
                </a:solidFill>
              </a:defRPr>
            </a:pPr>
            <a:endParaRPr sz="2004" dirty="0">
              <a:latin typeface="Menlo"/>
              <a:ea typeface="Menlo"/>
              <a:cs typeface="Menlo"/>
              <a:sym typeface="Menlo"/>
            </a:endParaRPr>
          </a:p>
          <a:p>
            <a:pPr marL="0" indent="0" defTabSz="305384">
              <a:buNone/>
              <a:tabLst>
                <a:tab pos="232164" algn="l"/>
                <a:tab pos="473257" algn="l"/>
                <a:tab pos="705420" algn="l"/>
                <a:tab pos="946513" algn="l"/>
                <a:tab pos="1178677" algn="l"/>
                <a:tab pos="1419770" algn="l"/>
                <a:tab pos="1660863" algn="l"/>
                <a:tab pos="1893026" algn="l"/>
                <a:tab pos="2134119" algn="l"/>
                <a:tab pos="2366283" algn="l"/>
                <a:tab pos="2607376" algn="l"/>
                <a:tab pos="2848469" algn="l"/>
              </a:tabLst>
              <a:defRPr sz="1800">
                <a:solidFill>
                  <a:srgbClr val="000000"/>
                </a:solidFill>
              </a:defRPr>
            </a:pPr>
            <a:r>
              <a:rPr sz="2004" dirty="0">
                <a:latin typeface="Menlo"/>
                <a:ea typeface="Menlo"/>
                <a:cs typeface="Menlo"/>
                <a:sym typeface="Menlo"/>
              </a:rPr>
              <a:t>// </a:t>
            </a:r>
            <a:r>
              <a:rPr sz="2004" dirty="0">
                <a:solidFill>
                  <a:srgbClr val="C00000"/>
                </a:solidFill>
                <a:latin typeface="Menlo"/>
                <a:ea typeface="Menlo"/>
                <a:cs typeface="Menlo"/>
                <a:sym typeface="Menlo"/>
              </a:rPr>
              <a:t>Per-process state</a:t>
            </a:r>
            <a:r>
              <a:rPr sz="2004" dirty="0">
                <a:latin typeface="Menlo"/>
                <a:ea typeface="Menlo"/>
                <a:cs typeface="Menlo"/>
                <a:sym typeface="Menlo"/>
              </a:rPr>
              <a:t>                                                                                                                                 </a:t>
            </a:r>
          </a:p>
          <a:p>
            <a:pPr marL="0" indent="0" defTabSz="305384">
              <a:buNone/>
              <a:tabLst>
                <a:tab pos="232164" algn="l"/>
                <a:tab pos="473257" algn="l"/>
                <a:tab pos="705420" algn="l"/>
                <a:tab pos="946513" algn="l"/>
                <a:tab pos="1178677" algn="l"/>
                <a:tab pos="1419770" algn="l"/>
                <a:tab pos="1660863" algn="l"/>
                <a:tab pos="1893026" algn="l"/>
                <a:tab pos="2134119" algn="l"/>
                <a:tab pos="2366283" algn="l"/>
                <a:tab pos="2607376" algn="l"/>
                <a:tab pos="2848469" algn="l"/>
              </a:tabLst>
              <a:defRPr sz="1800">
                <a:solidFill>
                  <a:srgbClr val="000000"/>
                </a:solidFill>
              </a:defRPr>
            </a:pPr>
            <a:r>
              <a:rPr sz="2004" dirty="0">
                <a:latin typeface="Menlo"/>
                <a:ea typeface="Menlo"/>
                <a:cs typeface="Menlo"/>
                <a:sym typeface="Menlo"/>
              </a:rPr>
              <a:t>struct proc {</a:t>
            </a:r>
          </a:p>
          <a:p>
            <a:pPr marL="0" indent="0" defTabSz="305384">
              <a:buNone/>
              <a:tabLst>
                <a:tab pos="232164" algn="l"/>
                <a:tab pos="473257" algn="l"/>
                <a:tab pos="705420" algn="l"/>
                <a:tab pos="946513" algn="l"/>
                <a:tab pos="1178677" algn="l"/>
                <a:tab pos="1419770" algn="l"/>
                <a:tab pos="1660863" algn="l"/>
                <a:tab pos="1893026" algn="l"/>
                <a:tab pos="2134119" algn="l"/>
                <a:tab pos="2366283" algn="l"/>
                <a:tab pos="2607376" algn="l"/>
                <a:tab pos="2848469" algn="l"/>
              </a:tabLst>
              <a:defRPr sz="1800">
                <a:solidFill>
                  <a:srgbClr val="000000"/>
                </a:solidFill>
              </a:defRPr>
            </a:pPr>
            <a:r>
              <a:rPr sz="2004" dirty="0">
                <a:latin typeface="Menlo"/>
                <a:ea typeface="Menlo"/>
                <a:cs typeface="Menlo"/>
                <a:sym typeface="Menlo"/>
              </a:rPr>
              <a:t>  ...                                                                                  </a:t>
            </a:r>
          </a:p>
          <a:p>
            <a:pPr marL="0" indent="0" defTabSz="305384">
              <a:buNone/>
              <a:tabLst>
                <a:tab pos="232164" algn="l"/>
                <a:tab pos="473257" algn="l"/>
                <a:tab pos="705420" algn="l"/>
                <a:tab pos="946513" algn="l"/>
                <a:tab pos="1178677" algn="l"/>
                <a:tab pos="1419770" algn="l"/>
                <a:tab pos="1660863" algn="l"/>
                <a:tab pos="1893026" algn="l"/>
                <a:tab pos="2134119" algn="l"/>
                <a:tab pos="2366283" algn="l"/>
                <a:tab pos="2607376" algn="l"/>
                <a:tab pos="2848469" algn="l"/>
              </a:tabLst>
              <a:defRPr sz="1800">
                <a:solidFill>
                  <a:srgbClr val="000000"/>
                </a:solidFill>
              </a:defRPr>
            </a:pPr>
            <a:r>
              <a:rPr sz="2004" dirty="0">
                <a:solidFill>
                  <a:srgbClr val="0070C0"/>
                </a:solidFill>
                <a:latin typeface="Menlo"/>
                <a:ea typeface="Menlo"/>
                <a:cs typeface="Menlo"/>
                <a:sym typeface="Menlo"/>
              </a:rPr>
              <a:t>  struct file *ofile[NOFILE];  // Open files</a:t>
            </a:r>
          </a:p>
          <a:p>
            <a:pPr marL="0" indent="0" defTabSz="305384">
              <a:buNone/>
              <a:tabLst>
                <a:tab pos="232164" algn="l"/>
                <a:tab pos="473257" algn="l"/>
                <a:tab pos="705420" algn="l"/>
                <a:tab pos="946513" algn="l"/>
                <a:tab pos="1178677" algn="l"/>
                <a:tab pos="1419770" algn="l"/>
                <a:tab pos="1660863" algn="l"/>
                <a:tab pos="1893026" algn="l"/>
                <a:tab pos="2134119" algn="l"/>
                <a:tab pos="2366283" algn="l"/>
                <a:tab pos="2607376" algn="l"/>
                <a:tab pos="2848469" algn="l"/>
              </a:tabLst>
              <a:defRPr sz="1800">
                <a:solidFill>
                  <a:srgbClr val="000000"/>
                </a:solidFill>
              </a:defRPr>
            </a:pPr>
            <a:r>
              <a:rPr sz="2004" dirty="0">
                <a:latin typeface="Menlo"/>
                <a:ea typeface="Menlo"/>
                <a:cs typeface="Menlo"/>
                <a:sym typeface="Menlo"/>
              </a:rPr>
              <a:t>  ...</a:t>
            </a:r>
          </a:p>
          <a:p>
            <a:pPr marL="0" indent="0" defTabSz="305384">
              <a:buNone/>
              <a:tabLst>
                <a:tab pos="232164" algn="l"/>
                <a:tab pos="473257" algn="l"/>
                <a:tab pos="705420" algn="l"/>
                <a:tab pos="946513" algn="l"/>
                <a:tab pos="1178677" algn="l"/>
                <a:tab pos="1419770" algn="l"/>
                <a:tab pos="1660863" algn="l"/>
                <a:tab pos="1893026" algn="l"/>
                <a:tab pos="2134119" algn="l"/>
                <a:tab pos="2366283" algn="l"/>
                <a:tab pos="2607376" algn="l"/>
                <a:tab pos="2848469" algn="l"/>
              </a:tabLst>
              <a:defRPr sz="1800">
                <a:solidFill>
                  <a:srgbClr val="000000"/>
                </a:solidFill>
              </a:defRPr>
            </a:pPr>
            <a:r>
              <a:rPr sz="2004" dirty="0">
                <a:latin typeface="Menlo"/>
                <a:ea typeface="Menlo"/>
                <a:cs typeface="Menlo"/>
                <a:sym typeface="Menlo"/>
              </a:rPr>
              <a:t>}</a:t>
            </a:r>
          </a:p>
        </p:txBody>
      </p:sp>
      <p:grpSp>
        <p:nvGrpSpPr>
          <p:cNvPr id="6" name="Group 5">
            <a:extLst>
              <a:ext uri="{FF2B5EF4-FFF2-40B4-BE49-F238E27FC236}">
                <a16:creationId xmlns:a16="http://schemas.microsoft.com/office/drawing/2014/main" id="{56AD65CD-F377-D64A-93F6-D9FBD2EFDF35}"/>
              </a:ext>
            </a:extLst>
          </p:cNvPr>
          <p:cNvGrpSpPr/>
          <p:nvPr/>
        </p:nvGrpSpPr>
        <p:grpSpPr>
          <a:xfrm>
            <a:off x="3635897" y="802741"/>
            <a:ext cx="4579376" cy="3251324"/>
            <a:chOff x="3635897" y="802741"/>
            <a:chExt cx="4579376" cy="3251324"/>
          </a:xfrm>
        </p:grpSpPr>
        <p:pic>
          <p:nvPicPr>
            <p:cNvPr id="3" name="Picture 2">
              <a:extLst>
                <a:ext uri="{FF2B5EF4-FFF2-40B4-BE49-F238E27FC236}">
                  <a16:creationId xmlns:a16="http://schemas.microsoft.com/office/drawing/2014/main" id="{1F6B9F4C-67CF-BC41-BDBC-F12991A9E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802741"/>
              <a:ext cx="2707169" cy="3251324"/>
            </a:xfrm>
            <a:prstGeom prst="rect">
              <a:avLst/>
            </a:prstGeom>
          </p:spPr>
        </p:pic>
        <p:cxnSp>
          <p:nvCxnSpPr>
            <p:cNvPr id="5" name="Straight Arrow Connector 4">
              <a:extLst>
                <a:ext uri="{FF2B5EF4-FFF2-40B4-BE49-F238E27FC236}">
                  <a16:creationId xmlns:a16="http://schemas.microsoft.com/office/drawing/2014/main" id="{EBA7E908-789D-B34E-AEDA-8BBB9664BE4B}"/>
                </a:ext>
              </a:extLst>
            </p:cNvPr>
            <p:cNvCxnSpPr/>
            <p:nvPr/>
          </p:nvCxnSpPr>
          <p:spPr bwMode="auto">
            <a:xfrm flipV="1">
              <a:off x="3635897" y="1268760"/>
              <a:ext cx="1872207" cy="1159643"/>
            </a:xfrm>
            <a:prstGeom prst="straightConnector1">
              <a:avLst/>
            </a:prstGeom>
            <a:noFill/>
            <a:ln w="25400" cap="flat" cmpd="sng" algn="ctr">
              <a:solidFill>
                <a:srgbClr val="CC0000"/>
              </a:solidFill>
              <a:prstDash val="solid"/>
              <a:round/>
              <a:headEnd type="none" w="med" len="med"/>
              <a:tailEnd type="triangle"/>
            </a:ln>
            <a:effectLst/>
          </p:spPr>
        </p:cxnSp>
      </p:grpSp>
    </p:spTree>
    <p:extLst>
      <p:ext uri="{BB962C8B-B14F-4D97-AF65-F5344CB8AC3E}">
        <p14:creationId xmlns:p14="http://schemas.microsoft.com/office/powerpoint/2010/main" val="376338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4" name="Shape 144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Code Snippet</a:t>
            </a:r>
          </a:p>
        </p:txBody>
      </p:sp>
      <p:sp>
        <p:nvSpPr>
          <p:cNvPr id="1445" name="Shape 1445"/>
          <p:cNvSpPr>
            <a:spLocks noGrp="1"/>
          </p:cNvSpPr>
          <p:nvPr>
            <p:ph type="body" idx="4294967295"/>
          </p:nvPr>
        </p:nvSpPr>
        <p:spPr>
          <a:xfrm>
            <a:off x="558404" y="1739979"/>
            <a:ext cx="7804547" cy="3221821"/>
          </a:xfrm>
          <a:prstGeom prst="rect">
            <a:avLst/>
          </a:prstGeom>
        </p:spPr>
        <p:txBody>
          <a:bodyPr>
            <a:normAutofit/>
          </a:bodyPr>
          <a:lstStyle/>
          <a:p>
            <a:pPr marL="0" indent="0">
              <a:buNone/>
              <a:defRPr sz="1800">
                <a:solidFill>
                  <a:srgbClr val="000000"/>
                </a:solidFill>
              </a:defRPr>
            </a:pPr>
            <a:r>
              <a:rPr sz="2250" dirty="0">
                <a:latin typeface="Menlo"/>
                <a:ea typeface="Menlo"/>
                <a:cs typeface="Menlo"/>
                <a:sym typeface="Menlo"/>
              </a:rPr>
              <a:t>int fd1 = open(“file.txt”); // returns 3</a:t>
            </a:r>
          </a:p>
          <a:p>
            <a:pPr marL="0" indent="0">
              <a:buNone/>
              <a:defRPr sz="1800">
                <a:solidFill>
                  <a:srgbClr val="000000"/>
                </a:solidFill>
              </a:defRPr>
            </a:pPr>
            <a:r>
              <a:rPr sz="2250" dirty="0">
                <a:latin typeface="Menlo"/>
                <a:ea typeface="Menlo"/>
                <a:cs typeface="Menlo"/>
                <a:sym typeface="Menlo"/>
              </a:rPr>
              <a:t>read(fd1, buf, 12);</a:t>
            </a:r>
          </a:p>
          <a:p>
            <a:pPr marL="0" indent="0">
              <a:buNone/>
              <a:defRPr sz="1800">
                <a:solidFill>
                  <a:srgbClr val="000000"/>
                </a:solidFill>
              </a:defRPr>
            </a:pPr>
            <a:r>
              <a:rPr sz="2250" dirty="0">
                <a:latin typeface="Menlo"/>
                <a:ea typeface="Menlo"/>
                <a:cs typeface="Menlo"/>
                <a:sym typeface="Menlo"/>
              </a:rPr>
              <a:t>int fd2 = open(“file.txt”); // returns 4</a:t>
            </a:r>
          </a:p>
          <a:p>
            <a:pPr marL="0" indent="0">
              <a:buNone/>
              <a:defRPr sz="1800">
                <a:solidFill>
                  <a:srgbClr val="000000"/>
                </a:solidFill>
              </a:defRPr>
            </a:pPr>
            <a:r>
              <a:rPr sz="2250" dirty="0">
                <a:latin typeface="Menlo"/>
                <a:ea typeface="Menlo"/>
                <a:cs typeface="Menlo"/>
                <a:sym typeface="Menlo"/>
              </a:rPr>
              <a:t>int fd3 = dup(fd2);         // returns 5</a:t>
            </a:r>
          </a:p>
        </p:txBody>
      </p:sp>
      <p:sp>
        <p:nvSpPr>
          <p:cNvPr id="3" name="文本框 2">
            <a:extLst>
              <a:ext uri="{FF2B5EF4-FFF2-40B4-BE49-F238E27FC236}">
                <a16:creationId xmlns:a16="http://schemas.microsoft.com/office/drawing/2014/main" id="{A360410A-502F-DCE3-F361-1349F617D1B3}"/>
              </a:ext>
            </a:extLst>
          </p:cNvPr>
          <p:cNvSpPr txBox="1"/>
          <p:nvPr/>
        </p:nvSpPr>
        <p:spPr>
          <a:xfrm>
            <a:off x="558404" y="4293096"/>
            <a:ext cx="8334076" cy="830997"/>
          </a:xfrm>
          <a:prstGeom prst="rect">
            <a:avLst/>
          </a:prstGeom>
          <a:noFill/>
        </p:spPr>
        <p:txBody>
          <a:bodyPr wrap="square">
            <a:spAutoFit/>
          </a:bodyPr>
          <a:lstStyle/>
          <a:p>
            <a:r>
              <a:rPr lang="en-US" altLang="zh-CN" dirty="0">
                <a:solidFill>
                  <a:srgbClr val="0070C0"/>
                </a:solidFill>
                <a:latin typeface="Menlo"/>
                <a:ea typeface="Menlo"/>
                <a:cs typeface="Menlo"/>
                <a:sym typeface="Menlo"/>
              </a:rPr>
              <a:t>One</a:t>
            </a:r>
            <a:r>
              <a:rPr lang="zh-CN" altLang="en-US" dirty="0">
                <a:solidFill>
                  <a:srgbClr val="0070C0"/>
                </a:solidFill>
                <a:latin typeface="Menlo"/>
                <a:ea typeface="Menlo"/>
                <a:cs typeface="Menlo"/>
                <a:sym typeface="Menlo"/>
              </a:rPr>
              <a:t> </a:t>
            </a:r>
            <a:r>
              <a:rPr lang="en-US" altLang="zh-CN" dirty="0">
                <a:solidFill>
                  <a:srgbClr val="0070C0"/>
                </a:solidFill>
                <a:latin typeface="Menlo"/>
                <a:ea typeface="Menlo"/>
                <a:cs typeface="Menlo"/>
                <a:sym typeface="Menlo"/>
              </a:rPr>
              <a:t>process</a:t>
            </a:r>
            <a:r>
              <a:rPr lang="zh-CN" altLang="en-US" dirty="0">
                <a:solidFill>
                  <a:srgbClr val="0070C0"/>
                </a:solidFill>
                <a:latin typeface="Menlo"/>
                <a:ea typeface="Menlo"/>
                <a:cs typeface="Menlo"/>
                <a:sym typeface="Menlo"/>
              </a:rPr>
              <a:t> </a:t>
            </a:r>
            <a:r>
              <a:rPr lang="en-US" altLang="zh-CN" dirty="0">
                <a:solidFill>
                  <a:srgbClr val="0070C0"/>
                </a:solidFill>
                <a:latin typeface="Menlo"/>
                <a:ea typeface="Menlo"/>
                <a:cs typeface="Menlo"/>
                <a:sym typeface="Menlo"/>
              </a:rPr>
              <a:t>can</a:t>
            </a:r>
            <a:r>
              <a:rPr lang="zh-CN" altLang="en-US" dirty="0">
                <a:solidFill>
                  <a:srgbClr val="0070C0"/>
                </a:solidFill>
                <a:latin typeface="Menlo"/>
                <a:ea typeface="Menlo"/>
                <a:cs typeface="Menlo"/>
                <a:sym typeface="Menlo"/>
              </a:rPr>
              <a:t> </a:t>
            </a:r>
            <a:r>
              <a:rPr lang="en-US" altLang="zh-CN" dirty="0">
                <a:solidFill>
                  <a:srgbClr val="0070C0"/>
                </a:solidFill>
                <a:latin typeface="Menlo"/>
                <a:ea typeface="Menlo"/>
                <a:cs typeface="Menlo"/>
                <a:sym typeface="Menlo"/>
              </a:rPr>
              <a:t>open</a:t>
            </a:r>
            <a:r>
              <a:rPr lang="zh-CN" altLang="en-US" dirty="0">
                <a:solidFill>
                  <a:srgbClr val="0070C0"/>
                </a:solidFill>
                <a:latin typeface="Menlo"/>
                <a:ea typeface="Menlo"/>
                <a:cs typeface="Menlo"/>
                <a:sym typeface="Menlo"/>
              </a:rPr>
              <a:t> </a:t>
            </a:r>
            <a:r>
              <a:rPr lang="en-US" altLang="zh-CN" dirty="0">
                <a:solidFill>
                  <a:srgbClr val="0070C0"/>
                </a:solidFill>
                <a:latin typeface="Menlo"/>
                <a:ea typeface="Menlo"/>
                <a:cs typeface="Menlo"/>
                <a:sym typeface="Menlo"/>
              </a:rPr>
              <a:t>a file for many times. Each open can get a fd.</a:t>
            </a:r>
            <a:endParaRPr lang="zh-CN" altLang="en-US">
              <a:solidFill>
                <a:srgbClr val="0070C0"/>
              </a:solidFill>
            </a:endParaRPr>
          </a:p>
        </p:txBody>
      </p:sp>
    </p:spTree>
    <p:extLst>
      <p:ext uri="{BB962C8B-B14F-4D97-AF65-F5344CB8AC3E}">
        <p14:creationId xmlns:p14="http://schemas.microsoft.com/office/powerpoint/2010/main" val="882424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7" name="Shape 1447"/>
          <p:cNvSpPr>
            <a:spLocks noGrp="1"/>
          </p:cNvSpPr>
          <p:nvPr>
            <p:ph type="title"/>
          </p:nvPr>
        </p:nvSpPr>
        <p:spPr>
          <a:xfrm>
            <a:off x="338507" y="184842"/>
            <a:ext cx="7583488" cy="1283167"/>
          </a:xfrm>
          <a:prstGeom prst="rect">
            <a:avLst/>
          </a:prstGeom>
        </p:spPr>
        <p:txBody>
          <a:bodyPr/>
          <a:lstStyle>
            <a:lvl1pPr defTabSz="473201">
              <a:defRPr sz="6480"/>
            </a:lvl1pPr>
          </a:lstStyle>
          <a:p>
            <a:pPr lvl="0">
              <a:defRPr sz="1800">
                <a:solidFill>
                  <a:srgbClr val="000000"/>
                </a:solidFill>
              </a:defRPr>
            </a:pPr>
            <a:r>
              <a:rPr sz="3600" dirty="0">
                <a:solidFill>
                  <a:srgbClr val="000000"/>
                </a:solidFill>
              </a:rPr>
              <a:t>Code Snippet</a:t>
            </a:r>
          </a:p>
        </p:txBody>
      </p:sp>
      <p:sp>
        <p:nvSpPr>
          <p:cNvPr id="1449" name="Shape 1449"/>
          <p:cNvSpPr/>
          <p:nvPr/>
        </p:nvSpPr>
        <p:spPr>
          <a:xfrm>
            <a:off x="1291828" y="2651931"/>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50" name="Shape 1450"/>
          <p:cNvSpPr/>
          <p:nvPr/>
        </p:nvSpPr>
        <p:spPr>
          <a:xfrm>
            <a:off x="993636" y="2592958"/>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451" name="Shape 1451"/>
          <p:cNvSpPr/>
          <p:nvPr/>
        </p:nvSpPr>
        <p:spPr>
          <a:xfrm>
            <a:off x="1291828" y="3009119"/>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52" name="Shape 1452"/>
          <p:cNvSpPr/>
          <p:nvPr/>
        </p:nvSpPr>
        <p:spPr>
          <a:xfrm>
            <a:off x="993636" y="295014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453" name="Shape 1453"/>
          <p:cNvSpPr/>
          <p:nvPr/>
        </p:nvSpPr>
        <p:spPr>
          <a:xfrm>
            <a:off x="1291828" y="3366306"/>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54" name="Shape 1454"/>
          <p:cNvSpPr/>
          <p:nvPr/>
        </p:nvSpPr>
        <p:spPr>
          <a:xfrm>
            <a:off x="993636" y="33073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455" name="Shape 1455"/>
          <p:cNvSpPr/>
          <p:nvPr/>
        </p:nvSpPr>
        <p:spPr>
          <a:xfrm>
            <a:off x="1291828" y="3723494"/>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56" name="Shape 1456"/>
          <p:cNvSpPr/>
          <p:nvPr/>
        </p:nvSpPr>
        <p:spPr>
          <a:xfrm>
            <a:off x="993636" y="3664520"/>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457" name="Shape 1457"/>
          <p:cNvSpPr/>
          <p:nvPr/>
        </p:nvSpPr>
        <p:spPr>
          <a:xfrm>
            <a:off x="1291828" y="4080681"/>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58" name="Shape 1458"/>
          <p:cNvSpPr/>
          <p:nvPr/>
        </p:nvSpPr>
        <p:spPr>
          <a:xfrm>
            <a:off x="993636" y="4021708"/>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4</a:t>
            </a:r>
          </a:p>
        </p:txBody>
      </p:sp>
      <p:sp>
        <p:nvSpPr>
          <p:cNvPr id="1459" name="Shape 1459"/>
          <p:cNvSpPr/>
          <p:nvPr/>
        </p:nvSpPr>
        <p:spPr>
          <a:xfrm>
            <a:off x="1291828" y="4437869"/>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60" name="Shape 1460"/>
          <p:cNvSpPr/>
          <p:nvPr/>
        </p:nvSpPr>
        <p:spPr>
          <a:xfrm>
            <a:off x="993636" y="437889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5</a:t>
            </a:r>
          </a:p>
        </p:txBody>
      </p:sp>
      <p:sp>
        <p:nvSpPr>
          <p:cNvPr id="1461" name="Shape 1461"/>
          <p:cNvSpPr/>
          <p:nvPr/>
        </p:nvSpPr>
        <p:spPr>
          <a:xfrm>
            <a:off x="2797969" y="2937681"/>
            <a:ext cx="1603809" cy="751443"/>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l">
              <a:defRPr sz="1800">
                <a:solidFill>
                  <a:srgbClr val="000000"/>
                </a:solidFill>
              </a:defRPr>
            </a:pPr>
            <a:r>
              <a:rPr sz="1969" b="0" dirty="0">
                <a:solidFill>
                  <a:schemeClr val="bg1"/>
                </a:solidFill>
                <a:latin typeface="Calibri" panose="020F0502020204030204" pitchFamily="34" charset="0"/>
              </a:rPr>
              <a:t> offset =  0</a:t>
            </a:r>
          </a:p>
          <a:p>
            <a:pPr lvl="0" algn="l">
              <a:defRPr sz="1800">
                <a:solidFill>
                  <a:srgbClr val="000000"/>
                </a:solidFill>
              </a:defRPr>
            </a:pPr>
            <a:r>
              <a:rPr sz="1969" b="0" dirty="0">
                <a:solidFill>
                  <a:schemeClr val="bg1"/>
                </a:solidFill>
                <a:latin typeface="Calibri" panose="020F0502020204030204" pitchFamily="34" charset="0"/>
              </a:rPr>
              <a:t> </a:t>
            </a:r>
            <a:r>
              <a:rPr sz="1969" b="0" dirty="0" err="1">
                <a:solidFill>
                  <a:schemeClr val="bg1"/>
                </a:solidFill>
                <a:latin typeface="Calibri" panose="020F0502020204030204" pitchFamily="34" charset="0"/>
              </a:rPr>
              <a:t>inode</a:t>
            </a:r>
            <a:r>
              <a:rPr sz="1969" b="0" dirty="0">
                <a:solidFill>
                  <a:schemeClr val="bg1"/>
                </a:solidFill>
                <a:latin typeface="Calibri" panose="020F0502020204030204" pitchFamily="34" charset="0"/>
              </a:rPr>
              <a:t> = </a:t>
            </a:r>
          </a:p>
        </p:txBody>
      </p:sp>
      <p:sp>
        <p:nvSpPr>
          <p:cNvPr id="1462" name="Shape 1462"/>
          <p:cNvSpPr/>
          <p:nvPr/>
        </p:nvSpPr>
        <p:spPr>
          <a:xfrm>
            <a:off x="3408828" y="2464348"/>
            <a:ext cx="38311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solidFill>
                  <a:srgbClr val="1497FC"/>
                </a:solidFill>
              </a:defRPr>
            </a:lvl1pPr>
          </a:lstStyle>
          <a:p>
            <a:pPr lvl="0">
              <a:defRPr sz="1800">
                <a:solidFill>
                  <a:srgbClr val="000000"/>
                </a:solidFill>
              </a:defRPr>
            </a:pPr>
            <a:r>
              <a:rPr sz="1969" b="0" dirty="0" err="1">
                <a:solidFill>
                  <a:srgbClr val="000000"/>
                </a:solidFill>
                <a:latin typeface="Calibri" panose="020F0502020204030204" pitchFamily="34" charset="0"/>
              </a:rPr>
              <a:t>fds</a:t>
            </a:r>
            <a:endParaRPr sz="1969" b="0" dirty="0">
              <a:solidFill>
                <a:srgbClr val="000000"/>
              </a:solidFill>
              <a:latin typeface="Calibri" panose="020F0502020204030204" pitchFamily="34" charset="0"/>
            </a:endParaRPr>
          </a:p>
        </p:txBody>
      </p:sp>
      <p:sp>
        <p:nvSpPr>
          <p:cNvPr id="1463" name="Shape 1463"/>
          <p:cNvSpPr/>
          <p:nvPr/>
        </p:nvSpPr>
        <p:spPr>
          <a:xfrm>
            <a:off x="957766" y="2272220"/>
            <a:ext cx="85119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solidFill>
                  <a:srgbClr val="1497FC"/>
                </a:solidFill>
              </a:defRPr>
            </a:lvl1pPr>
          </a:lstStyle>
          <a:p>
            <a:pPr lvl="0">
              <a:defRPr sz="1800">
                <a:solidFill>
                  <a:srgbClr val="000000"/>
                </a:solidFill>
              </a:defRPr>
            </a:pPr>
            <a:r>
              <a:rPr sz="1969" b="0" dirty="0">
                <a:solidFill>
                  <a:srgbClr val="000000"/>
                </a:solidFill>
                <a:latin typeface="Calibri" panose="020F0502020204030204" pitchFamily="34" charset="0"/>
              </a:rPr>
              <a:t>fd table</a:t>
            </a:r>
          </a:p>
        </p:txBody>
      </p:sp>
      <p:sp>
        <p:nvSpPr>
          <p:cNvPr id="1464" name="Shape 1464"/>
          <p:cNvSpPr/>
          <p:nvPr/>
        </p:nvSpPr>
        <p:spPr>
          <a:xfrm>
            <a:off x="5656911" y="3519599"/>
            <a:ext cx="1738545" cy="751443"/>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l">
              <a:defRPr sz="1800">
                <a:solidFill>
                  <a:srgbClr val="000000"/>
                </a:solidFill>
              </a:defRPr>
            </a:pPr>
            <a:r>
              <a:rPr sz="1969" b="0" dirty="0">
                <a:solidFill>
                  <a:schemeClr val="bg1"/>
                </a:solidFill>
                <a:latin typeface="Calibri" panose="020F0502020204030204" pitchFamily="34" charset="0"/>
              </a:rPr>
              <a:t> location = …</a:t>
            </a:r>
          </a:p>
          <a:p>
            <a:pPr lvl="0" algn="l">
              <a:defRPr sz="1800">
                <a:solidFill>
                  <a:srgbClr val="000000"/>
                </a:solidFill>
              </a:defRPr>
            </a:pPr>
            <a:r>
              <a:rPr sz="1969" b="0" dirty="0">
                <a:solidFill>
                  <a:schemeClr val="bg1"/>
                </a:solidFill>
                <a:latin typeface="Calibri" panose="020F0502020204030204" pitchFamily="34" charset="0"/>
              </a:rPr>
              <a:t> size = …</a:t>
            </a:r>
          </a:p>
        </p:txBody>
      </p:sp>
      <p:sp>
        <p:nvSpPr>
          <p:cNvPr id="1465" name="Shape 1465"/>
          <p:cNvSpPr/>
          <p:nvPr/>
        </p:nvSpPr>
        <p:spPr>
          <a:xfrm>
            <a:off x="6190304" y="3122843"/>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solidFill>
                  <a:srgbClr val="1497FC"/>
                </a:solidFill>
              </a:defRPr>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1466" name="Shape 1466"/>
          <p:cNvSpPr/>
          <p:nvPr/>
        </p:nvSpPr>
        <p:spPr>
          <a:xfrm>
            <a:off x="4130251" y="3550447"/>
            <a:ext cx="1510187" cy="102274"/>
          </a:xfrm>
          <a:prstGeom prst="line">
            <a:avLst/>
          </a:prstGeom>
          <a:ln w="38100">
            <a:solidFill>
              <a:srgbClr val="FF2600"/>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467" name="Shape 1467"/>
          <p:cNvSpPr/>
          <p:nvPr/>
        </p:nvSpPr>
        <p:spPr>
          <a:xfrm flipV="1">
            <a:off x="1504923" y="3467516"/>
            <a:ext cx="1273818" cy="428188"/>
          </a:xfrm>
          <a:prstGeom prst="line">
            <a:avLst/>
          </a:prstGeom>
          <a:ln w="381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468" name="Shape 1468"/>
          <p:cNvSpPr/>
          <p:nvPr/>
        </p:nvSpPr>
        <p:spPr>
          <a:xfrm>
            <a:off x="5332569" y="4380434"/>
            <a:ext cx="2268571" cy="33175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400"/>
            </a:lvl1pPr>
          </a:lstStyle>
          <a:p>
            <a:pPr lvl="0">
              <a:defRPr sz="1800">
                <a:solidFill>
                  <a:srgbClr val="000000"/>
                </a:solidFill>
              </a:defRPr>
            </a:pPr>
            <a:r>
              <a:rPr sz="1687" b="0" dirty="0">
                <a:solidFill>
                  <a:srgbClr val="000000"/>
                </a:solidFill>
                <a:latin typeface="Calibri" panose="020F0502020204030204" pitchFamily="34" charset="0"/>
              </a:rPr>
              <a:t>“file.txt” also points here</a:t>
            </a:r>
          </a:p>
        </p:txBody>
      </p:sp>
      <p:sp>
        <p:nvSpPr>
          <p:cNvPr id="24" name="Shape 1518"/>
          <p:cNvSpPr txBox="1">
            <a:spLocks/>
          </p:cNvSpPr>
          <p:nvPr/>
        </p:nvSpPr>
        <p:spPr>
          <a:xfrm>
            <a:off x="389024" y="4988262"/>
            <a:ext cx="7804547" cy="1824804"/>
          </a:xfrm>
          <a:prstGeom prst="rect">
            <a:avLst/>
          </a:prstGeom>
        </p:spPr>
        <p:txBody>
          <a:bodyPr vert="horz" lIns="91439" tIns="45719" rIns="91439" bIns="45719" rtlCol="0">
            <a:normAutofit/>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defRPr sz="1800">
                <a:solidFill>
                  <a:srgbClr val="000000"/>
                </a:solidFill>
              </a:defRPr>
            </a:pPr>
            <a:r>
              <a:rPr lang="en-US" sz="2250" dirty="0" err="1">
                <a:solidFill>
                  <a:srgbClr val="000000"/>
                </a:solidFill>
                <a:latin typeface="Menlo"/>
                <a:ea typeface="Menlo"/>
                <a:cs typeface="Menlo"/>
                <a:sym typeface="Menlo"/>
              </a:rPr>
              <a:t>int</a:t>
            </a:r>
            <a:r>
              <a:rPr lang="en-US" sz="2250" dirty="0">
                <a:solidFill>
                  <a:srgbClr val="000000"/>
                </a:solidFill>
                <a:latin typeface="Menlo"/>
                <a:ea typeface="Menlo"/>
                <a:cs typeface="Menlo"/>
                <a:sym typeface="Menlo"/>
              </a:rPr>
              <a:t> fd1 = open(“</a:t>
            </a:r>
            <a:r>
              <a:rPr lang="en-US" sz="2250" dirty="0" err="1">
                <a:solidFill>
                  <a:srgbClr val="000000"/>
                </a:solidFill>
                <a:latin typeface="Menlo"/>
                <a:ea typeface="Menlo"/>
                <a:cs typeface="Menlo"/>
                <a:sym typeface="Menlo"/>
              </a:rPr>
              <a:t>file.txt</a:t>
            </a:r>
            <a:r>
              <a:rPr lang="en-US" sz="2250" dirty="0">
                <a:solidFill>
                  <a:srgbClr val="000000"/>
                </a:solidFill>
                <a:latin typeface="Menlo"/>
                <a:ea typeface="Menlo"/>
                <a:cs typeface="Menlo"/>
                <a:sym typeface="Menlo"/>
              </a:rPr>
              <a:t>”); // returns 3</a:t>
            </a:r>
          </a:p>
          <a:p>
            <a:pPr marL="0" indent="0">
              <a:buNone/>
              <a:defRPr sz="1800">
                <a:solidFill>
                  <a:srgbClr val="000000"/>
                </a:solidFill>
              </a:defRPr>
            </a:pPr>
            <a:endParaRPr lang="en-US" sz="2250" dirty="0">
              <a:solidFill>
                <a:srgbClr val="000000"/>
              </a:solidFill>
              <a:latin typeface="Menlo"/>
              <a:ea typeface="Menlo"/>
              <a:cs typeface="Menlo"/>
              <a:sym typeface="Menlo"/>
            </a:endParaRPr>
          </a:p>
        </p:txBody>
      </p:sp>
    </p:spTree>
    <p:extLst>
      <p:ext uri="{BB962C8B-B14F-4D97-AF65-F5344CB8AC3E}">
        <p14:creationId xmlns:p14="http://schemas.microsoft.com/office/powerpoint/2010/main" val="171035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Shape 111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File Names</a:t>
            </a:r>
          </a:p>
        </p:txBody>
      </p:sp>
      <p:sp>
        <p:nvSpPr>
          <p:cNvPr id="1113" name="Shape 1113"/>
          <p:cNvSpPr>
            <a:spLocks noGrp="1"/>
          </p:cNvSpPr>
          <p:nvPr>
            <p:ph type="body" idx="4294967295"/>
          </p:nvPr>
        </p:nvSpPr>
        <p:spPr>
          <a:xfrm>
            <a:off x="391353" y="1641122"/>
            <a:ext cx="7804547" cy="3662288"/>
          </a:xfrm>
          <a:prstGeom prst="rect">
            <a:avLst/>
          </a:prstGeom>
        </p:spPr>
        <p:txBody>
          <a:bodyPr/>
          <a:lstStyle/>
          <a:p>
            <a:pPr>
              <a:defRPr sz="1800">
                <a:solidFill>
                  <a:srgbClr val="000000"/>
                </a:solidFill>
              </a:defRPr>
            </a:pPr>
            <a:r>
              <a:rPr sz="2672" dirty="0"/>
              <a:t>Three types of names</a:t>
            </a:r>
          </a:p>
          <a:p>
            <a:pPr marL="616717" lvl="1" indent="-321457">
              <a:defRPr sz="1800">
                <a:solidFill>
                  <a:srgbClr val="000000"/>
                </a:solidFill>
              </a:defRPr>
            </a:pPr>
            <a:r>
              <a:rPr lang="en-US" sz="2461" dirty="0">
                <a:solidFill>
                  <a:srgbClr val="0070C0"/>
                </a:solidFill>
              </a:rPr>
              <a:t>Unique id:</a:t>
            </a:r>
            <a:r>
              <a:rPr sz="2461" dirty="0">
                <a:solidFill>
                  <a:srgbClr val="0070C0"/>
                </a:solidFill>
              </a:rPr>
              <a:t> inode</a:t>
            </a:r>
            <a:r>
              <a:rPr lang="en-US" sz="2461" dirty="0">
                <a:solidFill>
                  <a:srgbClr val="0070C0"/>
                </a:solidFill>
              </a:rPr>
              <a:t> numbers</a:t>
            </a:r>
            <a:endParaRPr sz="2461" dirty="0">
              <a:solidFill>
                <a:srgbClr val="0070C0"/>
              </a:solidFill>
            </a:endParaRPr>
          </a:p>
          <a:p>
            <a:pPr marL="616717" lvl="1" indent="-321457">
              <a:defRPr sz="1800">
                <a:solidFill>
                  <a:srgbClr val="000000"/>
                </a:solidFill>
              </a:defRPr>
            </a:pPr>
            <a:r>
              <a:rPr lang="en-US" sz="2461" dirty="0"/>
              <a:t>P</a:t>
            </a:r>
            <a:r>
              <a:rPr sz="2461" dirty="0"/>
              <a:t>ath</a:t>
            </a:r>
          </a:p>
          <a:p>
            <a:pPr marL="616717" lvl="1" indent="-321457">
              <a:defRPr sz="1800">
                <a:solidFill>
                  <a:srgbClr val="000000"/>
                </a:solidFill>
              </a:defRPr>
            </a:pPr>
            <a:r>
              <a:rPr lang="en-US" sz="2461" dirty="0"/>
              <a:t>F</a:t>
            </a:r>
            <a:r>
              <a:rPr sz="2461" dirty="0"/>
              <a:t>ile descriptor</a:t>
            </a:r>
          </a:p>
        </p:txBody>
      </p:sp>
    </p:spTree>
    <p:extLst>
      <p:ext uri="{BB962C8B-B14F-4D97-AF65-F5344CB8AC3E}">
        <p14:creationId xmlns:p14="http://schemas.microsoft.com/office/powerpoint/2010/main" val="1448998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Shape 1470"/>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Code Snippet</a:t>
            </a:r>
          </a:p>
        </p:txBody>
      </p:sp>
      <p:sp>
        <p:nvSpPr>
          <p:cNvPr id="1472" name="Shape 1472"/>
          <p:cNvSpPr/>
          <p:nvPr/>
        </p:nvSpPr>
        <p:spPr>
          <a:xfrm>
            <a:off x="1291828" y="2651931"/>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73" name="Shape 1473"/>
          <p:cNvSpPr/>
          <p:nvPr/>
        </p:nvSpPr>
        <p:spPr>
          <a:xfrm>
            <a:off x="993636" y="2592958"/>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474" name="Shape 1474"/>
          <p:cNvSpPr/>
          <p:nvPr/>
        </p:nvSpPr>
        <p:spPr>
          <a:xfrm>
            <a:off x="1291828" y="3009119"/>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75" name="Shape 1475"/>
          <p:cNvSpPr/>
          <p:nvPr/>
        </p:nvSpPr>
        <p:spPr>
          <a:xfrm>
            <a:off x="993636" y="295014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476" name="Shape 1476"/>
          <p:cNvSpPr/>
          <p:nvPr/>
        </p:nvSpPr>
        <p:spPr>
          <a:xfrm>
            <a:off x="1291828" y="3366306"/>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77" name="Shape 1477"/>
          <p:cNvSpPr/>
          <p:nvPr/>
        </p:nvSpPr>
        <p:spPr>
          <a:xfrm>
            <a:off x="993636" y="33073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478" name="Shape 1478"/>
          <p:cNvSpPr/>
          <p:nvPr/>
        </p:nvSpPr>
        <p:spPr>
          <a:xfrm>
            <a:off x="1291828" y="3723494"/>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79" name="Shape 1479"/>
          <p:cNvSpPr/>
          <p:nvPr/>
        </p:nvSpPr>
        <p:spPr>
          <a:xfrm>
            <a:off x="993636" y="3664520"/>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480" name="Shape 1480"/>
          <p:cNvSpPr/>
          <p:nvPr/>
        </p:nvSpPr>
        <p:spPr>
          <a:xfrm>
            <a:off x="1291828" y="4080681"/>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81" name="Shape 1481"/>
          <p:cNvSpPr/>
          <p:nvPr/>
        </p:nvSpPr>
        <p:spPr>
          <a:xfrm>
            <a:off x="993636" y="4021708"/>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4</a:t>
            </a:r>
          </a:p>
        </p:txBody>
      </p:sp>
      <p:sp>
        <p:nvSpPr>
          <p:cNvPr id="1482" name="Shape 1482"/>
          <p:cNvSpPr/>
          <p:nvPr/>
        </p:nvSpPr>
        <p:spPr>
          <a:xfrm>
            <a:off x="1291828" y="4437869"/>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83" name="Shape 1483"/>
          <p:cNvSpPr/>
          <p:nvPr/>
        </p:nvSpPr>
        <p:spPr>
          <a:xfrm>
            <a:off x="993636" y="437889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5</a:t>
            </a:r>
          </a:p>
        </p:txBody>
      </p:sp>
      <p:sp>
        <p:nvSpPr>
          <p:cNvPr id="1484" name="Shape 1484"/>
          <p:cNvSpPr/>
          <p:nvPr/>
        </p:nvSpPr>
        <p:spPr>
          <a:xfrm>
            <a:off x="2797969" y="2937681"/>
            <a:ext cx="1603809" cy="751443"/>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l">
              <a:defRPr sz="1800">
                <a:solidFill>
                  <a:srgbClr val="000000"/>
                </a:solidFill>
              </a:defRPr>
            </a:pPr>
            <a:r>
              <a:rPr sz="1969" b="0" dirty="0">
                <a:solidFill>
                  <a:schemeClr val="bg1"/>
                </a:solidFill>
                <a:latin typeface="Calibri" panose="020F0502020204030204" pitchFamily="34" charset="0"/>
              </a:rPr>
              <a:t> offset =  </a:t>
            </a:r>
            <a:r>
              <a:rPr sz="1969" b="0" dirty="0">
                <a:solidFill>
                  <a:srgbClr val="FFFF00"/>
                </a:solidFill>
                <a:latin typeface="Calibri" panose="020F0502020204030204" pitchFamily="34" charset="0"/>
              </a:rPr>
              <a:t>12</a:t>
            </a:r>
          </a:p>
          <a:p>
            <a:pPr lvl="0" algn="l">
              <a:defRPr sz="1800">
                <a:solidFill>
                  <a:srgbClr val="000000"/>
                </a:solidFill>
              </a:defRPr>
            </a:pPr>
            <a:r>
              <a:rPr sz="1969" b="0" dirty="0">
                <a:solidFill>
                  <a:schemeClr val="bg1"/>
                </a:solidFill>
                <a:latin typeface="Calibri" panose="020F0502020204030204" pitchFamily="34" charset="0"/>
              </a:rPr>
              <a:t> </a:t>
            </a:r>
            <a:r>
              <a:rPr sz="1969" b="0" dirty="0" err="1">
                <a:solidFill>
                  <a:schemeClr val="bg1"/>
                </a:solidFill>
                <a:latin typeface="Calibri" panose="020F0502020204030204" pitchFamily="34" charset="0"/>
              </a:rPr>
              <a:t>inode</a:t>
            </a:r>
            <a:r>
              <a:rPr sz="1969" b="0" dirty="0">
                <a:solidFill>
                  <a:schemeClr val="bg1"/>
                </a:solidFill>
                <a:latin typeface="Calibri" panose="020F0502020204030204" pitchFamily="34" charset="0"/>
              </a:rPr>
              <a:t> = </a:t>
            </a:r>
          </a:p>
        </p:txBody>
      </p:sp>
      <p:sp>
        <p:nvSpPr>
          <p:cNvPr id="1485" name="Shape 1485"/>
          <p:cNvSpPr/>
          <p:nvPr/>
        </p:nvSpPr>
        <p:spPr>
          <a:xfrm>
            <a:off x="3408828" y="2464348"/>
            <a:ext cx="38311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solidFill>
                  <a:srgbClr val="1497FC"/>
                </a:solidFill>
              </a:defRPr>
            </a:lvl1pPr>
          </a:lstStyle>
          <a:p>
            <a:pPr lvl="0">
              <a:defRPr sz="1800">
                <a:solidFill>
                  <a:srgbClr val="000000"/>
                </a:solidFill>
              </a:defRPr>
            </a:pPr>
            <a:r>
              <a:rPr sz="1969" b="0" dirty="0" err="1">
                <a:solidFill>
                  <a:srgbClr val="000000"/>
                </a:solidFill>
                <a:latin typeface="Calibri" panose="020F0502020204030204" pitchFamily="34" charset="0"/>
              </a:rPr>
              <a:t>fds</a:t>
            </a:r>
            <a:endParaRPr sz="1969" b="0" dirty="0">
              <a:solidFill>
                <a:srgbClr val="000000"/>
              </a:solidFill>
              <a:latin typeface="Calibri" panose="020F0502020204030204" pitchFamily="34" charset="0"/>
            </a:endParaRPr>
          </a:p>
        </p:txBody>
      </p:sp>
      <p:sp>
        <p:nvSpPr>
          <p:cNvPr id="1486" name="Shape 1486"/>
          <p:cNvSpPr/>
          <p:nvPr/>
        </p:nvSpPr>
        <p:spPr>
          <a:xfrm>
            <a:off x="957766" y="2272220"/>
            <a:ext cx="85119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solidFill>
                  <a:srgbClr val="1497FC"/>
                </a:solidFill>
              </a:defRPr>
            </a:lvl1pPr>
          </a:lstStyle>
          <a:p>
            <a:pPr lvl="0">
              <a:defRPr sz="1800">
                <a:solidFill>
                  <a:srgbClr val="000000"/>
                </a:solidFill>
              </a:defRPr>
            </a:pPr>
            <a:r>
              <a:rPr sz="1969" b="0" dirty="0">
                <a:solidFill>
                  <a:srgbClr val="000000"/>
                </a:solidFill>
                <a:latin typeface="Calibri" panose="020F0502020204030204" pitchFamily="34" charset="0"/>
              </a:rPr>
              <a:t>fd table</a:t>
            </a:r>
          </a:p>
        </p:txBody>
      </p:sp>
      <p:sp>
        <p:nvSpPr>
          <p:cNvPr id="1487" name="Shape 1487"/>
          <p:cNvSpPr/>
          <p:nvPr/>
        </p:nvSpPr>
        <p:spPr>
          <a:xfrm>
            <a:off x="5656911" y="3519599"/>
            <a:ext cx="1738545" cy="751443"/>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l">
              <a:defRPr sz="1800">
                <a:solidFill>
                  <a:srgbClr val="000000"/>
                </a:solidFill>
              </a:defRPr>
            </a:pPr>
            <a:r>
              <a:rPr sz="1969" b="0" dirty="0">
                <a:solidFill>
                  <a:schemeClr val="bg1"/>
                </a:solidFill>
                <a:latin typeface="Calibri" panose="020F0502020204030204" pitchFamily="34" charset="0"/>
              </a:rPr>
              <a:t> location = …</a:t>
            </a:r>
          </a:p>
          <a:p>
            <a:pPr lvl="0" algn="l">
              <a:defRPr sz="1800">
                <a:solidFill>
                  <a:srgbClr val="000000"/>
                </a:solidFill>
              </a:defRPr>
            </a:pPr>
            <a:r>
              <a:rPr sz="1969" b="0" dirty="0">
                <a:solidFill>
                  <a:schemeClr val="bg1"/>
                </a:solidFill>
                <a:latin typeface="Calibri" panose="020F0502020204030204" pitchFamily="34" charset="0"/>
              </a:rPr>
              <a:t> size = …</a:t>
            </a:r>
          </a:p>
        </p:txBody>
      </p:sp>
      <p:sp>
        <p:nvSpPr>
          <p:cNvPr id="1488" name="Shape 1488"/>
          <p:cNvSpPr/>
          <p:nvPr/>
        </p:nvSpPr>
        <p:spPr>
          <a:xfrm>
            <a:off x="6190304" y="3122843"/>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solidFill>
                  <a:srgbClr val="1497FC"/>
                </a:solidFill>
              </a:defRPr>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1489" name="Shape 1489"/>
          <p:cNvSpPr/>
          <p:nvPr/>
        </p:nvSpPr>
        <p:spPr>
          <a:xfrm>
            <a:off x="4130251" y="3550447"/>
            <a:ext cx="1510187" cy="102274"/>
          </a:xfrm>
          <a:prstGeom prst="line">
            <a:avLst/>
          </a:prstGeom>
          <a:ln w="381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490" name="Shape 1490"/>
          <p:cNvSpPr/>
          <p:nvPr/>
        </p:nvSpPr>
        <p:spPr>
          <a:xfrm flipV="1">
            <a:off x="1504923" y="3467516"/>
            <a:ext cx="1273818" cy="428188"/>
          </a:xfrm>
          <a:prstGeom prst="line">
            <a:avLst/>
          </a:prstGeom>
          <a:ln w="381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26" name="Shape 1518"/>
          <p:cNvSpPr txBox="1">
            <a:spLocks/>
          </p:cNvSpPr>
          <p:nvPr/>
        </p:nvSpPr>
        <p:spPr>
          <a:xfrm>
            <a:off x="389024" y="4988262"/>
            <a:ext cx="7804547" cy="1824804"/>
          </a:xfrm>
          <a:prstGeom prst="rect">
            <a:avLst/>
          </a:prstGeom>
        </p:spPr>
        <p:txBody>
          <a:bodyPr vert="horz" lIns="91439" tIns="45719" rIns="91439" bIns="45719" rtlCol="0">
            <a:normAutofit/>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defRPr sz="1800">
                <a:solidFill>
                  <a:srgbClr val="000000"/>
                </a:solidFill>
              </a:defRPr>
            </a:pPr>
            <a:r>
              <a:rPr lang="en-US" sz="2250" dirty="0" err="1">
                <a:solidFill>
                  <a:srgbClr val="000000"/>
                </a:solidFill>
                <a:latin typeface="Menlo"/>
                <a:ea typeface="Menlo"/>
                <a:cs typeface="Menlo"/>
                <a:sym typeface="Menlo"/>
              </a:rPr>
              <a:t>int</a:t>
            </a:r>
            <a:r>
              <a:rPr lang="en-US" sz="2250" dirty="0">
                <a:solidFill>
                  <a:srgbClr val="000000"/>
                </a:solidFill>
                <a:latin typeface="Menlo"/>
                <a:ea typeface="Menlo"/>
                <a:cs typeface="Menlo"/>
                <a:sym typeface="Menlo"/>
              </a:rPr>
              <a:t> fd1 = open(“</a:t>
            </a:r>
            <a:r>
              <a:rPr lang="en-US" sz="2250" dirty="0" err="1">
                <a:solidFill>
                  <a:srgbClr val="000000"/>
                </a:solidFill>
                <a:latin typeface="Menlo"/>
                <a:ea typeface="Menlo"/>
                <a:cs typeface="Menlo"/>
                <a:sym typeface="Menlo"/>
              </a:rPr>
              <a:t>file.txt</a:t>
            </a:r>
            <a:r>
              <a:rPr lang="en-US" sz="2250" dirty="0">
                <a:solidFill>
                  <a:srgbClr val="000000"/>
                </a:solidFill>
                <a:latin typeface="Menlo"/>
                <a:ea typeface="Menlo"/>
                <a:cs typeface="Menlo"/>
                <a:sym typeface="Menlo"/>
              </a:rPr>
              <a:t>”); // returns 3</a:t>
            </a:r>
          </a:p>
          <a:p>
            <a:pPr marL="0" indent="0">
              <a:buNone/>
              <a:defRPr sz="1800">
                <a:solidFill>
                  <a:srgbClr val="000000"/>
                </a:solidFill>
              </a:defRPr>
            </a:pPr>
            <a:r>
              <a:rPr lang="en-US" sz="2250" dirty="0">
                <a:solidFill>
                  <a:srgbClr val="000000"/>
                </a:solidFill>
                <a:latin typeface="Menlo"/>
                <a:ea typeface="Menlo"/>
                <a:cs typeface="Menlo"/>
                <a:sym typeface="Menlo"/>
              </a:rPr>
              <a:t>read(fd1, </a:t>
            </a:r>
            <a:r>
              <a:rPr lang="en-US" sz="2250" dirty="0" err="1">
                <a:solidFill>
                  <a:srgbClr val="000000"/>
                </a:solidFill>
                <a:latin typeface="Menlo"/>
                <a:ea typeface="Menlo"/>
                <a:cs typeface="Menlo"/>
                <a:sym typeface="Menlo"/>
              </a:rPr>
              <a:t>buf</a:t>
            </a:r>
            <a:r>
              <a:rPr lang="en-US" sz="2250" dirty="0">
                <a:solidFill>
                  <a:srgbClr val="000000"/>
                </a:solidFill>
                <a:latin typeface="Menlo"/>
                <a:ea typeface="Menlo"/>
                <a:cs typeface="Menlo"/>
                <a:sym typeface="Menlo"/>
              </a:rPr>
              <a:t>, 12);</a:t>
            </a:r>
          </a:p>
          <a:p>
            <a:pPr marL="0" indent="0">
              <a:buNone/>
              <a:defRPr sz="1800">
                <a:solidFill>
                  <a:srgbClr val="000000"/>
                </a:solidFill>
              </a:defRPr>
            </a:pPr>
            <a:endParaRPr lang="en-US" sz="2250" dirty="0">
              <a:solidFill>
                <a:srgbClr val="000000"/>
              </a:solidFill>
              <a:latin typeface="Menlo"/>
              <a:ea typeface="Menlo"/>
              <a:cs typeface="Menlo"/>
              <a:sym typeface="Menlo"/>
            </a:endParaRPr>
          </a:p>
        </p:txBody>
      </p:sp>
    </p:spTree>
    <p:extLst>
      <p:ext uri="{BB962C8B-B14F-4D97-AF65-F5344CB8AC3E}">
        <p14:creationId xmlns:p14="http://schemas.microsoft.com/office/powerpoint/2010/main" val="412261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2" name="Shape 149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Code Snippet</a:t>
            </a:r>
          </a:p>
        </p:txBody>
      </p:sp>
      <p:sp>
        <p:nvSpPr>
          <p:cNvPr id="1494" name="Shape 1494"/>
          <p:cNvSpPr/>
          <p:nvPr/>
        </p:nvSpPr>
        <p:spPr>
          <a:xfrm>
            <a:off x="1291828" y="2651931"/>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95" name="Shape 1495"/>
          <p:cNvSpPr/>
          <p:nvPr/>
        </p:nvSpPr>
        <p:spPr>
          <a:xfrm>
            <a:off x="993636" y="2592958"/>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496" name="Shape 1496"/>
          <p:cNvSpPr/>
          <p:nvPr/>
        </p:nvSpPr>
        <p:spPr>
          <a:xfrm>
            <a:off x="1291828" y="3009119"/>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97" name="Shape 1497"/>
          <p:cNvSpPr/>
          <p:nvPr/>
        </p:nvSpPr>
        <p:spPr>
          <a:xfrm>
            <a:off x="993636" y="295014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498" name="Shape 1498"/>
          <p:cNvSpPr/>
          <p:nvPr/>
        </p:nvSpPr>
        <p:spPr>
          <a:xfrm>
            <a:off x="1291828" y="3366306"/>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499" name="Shape 1499"/>
          <p:cNvSpPr/>
          <p:nvPr/>
        </p:nvSpPr>
        <p:spPr>
          <a:xfrm>
            <a:off x="993636" y="33073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500" name="Shape 1500"/>
          <p:cNvSpPr/>
          <p:nvPr/>
        </p:nvSpPr>
        <p:spPr>
          <a:xfrm>
            <a:off x="1291828" y="3723494"/>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501" name="Shape 1501"/>
          <p:cNvSpPr/>
          <p:nvPr/>
        </p:nvSpPr>
        <p:spPr>
          <a:xfrm>
            <a:off x="993636" y="3664520"/>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502" name="Shape 1502"/>
          <p:cNvSpPr/>
          <p:nvPr/>
        </p:nvSpPr>
        <p:spPr>
          <a:xfrm>
            <a:off x="1291828" y="4080681"/>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503" name="Shape 1503"/>
          <p:cNvSpPr/>
          <p:nvPr/>
        </p:nvSpPr>
        <p:spPr>
          <a:xfrm>
            <a:off x="993636" y="4021708"/>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4</a:t>
            </a:r>
          </a:p>
        </p:txBody>
      </p:sp>
      <p:sp>
        <p:nvSpPr>
          <p:cNvPr id="1504" name="Shape 1504"/>
          <p:cNvSpPr/>
          <p:nvPr/>
        </p:nvSpPr>
        <p:spPr>
          <a:xfrm>
            <a:off x="1291828" y="4437869"/>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505" name="Shape 1505"/>
          <p:cNvSpPr/>
          <p:nvPr/>
        </p:nvSpPr>
        <p:spPr>
          <a:xfrm>
            <a:off x="993636" y="437889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5</a:t>
            </a:r>
          </a:p>
        </p:txBody>
      </p:sp>
      <p:sp>
        <p:nvSpPr>
          <p:cNvPr id="1506" name="Shape 1506"/>
          <p:cNvSpPr/>
          <p:nvPr/>
        </p:nvSpPr>
        <p:spPr>
          <a:xfrm>
            <a:off x="2797969" y="2937681"/>
            <a:ext cx="1603809" cy="751443"/>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l">
              <a:defRPr sz="1800">
                <a:solidFill>
                  <a:srgbClr val="000000"/>
                </a:solidFill>
              </a:defRPr>
            </a:pPr>
            <a:r>
              <a:rPr sz="1969" b="0" dirty="0">
                <a:solidFill>
                  <a:schemeClr val="bg1"/>
                </a:solidFill>
                <a:latin typeface="Calibri" panose="020F0502020204030204" pitchFamily="34" charset="0"/>
              </a:rPr>
              <a:t> offset =  12</a:t>
            </a:r>
          </a:p>
          <a:p>
            <a:pPr lvl="0" algn="l">
              <a:defRPr sz="1800">
                <a:solidFill>
                  <a:srgbClr val="000000"/>
                </a:solidFill>
              </a:defRPr>
            </a:pPr>
            <a:r>
              <a:rPr sz="1969" b="0" dirty="0">
                <a:solidFill>
                  <a:schemeClr val="bg1"/>
                </a:solidFill>
                <a:latin typeface="Calibri" panose="020F0502020204030204" pitchFamily="34" charset="0"/>
              </a:rPr>
              <a:t> </a:t>
            </a:r>
            <a:r>
              <a:rPr sz="1969" b="0" dirty="0" err="1">
                <a:solidFill>
                  <a:schemeClr val="bg1"/>
                </a:solidFill>
                <a:latin typeface="Calibri" panose="020F0502020204030204" pitchFamily="34" charset="0"/>
              </a:rPr>
              <a:t>inode</a:t>
            </a:r>
            <a:r>
              <a:rPr sz="1969" b="0" dirty="0">
                <a:solidFill>
                  <a:schemeClr val="bg1"/>
                </a:solidFill>
                <a:latin typeface="Calibri" panose="020F0502020204030204" pitchFamily="34" charset="0"/>
              </a:rPr>
              <a:t> = </a:t>
            </a:r>
          </a:p>
        </p:txBody>
      </p:sp>
      <p:sp>
        <p:nvSpPr>
          <p:cNvPr id="1507" name="Shape 1507"/>
          <p:cNvSpPr/>
          <p:nvPr/>
        </p:nvSpPr>
        <p:spPr>
          <a:xfrm>
            <a:off x="2797969" y="3879633"/>
            <a:ext cx="1603809" cy="751443"/>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l">
              <a:defRPr sz="1800">
                <a:solidFill>
                  <a:srgbClr val="000000"/>
                </a:solidFill>
              </a:defRPr>
            </a:pPr>
            <a:r>
              <a:rPr sz="1969" b="0" dirty="0">
                <a:solidFill>
                  <a:schemeClr val="bg1"/>
                </a:solidFill>
                <a:latin typeface="Calibri" panose="020F0502020204030204" pitchFamily="34" charset="0"/>
              </a:rPr>
              <a:t> offset =  0</a:t>
            </a:r>
          </a:p>
          <a:p>
            <a:pPr lvl="0" algn="l">
              <a:defRPr sz="1800">
                <a:solidFill>
                  <a:srgbClr val="000000"/>
                </a:solidFill>
              </a:defRPr>
            </a:pPr>
            <a:r>
              <a:rPr sz="1969" b="0" dirty="0">
                <a:solidFill>
                  <a:schemeClr val="bg1"/>
                </a:solidFill>
                <a:latin typeface="Calibri" panose="020F0502020204030204" pitchFamily="34" charset="0"/>
              </a:rPr>
              <a:t> </a:t>
            </a:r>
            <a:r>
              <a:rPr sz="1969" b="0" dirty="0" err="1">
                <a:solidFill>
                  <a:schemeClr val="bg1"/>
                </a:solidFill>
                <a:latin typeface="Calibri" panose="020F0502020204030204" pitchFamily="34" charset="0"/>
              </a:rPr>
              <a:t>inode</a:t>
            </a:r>
            <a:r>
              <a:rPr sz="1969" b="0" dirty="0">
                <a:solidFill>
                  <a:schemeClr val="bg1"/>
                </a:solidFill>
                <a:latin typeface="Calibri" panose="020F0502020204030204" pitchFamily="34" charset="0"/>
              </a:rPr>
              <a:t> = </a:t>
            </a:r>
          </a:p>
        </p:txBody>
      </p:sp>
      <p:sp>
        <p:nvSpPr>
          <p:cNvPr id="1508" name="Shape 1508"/>
          <p:cNvSpPr/>
          <p:nvPr/>
        </p:nvSpPr>
        <p:spPr>
          <a:xfrm>
            <a:off x="3408828" y="2464348"/>
            <a:ext cx="38311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solidFill>
                  <a:srgbClr val="1497FC"/>
                </a:solidFill>
              </a:defRPr>
            </a:lvl1pPr>
          </a:lstStyle>
          <a:p>
            <a:pPr lvl="0">
              <a:defRPr sz="1800">
                <a:solidFill>
                  <a:srgbClr val="000000"/>
                </a:solidFill>
              </a:defRPr>
            </a:pPr>
            <a:r>
              <a:rPr sz="1969" b="0" dirty="0" err="1">
                <a:solidFill>
                  <a:srgbClr val="000000"/>
                </a:solidFill>
                <a:latin typeface="Calibri" panose="020F0502020204030204" pitchFamily="34" charset="0"/>
              </a:rPr>
              <a:t>fds</a:t>
            </a:r>
            <a:endParaRPr sz="1969" b="0" dirty="0">
              <a:solidFill>
                <a:srgbClr val="000000"/>
              </a:solidFill>
              <a:latin typeface="Calibri" panose="020F0502020204030204" pitchFamily="34" charset="0"/>
            </a:endParaRPr>
          </a:p>
        </p:txBody>
      </p:sp>
      <p:sp>
        <p:nvSpPr>
          <p:cNvPr id="1509" name="Shape 1509"/>
          <p:cNvSpPr/>
          <p:nvPr/>
        </p:nvSpPr>
        <p:spPr>
          <a:xfrm>
            <a:off x="957766" y="2272220"/>
            <a:ext cx="85119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solidFill>
                  <a:srgbClr val="1497FC"/>
                </a:solidFill>
              </a:defRPr>
            </a:lvl1pPr>
          </a:lstStyle>
          <a:p>
            <a:pPr lvl="0">
              <a:defRPr sz="1800">
                <a:solidFill>
                  <a:srgbClr val="000000"/>
                </a:solidFill>
              </a:defRPr>
            </a:pPr>
            <a:r>
              <a:rPr sz="1969" b="0" dirty="0">
                <a:solidFill>
                  <a:srgbClr val="000000"/>
                </a:solidFill>
                <a:latin typeface="Calibri" panose="020F0502020204030204" pitchFamily="34" charset="0"/>
              </a:rPr>
              <a:t>fd table</a:t>
            </a:r>
          </a:p>
        </p:txBody>
      </p:sp>
      <p:sp>
        <p:nvSpPr>
          <p:cNvPr id="1510" name="Shape 1510"/>
          <p:cNvSpPr/>
          <p:nvPr/>
        </p:nvSpPr>
        <p:spPr>
          <a:xfrm>
            <a:off x="5656911" y="3519599"/>
            <a:ext cx="1738545" cy="751443"/>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l">
              <a:defRPr sz="1800">
                <a:solidFill>
                  <a:srgbClr val="000000"/>
                </a:solidFill>
              </a:defRPr>
            </a:pPr>
            <a:r>
              <a:rPr sz="1969" b="0" dirty="0">
                <a:solidFill>
                  <a:schemeClr val="bg1"/>
                </a:solidFill>
                <a:latin typeface="Calibri" panose="020F0502020204030204" pitchFamily="34" charset="0"/>
              </a:rPr>
              <a:t> location = …</a:t>
            </a:r>
          </a:p>
          <a:p>
            <a:pPr lvl="0" algn="l">
              <a:defRPr sz="1800">
                <a:solidFill>
                  <a:srgbClr val="000000"/>
                </a:solidFill>
              </a:defRPr>
            </a:pPr>
            <a:r>
              <a:rPr sz="1969" b="0" dirty="0">
                <a:solidFill>
                  <a:schemeClr val="bg1"/>
                </a:solidFill>
                <a:latin typeface="Calibri" panose="020F0502020204030204" pitchFamily="34" charset="0"/>
              </a:rPr>
              <a:t> size = …</a:t>
            </a:r>
          </a:p>
        </p:txBody>
      </p:sp>
      <p:sp>
        <p:nvSpPr>
          <p:cNvPr id="1511" name="Shape 1511"/>
          <p:cNvSpPr/>
          <p:nvPr/>
        </p:nvSpPr>
        <p:spPr>
          <a:xfrm>
            <a:off x="6190304" y="3122843"/>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solidFill>
                  <a:srgbClr val="1497FC"/>
                </a:solidFill>
              </a:defRPr>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1512" name="Shape 1512"/>
          <p:cNvSpPr/>
          <p:nvPr/>
        </p:nvSpPr>
        <p:spPr>
          <a:xfrm>
            <a:off x="4130251" y="3550447"/>
            <a:ext cx="1510187" cy="102274"/>
          </a:xfrm>
          <a:prstGeom prst="line">
            <a:avLst/>
          </a:prstGeom>
          <a:ln w="38100">
            <a:solidFill>
              <a:srgbClr val="FF2600"/>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513" name="Shape 1513"/>
          <p:cNvSpPr/>
          <p:nvPr/>
        </p:nvSpPr>
        <p:spPr>
          <a:xfrm flipV="1">
            <a:off x="4130251" y="4091839"/>
            <a:ext cx="1511591" cy="351577"/>
          </a:xfrm>
          <a:prstGeom prst="line">
            <a:avLst/>
          </a:prstGeom>
          <a:ln w="38100">
            <a:solidFill>
              <a:srgbClr val="FF2600"/>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514" name="Shape 1514"/>
          <p:cNvSpPr/>
          <p:nvPr/>
        </p:nvSpPr>
        <p:spPr>
          <a:xfrm>
            <a:off x="1504923" y="4252891"/>
            <a:ext cx="1269197" cy="1"/>
          </a:xfrm>
          <a:prstGeom prst="line">
            <a:avLst/>
          </a:prstGeom>
          <a:ln w="381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515" name="Shape 1515"/>
          <p:cNvSpPr/>
          <p:nvPr/>
        </p:nvSpPr>
        <p:spPr>
          <a:xfrm flipV="1">
            <a:off x="1504923" y="3467516"/>
            <a:ext cx="1273818" cy="428188"/>
          </a:xfrm>
          <a:prstGeom prst="line">
            <a:avLst/>
          </a:prstGeom>
          <a:ln w="381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26" name="Shape 1518"/>
          <p:cNvSpPr txBox="1">
            <a:spLocks/>
          </p:cNvSpPr>
          <p:nvPr/>
        </p:nvSpPr>
        <p:spPr>
          <a:xfrm>
            <a:off x="389024" y="4988262"/>
            <a:ext cx="7804547" cy="1824804"/>
          </a:xfrm>
          <a:prstGeom prst="rect">
            <a:avLst/>
          </a:prstGeom>
        </p:spPr>
        <p:txBody>
          <a:bodyPr vert="horz" lIns="91439" tIns="45719" rIns="91439" bIns="45719" rtlCol="0">
            <a:normAutofit lnSpcReduction="10000"/>
          </a:bodyPr>
          <a:lstStyle>
            <a:lvl1pPr marL="401878" indent="-401878" algn="l" defTabSz="1300460" rtl="0" eaLnBrk="1" latinLnBrk="0" hangingPunct="1">
              <a:spcBef>
                <a:spcPts val="2844"/>
              </a:spcBef>
              <a:buFont typeface="Calisto MT" pitchFamily="18" charset="0"/>
              <a:buChar char="•"/>
              <a:defRPr sz="3400" kern="1200">
                <a:solidFill>
                  <a:schemeClr val="bg2"/>
                </a:solidFill>
                <a:effectLst>
                  <a:outerShdw blurRad="63500" dir="2700000" algn="tl" rotWithShape="0">
                    <a:schemeClr val="tx1">
                      <a:alpha val="40000"/>
                    </a:schemeClr>
                  </a:outerShdw>
                </a:effectLst>
                <a:latin typeface="+mn-lt"/>
                <a:ea typeface="+mn-ea"/>
                <a:cs typeface="+mn-cs"/>
              </a:defRPr>
            </a:lvl1pPr>
            <a:lvl2pPr marL="821818" indent="-419940" algn="l" defTabSz="1300460" rtl="0" eaLnBrk="1" latinLnBrk="0" hangingPunct="1">
              <a:spcBef>
                <a:spcPts val="853"/>
              </a:spcBef>
              <a:buClr>
                <a:schemeClr val="bg2">
                  <a:lumMod val="60000"/>
                  <a:lumOff val="40000"/>
                </a:schemeClr>
              </a:buClr>
              <a:buFont typeface="Calisto MT" pitchFamily="18" charset="0"/>
              <a:buChar char="•"/>
              <a:defRPr sz="3100" kern="1200">
                <a:solidFill>
                  <a:schemeClr val="bg2"/>
                </a:solidFill>
                <a:effectLst>
                  <a:outerShdw blurRad="63500" dir="2700000" algn="tl" rotWithShape="0">
                    <a:schemeClr val="tx1">
                      <a:alpha val="40000"/>
                    </a:schemeClr>
                  </a:outerShdw>
                </a:effectLst>
                <a:latin typeface="+mn-lt"/>
                <a:ea typeface="+mn-ea"/>
                <a:cs typeface="+mn-cs"/>
              </a:defRPr>
            </a:lvl2pPr>
            <a:lvl3pPr marL="1223696" indent="-401878" algn="l" defTabSz="1300460" rtl="0" eaLnBrk="1" latinLnBrk="0" hangingPunct="1">
              <a:spcBef>
                <a:spcPts val="853"/>
              </a:spcBef>
              <a:buFont typeface="Calisto MT" pitchFamily="18" charset="0"/>
              <a:buChar char="•"/>
              <a:defRPr sz="2800" kern="1200">
                <a:solidFill>
                  <a:schemeClr val="bg2"/>
                </a:solidFill>
                <a:effectLst>
                  <a:outerShdw blurRad="63500" dir="2700000" algn="tl" rotWithShape="0">
                    <a:schemeClr val="tx1">
                      <a:alpha val="40000"/>
                    </a:schemeClr>
                  </a:outerShdw>
                </a:effectLst>
                <a:latin typeface="+mn-lt"/>
                <a:ea typeface="+mn-ea"/>
                <a:cs typeface="+mn-cs"/>
              </a:defRPr>
            </a:lvl3pPr>
            <a:lvl4pPr marL="1625575" indent="-401878" algn="l" defTabSz="1300460" rtl="0" eaLnBrk="1" latinLnBrk="0" hangingPunct="1">
              <a:spcBef>
                <a:spcPts val="853"/>
              </a:spcBef>
              <a:buClr>
                <a:schemeClr val="bg2">
                  <a:lumMod val="60000"/>
                  <a:lumOff val="40000"/>
                </a:schemeClr>
              </a:buClr>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4pPr>
            <a:lvl5pPr marL="2027453" indent="-401878" algn="l" defTabSz="1300460" rtl="0" eaLnBrk="1" latinLnBrk="0" hangingPunct="1">
              <a:spcBef>
                <a:spcPts val="853"/>
              </a:spcBef>
              <a:buFont typeface="Calisto MT" pitchFamily="18" charset="0"/>
              <a:buChar char="•"/>
              <a:defRPr sz="2600" kern="1200">
                <a:solidFill>
                  <a:schemeClr val="bg2"/>
                </a:solidFill>
                <a:effectLst>
                  <a:outerShdw blurRad="63500" dir="2700000" algn="tl" rotWithShape="0">
                    <a:schemeClr val="tx1">
                      <a:alpha val="40000"/>
                    </a:schemeClr>
                  </a:outerShdw>
                </a:effectLst>
                <a:latin typeface="+mn-lt"/>
                <a:ea typeface="+mn-ea"/>
                <a:cs typeface="+mn-cs"/>
              </a:defRPr>
            </a:lvl5pPr>
            <a:lvl6pPr marL="357626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00" kern="1200">
                <a:solidFill>
                  <a:schemeClr val="tx1"/>
                </a:solidFill>
                <a:latin typeface="+mn-lt"/>
                <a:ea typeface="+mn-ea"/>
                <a:cs typeface="+mn-cs"/>
              </a:defRPr>
            </a:lvl9pPr>
          </a:lstStyle>
          <a:p>
            <a:pPr marL="0" indent="0">
              <a:buNone/>
              <a:defRPr sz="1800">
                <a:solidFill>
                  <a:srgbClr val="000000"/>
                </a:solidFill>
              </a:defRPr>
            </a:pPr>
            <a:r>
              <a:rPr lang="en-US" sz="2250" dirty="0" err="1">
                <a:solidFill>
                  <a:srgbClr val="000000"/>
                </a:solidFill>
                <a:latin typeface="Menlo"/>
                <a:ea typeface="Menlo"/>
                <a:cs typeface="Menlo"/>
                <a:sym typeface="Menlo"/>
              </a:rPr>
              <a:t>int</a:t>
            </a:r>
            <a:r>
              <a:rPr lang="en-US" sz="2250" dirty="0">
                <a:solidFill>
                  <a:srgbClr val="000000"/>
                </a:solidFill>
                <a:latin typeface="Menlo"/>
                <a:ea typeface="Menlo"/>
                <a:cs typeface="Menlo"/>
                <a:sym typeface="Menlo"/>
              </a:rPr>
              <a:t> fd1 = open(“</a:t>
            </a:r>
            <a:r>
              <a:rPr lang="en-US" sz="2250" dirty="0" err="1">
                <a:solidFill>
                  <a:srgbClr val="000000"/>
                </a:solidFill>
                <a:latin typeface="Menlo"/>
                <a:ea typeface="Menlo"/>
                <a:cs typeface="Menlo"/>
                <a:sym typeface="Menlo"/>
              </a:rPr>
              <a:t>file.txt</a:t>
            </a:r>
            <a:r>
              <a:rPr lang="en-US" sz="2250" dirty="0">
                <a:solidFill>
                  <a:srgbClr val="000000"/>
                </a:solidFill>
                <a:latin typeface="Menlo"/>
                <a:ea typeface="Menlo"/>
                <a:cs typeface="Menlo"/>
                <a:sym typeface="Menlo"/>
              </a:rPr>
              <a:t>”); // returns 3</a:t>
            </a:r>
          </a:p>
          <a:p>
            <a:pPr marL="0" indent="0">
              <a:buNone/>
              <a:defRPr sz="1800">
                <a:solidFill>
                  <a:srgbClr val="000000"/>
                </a:solidFill>
              </a:defRPr>
            </a:pPr>
            <a:r>
              <a:rPr lang="en-US" sz="2250" dirty="0">
                <a:solidFill>
                  <a:srgbClr val="000000"/>
                </a:solidFill>
                <a:latin typeface="Menlo"/>
                <a:ea typeface="Menlo"/>
                <a:cs typeface="Menlo"/>
                <a:sym typeface="Menlo"/>
              </a:rPr>
              <a:t>read(fd1, </a:t>
            </a:r>
            <a:r>
              <a:rPr lang="en-US" sz="2250" dirty="0" err="1">
                <a:solidFill>
                  <a:srgbClr val="000000"/>
                </a:solidFill>
                <a:latin typeface="Menlo"/>
                <a:ea typeface="Menlo"/>
                <a:cs typeface="Menlo"/>
                <a:sym typeface="Menlo"/>
              </a:rPr>
              <a:t>buf</a:t>
            </a:r>
            <a:r>
              <a:rPr lang="en-US" sz="2250" dirty="0">
                <a:solidFill>
                  <a:srgbClr val="000000"/>
                </a:solidFill>
                <a:latin typeface="Menlo"/>
                <a:ea typeface="Menlo"/>
                <a:cs typeface="Menlo"/>
                <a:sym typeface="Menlo"/>
              </a:rPr>
              <a:t>, 12);</a:t>
            </a:r>
          </a:p>
          <a:p>
            <a:pPr marL="0" indent="0">
              <a:buNone/>
              <a:defRPr sz="1800">
                <a:solidFill>
                  <a:srgbClr val="000000"/>
                </a:solidFill>
              </a:defRPr>
            </a:pPr>
            <a:r>
              <a:rPr lang="en-US" sz="2250" dirty="0" err="1">
                <a:solidFill>
                  <a:srgbClr val="000000"/>
                </a:solidFill>
                <a:latin typeface="Menlo"/>
                <a:ea typeface="Menlo"/>
                <a:cs typeface="Menlo"/>
                <a:sym typeface="Menlo"/>
              </a:rPr>
              <a:t>int</a:t>
            </a:r>
            <a:r>
              <a:rPr lang="en-US" sz="2250" dirty="0">
                <a:solidFill>
                  <a:srgbClr val="000000"/>
                </a:solidFill>
                <a:latin typeface="Menlo"/>
                <a:ea typeface="Menlo"/>
                <a:cs typeface="Menlo"/>
                <a:sym typeface="Menlo"/>
              </a:rPr>
              <a:t> fd2 = open(“</a:t>
            </a:r>
            <a:r>
              <a:rPr lang="en-US" sz="2250" dirty="0" err="1">
                <a:solidFill>
                  <a:srgbClr val="000000"/>
                </a:solidFill>
                <a:latin typeface="Menlo"/>
                <a:ea typeface="Menlo"/>
                <a:cs typeface="Menlo"/>
                <a:sym typeface="Menlo"/>
              </a:rPr>
              <a:t>file.txt</a:t>
            </a:r>
            <a:r>
              <a:rPr lang="en-US" sz="2250" dirty="0">
                <a:solidFill>
                  <a:srgbClr val="000000"/>
                </a:solidFill>
                <a:latin typeface="Menlo"/>
                <a:ea typeface="Menlo"/>
                <a:cs typeface="Menlo"/>
                <a:sym typeface="Menlo"/>
              </a:rPr>
              <a:t>”); // returns 4</a:t>
            </a:r>
          </a:p>
        </p:txBody>
      </p:sp>
    </p:spTree>
    <p:extLst>
      <p:ext uri="{BB962C8B-B14F-4D97-AF65-F5344CB8AC3E}">
        <p14:creationId xmlns:p14="http://schemas.microsoft.com/office/powerpoint/2010/main" val="3534545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Shape 1517"/>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Code Snippet</a:t>
            </a:r>
          </a:p>
        </p:txBody>
      </p:sp>
      <p:sp>
        <p:nvSpPr>
          <p:cNvPr id="1518" name="Shape 1518"/>
          <p:cNvSpPr>
            <a:spLocks noGrp="1"/>
          </p:cNvSpPr>
          <p:nvPr>
            <p:ph type="body" idx="4294967295"/>
          </p:nvPr>
        </p:nvSpPr>
        <p:spPr>
          <a:xfrm>
            <a:off x="389024" y="4988262"/>
            <a:ext cx="7804547" cy="1824804"/>
          </a:xfrm>
          <a:prstGeom prst="rect">
            <a:avLst/>
          </a:prstGeom>
        </p:spPr>
        <p:txBody>
          <a:bodyPr>
            <a:normAutofit/>
          </a:bodyPr>
          <a:lstStyle/>
          <a:p>
            <a:pPr marL="0" indent="0">
              <a:buNone/>
              <a:defRPr sz="1800">
                <a:solidFill>
                  <a:srgbClr val="000000"/>
                </a:solidFill>
              </a:defRPr>
            </a:pPr>
            <a:r>
              <a:rPr sz="2250" dirty="0">
                <a:latin typeface="Menlo"/>
                <a:ea typeface="Menlo"/>
                <a:cs typeface="Menlo"/>
                <a:sym typeface="Menlo"/>
              </a:rPr>
              <a:t>int fd1 = open(“file.txt”); // returns 3</a:t>
            </a:r>
          </a:p>
          <a:p>
            <a:pPr marL="0" indent="0">
              <a:buNone/>
              <a:defRPr sz="1800">
                <a:solidFill>
                  <a:srgbClr val="000000"/>
                </a:solidFill>
              </a:defRPr>
            </a:pPr>
            <a:r>
              <a:rPr sz="2250" dirty="0">
                <a:latin typeface="Menlo"/>
                <a:ea typeface="Menlo"/>
                <a:cs typeface="Menlo"/>
                <a:sym typeface="Menlo"/>
              </a:rPr>
              <a:t>read(fd1, buf, 12);</a:t>
            </a:r>
          </a:p>
          <a:p>
            <a:pPr marL="0" indent="0">
              <a:buNone/>
              <a:defRPr sz="1800">
                <a:solidFill>
                  <a:srgbClr val="000000"/>
                </a:solidFill>
              </a:defRPr>
            </a:pPr>
            <a:r>
              <a:rPr sz="2250" dirty="0">
                <a:latin typeface="Menlo"/>
                <a:ea typeface="Menlo"/>
                <a:cs typeface="Menlo"/>
                <a:sym typeface="Menlo"/>
              </a:rPr>
              <a:t>int fd2 = open(“file.txt”); // returns 4</a:t>
            </a:r>
          </a:p>
          <a:p>
            <a:pPr marL="0" indent="0">
              <a:buNone/>
              <a:defRPr sz="1800">
                <a:solidFill>
                  <a:srgbClr val="000000"/>
                </a:solidFill>
              </a:defRPr>
            </a:pPr>
            <a:r>
              <a:rPr sz="2250" dirty="0">
                <a:latin typeface="Menlo"/>
                <a:ea typeface="Menlo"/>
                <a:cs typeface="Menlo"/>
                <a:sym typeface="Menlo"/>
              </a:rPr>
              <a:t>int fd3 = dup(fd2);         // returns 5</a:t>
            </a:r>
          </a:p>
        </p:txBody>
      </p:sp>
      <p:sp>
        <p:nvSpPr>
          <p:cNvPr id="1519" name="Shape 1519"/>
          <p:cNvSpPr/>
          <p:nvPr/>
        </p:nvSpPr>
        <p:spPr>
          <a:xfrm>
            <a:off x="1291828" y="2651931"/>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520" name="Shape 1520"/>
          <p:cNvSpPr/>
          <p:nvPr/>
        </p:nvSpPr>
        <p:spPr>
          <a:xfrm>
            <a:off x="993636" y="2592958"/>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521" name="Shape 1521"/>
          <p:cNvSpPr/>
          <p:nvPr/>
        </p:nvSpPr>
        <p:spPr>
          <a:xfrm>
            <a:off x="1291828" y="3009119"/>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522" name="Shape 1522"/>
          <p:cNvSpPr/>
          <p:nvPr/>
        </p:nvSpPr>
        <p:spPr>
          <a:xfrm>
            <a:off x="993636" y="295014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523" name="Shape 1523"/>
          <p:cNvSpPr/>
          <p:nvPr/>
        </p:nvSpPr>
        <p:spPr>
          <a:xfrm>
            <a:off x="1291828" y="3366306"/>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524" name="Shape 1524"/>
          <p:cNvSpPr/>
          <p:nvPr/>
        </p:nvSpPr>
        <p:spPr>
          <a:xfrm>
            <a:off x="993636" y="33073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525" name="Shape 1525"/>
          <p:cNvSpPr/>
          <p:nvPr/>
        </p:nvSpPr>
        <p:spPr>
          <a:xfrm>
            <a:off x="1291828" y="3723494"/>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526" name="Shape 1526"/>
          <p:cNvSpPr/>
          <p:nvPr/>
        </p:nvSpPr>
        <p:spPr>
          <a:xfrm>
            <a:off x="993636" y="3664520"/>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527" name="Shape 1527"/>
          <p:cNvSpPr/>
          <p:nvPr/>
        </p:nvSpPr>
        <p:spPr>
          <a:xfrm>
            <a:off x="1291828" y="4080681"/>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528" name="Shape 1528"/>
          <p:cNvSpPr/>
          <p:nvPr/>
        </p:nvSpPr>
        <p:spPr>
          <a:xfrm>
            <a:off x="993636" y="4021708"/>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4</a:t>
            </a:r>
          </a:p>
        </p:txBody>
      </p:sp>
      <p:sp>
        <p:nvSpPr>
          <p:cNvPr id="1529" name="Shape 1529"/>
          <p:cNvSpPr/>
          <p:nvPr/>
        </p:nvSpPr>
        <p:spPr>
          <a:xfrm>
            <a:off x="1291828" y="4437869"/>
            <a:ext cx="385744" cy="343654"/>
          </a:xfrm>
          <a:prstGeom prst="rect">
            <a:avLst/>
          </a:prstGeom>
          <a:solidFill/>
          <a:ln w="25400">
            <a:solidFill>
              <a:srgbClr val="FFFFFF"/>
            </a:solidFill>
            <a:miter lim="400000"/>
          </a:ln>
        </p:spPr>
        <p:txBody>
          <a:bodyPr lIns="0" tIns="0" rIns="0" bIns="0" anchor="ctr"/>
          <a:lstStyle/>
          <a:p>
            <a:pPr lvl="0" algn="l">
              <a:defRPr sz="3200"/>
            </a:pPr>
            <a:endParaRPr sz="2250" b="0" dirty="0">
              <a:latin typeface="Calibri" panose="020F0502020204030204" pitchFamily="34" charset="0"/>
            </a:endParaRPr>
          </a:p>
        </p:txBody>
      </p:sp>
      <p:sp>
        <p:nvSpPr>
          <p:cNvPr id="1530" name="Shape 1530"/>
          <p:cNvSpPr/>
          <p:nvPr/>
        </p:nvSpPr>
        <p:spPr>
          <a:xfrm>
            <a:off x="993636" y="437889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5</a:t>
            </a:r>
          </a:p>
        </p:txBody>
      </p:sp>
      <p:sp>
        <p:nvSpPr>
          <p:cNvPr id="1531" name="Shape 1531"/>
          <p:cNvSpPr/>
          <p:nvPr/>
        </p:nvSpPr>
        <p:spPr>
          <a:xfrm>
            <a:off x="2797969" y="2937681"/>
            <a:ext cx="1603809" cy="751443"/>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l">
              <a:defRPr sz="1800">
                <a:solidFill>
                  <a:srgbClr val="000000"/>
                </a:solidFill>
              </a:defRPr>
            </a:pPr>
            <a:r>
              <a:rPr sz="1969" b="0" dirty="0">
                <a:solidFill>
                  <a:schemeClr val="bg1"/>
                </a:solidFill>
                <a:latin typeface="Calibri" panose="020F0502020204030204" pitchFamily="34" charset="0"/>
              </a:rPr>
              <a:t> offset =  12</a:t>
            </a:r>
          </a:p>
          <a:p>
            <a:pPr lvl="0" algn="l">
              <a:defRPr sz="1800">
                <a:solidFill>
                  <a:srgbClr val="000000"/>
                </a:solidFill>
              </a:defRPr>
            </a:pPr>
            <a:r>
              <a:rPr sz="1969" b="0" dirty="0">
                <a:solidFill>
                  <a:schemeClr val="bg1"/>
                </a:solidFill>
                <a:latin typeface="Calibri" panose="020F0502020204030204" pitchFamily="34" charset="0"/>
              </a:rPr>
              <a:t> </a:t>
            </a:r>
            <a:r>
              <a:rPr sz="1969" b="0" dirty="0" err="1">
                <a:solidFill>
                  <a:schemeClr val="bg1"/>
                </a:solidFill>
                <a:latin typeface="Calibri" panose="020F0502020204030204" pitchFamily="34" charset="0"/>
              </a:rPr>
              <a:t>inode</a:t>
            </a:r>
            <a:r>
              <a:rPr sz="1969" b="0" dirty="0">
                <a:solidFill>
                  <a:schemeClr val="bg1"/>
                </a:solidFill>
                <a:latin typeface="Calibri" panose="020F0502020204030204" pitchFamily="34" charset="0"/>
              </a:rPr>
              <a:t> = </a:t>
            </a:r>
          </a:p>
        </p:txBody>
      </p:sp>
      <p:sp>
        <p:nvSpPr>
          <p:cNvPr id="1532" name="Shape 1532"/>
          <p:cNvSpPr/>
          <p:nvPr/>
        </p:nvSpPr>
        <p:spPr>
          <a:xfrm>
            <a:off x="2797969" y="3879633"/>
            <a:ext cx="1603809" cy="751443"/>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l">
              <a:defRPr sz="1800">
                <a:solidFill>
                  <a:srgbClr val="000000"/>
                </a:solidFill>
              </a:defRPr>
            </a:pPr>
            <a:r>
              <a:rPr sz="1969" b="0" dirty="0">
                <a:solidFill>
                  <a:schemeClr val="bg1"/>
                </a:solidFill>
                <a:latin typeface="Calibri" panose="020F0502020204030204" pitchFamily="34" charset="0"/>
              </a:rPr>
              <a:t> offset =  0</a:t>
            </a:r>
          </a:p>
          <a:p>
            <a:pPr lvl="0" algn="l">
              <a:defRPr sz="1800">
                <a:solidFill>
                  <a:srgbClr val="000000"/>
                </a:solidFill>
              </a:defRPr>
            </a:pPr>
            <a:r>
              <a:rPr sz="1969" b="0" dirty="0">
                <a:solidFill>
                  <a:schemeClr val="bg1"/>
                </a:solidFill>
                <a:latin typeface="Calibri" panose="020F0502020204030204" pitchFamily="34" charset="0"/>
              </a:rPr>
              <a:t> </a:t>
            </a:r>
            <a:r>
              <a:rPr sz="1969" b="0" dirty="0" err="1">
                <a:solidFill>
                  <a:schemeClr val="bg1"/>
                </a:solidFill>
                <a:latin typeface="Calibri" panose="020F0502020204030204" pitchFamily="34" charset="0"/>
              </a:rPr>
              <a:t>inode</a:t>
            </a:r>
            <a:r>
              <a:rPr sz="1969" b="0" dirty="0">
                <a:solidFill>
                  <a:schemeClr val="bg1"/>
                </a:solidFill>
                <a:latin typeface="Calibri" panose="020F0502020204030204" pitchFamily="34" charset="0"/>
              </a:rPr>
              <a:t> = </a:t>
            </a:r>
          </a:p>
        </p:txBody>
      </p:sp>
      <p:sp>
        <p:nvSpPr>
          <p:cNvPr id="1533" name="Shape 1533"/>
          <p:cNvSpPr/>
          <p:nvPr/>
        </p:nvSpPr>
        <p:spPr>
          <a:xfrm>
            <a:off x="3408828" y="2464348"/>
            <a:ext cx="38311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solidFill>
                  <a:srgbClr val="1497FC"/>
                </a:solidFill>
              </a:defRPr>
            </a:lvl1pPr>
          </a:lstStyle>
          <a:p>
            <a:pPr lvl="0">
              <a:defRPr sz="1800">
                <a:solidFill>
                  <a:srgbClr val="000000"/>
                </a:solidFill>
              </a:defRPr>
            </a:pPr>
            <a:r>
              <a:rPr sz="1969" b="0" dirty="0" err="1">
                <a:solidFill>
                  <a:srgbClr val="000000"/>
                </a:solidFill>
                <a:latin typeface="Calibri" panose="020F0502020204030204" pitchFamily="34" charset="0"/>
              </a:rPr>
              <a:t>fds</a:t>
            </a:r>
            <a:endParaRPr sz="1969" b="0" dirty="0">
              <a:solidFill>
                <a:srgbClr val="000000"/>
              </a:solidFill>
              <a:latin typeface="Calibri" panose="020F0502020204030204" pitchFamily="34" charset="0"/>
            </a:endParaRPr>
          </a:p>
        </p:txBody>
      </p:sp>
      <p:sp>
        <p:nvSpPr>
          <p:cNvPr id="1534" name="Shape 1534"/>
          <p:cNvSpPr/>
          <p:nvPr/>
        </p:nvSpPr>
        <p:spPr>
          <a:xfrm>
            <a:off x="957766" y="2272220"/>
            <a:ext cx="851195"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solidFill>
                  <a:srgbClr val="1497FC"/>
                </a:solidFill>
              </a:defRPr>
            </a:lvl1pPr>
          </a:lstStyle>
          <a:p>
            <a:pPr lvl="0">
              <a:defRPr sz="1800">
                <a:solidFill>
                  <a:srgbClr val="000000"/>
                </a:solidFill>
              </a:defRPr>
            </a:pPr>
            <a:r>
              <a:rPr sz="1969" b="0" dirty="0" err="1">
                <a:solidFill>
                  <a:srgbClr val="000000"/>
                </a:solidFill>
                <a:latin typeface="Calibri" panose="020F0502020204030204" pitchFamily="34" charset="0"/>
              </a:rPr>
              <a:t>fd</a:t>
            </a:r>
            <a:r>
              <a:rPr sz="1969" b="0" dirty="0">
                <a:solidFill>
                  <a:srgbClr val="000000"/>
                </a:solidFill>
                <a:latin typeface="Calibri" panose="020F0502020204030204" pitchFamily="34" charset="0"/>
              </a:rPr>
              <a:t> table</a:t>
            </a:r>
          </a:p>
        </p:txBody>
      </p:sp>
      <p:sp>
        <p:nvSpPr>
          <p:cNvPr id="1535" name="Shape 1535"/>
          <p:cNvSpPr/>
          <p:nvPr/>
        </p:nvSpPr>
        <p:spPr>
          <a:xfrm>
            <a:off x="5656911" y="3519599"/>
            <a:ext cx="1738545" cy="751443"/>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l">
              <a:defRPr sz="1800">
                <a:solidFill>
                  <a:srgbClr val="000000"/>
                </a:solidFill>
              </a:defRPr>
            </a:pPr>
            <a:r>
              <a:rPr sz="1969" b="0" dirty="0">
                <a:solidFill>
                  <a:schemeClr val="bg1"/>
                </a:solidFill>
                <a:latin typeface="Calibri" panose="020F0502020204030204" pitchFamily="34" charset="0"/>
              </a:rPr>
              <a:t> location = …</a:t>
            </a:r>
          </a:p>
          <a:p>
            <a:pPr lvl="0" algn="l">
              <a:defRPr sz="1800">
                <a:solidFill>
                  <a:srgbClr val="000000"/>
                </a:solidFill>
              </a:defRPr>
            </a:pPr>
            <a:r>
              <a:rPr sz="1969" b="0" dirty="0">
                <a:solidFill>
                  <a:schemeClr val="bg1"/>
                </a:solidFill>
                <a:latin typeface="Calibri" panose="020F0502020204030204" pitchFamily="34" charset="0"/>
              </a:rPr>
              <a:t> size = …</a:t>
            </a:r>
          </a:p>
        </p:txBody>
      </p:sp>
      <p:sp>
        <p:nvSpPr>
          <p:cNvPr id="1536" name="Shape 1536"/>
          <p:cNvSpPr/>
          <p:nvPr/>
        </p:nvSpPr>
        <p:spPr>
          <a:xfrm>
            <a:off x="6190304" y="3122843"/>
            <a:ext cx="654026"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defRPr sz="2800">
                <a:solidFill>
                  <a:srgbClr val="1497FC"/>
                </a:solidFill>
              </a:defRPr>
            </a:lvl1pPr>
          </a:lstStyle>
          <a:p>
            <a:pPr lvl="0">
              <a:defRPr sz="1800">
                <a:solidFill>
                  <a:srgbClr val="000000"/>
                </a:solidFill>
              </a:defRPr>
            </a:pPr>
            <a:r>
              <a:rPr sz="1969" b="0" dirty="0" err="1">
                <a:solidFill>
                  <a:srgbClr val="000000"/>
                </a:solidFill>
                <a:latin typeface="Calibri" panose="020F0502020204030204" pitchFamily="34" charset="0"/>
              </a:rPr>
              <a:t>inode</a:t>
            </a:r>
            <a:endParaRPr sz="1969" b="0" dirty="0">
              <a:solidFill>
                <a:srgbClr val="000000"/>
              </a:solidFill>
              <a:latin typeface="Calibri" panose="020F0502020204030204" pitchFamily="34" charset="0"/>
            </a:endParaRPr>
          </a:p>
        </p:txBody>
      </p:sp>
      <p:sp>
        <p:nvSpPr>
          <p:cNvPr id="1537" name="Shape 1537"/>
          <p:cNvSpPr/>
          <p:nvPr/>
        </p:nvSpPr>
        <p:spPr>
          <a:xfrm>
            <a:off x="4130251" y="3550447"/>
            <a:ext cx="1510187" cy="102274"/>
          </a:xfrm>
          <a:prstGeom prst="line">
            <a:avLst/>
          </a:prstGeom>
          <a:ln w="38100">
            <a:solidFill>
              <a:srgbClr val="FF2600"/>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538" name="Shape 1538"/>
          <p:cNvSpPr/>
          <p:nvPr/>
        </p:nvSpPr>
        <p:spPr>
          <a:xfrm flipV="1">
            <a:off x="4130251" y="4091839"/>
            <a:ext cx="1511591" cy="351577"/>
          </a:xfrm>
          <a:prstGeom prst="line">
            <a:avLst/>
          </a:prstGeom>
          <a:ln w="38100">
            <a:solidFill>
              <a:srgbClr val="FF2600"/>
            </a:solidFill>
            <a:miter lim="400000"/>
            <a:tailEnd type="triangle"/>
          </a:ln>
        </p:spPr>
        <p:txBody>
          <a:bodyPr lIns="0" tIns="0" rIns="0" bIns="0" anchor="ctr"/>
          <a:lstStyle/>
          <a:p>
            <a:pPr lvl="0">
              <a:defRPr sz="2600"/>
            </a:pPr>
            <a:endParaRPr sz="1828" b="0" dirty="0">
              <a:solidFill>
                <a:schemeClr val="bg1"/>
              </a:solidFill>
              <a:latin typeface="Calibri" panose="020F0502020204030204" pitchFamily="34" charset="0"/>
            </a:endParaRPr>
          </a:p>
        </p:txBody>
      </p:sp>
      <p:sp>
        <p:nvSpPr>
          <p:cNvPr id="1539" name="Shape 1539"/>
          <p:cNvSpPr/>
          <p:nvPr/>
        </p:nvSpPr>
        <p:spPr>
          <a:xfrm flipV="1">
            <a:off x="1504923" y="4469437"/>
            <a:ext cx="1270946" cy="167431"/>
          </a:xfrm>
          <a:prstGeom prst="line">
            <a:avLst/>
          </a:prstGeom>
          <a:ln w="381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540" name="Shape 1540"/>
          <p:cNvSpPr/>
          <p:nvPr/>
        </p:nvSpPr>
        <p:spPr>
          <a:xfrm>
            <a:off x="1504923" y="4252891"/>
            <a:ext cx="1269197" cy="1"/>
          </a:xfrm>
          <a:prstGeom prst="line">
            <a:avLst/>
          </a:prstGeom>
          <a:ln w="381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541" name="Shape 1541"/>
          <p:cNvSpPr/>
          <p:nvPr/>
        </p:nvSpPr>
        <p:spPr>
          <a:xfrm flipV="1">
            <a:off x="1504923" y="3467516"/>
            <a:ext cx="1273818" cy="428188"/>
          </a:xfrm>
          <a:prstGeom prst="line">
            <a:avLst/>
          </a:prstGeom>
          <a:ln w="381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Tree>
    <p:extLst>
      <p:ext uri="{BB962C8B-B14F-4D97-AF65-F5344CB8AC3E}">
        <p14:creationId xmlns:p14="http://schemas.microsoft.com/office/powerpoint/2010/main" val="3290591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3" name="Shape 154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File API (attempt 3)</a:t>
            </a:r>
          </a:p>
        </p:txBody>
      </p:sp>
      <p:sp>
        <p:nvSpPr>
          <p:cNvPr id="1544" name="Shape 1544"/>
          <p:cNvSpPr>
            <a:spLocks noGrp="1"/>
          </p:cNvSpPr>
          <p:nvPr>
            <p:ph type="body" idx="4294967295"/>
          </p:nvPr>
        </p:nvSpPr>
        <p:spPr>
          <a:xfrm>
            <a:off x="167724" y="1628212"/>
            <a:ext cx="8570299" cy="4857071"/>
          </a:xfrm>
          <a:prstGeom prst="rect">
            <a:avLst/>
          </a:prstGeom>
        </p:spPr>
        <p:txBody>
          <a:bodyPr>
            <a:normAutofit/>
          </a:bodyPr>
          <a:lstStyle/>
          <a:p>
            <a:pPr marL="0" indent="0">
              <a:buNone/>
              <a:defRPr sz="1800">
                <a:solidFill>
                  <a:srgbClr val="000000"/>
                </a:solidFill>
              </a:defRPr>
            </a:pPr>
            <a:r>
              <a:rPr sz="2250" dirty="0">
                <a:solidFill>
                  <a:srgbClr val="0070C0"/>
                </a:solidFill>
                <a:latin typeface="Menlo"/>
                <a:ea typeface="Menlo"/>
                <a:cs typeface="Menlo"/>
                <a:sym typeface="Menlo"/>
              </a:rPr>
              <a:t>int fd </a:t>
            </a:r>
            <a:r>
              <a:rPr sz="2250" dirty="0">
                <a:latin typeface="Menlo"/>
                <a:ea typeface="Menlo"/>
                <a:cs typeface="Menlo"/>
                <a:sym typeface="Menlo"/>
              </a:rPr>
              <a:t>= open(</a:t>
            </a:r>
            <a:r>
              <a:rPr sz="2250" dirty="0">
                <a:solidFill>
                  <a:srgbClr val="0070C0"/>
                </a:solidFill>
                <a:latin typeface="Menlo"/>
                <a:ea typeface="Menlo"/>
                <a:cs typeface="Menlo"/>
                <a:sym typeface="Menlo"/>
              </a:rPr>
              <a:t>char *path</a:t>
            </a:r>
            <a:r>
              <a:rPr sz="2250" dirty="0">
                <a:latin typeface="Menlo"/>
                <a:ea typeface="Menlo"/>
                <a:cs typeface="Menlo"/>
                <a:sym typeface="Menlo"/>
              </a:rPr>
              <a:t>, int flag, mode_t mode)</a:t>
            </a:r>
          </a:p>
          <a:p>
            <a:pPr marL="0" indent="0">
              <a:buNone/>
              <a:defRPr sz="1800">
                <a:solidFill>
                  <a:srgbClr val="000000"/>
                </a:solidFill>
              </a:defRPr>
            </a:pPr>
            <a:r>
              <a:rPr sz="2250" dirty="0">
                <a:latin typeface="Menlo"/>
                <a:ea typeface="Menlo"/>
                <a:cs typeface="Menlo"/>
                <a:sym typeface="Menlo"/>
              </a:rPr>
              <a:t>read(</a:t>
            </a:r>
            <a:r>
              <a:rPr sz="2250" dirty="0">
                <a:solidFill>
                  <a:srgbClr val="0070C0"/>
                </a:solidFill>
                <a:latin typeface="Menlo"/>
                <a:ea typeface="Menlo"/>
                <a:cs typeface="Menlo"/>
                <a:sym typeface="Menlo"/>
              </a:rPr>
              <a:t>int fd</a:t>
            </a:r>
            <a:r>
              <a:rPr sz="2250" dirty="0">
                <a:latin typeface="Menlo"/>
                <a:ea typeface="Menlo"/>
                <a:cs typeface="Menlo"/>
                <a:sym typeface="Menlo"/>
              </a:rPr>
              <a:t>, void *buf, size_t nbyte)</a:t>
            </a:r>
          </a:p>
          <a:p>
            <a:pPr marL="0" indent="0">
              <a:buNone/>
              <a:defRPr sz="1800">
                <a:solidFill>
                  <a:srgbClr val="000000"/>
                </a:solidFill>
              </a:defRPr>
            </a:pPr>
            <a:r>
              <a:rPr sz="2250" dirty="0">
                <a:latin typeface="Menlo"/>
                <a:ea typeface="Menlo"/>
                <a:cs typeface="Menlo"/>
                <a:sym typeface="Menlo"/>
              </a:rPr>
              <a:t>write(</a:t>
            </a:r>
            <a:r>
              <a:rPr sz="2250" dirty="0">
                <a:solidFill>
                  <a:srgbClr val="0070C0"/>
                </a:solidFill>
                <a:latin typeface="Menlo"/>
                <a:ea typeface="Menlo"/>
                <a:cs typeface="Menlo"/>
                <a:sym typeface="Menlo"/>
              </a:rPr>
              <a:t>int fd</a:t>
            </a:r>
            <a:r>
              <a:rPr sz="2250" dirty="0">
                <a:latin typeface="Menlo"/>
                <a:ea typeface="Menlo"/>
                <a:cs typeface="Menlo"/>
                <a:sym typeface="Menlo"/>
              </a:rPr>
              <a:t>, void *buf, size_t nbyte)</a:t>
            </a:r>
            <a:endParaRPr sz="2250" strike="sngStrike" dirty="0">
              <a:latin typeface="Menlo"/>
              <a:ea typeface="Menlo"/>
              <a:cs typeface="Menlo"/>
              <a:sym typeface="Menlo"/>
            </a:endParaRPr>
          </a:p>
          <a:p>
            <a:pPr marL="0" indent="0">
              <a:buNone/>
              <a:defRPr sz="1800">
                <a:solidFill>
                  <a:srgbClr val="000000"/>
                </a:solidFill>
              </a:defRPr>
            </a:pPr>
            <a:r>
              <a:rPr sz="2250" dirty="0">
                <a:latin typeface="Menlo"/>
                <a:ea typeface="Menlo"/>
                <a:cs typeface="Menlo"/>
                <a:sym typeface="Menlo"/>
              </a:rPr>
              <a:t>close(</a:t>
            </a:r>
            <a:r>
              <a:rPr sz="2250" dirty="0">
                <a:solidFill>
                  <a:srgbClr val="0070C0"/>
                </a:solidFill>
                <a:latin typeface="Menlo"/>
                <a:ea typeface="Menlo"/>
                <a:cs typeface="Menlo"/>
                <a:sym typeface="Menlo"/>
              </a:rPr>
              <a:t>int fd</a:t>
            </a:r>
            <a:r>
              <a:rPr sz="2250" dirty="0">
                <a:latin typeface="Menlo"/>
                <a:ea typeface="Menlo"/>
                <a:cs typeface="Menlo"/>
                <a:sym typeface="Menlo"/>
              </a:rPr>
              <a:t>)</a:t>
            </a:r>
          </a:p>
        </p:txBody>
      </p:sp>
      <p:sp>
        <p:nvSpPr>
          <p:cNvPr id="2" name="Rectangle 1"/>
          <p:cNvSpPr/>
          <p:nvPr/>
        </p:nvSpPr>
        <p:spPr>
          <a:xfrm>
            <a:off x="357187" y="4231221"/>
            <a:ext cx="5786438" cy="1823576"/>
          </a:xfrm>
          <a:prstGeom prst="rect">
            <a:avLst/>
          </a:prstGeom>
        </p:spPr>
        <p:txBody>
          <a:bodyPr wrap="square">
            <a:spAutoFit/>
          </a:bodyPr>
          <a:lstStyle/>
          <a:p>
            <a:pPr marL="342900" lvl="0" indent="-342900" algn="l">
              <a:buClr>
                <a:srgbClr val="0070C0"/>
              </a:buClr>
              <a:buFont typeface="Wingdings" pitchFamily="2" charset="2"/>
              <a:buChar char="§"/>
              <a:defRPr sz="1800">
                <a:solidFill>
                  <a:srgbClr val="000000"/>
                </a:solidFill>
              </a:defRPr>
            </a:pPr>
            <a:r>
              <a:rPr lang="en-US" sz="2250" b="0" dirty="0">
                <a:solidFill>
                  <a:srgbClr val="000000"/>
                </a:solidFill>
                <a:latin typeface="Calibri" panose="020F0502020204030204" pitchFamily="34" charset="0"/>
              </a:rPr>
              <a:t>Advantages:</a:t>
            </a:r>
          </a:p>
          <a:p>
            <a:pPr marL="800100" lvl="1" indent="-342900">
              <a:buClr>
                <a:srgbClr val="0070C0"/>
              </a:buClr>
              <a:buFont typeface="Wingdings" pitchFamily="2" charset="2"/>
              <a:buChar char="§"/>
              <a:defRPr sz="1800">
                <a:solidFill>
                  <a:srgbClr val="000000"/>
                </a:solidFill>
              </a:defRPr>
            </a:pPr>
            <a:r>
              <a:rPr lang="en-US" sz="2250" b="0" dirty="0">
                <a:solidFill>
                  <a:srgbClr val="000000"/>
                </a:solidFill>
                <a:latin typeface="Calibri" panose="020F0502020204030204" pitchFamily="34" charset="0"/>
              </a:rPr>
              <a:t>string names</a:t>
            </a:r>
          </a:p>
          <a:p>
            <a:pPr marL="800100" lvl="1" indent="-342900">
              <a:buClr>
                <a:srgbClr val="0070C0"/>
              </a:buClr>
              <a:buFont typeface="Wingdings" pitchFamily="2" charset="2"/>
              <a:buChar char="§"/>
              <a:defRPr sz="1800">
                <a:solidFill>
                  <a:srgbClr val="000000"/>
                </a:solidFill>
              </a:defRPr>
            </a:pPr>
            <a:r>
              <a:rPr lang="en-US" sz="2250" b="0" dirty="0">
                <a:solidFill>
                  <a:srgbClr val="000000"/>
                </a:solidFill>
                <a:latin typeface="Calibri" panose="020F0502020204030204" pitchFamily="34" charset="0"/>
              </a:rPr>
              <a:t>hierarchical</a:t>
            </a:r>
          </a:p>
          <a:p>
            <a:pPr marL="800100" lvl="1" indent="-342900">
              <a:buClr>
                <a:srgbClr val="0070C0"/>
              </a:buClr>
              <a:buFont typeface="Wingdings" pitchFamily="2" charset="2"/>
              <a:buChar char="§"/>
              <a:defRPr sz="1800">
                <a:solidFill>
                  <a:srgbClr val="000000"/>
                </a:solidFill>
              </a:defRPr>
            </a:pPr>
            <a:r>
              <a:rPr lang="en-US" sz="2250" b="0" dirty="0">
                <a:solidFill>
                  <a:srgbClr val="000000"/>
                </a:solidFill>
                <a:latin typeface="Calibri" panose="020F0502020204030204" pitchFamily="34" charset="0"/>
              </a:rPr>
              <a:t>traverse once</a:t>
            </a:r>
          </a:p>
          <a:p>
            <a:pPr marL="800100" lvl="1" indent="-342900">
              <a:buClr>
                <a:srgbClr val="0070C0"/>
              </a:buClr>
              <a:buFont typeface="Wingdings" pitchFamily="2" charset="2"/>
              <a:buChar char="§"/>
              <a:defRPr sz="1800">
                <a:solidFill>
                  <a:srgbClr val="000000"/>
                </a:solidFill>
              </a:defRPr>
            </a:pPr>
            <a:r>
              <a:rPr lang="en-US" sz="2250" b="0" dirty="0">
                <a:solidFill>
                  <a:srgbClr val="000000"/>
                </a:solidFill>
                <a:latin typeface="Calibri" panose="020F0502020204030204" pitchFamily="34" charset="0"/>
              </a:rPr>
              <a:t>different offsets precisely defined</a:t>
            </a:r>
          </a:p>
        </p:txBody>
      </p:sp>
    </p:spTree>
    <p:extLst>
      <p:ext uri="{BB962C8B-B14F-4D97-AF65-F5344CB8AC3E}">
        <p14:creationId xmlns:p14="http://schemas.microsoft.com/office/powerpoint/2010/main" val="95312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9" name="Shape 1559"/>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a:solidFill>
                  <a:srgbClr val="000000"/>
                </a:solidFill>
              </a:rPr>
              <a:t>Deleting Files</a:t>
            </a:r>
          </a:p>
        </p:txBody>
      </p:sp>
      <p:sp>
        <p:nvSpPr>
          <p:cNvPr id="1560" name="Shape 1560"/>
          <p:cNvSpPr>
            <a:spLocks noGrp="1"/>
          </p:cNvSpPr>
          <p:nvPr>
            <p:ph type="body" idx="4294967295"/>
          </p:nvPr>
        </p:nvSpPr>
        <p:spPr>
          <a:xfrm>
            <a:off x="381000" y="1662782"/>
            <a:ext cx="7804547" cy="4909468"/>
          </a:xfrm>
          <a:prstGeom prst="rect">
            <a:avLst/>
          </a:prstGeom>
        </p:spPr>
        <p:txBody>
          <a:bodyPr>
            <a:normAutofit/>
          </a:bodyPr>
          <a:lstStyle/>
          <a:p>
            <a:pPr>
              <a:defRPr sz="1800">
                <a:solidFill>
                  <a:srgbClr val="000000"/>
                </a:solidFill>
              </a:defRPr>
            </a:pPr>
            <a:r>
              <a:rPr sz="2672" dirty="0"/>
              <a:t>There is </a:t>
            </a:r>
            <a:r>
              <a:rPr sz="2672" dirty="0">
                <a:solidFill>
                  <a:srgbClr val="0070C0"/>
                </a:solidFill>
              </a:rPr>
              <a:t>no system call </a:t>
            </a:r>
            <a:r>
              <a:rPr sz="2672" dirty="0"/>
              <a:t>for deleting files!</a:t>
            </a:r>
          </a:p>
          <a:p>
            <a:pPr>
              <a:defRPr sz="1800">
                <a:solidFill>
                  <a:srgbClr val="000000"/>
                </a:solidFill>
              </a:defRPr>
            </a:pPr>
            <a:endParaRPr sz="2672" dirty="0"/>
          </a:p>
          <a:p>
            <a:pPr>
              <a:defRPr sz="1800">
                <a:solidFill>
                  <a:srgbClr val="000000"/>
                </a:solidFill>
              </a:defRPr>
            </a:pPr>
            <a:r>
              <a:rPr sz="2672" dirty="0"/>
              <a:t>Inode (and associated file) is </a:t>
            </a:r>
            <a:r>
              <a:rPr sz="2672" dirty="0">
                <a:solidFill>
                  <a:srgbClr val="0070C0"/>
                </a:solidFill>
              </a:rPr>
              <a:t>garbage collected </a:t>
            </a:r>
            <a:r>
              <a:rPr sz="2672" dirty="0"/>
              <a:t>when there are </a:t>
            </a:r>
            <a:r>
              <a:rPr sz="2672" dirty="0">
                <a:solidFill>
                  <a:srgbClr val="0070C0"/>
                </a:solidFill>
              </a:rPr>
              <a:t>no references </a:t>
            </a:r>
            <a:r>
              <a:rPr sz="2672" dirty="0"/>
              <a:t>(from paths or fds)</a:t>
            </a:r>
          </a:p>
          <a:p>
            <a:pPr>
              <a:defRPr sz="1800">
                <a:solidFill>
                  <a:srgbClr val="000000"/>
                </a:solidFill>
              </a:defRPr>
            </a:pPr>
            <a:endParaRPr sz="2672" dirty="0"/>
          </a:p>
          <a:p>
            <a:pPr>
              <a:defRPr sz="1800">
                <a:solidFill>
                  <a:srgbClr val="000000"/>
                </a:solidFill>
              </a:defRPr>
            </a:pPr>
            <a:r>
              <a:rPr sz="2672" dirty="0">
                <a:solidFill>
                  <a:srgbClr val="0070C0"/>
                </a:solidFill>
              </a:rPr>
              <a:t>Paths</a:t>
            </a:r>
            <a:r>
              <a:rPr sz="2672" dirty="0"/>
              <a:t> are deleted when: </a:t>
            </a:r>
            <a:r>
              <a:rPr sz="2672" dirty="0">
                <a:solidFill>
                  <a:srgbClr val="0070C0"/>
                </a:solidFill>
                <a:latin typeface="Menlo"/>
                <a:ea typeface="Menlo"/>
                <a:cs typeface="Menlo"/>
                <a:sym typeface="Menlo"/>
              </a:rPr>
              <a:t>unlink()</a:t>
            </a:r>
            <a:r>
              <a:rPr sz="2672" dirty="0"/>
              <a:t> is called</a:t>
            </a:r>
          </a:p>
          <a:p>
            <a:pPr>
              <a:defRPr sz="1800">
                <a:solidFill>
                  <a:srgbClr val="000000"/>
                </a:solidFill>
              </a:defRPr>
            </a:pPr>
            <a:endParaRPr sz="2672" dirty="0"/>
          </a:p>
          <a:p>
            <a:pPr>
              <a:defRPr sz="1800">
                <a:solidFill>
                  <a:srgbClr val="000000"/>
                </a:solidFill>
              </a:defRPr>
            </a:pPr>
            <a:r>
              <a:rPr sz="2672" dirty="0">
                <a:solidFill>
                  <a:srgbClr val="0070C0"/>
                </a:solidFill>
              </a:rPr>
              <a:t>FDs</a:t>
            </a:r>
            <a:r>
              <a:rPr sz="2672" dirty="0"/>
              <a:t> are deleted when: </a:t>
            </a:r>
            <a:r>
              <a:rPr sz="2672" dirty="0">
                <a:solidFill>
                  <a:srgbClr val="0070C0"/>
                </a:solidFill>
                <a:latin typeface="Menlo"/>
                <a:ea typeface="Menlo"/>
                <a:cs typeface="Menlo"/>
                <a:sym typeface="Menlo"/>
              </a:rPr>
              <a:t>close()</a:t>
            </a:r>
            <a:r>
              <a:rPr sz="2672" dirty="0">
                <a:solidFill>
                  <a:srgbClr val="0070C0"/>
                </a:solidFill>
              </a:rPr>
              <a:t> </a:t>
            </a:r>
            <a:r>
              <a:rPr sz="2672" dirty="0"/>
              <a:t>or process quits</a:t>
            </a:r>
          </a:p>
        </p:txBody>
      </p:sp>
    </p:spTree>
    <p:extLst>
      <p:ext uri="{BB962C8B-B14F-4D97-AF65-F5344CB8AC3E}">
        <p14:creationId xmlns:p14="http://schemas.microsoft.com/office/powerpoint/2010/main" val="1333715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2" name="Shape 1562"/>
          <p:cNvSpPr>
            <a:spLocks noGrp="1"/>
          </p:cNvSpPr>
          <p:nvPr>
            <p:ph type="title"/>
          </p:nvPr>
        </p:nvSpPr>
        <p:spPr>
          <a:prstGeom prst="rect">
            <a:avLst/>
          </a:prstGeom>
        </p:spPr>
        <p:txBody>
          <a:bodyPr/>
          <a:lstStyle>
            <a:lvl1pPr defTabSz="449833">
              <a:defRPr sz="6160"/>
            </a:lvl1pPr>
          </a:lstStyle>
          <a:p>
            <a:pPr lvl="0">
              <a:defRPr sz="1800">
                <a:solidFill>
                  <a:srgbClr val="000000"/>
                </a:solidFill>
              </a:defRPr>
            </a:pPr>
            <a:r>
              <a:rPr sz="3600" dirty="0">
                <a:solidFill>
                  <a:srgbClr val="000000"/>
                </a:solidFill>
              </a:rPr>
              <a:t>Network File System Designers</a:t>
            </a:r>
          </a:p>
        </p:txBody>
      </p:sp>
      <p:sp>
        <p:nvSpPr>
          <p:cNvPr id="1563" name="Shape 1563"/>
          <p:cNvSpPr>
            <a:spLocks noGrp="1"/>
          </p:cNvSpPr>
          <p:nvPr>
            <p:ph type="body" idx="4294967295"/>
          </p:nvPr>
        </p:nvSpPr>
        <p:spPr>
          <a:xfrm>
            <a:off x="214312" y="1547441"/>
            <a:ext cx="8632031" cy="5227216"/>
          </a:xfrm>
          <a:prstGeom prst="rect">
            <a:avLst/>
          </a:prstGeom>
        </p:spPr>
        <p:txBody>
          <a:bodyPr>
            <a:normAutofit/>
          </a:bodyPr>
          <a:lstStyle/>
          <a:p>
            <a:pPr marL="0" indent="0" algn="ctr">
              <a:buNone/>
              <a:defRPr sz="1800">
                <a:solidFill>
                  <a:srgbClr val="000000"/>
                </a:solidFill>
              </a:defRPr>
            </a:pPr>
            <a:endParaRPr lang="en-US" sz="2461" dirty="0"/>
          </a:p>
          <a:p>
            <a:pPr marL="0" indent="0" algn="ctr">
              <a:buNone/>
              <a:defRPr sz="1800">
                <a:solidFill>
                  <a:srgbClr val="000000"/>
                </a:solidFill>
              </a:defRPr>
            </a:pPr>
            <a:r>
              <a:rPr sz="2461" dirty="0"/>
              <a:t>A process can </a:t>
            </a:r>
            <a:r>
              <a:rPr sz="2461" dirty="0">
                <a:solidFill>
                  <a:srgbClr val="0070C0"/>
                </a:solidFill>
              </a:rPr>
              <a:t>open</a:t>
            </a:r>
            <a:r>
              <a:rPr sz="2461" dirty="0"/>
              <a:t> a file, then </a:t>
            </a:r>
            <a:r>
              <a:rPr sz="2461" dirty="0">
                <a:solidFill>
                  <a:srgbClr val="0070C0"/>
                </a:solidFill>
              </a:rPr>
              <a:t>remove the directory entry </a:t>
            </a:r>
            <a:r>
              <a:rPr sz="2461" dirty="0"/>
              <a:t>for the file so that it has no name anywhere in the file system, and </a:t>
            </a:r>
            <a:r>
              <a:rPr sz="2461" dirty="0">
                <a:solidFill>
                  <a:srgbClr val="0070C0"/>
                </a:solidFill>
              </a:rPr>
              <a:t>still read and write </a:t>
            </a:r>
            <a:r>
              <a:rPr sz="2461" dirty="0"/>
              <a:t>the file.  This is a disgusting bit of UNIX trivia and at first we were just not going to support it, but it turns out that all of the programs we didn’t want to have to fix (csh, sendmail, etc.) use this for </a:t>
            </a:r>
            <a:r>
              <a:rPr sz="2461" dirty="0">
                <a:solidFill>
                  <a:srgbClr val="0070C0"/>
                </a:solidFill>
              </a:rPr>
              <a:t>temporary files</a:t>
            </a:r>
            <a:r>
              <a:rPr sz="2461" dirty="0"/>
              <a:t>.</a:t>
            </a:r>
          </a:p>
          <a:p>
            <a:pPr marL="0" indent="0" algn="ctr">
              <a:buNone/>
              <a:defRPr sz="1800">
                <a:solidFill>
                  <a:srgbClr val="000000"/>
                </a:solidFill>
              </a:defRPr>
            </a:pPr>
            <a:endParaRPr sz="2461" dirty="0"/>
          </a:p>
          <a:p>
            <a:pPr marL="0" indent="0" algn="ctr">
              <a:buNone/>
              <a:defRPr sz="1800">
                <a:solidFill>
                  <a:srgbClr val="000000"/>
                </a:solidFill>
              </a:defRPr>
            </a:pPr>
            <a:r>
              <a:rPr sz="2461" dirty="0"/>
              <a:t>~ Sandberg </a:t>
            </a:r>
            <a:r>
              <a:rPr sz="2461" i="1" dirty="0"/>
              <a:t>et</a:t>
            </a:r>
            <a:r>
              <a:rPr lang="en-US" sz="2461" i="1" dirty="0"/>
              <a:t> </a:t>
            </a:r>
            <a:r>
              <a:rPr sz="2461" i="1" dirty="0"/>
              <a:t>al.</a:t>
            </a:r>
          </a:p>
        </p:txBody>
      </p:sp>
    </p:spTree>
    <p:extLst>
      <p:ext uri="{BB962C8B-B14F-4D97-AF65-F5344CB8AC3E}">
        <p14:creationId xmlns:p14="http://schemas.microsoft.com/office/powerpoint/2010/main" val="2008201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 name="Shape 1617"/>
          <p:cNvSpPr>
            <a:spLocks noGrp="1"/>
          </p:cNvSpPr>
          <p:nvPr>
            <p:ph type="title"/>
          </p:nvPr>
        </p:nvSpPr>
        <p:spPr>
          <a:prstGeom prst="rect">
            <a:avLst/>
          </a:prstGeom>
        </p:spPr>
        <p:txBody>
          <a:bodyPr/>
          <a:lstStyle>
            <a:lvl1pPr>
              <a:defRPr sz="7200"/>
            </a:lvl1pPr>
          </a:lstStyle>
          <a:p>
            <a:pPr lvl="0">
              <a:defRPr sz="1800">
                <a:solidFill>
                  <a:srgbClr val="000000"/>
                </a:solidFill>
              </a:defRPr>
            </a:pPr>
            <a:r>
              <a:rPr sz="3600" dirty="0">
                <a:solidFill>
                  <a:srgbClr val="000000"/>
                </a:solidFill>
              </a:rPr>
              <a:t>Links: Demonstrate</a:t>
            </a:r>
          </a:p>
        </p:txBody>
      </p:sp>
      <p:sp>
        <p:nvSpPr>
          <p:cNvPr id="2" name="Content Placeholder 1"/>
          <p:cNvSpPr>
            <a:spLocks noGrp="1"/>
          </p:cNvSpPr>
          <p:nvPr>
            <p:ph idx="1"/>
          </p:nvPr>
        </p:nvSpPr>
        <p:spPr>
          <a:xfrm>
            <a:off x="247335" y="1196752"/>
            <a:ext cx="8649329" cy="5518373"/>
          </a:xfrm>
        </p:spPr>
        <p:txBody>
          <a:bodyPr>
            <a:normAutofit/>
          </a:bodyPr>
          <a:lstStyle/>
          <a:p>
            <a:r>
              <a:rPr lang="en-US" dirty="0"/>
              <a:t>Show </a:t>
            </a:r>
            <a:r>
              <a:rPr lang="en-US" dirty="0">
                <a:solidFill>
                  <a:srgbClr val="0070C0"/>
                </a:solidFill>
              </a:rPr>
              <a:t>hard links</a:t>
            </a:r>
            <a:r>
              <a:rPr lang="en-US" dirty="0"/>
              <a:t>: Both path names use </a:t>
            </a:r>
            <a:r>
              <a:rPr lang="en-US" dirty="0">
                <a:solidFill>
                  <a:srgbClr val="0070C0"/>
                </a:solidFill>
              </a:rPr>
              <a:t>same </a:t>
            </a:r>
            <a:r>
              <a:rPr lang="en-US" dirty="0" err="1">
                <a:solidFill>
                  <a:srgbClr val="0070C0"/>
                </a:solidFill>
              </a:rPr>
              <a:t>inode</a:t>
            </a:r>
            <a:r>
              <a:rPr lang="en-US" dirty="0">
                <a:solidFill>
                  <a:srgbClr val="0070C0"/>
                </a:solidFill>
              </a:rPr>
              <a:t> number</a:t>
            </a:r>
          </a:p>
          <a:p>
            <a:pPr marL="295260" lvl="1" indent="0">
              <a:buNone/>
            </a:pPr>
            <a:r>
              <a:rPr lang="en-US" dirty="0"/>
              <a:t>File does not disappear until all removed; cannot link directories</a:t>
            </a:r>
          </a:p>
          <a:p>
            <a:pPr marL="295260" lvl="1" indent="0">
              <a:buNone/>
            </a:pPr>
            <a:r>
              <a:rPr lang="en-US" dirty="0">
                <a:latin typeface="Courier New" charset="0"/>
                <a:ea typeface="Courier New" charset="0"/>
                <a:cs typeface="Courier New" charset="0"/>
              </a:rPr>
              <a:t>Echo “Beginning…” &gt; file1</a:t>
            </a:r>
          </a:p>
          <a:p>
            <a:pPr marL="295260" lvl="1" indent="0">
              <a:buNone/>
            </a:pPr>
            <a:r>
              <a:rPr lang="en-US" dirty="0">
                <a:latin typeface="Courier New" charset="0"/>
                <a:ea typeface="Courier New" charset="0"/>
                <a:cs typeface="Courier New" charset="0"/>
              </a:rPr>
              <a:t>“</a:t>
            </a:r>
            <a:r>
              <a:rPr lang="en-US" b="1" dirty="0">
                <a:solidFill>
                  <a:srgbClr val="0070C0"/>
                </a:solidFill>
                <a:latin typeface="Courier New" charset="0"/>
                <a:ea typeface="Courier New" charset="0"/>
                <a:cs typeface="Courier New" charset="0"/>
              </a:rPr>
              <a:t>ln file1 link</a:t>
            </a:r>
            <a:r>
              <a:rPr lang="en-US" dirty="0">
                <a:latin typeface="Courier New" charset="0"/>
                <a:ea typeface="Courier New" charset="0"/>
                <a:cs typeface="Courier New" charset="0"/>
              </a:rPr>
              <a:t>”</a:t>
            </a:r>
          </a:p>
          <a:p>
            <a:pPr marL="295260" lvl="1" indent="0">
              <a:buNone/>
            </a:pPr>
            <a:r>
              <a:rPr lang="en-US" dirty="0">
                <a:latin typeface="Courier New" charset="0"/>
                <a:ea typeface="Courier New" charset="0"/>
                <a:cs typeface="Courier New" charset="0"/>
              </a:rPr>
              <a:t>“</a:t>
            </a:r>
            <a:r>
              <a:rPr lang="en-US" b="1" dirty="0">
                <a:solidFill>
                  <a:srgbClr val="0070C0"/>
                </a:solidFill>
                <a:latin typeface="Courier New" charset="0"/>
                <a:ea typeface="Courier New" charset="0"/>
                <a:cs typeface="Courier New" charset="0"/>
              </a:rPr>
              <a:t>rm</a:t>
            </a:r>
            <a:r>
              <a:rPr lang="en-US" dirty="0">
                <a:latin typeface="Courier New" charset="0"/>
                <a:ea typeface="Courier New" charset="0"/>
                <a:cs typeface="Courier New" charset="0"/>
              </a:rPr>
              <a:t> file</a:t>
            </a:r>
            <a:r>
              <a:rPr lang="en-US" altLang="zh-CN" dirty="0">
                <a:latin typeface="Courier New" charset="0"/>
                <a:ea typeface="Courier New" charset="0"/>
                <a:cs typeface="Courier New" charset="0"/>
              </a:rPr>
              <a:t>1</a:t>
            </a:r>
            <a:r>
              <a:rPr lang="en-US" dirty="0">
                <a:latin typeface="Courier New" charset="0"/>
                <a:ea typeface="Courier New" charset="0"/>
                <a:cs typeface="Courier New" charset="0"/>
              </a:rPr>
              <a:t>” // </a:t>
            </a:r>
            <a:r>
              <a:rPr lang="en-US" b="1" dirty="0">
                <a:solidFill>
                  <a:srgbClr val="0070C0"/>
                </a:solidFill>
                <a:latin typeface="Courier New" charset="0"/>
                <a:ea typeface="Courier New" charset="0"/>
                <a:cs typeface="Courier New" charset="0"/>
              </a:rPr>
              <a:t>decreases reference count</a:t>
            </a:r>
          </a:p>
        </p:txBody>
      </p:sp>
      <p:pic>
        <p:nvPicPr>
          <p:cNvPr id="3" name="图片 2">
            <a:extLst>
              <a:ext uri="{FF2B5EF4-FFF2-40B4-BE49-F238E27FC236}">
                <a16:creationId xmlns:a16="http://schemas.microsoft.com/office/drawing/2014/main" id="{6421DF27-0AE7-F2A5-CC51-9C88EDA99845}"/>
              </a:ext>
            </a:extLst>
          </p:cNvPr>
          <p:cNvPicPr>
            <a:picLocks noChangeAspect="1"/>
          </p:cNvPicPr>
          <p:nvPr/>
        </p:nvPicPr>
        <p:blipFill>
          <a:blip r:embed="rId3"/>
          <a:stretch>
            <a:fillRect/>
          </a:stretch>
        </p:blipFill>
        <p:spPr>
          <a:xfrm>
            <a:off x="245701" y="4877854"/>
            <a:ext cx="3179731" cy="1431466"/>
          </a:xfrm>
          <a:prstGeom prst="rect">
            <a:avLst/>
          </a:prstGeom>
        </p:spPr>
      </p:pic>
      <p:pic>
        <p:nvPicPr>
          <p:cNvPr id="4" name="图片 3">
            <a:extLst>
              <a:ext uri="{FF2B5EF4-FFF2-40B4-BE49-F238E27FC236}">
                <a16:creationId xmlns:a16="http://schemas.microsoft.com/office/drawing/2014/main" id="{473FB8FD-5E22-4810-7485-C70717175318}"/>
              </a:ext>
            </a:extLst>
          </p:cNvPr>
          <p:cNvPicPr>
            <a:picLocks noChangeAspect="1"/>
          </p:cNvPicPr>
          <p:nvPr/>
        </p:nvPicPr>
        <p:blipFill>
          <a:blip r:embed="rId4"/>
          <a:stretch>
            <a:fillRect/>
          </a:stretch>
        </p:blipFill>
        <p:spPr>
          <a:xfrm>
            <a:off x="3505944" y="4934219"/>
            <a:ext cx="2866256" cy="924599"/>
          </a:xfrm>
          <a:prstGeom prst="rect">
            <a:avLst/>
          </a:prstGeom>
        </p:spPr>
      </p:pic>
      <p:pic>
        <p:nvPicPr>
          <p:cNvPr id="5" name="图片 4">
            <a:extLst>
              <a:ext uri="{FF2B5EF4-FFF2-40B4-BE49-F238E27FC236}">
                <a16:creationId xmlns:a16="http://schemas.microsoft.com/office/drawing/2014/main" id="{E187E142-3683-E1C5-3E14-A193997E3251}"/>
              </a:ext>
            </a:extLst>
          </p:cNvPr>
          <p:cNvPicPr>
            <a:picLocks noChangeAspect="1"/>
          </p:cNvPicPr>
          <p:nvPr/>
        </p:nvPicPr>
        <p:blipFill>
          <a:blip r:embed="rId5"/>
          <a:stretch>
            <a:fillRect/>
          </a:stretch>
        </p:blipFill>
        <p:spPr>
          <a:xfrm>
            <a:off x="6684922" y="4952673"/>
            <a:ext cx="2080348" cy="924599"/>
          </a:xfrm>
          <a:prstGeom prst="rect">
            <a:avLst/>
          </a:prstGeom>
        </p:spPr>
      </p:pic>
      <p:cxnSp>
        <p:nvCxnSpPr>
          <p:cNvPr id="10" name="直线连接符 9">
            <a:extLst>
              <a:ext uri="{FF2B5EF4-FFF2-40B4-BE49-F238E27FC236}">
                <a16:creationId xmlns:a16="http://schemas.microsoft.com/office/drawing/2014/main" id="{9C5321AF-1A5B-0C47-5561-8872831E706A}"/>
              </a:ext>
            </a:extLst>
          </p:cNvPr>
          <p:cNvCxnSpPr/>
          <p:nvPr/>
        </p:nvCxnSpPr>
        <p:spPr bwMode="auto">
          <a:xfrm>
            <a:off x="3425432" y="4858461"/>
            <a:ext cx="0" cy="1594875"/>
          </a:xfrm>
          <a:prstGeom prst="line">
            <a:avLst/>
          </a:prstGeom>
          <a:noFill/>
          <a:ln w="9525" cap="flat" cmpd="sng" algn="ctr">
            <a:solidFill>
              <a:srgbClr val="0070C0"/>
            </a:solidFill>
            <a:prstDash val="dash"/>
            <a:round/>
            <a:headEnd type="none" w="med" len="med"/>
            <a:tailEnd type="none" w="med" len="med"/>
          </a:ln>
          <a:effectLst/>
        </p:spPr>
      </p:cxnSp>
      <p:cxnSp>
        <p:nvCxnSpPr>
          <p:cNvPr id="11" name="直线连接符 10">
            <a:extLst>
              <a:ext uri="{FF2B5EF4-FFF2-40B4-BE49-F238E27FC236}">
                <a16:creationId xmlns:a16="http://schemas.microsoft.com/office/drawing/2014/main" id="{9C985AD7-DB06-CC09-FCD6-52C00DD890FE}"/>
              </a:ext>
            </a:extLst>
          </p:cNvPr>
          <p:cNvCxnSpPr/>
          <p:nvPr/>
        </p:nvCxnSpPr>
        <p:spPr bwMode="auto">
          <a:xfrm>
            <a:off x="6495034" y="4858460"/>
            <a:ext cx="0" cy="1594875"/>
          </a:xfrm>
          <a:prstGeom prst="line">
            <a:avLst/>
          </a:prstGeom>
          <a:noFill/>
          <a:ln w="9525" cap="flat" cmpd="sng" algn="ctr">
            <a:solidFill>
              <a:srgbClr val="0070C0"/>
            </a:solidFill>
            <a:prstDash val="dash"/>
            <a:round/>
            <a:headEnd type="none" w="med" len="med"/>
            <a:tailEnd type="none" w="med" len="med"/>
          </a:ln>
          <a:effectLst/>
        </p:spPr>
      </p:cxnSp>
      <p:sp>
        <p:nvSpPr>
          <p:cNvPr id="13" name="文本框 12">
            <a:extLst>
              <a:ext uri="{FF2B5EF4-FFF2-40B4-BE49-F238E27FC236}">
                <a16:creationId xmlns:a16="http://schemas.microsoft.com/office/drawing/2014/main" id="{0FAAF0EB-1D8B-B3A2-A9E4-072E08D79C48}"/>
              </a:ext>
            </a:extLst>
          </p:cNvPr>
          <p:cNvSpPr txBox="1"/>
          <p:nvPr/>
        </p:nvSpPr>
        <p:spPr>
          <a:xfrm>
            <a:off x="419316" y="3294520"/>
            <a:ext cx="7920877" cy="1200329"/>
          </a:xfrm>
          <a:prstGeom prst="rect">
            <a:avLst/>
          </a:prstGeom>
          <a:noFill/>
        </p:spPr>
        <p:txBody>
          <a:bodyPr wrap="square">
            <a:spAutoFit/>
          </a:bodyPr>
          <a:lstStyle/>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b="0" i="1">
                <a:latin typeface="URWPalladioL"/>
              </a:rPr>
              <a:t>O</a:t>
            </a:r>
            <a:r>
              <a:rPr lang="en-US" altLang="zh-CN" sz="2400" b="0" i="1">
                <a:effectLst/>
                <a:latin typeface="URWPalladioL"/>
              </a:rPr>
              <a:t>nly when the reference count reaches zero does the file system also free the inode and related data blocks, and thus truly “delete” the file. </a:t>
            </a:r>
            <a:endParaRPr lang="en-US" altLang="zh-CN" b="0" i="1"/>
          </a:p>
        </p:txBody>
      </p:sp>
    </p:spTree>
    <p:extLst>
      <p:ext uri="{BB962C8B-B14F-4D97-AF65-F5344CB8AC3E}">
        <p14:creationId xmlns:p14="http://schemas.microsoft.com/office/powerpoint/2010/main" val="841361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 name="Shape 1617"/>
          <p:cNvSpPr>
            <a:spLocks noGrp="1"/>
          </p:cNvSpPr>
          <p:nvPr>
            <p:ph type="title"/>
          </p:nvPr>
        </p:nvSpPr>
        <p:spPr>
          <a:prstGeom prst="rect">
            <a:avLst/>
          </a:prstGeom>
        </p:spPr>
        <p:txBody>
          <a:bodyPr/>
          <a:lstStyle>
            <a:lvl1pPr>
              <a:defRPr sz="7200"/>
            </a:lvl1pPr>
          </a:lstStyle>
          <a:p>
            <a:pPr lvl="0">
              <a:defRPr sz="1800">
                <a:solidFill>
                  <a:srgbClr val="000000"/>
                </a:solidFill>
              </a:defRPr>
            </a:pPr>
            <a:r>
              <a:rPr sz="3600" dirty="0">
                <a:solidFill>
                  <a:srgbClr val="000000"/>
                </a:solidFill>
              </a:rPr>
              <a:t>Links: Demonstrate</a:t>
            </a:r>
          </a:p>
        </p:txBody>
      </p:sp>
      <p:sp>
        <p:nvSpPr>
          <p:cNvPr id="2" name="Content Placeholder 1"/>
          <p:cNvSpPr>
            <a:spLocks noGrp="1"/>
          </p:cNvSpPr>
          <p:nvPr>
            <p:ph idx="1"/>
          </p:nvPr>
        </p:nvSpPr>
        <p:spPr>
          <a:xfrm>
            <a:off x="247335" y="1196752"/>
            <a:ext cx="8649329" cy="5518373"/>
          </a:xfrm>
        </p:spPr>
        <p:txBody>
          <a:bodyPr>
            <a:normAutofit/>
          </a:bodyPr>
          <a:lstStyle/>
          <a:p>
            <a:r>
              <a:rPr lang="en-US" dirty="0">
                <a:solidFill>
                  <a:srgbClr val="0070C0"/>
                </a:solidFill>
              </a:rPr>
              <a:t>Soft or symbolic links</a:t>
            </a:r>
            <a:r>
              <a:rPr lang="en-US" dirty="0"/>
              <a:t>: Point to second path name; can </a:t>
            </a:r>
            <a:r>
              <a:rPr lang="en-US" dirty="0" err="1"/>
              <a:t>softlink</a:t>
            </a:r>
            <a:r>
              <a:rPr lang="en-US" dirty="0"/>
              <a:t> to </a:t>
            </a:r>
            <a:r>
              <a:rPr lang="en-US" dirty="0" err="1"/>
              <a:t>dirs</a:t>
            </a:r>
            <a:endParaRPr lang="en-US" dirty="0"/>
          </a:p>
          <a:p>
            <a:pPr marL="638160" lvl="1" indent="-342900"/>
            <a:r>
              <a:rPr lang="en-US" dirty="0">
                <a:latin typeface="Courier" charset="0"/>
                <a:ea typeface="Courier" charset="0"/>
                <a:cs typeface="Courier" charset="0"/>
              </a:rPr>
              <a:t>e.g., “</a:t>
            </a:r>
            <a:r>
              <a:rPr lang="en-US" b="1" dirty="0">
                <a:solidFill>
                  <a:srgbClr val="0070C0"/>
                </a:solidFill>
                <a:latin typeface="Courier" charset="0"/>
                <a:ea typeface="Courier" charset="0"/>
                <a:cs typeface="Courier" charset="0"/>
              </a:rPr>
              <a:t>ln –s</a:t>
            </a:r>
            <a:r>
              <a:rPr lang="en-US" dirty="0">
                <a:latin typeface="Courier" charset="0"/>
                <a:ea typeface="Courier" charset="0"/>
                <a:cs typeface="Courier" charset="0"/>
              </a:rPr>
              <a:t> </a:t>
            </a:r>
            <a:r>
              <a:rPr lang="en-US" dirty="0" err="1">
                <a:latin typeface="Courier" charset="0"/>
                <a:ea typeface="Courier" charset="0"/>
                <a:cs typeface="Courier" charset="0"/>
              </a:rPr>
              <a:t>file</a:t>
            </a:r>
            <a:r>
              <a:rPr lang="en-US" dirty="0">
                <a:latin typeface="Courier" charset="0"/>
                <a:ea typeface="Courier" charset="0"/>
                <a:cs typeface="Courier" charset="0"/>
              </a:rPr>
              <a:t> </a:t>
            </a:r>
            <a:r>
              <a:rPr lang="en-US" dirty="0" err="1">
                <a:latin typeface="Courier" charset="0"/>
                <a:ea typeface="Courier" charset="0"/>
                <a:cs typeface="Courier" charset="0"/>
              </a:rPr>
              <a:t>file</a:t>
            </a:r>
            <a:r>
              <a:rPr lang="en-US" altLang="zh-CN" dirty="0" err="1">
                <a:latin typeface="Courier" charset="0"/>
                <a:ea typeface="Courier" charset="0"/>
                <a:cs typeface="Courier" charset="0"/>
              </a:rPr>
              <a:t>2</a:t>
            </a:r>
            <a:r>
              <a:rPr lang="en-US" dirty="0">
                <a:latin typeface="Courier" charset="0"/>
                <a:ea typeface="Courier" charset="0"/>
                <a:cs typeface="Courier" charset="0"/>
              </a:rPr>
              <a:t>”</a:t>
            </a:r>
          </a:p>
          <a:p>
            <a:pPr marL="638160" lvl="1" indent="-342900"/>
            <a:r>
              <a:rPr lang="en-US" dirty="0">
                <a:ea typeface="Courier" charset="0"/>
                <a:cs typeface="Calibri" panose="020F0502020204030204" pitchFamily="34" charset="0"/>
              </a:rPr>
              <a:t>D</a:t>
            </a:r>
            <a:r>
              <a:rPr lang="en-US" altLang="zh-CN" dirty="0">
                <a:ea typeface="Courier" charset="0"/>
                <a:cs typeface="Calibri" panose="020F0502020204030204" pitchFamily="34" charset="0"/>
              </a:rPr>
              <a:t>1:</a:t>
            </a:r>
            <a:r>
              <a:rPr lang="zh-CN" altLang="en-US" dirty="0">
                <a:ea typeface="Courier" charset="0"/>
                <a:cs typeface="Calibri" panose="020F0502020204030204" pitchFamily="34" charset="0"/>
              </a:rPr>
              <a:t> </a:t>
            </a:r>
            <a:r>
              <a:rPr lang="en-US" b="1" dirty="0">
                <a:solidFill>
                  <a:srgbClr val="0070C0"/>
                </a:solidFill>
                <a:ea typeface="Courier" charset="0"/>
                <a:cs typeface="Calibri" panose="020F0502020204030204" pitchFamily="34" charset="0"/>
              </a:rPr>
              <a:t>Another file type </a:t>
            </a:r>
            <a:r>
              <a:rPr lang="en-US" dirty="0">
                <a:ea typeface="Courier" charset="0"/>
                <a:cs typeface="Calibri" panose="020F0502020204030204" pitchFamily="34" charset="0"/>
              </a:rPr>
              <a:t>(besides regular file and directory), </a:t>
            </a:r>
            <a:r>
              <a:rPr lang="en-US" altLang="zh-CN" dirty="0" err="1"/>
              <a:t>快捷方式</a:t>
            </a:r>
          </a:p>
          <a:p>
            <a:pPr marL="638160" lvl="1" indent="-342900"/>
            <a:endParaRPr lang="en-US" dirty="0" err="1">
              <a:ea typeface="Courier" charset="0"/>
              <a:cs typeface="Calibri" panose="020F0502020204030204" pitchFamily="34" charset="0"/>
            </a:endParaRPr>
          </a:p>
          <a:p>
            <a:pPr marL="638160" lvl="1" indent="-342900"/>
            <a:endParaRPr lang="en-US" dirty="0">
              <a:ea typeface="Courier" charset="0"/>
              <a:cs typeface="Calibri" panose="020F0502020204030204" pitchFamily="34" charset="0"/>
            </a:endParaRPr>
          </a:p>
          <a:p>
            <a:pPr marL="638160" lvl="1" indent="-342900"/>
            <a:endParaRPr lang="en-US" dirty="0">
              <a:ea typeface="Courier" charset="0"/>
              <a:cs typeface="Calibri" panose="020F0502020204030204" pitchFamily="34" charset="0"/>
            </a:endParaRPr>
          </a:p>
          <a:p>
            <a:pPr marL="638160" lvl="1" indent="-342900"/>
            <a:endParaRPr lang="en-US" dirty="0">
              <a:cs typeface="Calibri" panose="020F0502020204030204" pitchFamily="34" charset="0"/>
            </a:endParaRPr>
          </a:p>
          <a:p>
            <a:pPr marL="638160" lvl="1" indent="-342900"/>
            <a:r>
              <a:rPr lang="en-US" dirty="0">
                <a:cs typeface="Calibri" panose="020F0502020204030204" pitchFamily="34" charset="0"/>
              </a:rPr>
              <a:t>D2</a:t>
            </a:r>
            <a:r>
              <a:rPr lang="en-US" altLang="zh-CN" dirty="0">
                <a:cs typeface="Calibri" panose="020F0502020204030204" pitchFamily="34" charset="0"/>
              </a:rPr>
              <a:t>:</a:t>
            </a:r>
            <a:r>
              <a:rPr lang="zh-CN" altLang="en-US" b="1" dirty="0">
                <a:solidFill>
                  <a:srgbClr val="0070C0"/>
                </a:solidFill>
                <a:ea typeface="Courier" charset="0"/>
                <a:cs typeface="Calibri" panose="020F0502020204030204" pitchFamily="34" charset="0"/>
              </a:rPr>
              <a:t> </a:t>
            </a:r>
            <a:r>
              <a:rPr lang="en-US" b="1" dirty="0">
                <a:solidFill>
                  <a:srgbClr val="0070C0"/>
                </a:solidFill>
                <a:ea typeface="Courier" charset="0"/>
                <a:cs typeface="Calibri" panose="020F0502020204030204" pitchFamily="34" charset="0"/>
              </a:rPr>
              <a:t>Records the path of the file </a:t>
            </a:r>
            <a:r>
              <a:rPr lang="en-US" dirty="0">
                <a:ea typeface="Courier" charset="0"/>
                <a:cs typeface="Calibri" panose="020F0502020204030204" pitchFamily="34" charset="0"/>
              </a:rPr>
              <a:t>as its file data</a:t>
            </a:r>
          </a:p>
          <a:p>
            <a:pPr marL="638160" lvl="1" indent="-342900"/>
            <a:r>
              <a:rPr lang="en-US" dirty="0">
                <a:ea typeface="Courier" charset="0"/>
                <a:cs typeface="Calibri" panose="020F0502020204030204" pitchFamily="34" charset="0"/>
              </a:rPr>
              <a:t>D3: </a:t>
            </a:r>
            <a:r>
              <a:rPr lang="en-US" b="1" dirty="0">
                <a:solidFill>
                  <a:srgbClr val="0070C0"/>
                </a:solidFill>
                <a:ea typeface="Courier" charset="0"/>
                <a:cs typeface="Calibri" panose="020F0502020204030204" pitchFamily="34" charset="0"/>
              </a:rPr>
              <a:t>dangling reference</a:t>
            </a:r>
          </a:p>
        </p:txBody>
      </p:sp>
      <p:pic>
        <p:nvPicPr>
          <p:cNvPr id="3" name="图片 2">
            <a:extLst>
              <a:ext uri="{FF2B5EF4-FFF2-40B4-BE49-F238E27FC236}">
                <a16:creationId xmlns:a16="http://schemas.microsoft.com/office/drawing/2014/main" id="{C1E65125-25EE-B047-8175-6E41956D45D6}"/>
              </a:ext>
            </a:extLst>
          </p:cNvPr>
          <p:cNvPicPr>
            <a:picLocks noChangeAspect="1"/>
          </p:cNvPicPr>
          <p:nvPr/>
        </p:nvPicPr>
        <p:blipFill>
          <a:blip r:embed="rId2"/>
          <a:stretch>
            <a:fillRect/>
          </a:stretch>
        </p:blipFill>
        <p:spPr>
          <a:xfrm>
            <a:off x="971550" y="2799334"/>
            <a:ext cx="7626076" cy="1277738"/>
          </a:xfrm>
          <a:prstGeom prst="rect">
            <a:avLst/>
          </a:prstGeom>
        </p:spPr>
      </p:pic>
      <p:pic>
        <p:nvPicPr>
          <p:cNvPr id="4" name="图片 3">
            <a:extLst>
              <a:ext uri="{FF2B5EF4-FFF2-40B4-BE49-F238E27FC236}">
                <a16:creationId xmlns:a16="http://schemas.microsoft.com/office/drawing/2014/main" id="{F122F0D1-B498-6FE9-C2EF-CE4C8D7EB226}"/>
              </a:ext>
            </a:extLst>
          </p:cNvPr>
          <p:cNvPicPr>
            <a:picLocks noChangeAspect="1"/>
          </p:cNvPicPr>
          <p:nvPr/>
        </p:nvPicPr>
        <p:blipFill>
          <a:blip r:embed="rId3"/>
          <a:stretch>
            <a:fillRect/>
          </a:stretch>
        </p:blipFill>
        <p:spPr>
          <a:xfrm>
            <a:off x="971550" y="4941167"/>
            <a:ext cx="4933412" cy="1773957"/>
          </a:xfrm>
          <a:prstGeom prst="rect">
            <a:avLst/>
          </a:prstGeom>
        </p:spPr>
      </p:pic>
      <p:sp>
        <p:nvSpPr>
          <p:cNvPr id="6" name="矩形 5">
            <a:extLst>
              <a:ext uri="{FF2B5EF4-FFF2-40B4-BE49-F238E27FC236}">
                <a16:creationId xmlns:a16="http://schemas.microsoft.com/office/drawing/2014/main" id="{6A7D2C81-9E42-2513-8DEF-282DE525ECBE}"/>
              </a:ext>
            </a:extLst>
          </p:cNvPr>
          <p:cNvSpPr/>
          <p:nvPr/>
        </p:nvSpPr>
        <p:spPr bwMode="auto">
          <a:xfrm>
            <a:off x="1043608" y="3789040"/>
            <a:ext cx="216024" cy="216024"/>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8" name="矩形 7">
            <a:extLst>
              <a:ext uri="{FF2B5EF4-FFF2-40B4-BE49-F238E27FC236}">
                <a16:creationId xmlns:a16="http://schemas.microsoft.com/office/drawing/2014/main" id="{25F7C720-961A-DC3F-05C3-46A95BFBCAE7}"/>
              </a:ext>
            </a:extLst>
          </p:cNvPr>
          <p:cNvSpPr/>
          <p:nvPr/>
        </p:nvSpPr>
        <p:spPr bwMode="auto">
          <a:xfrm>
            <a:off x="4788024" y="3789040"/>
            <a:ext cx="216024" cy="216024"/>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9" name="矩形 8">
            <a:extLst>
              <a:ext uri="{FF2B5EF4-FFF2-40B4-BE49-F238E27FC236}">
                <a16:creationId xmlns:a16="http://schemas.microsoft.com/office/drawing/2014/main" id="{C620AA3E-EE52-FFC4-67B3-55D0D7EC2396}"/>
              </a:ext>
            </a:extLst>
          </p:cNvPr>
          <p:cNvSpPr/>
          <p:nvPr/>
        </p:nvSpPr>
        <p:spPr bwMode="auto">
          <a:xfrm>
            <a:off x="6732240" y="3789040"/>
            <a:ext cx="1800200" cy="216024"/>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
        <p:nvSpPr>
          <p:cNvPr id="10" name="矩形 9">
            <a:extLst>
              <a:ext uri="{FF2B5EF4-FFF2-40B4-BE49-F238E27FC236}">
                <a16:creationId xmlns:a16="http://schemas.microsoft.com/office/drawing/2014/main" id="{C69A918E-97BA-324B-7589-E3AAB0050DA6}"/>
              </a:ext>
            </a:extLst>
          </p:cNvPr>
          <p:cNvSpPr/>
          <p:nvPr/>
        </p:nvSpPr>
        <p:spPr bwMode="auto">
          <a:xfrm>
            <a:off x="2538156" y="6345325"/>
            <a:ext cx="3257980" cy="324035"/>
          </a:xfrm>
          <a:prstGeom prst="rect">
            <a:avLst/>
          </a:prstGeom>
          <a:noFill/>
          <a:ln w="25400" cap="flat" cmpd="sng" algn="ctr">
            <a:solidFill>
              <a:srgbClr val="CC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Narrow" pitchFamily="34" charset="0"/>
            </a:endParaRPr>
          </a:p>
        </p:txBody>
      </p:sp>
    </p:spTree>
    <p:extLst>
      <p:ext uri="{BB962C8B-B14F-4D97-AF65-F5344CB8AC3E}">
        <p14:creationId xmlns:p14="http://schemas.microsoft.com/office/powerpoint/2010/main" val="24839730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 name="Shape 157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Many File Systems</a:t>
            </a:r>
          </a:p>
        </p:txBody>
      </p:sp>
      <p:sp>
        <p:nvSpPr>
          <p:cNvPr id="1574" name="Shape 1574"/>
          <p:cNvSpPr>
            <a:spLocks noGrp="1"/>
          </p:cNvSpPr>
          <p:nvPr>
            <p:ph type="body" idx="4294967295"/>
          </p:nvPr>
        </p:nvSpPr>
        <p:spPr>
          <a:xfrm>
            <a:off x="250031" y="1582415"/>
            <a:ext cx="7804547" cy="4977929"/>
          </a:xfrm>
          <a:prstGeom prst="rect">
            <a:avLst/>
          </a:prstGeom>
        </p:spPr>
        <p:txBody>
          <a:bodyPr>
            <a:normAutofit/>
          </a:bodyPr>
          <a:lstStyle/>
          <a:p>
            <a:pPr>
              <a:defRPr sz="1800">
                <a:solidFill>
                  <a:srgbClr val="000000"/>
                </a:solidFill>
              </a:defRPr>
            </a:pPr>
            <a:r>
              <a:rPr sz="2531" dirty="0"/>
              <a:t>Users often want to use many file systems</a:t>
            </a:r>
          </a:p>
          <a:p>
            <a:pPr>
              <a:defRPr sz="1800">
                <a:solidFill>
                  <a:srgbClr val="000000"/>
                </a:solidFill>
              </a:defRPr>
            </a:pPr>
            <a:endParaRPr sz="2531" dirty="0"/>
          </a:p>
          <a:p>
            <a:pPr>
              <a:defRPr sz="1800">
                <a:solidFill>
                  <a:srgbClr val="000000"/>
                </a:solidFill>
              </a:defRPr>
            </a:pPr>
            <a:r>
              <a:rPr sz="2531" dirty="0"/>
              <a:t>For example:</a:t>
            </a:r>
          </a:p>
          <a:p>
            <a:pPr lvl="1">
              <a:defRPr sz="1800">
                <a:solidFill>
                  <a:srgbClr val="000000"/>
                </a:solidFill>
              </a:defRPr>
            </a:pPr>
            <a:r>
              <a:rPr sz="2131" dirty="0"/>
              <a:t>main disk</a:t>
            </a:r>
          </a:p>
          <a:p>
            <a:pPr lvl="1">
              <a:defRPr sz="1800">
                <a:solidFill>
                  <a:srgbClr val="000000"/>
                </a:solidFill>
              </a:defRPr>
            </a:pPr>
            <a:r>
              <a:rPr sz="2131" dirty="0"/>
              <a:t>backup disk</a:t>
            </a:r>
          </a:p>
          <a:p>
            <a:pPr lvl="1">
              <a:defRPr sz="1800">
                <a:solidFill>
                  <a:srgbClr val="000000"/>
                </a:solidFill>
              </a:defRPr>
            </a:pPr>
            <a:r>
              <a:rPr lang="en-US" sz="2131" dirty="0"/>
              <a:t>Andrew File System (</a:t>
            </a:r>
            <a:r>
              <a:rPr sz="2131" dirty="0"/>
              <a:t>AFS</a:t>
            </a:r>
            <a:r>
              <a:rPr lang="en-US" sz="2131" dirty="0"/>
              <a:t>)</a:t>
            </a:r>
            <a:endParaRPr sz="2131" dirty="0"/>
          </a:p>
          <a:p>
            <a:pPr lvl="1">
              <a:defRPr sz="1800">
                <a:solidFill>
                  <a:srgbClr val="000000"/>
                </a:solidFill>
              </a:defRPr>
            </a:pPr>
            <a:r>
              <a:rPr sz="2131" dirty="0"/>
              <a:t>thumb drives</a:t>
            </a:r>
          </a:p>
          <a:p>
            <a:pPr>
              <a:defRPr sz="1800">
                <a:solidFill>
                  <a:srgbClr val="000000"/>
                </a:solidFill>
              </a:defRPr>
            </a:pPr>
            <a:endParaRPr sz="2531" dirty="0"/>
          </a:p>
          <a:p>
            <a:pPr>
              <a:defRPr sz="1800">
                <a:solidFill>
                  <a:srgbClr val="000000"/>
                </a:solidFill>
              </a:defRPr>
            </a:pPr>
            <a:r>
              <a:rPr sz="2531" dirty="0"/>
              <a:t>What is the most elegant way to support this?</a:t>
            </a:r>
          </a:p>
        </p:txBody>
      </p:sp>
    </p:spTree>
    <p:extLst>
      <p:ext uri="{BB962C8B-B14F-4D97-AF65-F5344CB8AC3E}">
        <p14:creationId xmlns:p14="http://schemas.microsoft.com/office/powerpoint/2010/main" val="26894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 name="Shape 1576"/>
          <p:cNvSpPr>
            <a:spLocks noGrp="1"/>
          </p:cNvSpPr>
          <p:nvPr>
            <p:ph type="title"/>
          </p:nvPr>
        </p:nvSpPr>
        <p:spPr>
          <a:prstGeom prst="rect">
            <a:avLst/>
          </a:prstGeom>
        </p:spPr>
        <p:txBody>
          <a:bodyPr/>
          <a:lstStyle>
            <a:lvl1pPr defTabSz="443991">
              <a:defRPr sz="6080"/>
            </a:lvl1pPr>
          </a:lstStyle>
          <a:p>
            <a:pPr lvl="0">
              <a:defRPr sz="1800">
                <a:solidFill>
                  <a:srgbClr val="000000"/>
                </a:solidFill>
              </a:defRPr>
            </a:pPr>
            <a:r>
              <a:rPr sz="3600" dirty="0">
                <a:solidFill>
                  <a:srgbClr val="000000"/>
                </a:solidFill>
              </a:rPr>
              <a:t>Many File Systems: Approach 1</a:t>
            </a:r>
          </a:p>
        </p:txBody>
      </p:sp>
      <p:sp>
        <p:nvSpPr>
          <p:cNvPr id="1577" name="Shape 1577"/>
          <p:cNvSpPr>
            <a:spLocks noGrp="1"/>
          </p:cNvSpPr>
          <p:nvPr>
            <p:ph type="body" idx="4294967295"/>
          </p:nvPr>
        </p:nvSpPr>
        <p:spPr>
          <a:xfrm>
            <a:off x="0" y="6388076"/>
            <a:ext cx="7804547" cy="486668"/>
          </a:xfrm>
          <a:prstGeom prst="rect">
            <a:avLst/>
          </a:prstGeom>
        </p:spPr>
        <p:txBody>
          <a:bodyPr>
            <a:normAutofit fontScale="92500"/>
          </a:bodyPr>
          <a:lstStyle>
            <a:lvl1pPr defTabSz="455675">
              <a:defRPr sz="2964" u="sng">
                <a:hlinkClick r:id="" action="ppaction://noaction"/>
              </a:defRPr>
            </a:lvl1pPr>
          </a:lstStyle>
          <a:p>
            <a:pPr lvl="0">
              <a:defRPr sz="1800" u="none">
                <a:solidFill>
                  <a:srgbClr val="000000"/>
                </a:solidFill>
              </a:defRPr>
            </a:pPr>
            <a:r>
              <a:rPr sz="2084">
                <a:solidFill>
                  <a:srgbClr val="000000"/>
                </a:solidFill>
                <a:hlinkClick r:id="" action="ppaction://noaction">
                  <a:extLst>
                    <a:ext uri="{A12FA001-AC4F-418D-AE19-62706E023703}">
                      <ahyp:hlinkClr xmlns:ahyp="http://schemas.microsoft.com/office/drawing/2018/hyperlinkcolor" val="tx"/>
                    </a:ext>
                  </a:extLst>
                </a:hlinkClick>
              </a:rPr>
              <a:t>http://www.ofzenandcomputing.com/burn-files-cd-dvd-windows7/</a:t>
            </a:r>
          </a:p>
        </p:txBody>
      </p:sp>
      <p:pic>
        <p:nvPicPr>
          <p:cNvPr id="1578" name="pasted-image.png"/>
          <p:cNvPicPr/>
          <p:nvPr/>
        </p:nvPicPr>
        <p:blipFill>
          <a:blip r:embed="rId2"/>
          <a:stretch>
            <a:fillRect/>
          </a:stretch>
        </p:blipFill>
        <p:spPr>
          <a:xfrm>
            <a:off x="779463" y="1475211"/>
            <a:ext cx="6774764" cy="4783573"/>
          </a:xfrm>
          <a:prstGeom prst="rect">
            <a:avLst/>
          </a:prstGeom>
          <a:ln w="12700">
            <a:miter lim="400000"/>
          </a:ln>
        </p:spPr>
      </p:pic>
    </p:spTree>
    <p:extLst>
      <p:ext uri="{BB962C8B-B14F-4D97-AF65-F5344CB8AC3E}">
        <p14:creationId xmlns:p14="http://schemas.microsoft.com/office/powerpoint/2010/main" val="4050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 name="Shape 111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Inode</a:t>
            </a:r>
            <a:r>
              <a:rPr lang="en-US" sz="3600" dirty="0">
                <a:solidFill>
                  <a:srgbClr val="000000"/>
                </a:solidFill>
              </a:rPr>
              <a:t> Number</a:t>
            </a:r>
            <a:endParaRPr sz="3600" dirty="0">
              <a:solidFill>
                <a:srgbClr val="000000"/>
              </a:solidFill>
            </a:endParaRPr>
          </a:p>
        </p:txBody>
      </p:sp>
      <p:sp>
        <p:nvSpPr>
          <p:cNvPr id="1119" name="Shape 1119"/>
          <p:cNvSpPr>
            <a:spLocks noGrp="1"/>
          </p:cNvSpPr>
          <p:nvPr>
            <p:ph type="body" idx="4294967295"/>
          </p:nvPr>
        </p:nvSpPr>
        <p:spPr>
          <a:xfrm>
            <a:off x="559076" y="1794431"/>
            <a:ext cx="8369264" cy="4816644"/>
          </a:xfrm>
          <a:prstGeom prst="rect">
            <a:avLst/>
          </a:prstGeom>
        </p:spPr>
        <p:txBody>
          <a:bodyPr>
            <a:normAutofit/>
          </a:bodyPr>
          <a:lstStyle/>
          <a:p>
            <a:pPr>
              <a:defRPr sz="1800">
                <a:solidFill>
                  <a:srgbClr val="000000"/>
                </a:solidFill>
              </a:defRPr>
            </a:pPr>
            <a:r>
              <a:rPr sz="2672" dirty="0"/>
              <a:t>Each file has exactly </a:t>
            </a:r>
            <a:r>
              <a:rPr sz="2672" dirty="0">
                <a:solidFill>
                  <a:srgbClr val="0070C0"/>
                </a:solidFill>
              </a:rPr>
              <a:t>one inode number</a:t>
            </a:r>
          </a:p>
          <a:p>
            <a:pPr>
              <a:defRPr sz="1800">
                <a:solidFill>
                  <a:srgbClr val="000000"/>
                </a:solidFill>
              </a:defRPr>
            </a:pPr>
            <a:endParaRPr sz="2672" dirty="0"/>
          </a:p>
          <a:p>
            <a:pPr>
              <a:defRPr sz="1800">
                <a:solidFill>
                  <a:srgbClr val="000000"/>
                </a:solidFill>
              </a:defRPr>
            </a:pPr>
            <a:r>
              <a:rPr sz="2672" dirty="0"/>
              <a:t>Inodes are </a:t>
            </a:r>
            <a:r>
              <a:rPr sz="2672" dirty="0">
                <a:solidFill>
                  <a:srgbClr val="0070C0"/>
                </a:solidFill>
              </a:rPr>
              <a:t>unique</a:t>
            </a:r>
            <a:r>
              <a:rPr sz="2672" dirty="0"/>
              <a:t> (at a given time) within </a:t>
            </a:r>
            <a:r>
              <a:rPr lang="en-US" sz="2672" dirty="0"/>
              <a:t>file system</a:t>
            </a:r>
            <a:endParaRPr sz="2672" dirty="0"/>
          </a:p>
          <a:p>
            <a:pPr>
              <a:defRPr sz="1800">
                <a:solidFill>
                  <a:srgbClr val="000000"/>
                </a:solidFill>
              </a:defRPr>
            </a:pPr>
            <a:endParaRPr sz="2672" dirty="0"/>
          </a:p>
          <a:p>
            <a:pPr>
              <a:defRPr sz="1800">
                <a:solidFill>
                  <a:srgbClr val="000000"/>
                </a:solidFill>
              </a:defRPr>
            </a:pPr>
            <a:r>
              <a:rPr sz="2672" dirty="0"/>
              <a:t>Different file system may use the same number, </a:t>
            </a:r>
            <a:br>
              <a:rPr lang="en-US" sz="2672" dirty="0"/>
            </a:br>
            <a:r>
              <a:rPr sz="2672" dirty="0"/>
              <a:t>numbers may be </a:t>
            </a:r>
            <a:r>
              <a:rPr sz="2672" dirty="0">
                <a:solidFill>
                  <a:srgbClr val="0070C0"/>
                </a:solidFill>
              </a:rPr>
              <a:t>recycled</a:t>
            </a:r>
            <a:r>
              <a:rPr sz="2672" dirty="0"/>
              <a:t> after deletes</a:t>
            </a:r>
            <a:endParaRPr lang="en-US" sz="2672" dirty="0"/>
          </a:p>
          <a:p>
            <a:pPr>
              <a:defRPr sz="1800">
                <a:solidFill>
                  <a:srgbClr val="000000"/>
                </a:solidFill>
              </a:defRPr>
            </a:pPr>
            <a:endParaRPr lang="en-US" sz="2672" dirty="0"/>
          </a:p>
          <a:p>
            <a:pPr>
              <a:defRPr sz="1800">
                <a:solidFill>
                  <a:srgbClr val="000000"/>
                </a:solidFill>
              </a:defRPr>
            </a:pPr>
            <a:r>
              <a:rPr lang="en-US" sz="2672" dirty="0">
                <a:solidFill>
                  <a:srgbClr val="000000"/>
                </a:solidFill>
              </a:rPr>
              <a:t>See </a:t>
            </a:r>
            <a:r>
              <a:rPr lang="en-US" sz="2672" dirty="0" err="1">
                <a:solidFill>
                  <a:srgbClr val="000000"/>
                </a:solidFill>
              </a:rPr>
              <a:t>inodes</a:t>
            </a:r>
            <a:r>
              <a:rPr lang="en-US" sz="2672" dirty="0">
                <a:solidFill>
                  <a:srgbClr val="000000"/>
                </a:solidFill>
              </a:rPr>
              <a:t> via </a:t>
            </a:r>
            <a:r>
              <a:rPr lang="en-US" sz="2672" dirty="0">
                <a:solidFill>
                  <a:srgbClr val="000000"/>
                </a:solidFill>
                <a:ea typeface="Menlo"/>
                <a:cs typeface="Menlo"/>
                <a:sym typeface="Menlo"/>
              </a:rPr>
              <a:t>“</a:t>
            </a:r>
            <a:r>
              <a:rPr lang="en-US" sz="2672" dirty="0" err="1">
                <a:solidFill>
                  <a:srgbClr val="000000"/>
                </a:solidFill>
                <a:ea typeface="Menlo"/>
                <a:cs typeface="Menlo"/>
                <a:sym typeface="Menlo"/>
              </a:rPr>
              <a:t>ls</a:t>
            </a:r>
            <a:r>
              <a:rPr lang="en-US" sz="2672" dirty="0">
                <a:solidFill>
                  <a:srgbClr val="000000"/>
                </a:solidFill>
                <a:ea typeface="Menlo"/>
                <a:cs typeface="Menlo"/>
                <a:sym typeface="Menlo"/>
              </a:rPr>
              <a:t> –</a:t>
            </a:r>
            <a:r>
              <a:rPr lang="en-US" sz="2672" dirty="0" err="1">
                <a:solidFill>
                  <a:srgbClr val="000000"/>
                </a:solidFill>
                <a:ea typeface="Menlo"/>
                <a:cs typeface="Menlo"/>
                <a:sym typeface="Menlo"/>
              </a:rPr>
              <a:t>i</a:t>
            </a:r>
            <a:r>
              <a:rPr lang="en-US" sz="2672" dirty="0">
                <a:solidFill>
                  <a:srgbClr val="000000"/>
                </a:solidFill>
                <a:ea typeface="Menlo"/>
                <a:cs typeface="Menlo"/>
                <a:sym typeface="Menlo"/>
              </a:rPr>
              <a:t>”; see them increment…</a:t>
            </a:r>
            <a:endParaRPr lang="en-US" sz="2672" dirty="0">
              <a:solidFill>
                <a:srgbClr val="000000"/>
              </a:solidFill>
            </a:endParaRPr>
          </a:p>
        </p:txBody>
      </p:sp>
    </p:spTree>
    <p:extLst>
      <p:ext uri="{BB962C8B-B14F-4D97-AF65-F5344CB8AC3E}">
        <p14:creationId xmlns:p14="http://schemas.microsoft.com/office/powerpoint/2010/main" val="15945281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 name="Shape 1583"/>
          <p:cNvSpPr>
            <a:spLocks noGrp="1"/>
          </p:cNvSpPr>
          <p:nvPr>
            <p:ph type="title"/>
          </p:nvPr>
        </p:nvSpPr>
        <p:spPr>
          <a:prstGeom prst="rect">
            <a:avLst/>
          </a:prstGeom>
        </p:spPr>
        <p:txBody>
          <a:bodyPr/>
          <a:lstStyle>
            <a:lvl1pPr defTabSz="443991">
              <a:defRPr sz="6080"/>
            </a:lvl1pPr>
          </a:lstStyle>
          <a:p>
            <a:pPr lvl="0">
              <a:defRPr sz="1800">
                <a:solidFill>
                  <a:srgbClr val="000000"/>
                </a:solidFill>
              </a:defRPr>
            </a:pPr>
            <a:r>
              <a:rPr sz="3600" dirty="0">
                <a:solidFill>
                  <a:srgbClr val="000000"/>
                </a:solidFill>
              </a:rPr>
              <a:t>Many File Systems: Approach 2</a:t>
            </a:r>
          </a:p>
        </p:txBody>
      </p:sp>
      <p:sp>
        <p:nvSpPr>
          <p:cNvPr id="1584" name="Shape 1584"/>
          <p:cNvSpPr>
            <a:spLocks noGrp="1"/>
          </p:cNvSpPr>
          <p:nvPr>
            <p:ph type="body" idx="4294967295"/>
          </p:nvPr>
        </p:nvSpPr>
        <p:spPr>
          <a:xfrm>
            <a:off x="406624" y="1658689"/>
            <a:ext cx="8329166" cy="3974828"/>
          </a:xfrm>
          <a:prstGeom prst="rect">
            <a:avLst/>
          </a:prstGeom>
        </p:spPr>
        <p:txBody>
          <a:bodyPr>
            <a:normAutofit/>
          </a:bodyPr>
          <a:lstStyle/>
          <a:p>
            <a:pPr marL="0" indent="0">
              <a:buNone/>
              <a:defRPr sz="1800">
                <a:solidFill>
                  <a:srgbClr val="000000"/>
                </a:solidFill>
              </a:defRPr>
            </a:pPr>
            <a:r>
              <a:rPr sz="2250" dirty="0"/>
              <a:t>Idea: stitch all the file systems together into a super file system!</a:t>
            </a:r>
          </a:p>
          <a:p>
            <a:pPr marL="0" indent="0">
              <a:buNone/>
              <a:defRPr sz="1800">
                <a:solidFill>
                  <a:srgbClr val="000000"/>
                </a:solidFill>
              </a:defRPr>
            </a:pPr>
            <a:endParaRPr sz="2250" dirty="0"/>
          </a:p>
          <a:p>
            <a:pPr marL="0" indent="0">
              <a:buNone/>
              <a:defRPr sz="1800">
                <a:solidFill>
                  <a:srgbClr val="000000"/>
                </a:solidFill>
              </a:defRPr>
            </a:pPr>
            <a:r>
              <a:rPr sz="2250" dirty="0"/>
              <a:t>sh&gt; </a:t>
            </a:r>
            <a:r>
              <a:rPr sz="2250" dirty="0">
                <a:solidFill>
                  <a:srgbClr val="0070C0"/>
                </a:solidFill>
                <a:ea typeface="Helvetica"/>
                <a:cs typeface="Calibri" panose="020F0502020204030204" pitchFamily="34" charset="0"/>
                <a:sym typeface="Helvetica"/>
              </a:rPr>
              <a:t>mount</a:t>
            </a:r>
            <a:endParaRPr sz="2250" dirty="0">
              <a:solidFill>
                <a:srgbClr val="0070C0"/>
              </a:solidFill>
            </a:endParaRPr>
          </a:p>
          <a:p>
            <a:pPr marL="0" indent="0">
              <a:buNone/>
              <a:defRPr sz="1800">
                <a:solidFill>
                  <a:srgbClr val="000000"/>
                </a:solidFill>
              </a:defRPr>
            </a:pPr>
            <a:r>
              <a:rPr sz="2250" dirty="0"/>
              <a:t>/dev/sda1 on / type ext4 (rw)</a:t>
            </a:r>
          </a:p>
          <a:p>
            <a:pPr marL="0" indent="0">
              <a:buNone/>
              <a:defRPr sz="1800">
                <a:solidFill>
                  <a:srgbClr val="000000"/>
                </a:solidFill>
              </a:defRPr>
            </a:pPr>
            <a:r>
              <a:rPr sz="2250" dirty="0"/>
              <a:t>/dev/sdb1 on /backups type ext4 (rw)</a:t>
            </a:r>
          </a:p>
          <a:p>
            <a:pPr marL="0" indent="0">
              <a:buNone/>
              <a:defRPr sz="1800">
                <a:solidFill>
                  <a:srgbClr val="000000"/>
                </a:solidFill>
              </a:defRPr>
            </a:pPr>
            <a:r>
              <a:rPr lang="en-US" sz="2250" dirty="0"/>
              <a:t>AFS on /home type </a:t>
            </a:r>
            <a:r>
              <a:rPr lang="en-US" sz="2250" dirty="0" err="1"/>
              <a:t>afs</a:t>
            </a:r>
            <a:r>
              <a:rPr lang="en-US" sz="2250" dirty="0"/>
              <a:t> (</a:t>
            </a:r>
            <a:r>
              <a:rPr lang="en-US" sz="2250" dirty="0" err="1"/>
              <a:t>rw</a:t>
            </a:r>
            <a:r>
              <a:rPr lang="en-US" sz="2250" dirty="0"/>
              <a:t>)</a:t>
            </a:r>
            <a:endParaRPr sz="2250" dirty="0"/>
          </a:p>
        </p:txBody>
      </p:sp>
    </p:spTree>
    <p:extLst>
      <p:ext uri="{BB962C8B-B14F-4D97-AF65-F5344CB8AC3E}">
        <p14:creationId xmlns:p14="http://schemas.microsoft.com/office/powerpoint/2010/main" val="2282966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 name="Shape 1586"/>
          <p:cNvSpPr/>
          <p:nvPr/>
        </p:nvSpPr>
        <p:spPr>
          <a:xfrm>
            <a:off x="3204623" y="-23859"/>
            <a:ext cx="5636401" cy="2344196"/>
          </a:xfrm>
          <a:custGeom>
            <a:avLst/>
            <a:gdLst/>
            <a:ahLst/>
            <a:cxnLst>
              <a:cxn ang="0">
                <a:pos x="wd2" y="hd2"/>
              </a:cxn>
              <a:cxn ang="5400000">
                <a:pos x="wd2" y="hd2"/>
              </a:cxn>
              <a:cxn ang="10800000">
                <a:pos x="wd2" y="hd2"/>
              </a:cxn>
              <a:cxn ang="16200000">
                <a:pos x="wd2" y="hd2"/>
              </a:cxn>
            </a:cxnLst>
            <a:rect l="0" t="0" r="r" b="b"/>
            <a:pathLst>
              <a:path w="21600" h="21600" extrusionOk="0">
                <a:moveTo>
                  <a:pt x="1606" y="637"/>
                </a:moveTo>
                <a:lnTo>
                  <a:pt x="4658" y="0"/>
                </a:lnTo>
                <a:lnTo>
                  <a:pt x="21600" y="11212"/>
                </a:lnTo>
                <a:lnTo>
                  <a:pt x="21301" y="21600"/>
                </a:lnTo>
                <a:lnTo>
                  <a:pt x="9578" y="20232"/>
                </a:lnTo>
                <a:lnTo>
                  <a:pt x="1740" y="20270"/>
                </a:lnTo>
                <a:lnTo>
                  <a:pt x="0" y="12776"/>
                </a:lnTo>
                <a:lnTo>
                  <a:pt x="1606" y="637"/>
                </a:lnTo>
                <a:close/>
              </a:path>
            </a:pathLst>
          </a:custGeom>
          <a:ln w="38100">
            <a:solidFill>
              <a:srgbClr val="53585F"/>
            </a:solidFill>
            <a:custDash>
              <a:ds d="200000" sp="200000"/>
            </a:custDash>
            <a:miter lim="400000"/>
          </a:ln>
        </p:spPr>
        <p:txBody>
          <a:bodyPr lIns="0" tIns="0" rIns="0" bIns="0" anchor="ctr"/>
          <a:lstStyle/>
          <a:p>
            <a:pPr lvl="0">
              <a:defRPr sz="2600"/>
            </a:pPr>
            <a:endParaRPr sz="1828" b="0" dirty="0">
              <a:latin typeface="Calibri" panose="020F0502020204030204" pitchFamily="34" charset="0"/>
            </a:endParaRPr>
          </a:p>
        </p:txBody>
      </p:sp>
      <p:sp>
        <p:nvSpPr>
          <p:cNvPr id="1587" name="Shape 1587"/>
          <p:cNvSpPr/>
          <p:nvPr/>
        </p:nvSpPr>
        <p:spPr>
          <a:xfrm>
            <a:off x="76084" y="1165045"/>
            <a:ext cx="3913619" cy="2162212"/>
          </a:xfrm>
          <a:custGeom>
            <a:avLst/>
            <a:gdLst/>
            <a:ahLst/>
            <a:cxnLst>
              <a:cxn ang="0">
                <a:pos x="wd2" y="hd2"/>
              </a:cxn>
              <a:cxn ang="5400000">
                <a:pos x="wd2" y="hd2"/>
              </a:cxn>
              <a:cxn ang="10800000">
                <a:pos x="wd2" y="hd2"/>
              </a:cxn>
              <a:cxn ang="16200000">
                <a:pos x="wd2" y="hd2"/>
              </a:cxn>
            </a:cxnLst>
            <a:rect l="0" t="0" r="r" b="b"/>
            <a:pathLst>
              <a:path w="21600" h="21600" extrusionOk="0">
                <a:moveTo>
                  <a:pt x="6773" y="1025"/>
                </a:moveTo>
                <a:lnTo>
                  <a:pt x="11116" y="0"/>
                </a:lnTo>
                <a:lnTo>
                  <a:pt x="14215" y="624"/>
                </a:lnTo>
                <a:lnTo>
                  <a:pt x="16122" y="4498"/>
                </a:lnTo>
                <a:lnTo>
                  <a:pt x="17468" y="9680"/>
                </a:lnTo>
                <a:lnTo>
                  <a:pt x="20626" y="12472"/>
                </a:lnTo>
                <a:lnTo>
                  <a:pt x="21534" y="16423"/>
                </a:lnTo>
                <a:lnTo>
                  <a:pt x="21600" y="18478"/>
                </a:lnTo>
                <a:lnTo>
                  <a:pt x="20558" y="20323"/>
                </a:lnTo>
                <a:lnTo>
                  <a:pt x="17498" y="21353"/>
                </a:lnTo>
                <a:lnTo>
                  <a:pt x="3373" y="21600"/>
                </a:lnTo>
                <a:lnTo>
                  <a:pt x="1071" y="20282"/>
                </a:lnTo>
                <a:lnTo>
                  <a:pt x="0" y="15970"/>
                </a:lnTo>
                <a:lnTo>
                  <a:pt x="435" y="12564"/>
                </a:lnTo>
                <a:lnTo>
                  <a:pt x="2647" y="9406"/>
                </a:lnTo>
                <a:lnTo>
                  <a:pt x="5047" y="7204"/>
                </a:lnTo>
                <a:lnTo>
                  <a:pt x="6294" y="4375"/>
                </a:lnTo>
                <a:lnTo>
                  <a:pt x="6773" y="1025"/>
                </a:lnTo>
                <a:close/>
              </a:path>
            </a:pathLst>
          </a:custGeom>
          <a:ln w="38100">
            <a:solidFill>
              <a:srgbClr val="53585F"/>
            </a:solidFill>
            <a:custDash>
              <a:ds d="200000" sp="200000"/>
            </a:custDash>
            <a:miter lim="400000"/>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1590" name="Shape 1590"/>
          <p:cNvSpPr/>
          <p:nvPr/>
        </p:nvSpPr>
        <p:spPr>
          <a:xfrm>
            <a:off x="4678830" y="729211"/>
            <a:ext cx="1258622" cy="784185"/>
          </a:xfrm>
          <a:prstGeom prst="line">
            <a:avLst/>
          </a:prstGeom>
          <a:ln w="38100">
            <a:solidFill>
              <a:srgbClr val="E8A433"/>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1591" name="Shape 1591"/>
          <p:cNvSpPr/>
          <p:nvPr/>
        </p:nvSpPr>
        <p:spPr>
          <a:xfrm flipH="1">
            <a:off x="2631706" y="729211"/>
            <a:ext cx="1332750" cy="784447"/>
          </a:xfrm>
          <a:prstGeom prst="line">
            <a:avLst/>
          </a:prstGeom>
          <a:ln w="38100">
            <a:solidFill>
              <a:srgbClr val="E8A433"/>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1592" name="Shape 1592"/>
          <p:cNvSpPr/>
          <p:nvPr/>
        </p:nvSpPr>
        <p:spPr>
          <a:xfrm>
            <a:off x="4312713" y="925664"/>
            <a:ext cx="1" cy="415629"/>
          </a:xfrm>
          <a:prstGeom prst="line">
            <a:avLst/>
          </a:prstGeom>
          <a:ln w="38100">
            <a:solidFill>
              <a:srgbClr val="E8A433"/>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1593" name="Shape 1593"/>
          <p:cNvSpPr/>
          <p:nvPr/>
        </p:nvSpPr>
        <p:spPr>
          <a:xfrm>
            <a:off x="4768127" y="461321"/>
            <a:ext cx="2791877" cy="1092073"/>
          </a:xfrm>
          <a:prstGeom prst="line">
            <a:avLst/>
          </a:prstGeom>
          <a:ln w="38100">
            <a:solidFill>
              <a:srgbClr val="E8A433"/>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1594" name="Shape 1594"/>
          <p:cNvSpPr/>
          <p:nvPr/>
        </p:nvSpPr>
        <p:spPr>
          <a:xfrm>
            <a:off x="2000645" y="1979368"/>
            <a:ext cx="1" cy="415629"/>
          </a:xfrm>
          <a:prstGeom prst="line">
            <a:avLst/>
          </a:prstGeom>
          <a:ln w="38100">
            <a:solidFill>
              <a:srgbClr val="E8A433"/>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1595" name="Shape 1595"/>
          <p:cNvSpPr/>
          <p:nvPr/>
        </p:nvSpPr>
        <p:spPr>
          <a:xfrm flipH="1">
            <a:off x="1004520" y="1979368"/>
            <a:ext cx="540712" cy="484369"/>
          </a:xfrm>
          <a:prstGeom prst="line">
            <a:avLst/>
          </a:prstGeom>
          <a:ln w="38100">
            <a:solidFill>
              <a:srgbClr val="E8A433"/>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1596" name="Shape 1596"/>
          <p:cNvSpPr/>
          <p:nvPr/>
        </p:nvSpPr>
        <p:spPr>
          <a:xfrm>
            <a:off x="2522567" y="1979368"/>
            <a:ext cx="540712" cy="484369"/>
          </a:xfrm>
          <a:prstGeom prst="line">
            <a:avLst/>
          </a:prstGeom>
          <a:ln w="38100">
            <a:solidFill>
              <a:srgbClr val="E8A433"/>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1597" name="Shape 1597"/>
          <p:cNvSpPr/>
          <p:nvPr/>
        </p:nvSpPr>
        <p:spPr>
          <a:xfrm flipH="1">
            <a:off x="4856192" y="2968484"/>
            <a:ext cx="540712" cy="484369"/>
          </a:xfrm>
          <a:prstGeom prst="line">
            <a:avLst/>
          </a:prstGeom>
          <a:ln w="38100">
            <a:solidFill>
              <a:srgbClr val="E8A433"/>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1598" name="Shape 1598"/>
          <p:cNvSpPr/>
          <p:nvPr/>
        </p:nvSpPr>
        <p:spPr>
          <a:xfrm>
            <a:off x="6129429" y="3003127"/>
            <a:ext cx="312248" cy="378288"/>
          </a:xfrm>
          <a:prstGeom prst="line">
            <a:avLst/>
          </a:prstGeom>
          <a:ln w="38100">
            <a:solidFill>
              <a:srgbClr val="E8A433"/>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1599" name="Shape 1599"/>
          <p:cNvSpPr/>
          <p:nvPr/>
        </p:nvSpPr>
        <p:spPr>
          <a:xfrm>
            <a:off x="7433163" y="3851339"/>
            <a:ext cx="362199" cy="264667"/>
          </a:xfrm>
          <a:prstGeom prst="line">
            <a:avLst/>
          </a:prstGeom>
          <a:ln w="38100">
            <a:solidFill>
              <a:srgbClr val="E8A433"/>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1600" name="Shape 1600"/>
          <p:cNvSpPr/>
          <p:nvPr/>
        </p:nvSpPr>
        <p:spPr>
          <a:xfrm flipH="1">
            <a:off x="5834749" y="3851339"/>
            <a:ext cx="362199" cy="264667"/>
          </a:xfrm>
          <a:prstGeom prst="line">
            <a:avLst/>
          </a:prstGeom>
          <a:ln w="38100">
            <a:solidFill>
              <a:srgbClr val="E8A433"/>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
        <p:nvSpPr>
          <p:cNvPr id="1601" name="Shape 1601"/>
          <p:cNvSpPr>
            <a:spLocks noGrp="1"/>
          </p:cNvSpPr>
          <p:nvPr>
            <p:ph type="body" idx="4294967295"/>
          </p:nvPr>
        </p:nvSpPr>
        <p:spPr>
          <a:xfrm>
            <a:off x="0" y="3506019"/>
            <a:ext cx="5195962" cy="1551533"/>
          </a:xfrm>
          <a:prstGeom prst="rect">
            <a:avLst/>
          </a:prstGeom>
        </p:spPr>
        <p:txBody>
          <a:bodyPr>
            <a:normAutofit/>
          </a:bodyPr>
          <a:lstStyle/>
          <a:p>
            <a:pPr lvl="0">
              <a:defRPr sz="1800">
                <a:solidFill>
                  <a:srgbClr val="000000"/>
                </a:solidFill>
              </a:defRPr>
            </a:pPr>
            <a:r>
              <a:rPr sz="1969" dirty="0">
                <a:solidFill>
                  <a:srgbClr val="000000"/>
                </a:solidFill>
              </a:rPr>
              <a:t>/dev/sda1 </a:t>
            </a:r>
            <a:r>
              <a:rPr sz="1969" b="0" dirty="0">
                <a:solidFill>
                  <a:srgbClr val="53585F"/>
                </a:solidFill>
                <a:ea typeface="Helvetica"/>
                <a:cs typeface="Calibri" panose="020F0502020204030204" pitchFamily="34" charset="0"/>
                <a:sym typeface="Helvetica"/>
              </a:rPr>
              <a:t>on</a:t>
            </a:r>
            <a:r>
              <a:rPr sz="1969" dirty="0">
                <a:solidFill>
                  <a:srgbClr val="000000"/>
                </a:solidFill>
              </a:rPr>
              <a:t> /</a:t>
            </a:r>
          </a:p>
          <a:p>
            <a:pPr lvl="0">
              <a:defRPr sz="1800">
                <a:solidFill>
                  <a:srgbClr val="000000"/>
                </a:solidFill>
              </a:defRPr>
            </a:pPr>
            <a:r>
              <a:rPr sz="1969" dirty="0">
                <a:solidFill>
                  <a:srgbClr val="000000"/>
                </a:solidFill>
              </a:rPr>
              <a:t>/dev/sdb1 </a:t>
            </a:r>
            <a:r>
              <a:rPr sz="1969" b="0" dirty="0">
                <a:solidFill>
                  <a:srgbClr val="53585F"/>
                </a:solidFill>
                <a:ea typeface="Helvetica"/>
                <a:cs typeface="Calibri" panose="020F0502020204030204" pitchFamily="34" charset="0"/>
                <a:sym typeface="Helvetica"/>
              </a:rPr>
              <a:t>on</a:t>
            </a:r>
            <a:r>
              <a:rPr sz="1969" dirty="0">
                <a:solidFill>
                  <a:srgbClr val="000000"/>
                </a:solidFill>
              </a:rPr>
              <a:t> /backups</a:t>
            </a:r>
          </a:p>
          <a:p>
            <a:pPr lvl="0">
              <a:defRPr sz="1800">
                <a:solidFill>
                  <a:srgbClr val="000000"/>
                </a:solidFill>
              </a:defRPr>
            </a:pPr>
            <a:r>
              <a:rPr sz="1969" dirty="0">
                <a:solidFill>
                  <a:srgbClr val="000000"/>
                </a:solidFill>
              </a:rPr>
              <a:t>AFS </a:t>
            </a:r>
            <a:r>
              <a:rPr sz="1969" b="0" dirty="0">
                <a:solidFill>
                  <a:srgbClr val="53585F"/>
                </a:solidFill>
                <a:ea typeface="Helvetica"/>
                <a:cs typeface="Calibri" panose="020F0502020204030204" pitchFamily="34" charset="0"/>
                <a:sym typeface="Helvetica"/>
              </a:rPr>
              <a:t>on</a:t>
            </a:r>
            <a:r>
              <a:rPr sz="1969" dirty="0">
                <a:solidFill>
                  <a:srgbClr val="000000"/>
                </a:solidFill>
              </a:rPr>
              <a:t> /home</a:t>
            </a:r>
            <a:endParaRPr lang="en-US" sz="1969" dirty="0">
              <a:solidFill>
                <a:srgbClr val="000000"/>
              </a:solidFill>
            </a:endParaRPr>
          </a:p>
        </p:txBody>
      </p:sp>
      <p:sp>
        <p:nvSpPr>
          <p:cNvPr id="1602" name="Shape 1602"/>
          <p:cNvSpPr/>
          <p:nvPr/>
        </p:nvSpPr>
        <p:spPr>
          <a:xfrm>
            <a:off x="3857625" y="71437"/>
            <a:ext cx="892969"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08B16"/>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000" b="1">
                <a:latin typeface="Helvetica"/>
                <a:ea typeface="Helvetica"/>
                <a:cs typeface="Helvetica"/>
                <a:sym typeface="Helvetica"/>
              </a:defRPr>
            </a:lvl1pPr>
          </a:lstStyle>
          <a:p>
            <a:pPr lvl="0" algn="ctr">
              <a:defRPr sz="1800" b="0">
                <a:solidFill>
                  <a:srgbClr val="000000"/>
                </a:solidFill>
              </a:defRPr>
            </a:pPr>
            <a:r>
              <a:rPr sz="2109" b="0" dirty="0">
                <a:solidFill>
                  <a:schemeClr val="bg1"/>
                </a:solidFill>
                <a:latin typeface="Calibri" panose="020F0502020204030204" pitchFamily="34" charset="0"/>
                <a:cs typeface="Calibri" panose="020F0502020204030204" pitchFamily="34" charset="0"/>
              </a:rPr>
              <a:t>/</a:t>
            </a:r>
          </a:p>
        </p:txBody>
      </p:sp>
      <p:sp>
        <p:nvSpPr>
          <p:cNvPr id="1603" name="Shape 1603"/>
          <p:cNvSpPr/>
          <p:nvPr/>
        </p:nvSpPr>
        <p:spPr>
          <a:xfrm>
            <a:off x="1291828" y="1369219"/>
            <a:ext cx="1435494" cy="697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000"/>
            </a:lvl1pPr>
          </a:lstStyle>
          <a:p>
            <a:pPr lvl="0" algn="ctr">
              <a:defRPr sz="1800">
                <a:solidFill>
                  <a:srgbClr val="000000"/>
                </a:solidFill>
              </a:defRPr>
            </a:pPr>
            <a:r>
              <a:rPr sz="2109" b="0" dirty="0">
                <a:solidFill>
                  <a:schemeClr val="bg1"/>
                </a:solidFill>
                <a:latin typeface="Calibri" panose="020F0502020204030204" pitchFamily="34" charset="0"/>
              </a:rPr>
              <a:t>backups</a:t>
            </a:r>
          </a:p>
        </p:txBody>
      </p:sp>
      <p:sp>
        <p:nvSpPr>
          <p:cNvPr id="1604" name="Shape 1604"/>
          <p:cNvSpPr/>
          <p:nvPr/>
        </p:nvSpPr>
        <p:spPr>
          <a:xfrm>
            <a:off x="3586362" y="1369219"/>
            <a:ext cx="1435494" cy="697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08B16"/>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000"/>
            </a:lvl1pPr>
          </a:lstStyle>
          <a:p>
            <a:pPr lvl="0" algn="ctr">
              <a:defRPr sz="1800">
                <a:solidFill>
                  <a:srgbClr val="000000"/>
                </a:solidFill>
              </a:defRPr>
            </a:pPr>
            <a:r>
              <a:rPr sz="2109" b="0" dirty="0">
                <a:solidFill>
                  <a:schemeClr val="bg1"/>
                </a:solidFill>
                <a:latin typeface="Calibri" panose="020F0502020204030204" pitchFamily="34" charset="0"/>
              </a:rPr>
              <a:t>home</a:t>
            </a:r>
          </a:p>
        </p:txBody>
      </p:sp>
      <p:sp>
        <p:nvSpPr>
          <p:cNvPr id="1605" name="Shape 1605"/>
          <p:cNvSpPr/>
          <p:nvPr/>
        </p:nvSpPr>
        <p:spPr>
          <a:xfrm>
            <a:off x="271263" y="2393156"/>
            <a:ext cx="892969" cy="697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000"/>
            </a:lvl1pPr>
          </a:lstStyle>
          <a:p>
            <a:pPr lvl="0" algn="ctr">
              <a:defRPr sz="1800">
                <a:solidFill>
                  <a:srgbClr val="000000"/>
                </a:solidFill>
              </a:defRPr>
            </a:pPr>
            <a:r>
              <a:rPr sz="2109" b="0" dirty="0">
                <a:solidFill>
                  <a:schemeClr val="bg1"/>
                </a:solidFill>
                <a:latin typeface="Calibri" panose="020F0502020204030204" pitchFamily="34" charset="0"/>
              </a:rPr>
              <a:t>bak1</a:t>
            </a:r>
          </a:p>
        </p:txBody>
      </p:sp>
      <p:sp>
        <p:nvSpPr>
          <p:cNvPr id="1606" name="Shape 1606"/>
          <p:cNvSpPr/>
          <p:nvPr/>
        </p:nvSpPr>
        <p:spPr>
          <a:xfrm>
            <a:off x="1563091" y="2393156"/>
            <a:ext cx="892969" cy="697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000"/>
            </a:lvl1pPr>
          </a:lstStyle>
          <a:p>
            <a:pPr lvl="0" algn="ctr">
              <a:defRPr sz="1800">
                <a:solidFill>
                  <a:srgbClr val="000000"/>
                </a:solidFill>
              </a:defRPr>
            </a:pPr>
            <a:r>
              <a:rPr sz="2109" b="0" dirty="0">
                <a:solidFill>
                  <a:schemeClr val="bg1"/>
                </a:solidFill>
                <a:latin typeface="Calibri" panose="020F0502020204030204" pitchFamily="34" charset="0"/>
              </a:rPr>
              <a:t>bak2</a:t>
            </a:r>
          </a:p>
        </p:txBody>
      </p:sp>
      <p:sp>
        <p:nvSpPr>
          <p:cNvPr id="1607" name="Shape 1607"/>
          <p:cNvSpPr/>
          <p:nvPr/>
        </p:nvSpPr>
        <p:spPr>
          <a:xfrm>
            <a:off x="2854919" y="2393156"/>
            <a:ext cx="892969" cy="697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971817"/>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000"/>
            </a:lvl1pPr>
          </a:lstStyle>
          <a:p>
            <a:pPr lvl="0" algn="ctr">
              <a:defRPr sz="1800">
                <a:solidFill>
                  <a:srgbClr val="000000"/>
                </a:solidFill>
              </a:defRPr>
            </a:pPr>
            <a:r>
              <a:rPr sz="2109" b="0" dirty="0">
                <a:solidFill>
                  <a:schemeClr val="bg1"/>
                </a:solidFill>
                <a:latin typeface="Calibri" panose="020F0502020204030204" pitchFamily="34" charset="0"/>
              </a:rPr>
              <a:t>bak3</a:t>
            </a:r>
          </a:p>
        </p:txBody>
      </p:sp>
      <p:sp>
        <p:nvSpPr>
          <p:cNvPr id="1608" name="Shape 1608"/>
          <p:cNvSpPr/>
          <p:nvPr/>
        </p:nvSpPr>
        <p:spPr>
          <a:xfrm>
            <a:off x="5880897" y="1369219"/>
            <a:ext cx="797626" cy="697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08B16"/>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000"/>
            </a:lvl1pPr>
          </a:lstStyle>
          <a:p>
            <a:pPr lvl="0" algn="ctr">
              <a:defRPr sz="1800">
                <a:solidFill>
                  <a:srgbClr val="000000"/>
                </a:solidFill>
              </a:defRPr>
            </a:pPr>
            <a:r>
              <a:rPr sz="2109" b="0" dirty="0" err="1">
                <a:solidFill>
                  <a:schemeClr val="bg1"/>
                </a:solidFill>
                <a:latin typeface="Calibri" panose="020F0502020204030204" pitchFamily="34" charset="0"/>
              </a:rPr>
              <a:t>etc</a:t>
            </a:r>
            <a:endParaRPr sz="2109" b="0" dirty="0">
              <a:solidFill>
                <a:schemeClr val="bg1"/>
              </a:solidFill>
              <a:latin typeface="Calibri" panose="020F0502020204030204" pitchFamily="34" charset="0"/>
            </a:endParaRPr>
          </a:p>
        </p:txBody>
      </p:sp>
      <p:sp>
        <p:nvSpPr>
          <p:cNvPr id="1609" name="Shape 1609"/>
          <p:cNvSpPr/>
          <p:nvPr/>
        </p:nvSpPr>
        <p:spPr>
          <a:xfrm>
            <a:off x="7537563" y="1369219"/>
            <a:ext cx="797626" cy="697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08B16"/>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000"/>
            </a:lvl1pPr>
          </a:lstStyle>
          <a:p>
            <a:pPr lvl="0" algn="ctr">
              <a:defRPr sz="1800">
                <a:solidFill>
                  <a:srgbClr val="000000"/>
                </a:solidFill>
              </a:defRPr>
            </a:pPr>
            <a:r>
              <a:rPr sz="2109" b="0" dirty="0">
                <a:solidFill>
                  <a:schemeClr val="bg1"/>
                </a:solidFill>
                <a:latin typeface="Calibri" panose="020F0502020204030204" pitchFamily="34" charset="0"/>
              </a:rPr>
              <a:t>bin</a:t>
            </a:r>
          </a:p>
        </p:txBody>
      </p:sp>
      <p:sp>
        <p:nvSpPr>
          <p:cNvPr id="1610" name="Shape 1610"/>
          <p:cNvSpPr/>
          <p:nvPr/>
        </p:nvSpPr>
        <p:spPr>
          <a:xfrm>
            <a:off x="5129012" y="2393156"/>
            <a:ext cx="1435494" cy="697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3000"/>
            </a:lvl1pPr>
          </a:lstStyle>
          <a:p>
            <a:pPr lvl="0" algn="ctr">
              <a:defRPr sz="1800">
                <a:solidFill>
                  <a:srgbClr val="000000"/>
                </a:solidFill>
              </a:defRPr>
            </a:pPr>
            <a:r>
              <a:rPr sz="2109" b="0" dirty="0" err="1">
                <a:solidFill>
                  <a:schemeClr val="bg1"/>
                </a:solidFill>
                <a:latin typeface="Calibri" panose="020F0502020204030204" pitchFamily="34" charset="0"/>
              </a:rPr>
              <a:t>tyler</a:t>
            </a:r>
            <a:endParaRPr sz="2109" b="0" dirty="0">
              <a:solidFill>
                <a:schemeClr val="bg1"/>
              </a:solidFill>
              <a:latin typeface="Calibri" panose="020F0502020204030204" pitchFamily="34" charset="0"/>
            </a:endParaRPr>
          </a:p>
        </p:txBody>
      </p:sp>
      <p:sp>
        <p:nvSpPr>
          <p:cNvPr id="1611" name="Shape 1611"/>
          <p:cNvSpPr/>
          <p:nvPr/>
        </p:nvSpPr>
        <p:spPr>
          <a:xfrm>
            <a:off x="6099371" y="3330122"/>
            <a:ext cx="1435495" cy="697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000"/>
            </a:lvl1pPr>
          </a:lstStyle>
          <a:p>
            <a:pPr lvl="0" algn="ctr">
              <a:defRPr sz="1800">
                <a:solidFill>
                  <a:srgbClr val="000000"/>
                </a:solidFill>
              </a:defRPr>
            </a:pPr>
            <a:r>
              <a:rPr sz="2109" b="0" dirty="0">
                <a:solidFill>
                  <a:schemeClr val="bg1"/>
                </a:solidFill>
                <a:latin typeface="Calibri" panose="020F0502020204030204" pitchFamily="34" charset="0"/>
              </a:rPr>
              <a:t>537</a:t>
            </a:r>
          </a:p>
        </p:txBody>
      </p:sp>
      <p:sp>
        <p:nvSpPr>
          <p:cNvPr id="1612" name="Shape 1612"/>
          <p:cNvSpPr/>
          <p:nvPr/>
        </p:nvSpPr>
        <p:spPr>
          <a:xfrm>
            <a:off x="5155453" y="4006453"/>
            <a:ext cx="797626" cy="697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000"/>
            </a:lvl1pPr>
          </a:lstStyle>
          <a:p>
            <a:pPr lvl="0" algn="ctr">
              <a:defRPr sz="1800">
                <a:solidFill>
                  <a:srgbClr val="000000"/>
                </a:solidFill>
              </a:defRPr>
            </a:pPr>
            <a:r>
              <a:rPr sz="2109" b="0" dirty="0">
                <a:solidFill>
                  <a:schemeClr val="bg1"/>
                </a:solidFill>
                <a:latin typeface="Calibri" panose="020F0502020204030204" pitchFamily="34" charset="0"/>
              </a:rPr>
              <a:t>p1</a:t>
            </a:r>
          </a:p>
        </p:txBody>
      </p:sp>
      <p:sp>
        <p:nvSpPr>
          <p:cNvPr id="1613" name="Shape 1613"/>
          <p:cNvSpPr/>
          <p:nvPr/>
        </p:nvSpPr>
        <p:spPr>
          <a:xfrm>
            <a:off x="7681158" y="4006453"/>
            <a:ext cx="797626" cy="697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miter lim="400000"/>
          </a:ln>
          <a:extLst>
            <a:ext uri="{C572A759-6A51-4108-AA02-DFA0A04FC94B}">
              <ma14:wrappingTextBoxFlag xmlns:ma14="http://schemas.microsoft.com/office/mac/drawingml/2011/main" xmlns="" val="1"/>
            </a:ext>
          </a:extLst>
        </p:spPr>
        <p:txBody>
          <a:bodyPr lIns="0" tIns="0" rIns="0" bIns="0" anchor="ctr"/>
          <a:lstStyle>
            <a:lvl1pPr>
              <a:defRPr sz="3000"/>
            </a:lvl1pPr>
          </a:lstStyle>
          <a:p>
            <a:pPr lvl="0" algn="ctr">
              <a:defRPr sz="1800">
                <a:solidFill>
                  <a:srgbClr val="000000"/>
                </a:solidFill>
              </a:defRPr>
            </a:pPr>
            <a:r>
              <a:rPr sz="2109" b="0" dirty="0">
                <a:solidFill>
                  <a:schemeClr val="bg1"/>
                </a:solidFill>
                <a:latin typeface="Calibri" panose="020F0502020204030204" pitchFamily="34" charset="0"/>
              </a:rPr>
              <a:t>p2</a:t>
            </a:r>
          </a:p>
        </p:txBody>
      </p:sp>
      <p:sp>
        <p:nvSpPr>
          <p:cNvPr id="1614" name="Shape 1614"/>
          <p:cNvSpPr/>
          <p:nvPr/>
        </p:nvSpPr>
        <p:spPr>
          <a:xfrm>
            <a:off x="3565922" y="3330122"/>
            <a:ext cx="1435494" cy="6978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3000"/>
            </a:lvl1pPr>
          </a:lstStyle>
          <a:p>
            <a:pPr lvl="0" algn="ctr">
              <a:defRPr sz="1800">
                <a:solidFill>
                  <a:srgbClr val="000000"/>
                </a:solidFill>
              </a:defRPr>
            </a:pPr>
            <a:r>
              <a:rPr sz="2109" b="0" dirty="0">
                <a:solidFill>
                  <a:schemeClr val="bg1"/>
                </a:solidFill>
                <a:latin typeface="Calibri" panose="020F0502020204030204" pitchFamily="34" charset="0"/>
              </a:rPr>
              <a:t>.</a:t>
            </a:r>
            <a:r>
              <a:rPr sz="2109" b="0" dirty="0" err="1">
                <a:solidFill>
                  <a:schemeClr val="bg1"/>
                </a:solidFill>
                <a:latin typeface="Calibri" panose="020F0502020204030204" pitchFamily="34" charset="0"/>
              </a:rPr>
              <a:t>bashrc</a:t>
            </a:r>
            <a:endParaRPr sz="2109" b="0" dirty="0">
              <a:solidFill>
                <a:schemeClr val="bg1"/>
              </a:solidFill>
              <a:latin typeface="Calibri" panose="020F0502020204030204" pitchFamily="34" charset="0"/>
            </a:endParaRPr>
          </a:p>
        </p:txBody>
      </p:sp>
      <p:sp>
        <p:nvSpPr>
          <p:cNvPr id="1615" name="Shape 1615"/>
          <p:cNvSpPr/>
          <p:nvPr/>
        </p:nvSpPr>
        <p:spPr>
          <a:xfrm>
            <a:off x="4754988" y="1979367"/>
            <a:ext cx="553084" cy="520553"/>
          </a:xfrm>
          <a:prstGeom prst="line">
            <a:avLst/>
          </a:prstGeom>
          <a:ln w="38100">
            <a:solidFill>
              <a:srgbClr val="E8A433"/>
            </a:solidFill>
            <a:miter lim="400000"/>
            <a:tailEnd type="triangle"/>
          </a:ln>
        </p:spPr>
        <p:txBody>
          <a:bodyPr lIns="0" tIns="0" rIns="0" bIns="0" anchor="ctr"/>
          <a:lstStyle/>
          <a:p>
            <a:pPr lvl="0" algn="ctr">
              <a:defRPr sz="2600"/>
            </a:pPr>
            <a:endParaRPr sz="1828" b="0" dirty="0">
              <a:solidFill>
                <a:schemeClr val="bg1"/>
              </a:solidFill>
              <a:latin typeface="Calibri" panose="020F0502020204030204" pitchFamily="34" charset="0"/>
            </a:endParaRPr>
          </a:p>
        </p:txBody>
      </p:sp>
    </p:spTree>
    <p:extLst>
      <p:ext uri="{BB962C8B-B14F-4D97-AF65-F5344CB8AC3E}">
        <p14:creationId xmlns:p14="http://schemas.microsoft.com/office/powerpoint/2010/main" val="2262037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1" name="Shape 1621"/>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lang="en-US" sz="3600" dirty="0">
                <a:solidFill>
                  <a:srgbClr val="000000"/>
                </a:solidFill>
              </a:rPr>
              <a:t>Communicating Requirements: </a:t>
            </a:r>
            <a:r>
              <a:rPr sz="3600" dirty="0" err="1">
                <a:solidFill>
                  <a:srgbClr val="000000"/>
                </a:solidFill>
              </a:rPr>
              <a:t>fsync</a:t>
            </a:r>
            <a:endParaRPr sz="3600" dirty="0">
              <a:solidFill>
                <a:srgbClr val="000000"/>
              </a:solidFill>
            </a:endParaRPr>
          </a:p>
        </p:txBody>
      </p:sp>
      <p:sp>
        <p:nvSpPr>
          <p:cNvPr id="1622" name="Shape 1622"/>
          <p:cNvSpPr>
            <a:spLocks noGrp="1"/>
          </p:cNvSpPr>
          <p:nvPr>
            <p:ph type="body" idx="4294967295"/>
          </p:nvPr>
        </p:nvSpPr>
        <p:spPr>
          <a:xfrm>
            <a:off x="525322" y="1700808"/>
            <a:ext cx="8093356" cy="4856976"/>
          </a:xfrm>
          <a:prstGeom prst="rect">
            <a:avLst/>
          </a:prstGeom>
        </p:spPr>
        <p:txBody>
          <a:bodyPr>
            <a:normAutofit/>
          </a:bodyPr>
          <a:lstStyle/>
          <a:p>
            <a:pPr>
              <a:defRPr sz="1800">
                <a:solidFill>
                  <a:srgbClr val="000000"/>
                </a:solidFill>
              </a:defRPr>
            </a:pPr>
            <a:r>
              <a:rPr lang="en-US" sz="2601" dirty="0"/>
              <a:t>File system keeps newly written data in </a:t>
            </a:r>
            <a:r>
              <a:rPr lang="en-US" sz="2601" dirty="0">
                <a:solidFill>
                  <a:srgbClr val="0070C0"/>
                </a:solidFill>
              </a:rPr>
              <a:t>memory for a while </a:t>
            </a:r>
          </a:p>
          <a:p>
            <a:pPr lvl="1">
              <a:defRPr sz="1800">
                <a:solidFill>
                  <a:srgbClr val="000000"/>
                </a:solidFill>
              </a:defRPr>
            </a:pPr>
            <a:r>
              <a:rPr lang="en-US" sz="2201" dirty="0">
                <a:solidFill>
                  <a:srgbClr val="0070C0"/>
                </a:solidFill>
              </a:rPr>
              <a:t>Write buffering improves performance (why?)</a:t>
            </a:r>
          </a:p>
          <a:p>
            <a:pPr lvl="1">
              <a:defRPr sz="1800">
                <a:solidFill>
                  <a:srgbClr val="000000"/>
                </a:solidFill>
              </a:defRPr>
            </a:pPr>
            <a:endParaRPr lang="en-US" sz="2601" dirty="0">
              <a:solidFill>
                <a:srgbClr val="0070C0"/>
              </a:solidFill>
            </a:endParaRPr>
          </a:p>
          <a:p>
            <a:pPr>
              <a:defRPr sz="1800">
                <a:solidFill>
                  <a:srgbClr val="000000"/>
                </a:solidFill>
              </a:defRPr>
            </a:pPr>
            <a:r>
              <a:rPr sz="2601" dirty="0"/>
              <a:t>But what if </a:t>
            </a:r>
            <a:r>
              <a:rPr lang="en-US" sz="2601" dirty="0"/>
              <a:t>system</a:t>
            </a:r>
            <a:r>
              <a:rPr sz="2601" dirty="0"/>
              <a:t> </a:t>
            </a:r>
            <a:r>
              <a:rPr sz="2601" dirty="0">
                <a:solidFill>
                  <a:srgbClr val="0070C0"/>
                </a:solidFill>
              </a:rPr>
              <a:t>crash</a:t>
            </a:r>
            <a:r>
              <a:rPr lang="en-US" sz="2601" dirty="0">
                <a:solidFill>
                  <a:srgbClr val="0070C0"/>
                </a:solidFill>
              </a:rPr>
              <a:t>es</a:t>
            </a:r>
            <a:r>
              <a:rPr sz="2601" dirty="0"/>
              <a:t> before buffers are flushed?</a:t>
            </a:r>
          </a:p>
          <a:p>
            <a:pPr>
              <a:defRPr sz="1800">
                <a:solidFill>
                  <a:srgbClr val="000000"/>
                </a:solidFill>
              </a:defRPr>
            </a:pPr>
            <a:r>
              <a:rPr lang="en-US" sz="2601" dirty="0"/>
              <a:t>If application cares:</a:t>
            </a:r>
            <a:endParaRPr sz="2601" dirty="0"/>
          </a:p>
          <a:p>
            <a:pPr lvl="1">
              <a:defRPr sz="1800">
                <a:solidFill>
                  <a:srgbClr val="000000"/>
                </a:solidFill>
              </a:defRPr>
            </a:pPr>
            <a:r>
              <a:rPr sz="2201" b="1" dirty="0">
                <a:solidFill>
                  <a:srgbClr val="0070C0"/>
                </a:solidFill>
                <a:latin typeface="Courier" charset="0"/>
                <a:ea typeface="Courier" charset="0"/>
                <a:cs typeface="Courier" charset="0"/>
              </a:rPr>
              <a:t>fsync(int fd) </a:t>
            </a:r>
            <a:r>
              <a:rPr sz="2201" dirty="0"/>
              <a:t>forces </a:t>
            </a:r>
            <a:r>
              <a:rPr sz="2201" dirty="0">
                <a:solidFill>
                  <a:srgbClr val="0070C0"/>
                </a:solidFill>
              </a:rPr>
              <a:t>buffers to flush to disk</a:t>
            </a:r>
            <a:r>
              <a:rPr sz="2201" dirty="0"/>
              <a:t>, and (usually) tells disk to flush its </a:t>
            </a:r>
            <a:r>
              <a:rPr sz="2201" dirty="0">
                <a:solidFill>
                  <a:srgbClr val="0070C0"/>
                </a:solidFill>
              </a:rPr>
              <a:t>write cache </a:t>
            </a:r>
            <a:r>
              <a:rPr sz="2201" dirty="0"/>
              <a:t>too</a:t>
            </a:r>
          </a:p>
          <a:p>
            <a:pPr>
              <a:defRPr sz="1800">
                <a:solidFill>
                  <a:srgbClr val="000000"/>
                </a:solidFill>
              </a:defRPr>
            </a:pPr>
            <a:r>
              <a:rPr lang="en-US" sz="2601" dirty="0"/>
              <a:t>Makes </a:t>
            </a:r>
            <a:r>
              <a:rPr sz="2601" dirty="0"/>
              <a:t>data durable</a:t>
            </a:r>
          </a:p>
        </p:txBody>
      </p:sp>
    </p:spTree>
    <p:extLst>
      <p:ext uri="{BB962C8B-B14F-4D97-AF65-F5344CB8AC3E}">
        <p14:creationId xmlns:p14="http://schemas.microsoft.com/office/powerpoint/2010/main" val="236826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2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2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2"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4" name="Shape 162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rename</a:t>
            </a:r>
          </a:p>
        </p:txBody>
      </p:sp>
      <p:sp>
        <p:nvSpPr>
          <p:cNvPr id="1625" name="Shape 1625"/>
          <p:cNvSpPr>
            <a:spLocks noGrp="1"/>
          </p:cNvSpPr>
          <p:nvPr>
            <p:ph type="body" idx="4294967295"/>
          </p:nvPr>
        </p:nvSpPr>
        <p:spPr>
          <a:xfrm>
            <a:off x="380514" y="1608665"/>
            <a:ext cx="7804547" cy="5035023"/>
          </a:xfrm>
          <a:prstGeom prst="rect">
            <a:avLst/>
          </a:prstGeom>
        </p:spPr>
        <p:txBody>
          <a:bodyPr>
            <a:normAutofit/>
          </a:bodyPr>
          <a:lstStyle/>
          <a:p>
            <a:pPr>
              <a:defRPr sz="1800">
                <a:solidFill>
                  <a:srgbClr val="000000"/>
                </a:solidFill>
              </a:defRPr>
            </a:pPr>
            <a:r>
              <a:rPr sz="2672" b="0" dirty="0">
                <a:solidFill>
                  <a:srgbClr val="0070C0"/>
                </a:solidFill>
                <a:ea typeface="Helvetica"/>
                <a:cs typeface="Calibri" panose="020F0502020204030204" pitchFamily="34" charset="0"/>
                <a:sym typeface="Helvetica"/>
              </a:rPr>
              <a:t>rename</a:t>
            </a:r>
            <a:r>
              <a:rPr sz="2672" dirty="0"/>
              <a:t>(char *old, char *new):</a:t>
            </a:r>
          </a:p>
          <a:p>
            <a:pPr lvl="1">
              <a:defRPr sz="1800">
                <a:solidFill>
                  <a:srgbClr val="000000"/>
                </a:solidFill>
              </a:defRPr>
            </a:pPr>
            <a:r>
              <a:rPr sz="2272" dirty="0"/>
              <a:t>deletes an old link to a file</a:t>
            </a:r>
          </a:p>
          <a:p>
            <a:pPr lvl="1">
              <a:defRPr sz="1800">
                <a:solidFill>
                  <a:srgbClr val="000000"/>
                </a:solidFill>
              </a:defRPr>
            </a:pPr>
            <a:r>
              <a:rPr sz="2272" dirty="0"/>
              <a:t>creates a new link to a file</a:t>
            </a:r>
            <a:endParaRPr lang="en-US" sz="2272" dirty="0"/>
          </a:p>
          <a:p>
            <a:pPr lvl="1">
              <a:defRPr sz="1800">
                <a:solidFill>
                  <a:srgbClr val="000000"/>
                </a:solidFill>
              </a:defRPr>
            </a:pPr>
            <a:r>
              <a:rPr lang="en-CN" sz="2272" dirty="0"/>
              <a:t>use “mv” command</a:t>
            </a:r>
            <a:endParaRPr lang="en-US" sz="2272" dirty="0"/>
          </a:p>
          <a:p>
            <a:pPr>
              <a:defRPr sz="1800">
                <a:solidFill>
                  <a:srgbClr val="000000"/>
                </a:solidFill>
              </a:defRPr>
            </a:pPr>
            <a:endParaRPr lang="en-US" sz="2672" dirty="0"/>
          </a:p>
          <a:p>
            <a:pPr>
              <a:defRPr sz="1800">
                <a:solidFill>
                  <a:srgbClr val="000000"/>
                </a:solidFill>
              </a:defRPr>
            </a:pPr>
            <a:r>
              <a:rPr lang="en-US" sz="2672" dirty="0"/>
              <a:t>Just changes name of file, does not move data</a:t>
            </a:r>
          </a:p>
          <a:p>
            <a:pPr marL="638160" lvl="1" indent="-342900">
              <a:defRPr sz="1800">
                <a:solidFill>
                  <a:srgbClr val="000000"/>
                </a:solidFill>
              </a:defRPr>
            </a:pPr>
            <a:r>
              <a:rPr lang="en-US" sz="2461" dirty="0"/>
              <a:t>Even when renaming to new directory</a:t>
            </a:r>
          </a:p>
        </p:txBody>
      </p:sp>
    </p:spTree>
    <p:extLst>
      <p:ext uri="{BB962C8B-B14F-4D97-AF65-F5344CB8AC3E}">
        <p14:creationId xmlns:p14="http://schemas.microsoft.com/office/powerpoint/2010/main" val="37610012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7" name="Shape 1627"/>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628" name="Shape 1628"/>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629" name="Shape 1629"/>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630" name="Shape 1630"/>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631" name="Shape 1631"/>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632" name="Shape 1632"/>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633" name="Shape 1633"/>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634" name="Shape 1634"/>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635" name="Shape 1635"/>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636" name="Shape 1636"/>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637" name="Shape 1637"/>
          <p:cNvSpPr/>
          <p:nvPr/>
        </p:nvSpPr>
        <p:spPr>
          <a:xfrm>
            <a:off x="4167187" y="3729494"/>
            <a:ext cx="2257677"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 settings: …</a:t>
            </a:r>
          </a:p>
        </p:txBody>
      </p:sp>
      <p:sp>
        <p:nvSpPr>
          <p:cNvPr id="1638" name="Shape 1638"/>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639" name="Shape 1639"/>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640" name="Shape 1640"/>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r>
              <a:rPr sz="2250" b="0" dirty="0" err="1">
                <a:solidFill>
                  <a:schemeClr val="bg1"/>
                </a:solidFill>
                <a:latin typeface="Calibri" panose="020F0502020204030204" pitchFamily="34" charset="0"/>
              </a:rPr>
              <a:t>oldname</a:t>
            </a:r>
            <a:r>
              <a:rPr sz="2250" b="0" dirty="0">
                <a:solidFill>
                  <a:schemeClr val="bg1"/>
                </a:solidFill>
                <a:latin typeface="Calibri" panose="020F0502020204030204" pitchFamily="34" charset="0"/>
              </a:rPr>
              <a:t>”: 3, …</a:t>
            </a:r>
          </a:p>
        </p:txBody>
      </p:sp>
      <p:sp>
        <p:nvSpPr>
          <p:cNvPr id="1641" name="Shape 1641"/>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642" name="Shape 1642"/>
          <p:cNvSpPr/>
          <p:nvPr/>
        </p:nvSpPr>
        <p:spPr>
          <a:xfrm flipH="1">
            <a:off x="2833610" y="2891805"/>
            <a:ext cx="1789507" cy="794521"/>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Tree>
    <p:extLst>
      <p:ext uri="{BB962C8B-B14F-4D97-AF65-F5344CB8AC3E}">
        <p14:creationId xmlns:p14="http://schemas.microsoft.com/office/powerpoint/2010/main" val="187834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 name="Shape 1644"/>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645" name="Shape 1645"/>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646" name="Shape 1646"/>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647" name="Shape 1647"/>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648" name="Shape 1648"/>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649" name="Shape 1649"/>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650" name="Shape 1650"/>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651" name="Shape 1651"/>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652" name="Shape 1652"/>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653" name="Shape 1653"/>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654" name="Shape 1654"/>
          <p:cNvSpPr/>
          <p:nvPr/>
        </p:nvSpPr>
        <p:spPr>
          <a:xfrm>
            <a:off x="4167187" y="3729494"/>
            <a:ext cx="2257677"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 settings: …</a:t>
            </a:r>
          </a:p>
        </p:txBody>
      </p:sp>
      <p:sp>
        <p:nvSpPr>
          <p:cNvPr id="1655" name="Shape 1655"/>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656" name="Shape 1656"/>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657" name="Shape 1657"/>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a:t>
            </a:r>
          </a:p>
        </p:txBody>
      </p:sp>
      <p:sp>
        <p:nvSpPr>
          <p:cNvPr id="1658" name="Shape 1658"/>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Tree>
    <p:extLst>
      <p:ext uri="{BB962C8B-B14F-4D97-AF65-F5344CB8AC3E}">
        <p14:creationId xmlns:p14="http://schemas.microsoft.com/office/powerpoint/2010/main" val="2236047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 name="Shape 1660"/>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661" name="Shape 1661"/>
          <p:cNvSpPr/>
          <p:nvPr/>
        </p:nvSpPr>
        <p:spPr>
          <a:xfrm>
            <a:off x="1708363" y="269263"/>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662" name="Shape 1662"/>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663" name="Shape 1663"/>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664" name="Shape 1664"/>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665" name="Shape 1665"/>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666" name="Shape 1666"/>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667" name="Shape 1667"/>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668" name="Shape 1668"/>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669" name="Shape 1669"/>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670" name="Shape 1670"/>
          <p:cNvSpPr/>
          <p:nvPr/>
        </p:nvSpPr>
        <p:spPr>
          <a:xfrm>
            <a:off x="4167187" y="3729494"/>
            <a:ext cx="2257677"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 settings: …</a:t>
            </a:r>
          </a:p>
        </p:txBody>
      </p:sp>
      <p:sp>
        <p:nvSpPr>
          <p:cNvPr id="1671" name="Shape 1671"/>
          <p:cNvSpPr/>
          <p:nvPr/>
        </p:nvSpPr>
        <p:spPr>
          <a:xfrm>
            <a:off x="2753011" y="3528025"/>
            <a:ext cx="1382150" cy="370338"/>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672" name="Shape 1672"/>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1673" name="Shape 1673"/>
          <p:cNvSpPr/>
          <p:nvPr/>
        </p:nvSpPr>
        <p:spPr>
          <a:xfrm>
            <a:off x="4167187" y="2561263"/>
            <a:ext cx="4706086"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“newname”: 3</a:t>
            </a:r>
          </a:p>
        </p:txBody>
      </p:sp>
      <p:sp>
        <p:nvSpPr>
          <p:cNvPr id="1674" name="Shape 1674"/>
          <p:cNvSpPr/>
          <p:nvPr/>
        </p:nvSpPr>
        <p:spPr>
          <a:xfrm>
            <a:off x="2753012" y="2777931"/>
            <a:ext cx="1377032" cy="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675" name="Shape 1675"/>
          <p:cNvSpPr/>
          <p:nvPr/>
        </p:nvSpPr>
        <p:spPr>
          <a:xfrm flipH="1">
            <a:off x="2833610" y="2891805"/>
            <a:ext cx="1789507" cy="794521"/>
          </a:xfrm>
          <a:prstGeom prst="line">
            <a:avLst/>
          </a:prstGeom>
          <a:ln w="50800">
            <a:solidFill>
              <a:srgbClr val="1497FC"/>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Tree>
    <p:extLst>
      <p:ext uri="{BB962C8B-B14F-4D97-AF65-F5344CB8AC3E}">
        <p14:creationId xmlns:p14="http://schemas.microsoft.com/office/powerpoint/2010/main" val="4254005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 name="Shape 168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rename</a:t>
            </a:r>
          </a:p>
        </p:txBody>
      </p:sp>
      <p:sp>
        <p:nvSpPr>
          <p:cNvPr id="1684" name="Shape 1684"/>
          <p:cNvSpPr>
            <a:spLocks noGrp="1"/>
          </p:cNvSpPr>
          <p:nvPr>
            <p:ph type="body" idx="4294967295"/>
          </p:nvPr>
        </p:nvSpPr>
        <p:spPr>
          <a:xfrm>
            <a:off x="262423" y="1529939"/>
            <a:ext cx="8512483" cy="4491349"/>
          </a:xfrm>
          <a:prstGeom prst="rect">
            <a:avLst/>
          </a:prstGeom>
        </p:spPr>
        <p:txBody>
          <a:bodyPr>
            <a:normAutofit/>
          </a:bodyPr>
          <a:lstStyle/>
          <a:p>
            <a:pPr>
              <a:defRPr sz="1800">
                <a:solidFill>
                  <a:srgbClr val="000000"/>
                </a:solidFill>
              </a:defRPr>
            </a:pPr>
            <a:r>
              <a:rPr sz="2672" b="0" dirty="0">
                <a:ea typeface="Helvetica"/>
                <a:cs typeface="Calibri" panose="020F0502020204030204" pitchFamily="34" charset="0"/>
                <a:sym typeface="Helvetica"/>
              </a:rPr>
              <a:t>rename</a:t>
            </a:r>
            <a:r>
              <a:rPr sz="2672" dirty="0"/>
              <a:t>(char *old, char *new):</a:t>
            </a:r>
          </a:p>
          <a:p>
            <a:pPr lvl="1">
              <a:defRPr sz="1800">
                <a:solidFill>
                  <a:srgbClr val="000000"/>
                </a:solidFill>
              </a:defRPr>
            </a:pPr>
            <a:r>
              <a:rPr sz="2272" dirty="0"/>
              <a:t>deletes an old link to a file</a:t>
            </a:r>
          </a:p>
          <a:p>
            <a:pPr lvl="1">
              <a:defRPr sz="1800">
                <a:solidFill>
                  <a:srgbClr val="000000"/>
                </a:solidFill>
              </a:defRPr>
            </a:pPr>
            <a:r>
              <a:rPr sz="2272" dirty="0"/>
              <a:t>creates a new link to a file</a:t>
            </a:r>
          </a:p>
          <a:p>
            <a:pPr>
              <a:defRPr sz="1800">
                <a:solidFill>
                  <a:srgbClr val="000000"/>
                </a:solidFill>
              </a:defRPr>
            </a:pPr>
            <a:endParaRPr sz="2672" dirty="0"/>
          </a:p>
          <a:p>
            <a:pPr>
              <a:defRPr sz="1800">
                <a:solidFill>
                  <a:srgbClr val="000000"/>
                </a:solidFill>
              </a:defRPr>
            </a:pPr>
            <a:r>
              <a:rPr sz="2672" dirty="0"/>
              <a:t>What if we </a:t>
            </a:r>
            <a:r>
              <a:rPr sz="2672" dirty="0">
                <a:solidFill>
                  <a:srgbClr val="0070C0"/>
                </a:solidFill>
              </a:rPr>
              <a:t>crash</a:t>
            </a:r>
            <a:r>
              <a:rPr sz="2672" dirty="0"/>
              <a:t>?</a:t>
            </a:r>
          </a:p>
          <a:p>
            <a:pPr lvl="1">
              <a:defRPr sz="1800">
                <a:solidFill>
                  <a:srgbClr val="000000"/>
                </a:solidFill>
              </a:defRPr>
            </a:pPr>
            <a:r>
              <a:rPr lang="en-US" sz="2272" dirty="0"/>
              <a:t>FS does extra work to guarantee atomicity</a:t>
            </a:r>
          </a:p>
          <a:p>
            <a:pPr lvl="1">
              <a:defRPr sz="1800">
                <a:solidFill>
                  <a:srgbClr val="000000"/>
                </a:solidFill>
              </a:defRPr>
            </a:pPr>
            <a:r>
              <a:rPr lang="en-US" sz="2272" dirty="0"/>
              <a:t>the file will either has the old name and the new name if crashes</a:t>
            </a:r>
          </a:p>
          <a:p>
            <a:pPr lvl="1">
              <a:defRPr sz="1800">
                <a:solidFill>
                  <a:srgbClr val="000000"/>
                </a:solidFill>
              </a:defRPr>
            </a:pPr>
            <a:r>
              <a:rPr lang="en-US" sz="2272" dirty="0"/>
              <a:t>return to this issue later…</a:t>
            </a:r>
          </a:p>
          <a:p>
            <a:pPr lvl="1">
              <a:defRPr sz="1800">
                <a:solidFill>
                  <a:srgbClr val="000000"/>
                </a:solidFill>
              </a:defRPr>
            </a:pPr>
            <a:endParaRPr lang="en-US" sz="2272" dirty="0"/>
          </a:p>
          <a:p>
            <a:pPr>
              <a:defRPr sz="1800">
                <a:solidFill>
                  <a:srgbClr val="000000"/>
                </a:solidFill>
              </a:defRPr>
            </a:pPr>
            <a:endParaRPr sz="2672" dirty="0"/>
          </a:p>
        </p:txBody>
      </p:sp>
    </p:spTree>
    <p:extLst>
      <p:ext uri="{BB962C8B-B14F-4D97-AF65-F5344CB8AC3E}">
        <p14:creationId xmlns:p14="http://schemas.microsoft.com/office/powerpoint/2010/main" val="4051957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Shape 1686"/>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Atomic File Update</a:t>
            </a:r>
          </a:p>
        </p:txBody>
      </p:sp>
      <p:sp>
        <p:nvSpPr>
          <p:cNvPr id="1687" name="Shape 1687"/>
          <p:cNvSpPr>
            <a:spLocks noGrp="1"/>
          </p:cNvSpPr>
          <p:nvPr>
            <p:ph type="body" idx="4294967295"/>
          </p:nvPr>
        </p:nvSpPr>
        <p:spPr>
          <a:xfrm>
            <a:off x="154781" y="1548936"/>
            <a:ext cx="8763000" cy="5106658"/>
          </a:xfrm>
          <a:prstGeom prst="rect">
            <a:avLst/>
          </a:prstGeom>
        </p:spPr>
        <p:txBody>
          <a:bodyPr>
            <a:normAutofit/>
          </a:bodyPr>
          <a:lstStyle/>
          <a:p>
            <a:pPr>
              <a:defRPr sz="1800">
                <a:solidFill>
                  <a:srgbClr val="000000"/>
                </a:solidFill>
              </a:defRPr>
            </a:pPr>
            <a:r>
              <a:rPr sz="2672" dirty="0"/>
              <a:t>Say</a:t>
            </a:r>
            <a:r>
              <a:rPr lang="en-US" sz="2672" dirty="0"/>
              <a:t> application</a:t>
            </a:r>
            <a:r>
              <a:rPr sz="2672" dirty="0"/>
              <a:t> want</a:t>
            </a:r>
            <a:r>
              <a:rPr lang="en-US" sz="2672" dirty="0"/>
              <a:t>s</a:t>
            </a:r>
            <a:r>
              <a:rPr sz="2672" dirty="0"/>
              <a:t> to update </a:t>
            </a:r>
            <a:r>
              <a:rPr sz="2672" dirty="0">
                <a:latin typeface="Courier" charset="0"/>
                <a:ea typeface="Courier" charset="0"/>
                <a:cs typeface="Courier" charset="0"/>
              </a:rPr>
              <a:t>file.txt</a:t>
            </a:r>
            <a:r>
              <a:rPr lang="en-US" sz="2672" dirty="0"/>
              <a:t> </a:t>
            </a:r>
            <a:r>
              <a:rPr lang="en-US" sz="2672" dirty="0">
                <a:solidFill>
                  <a:srgbClr val="0070C0"/>
                </a:solidFill>
              </a:rPr>
              <a:t>atomically</a:t>
            </a:r>
          </a:p>
          <a:p>
            <a:pPr marL="638160" lvl="1" indent="-342900">
              <a:defRPr sz="1800">
                <a:solidFill>
                  <a:srgbClr val="000000"/>
                </a:solidFill>
              </a:defRPr>
            </a:pPr>
            <a:r>
              <a:rPr lang="en-US" sz="2461" dirty="0"/>
              <a:t>If crash, should see </a:t>
            </a:r>
            <a:r>
              <a:rPr lang="en-US" sz="2461" dirty="0">
                <a:solidFill>
                  <a:srgbClr val="0070C0"/>
                </a:solidFill>
              </a:rPr>
              <a:t>only old </a:t>
            </a:r>
            <a:r>
              <a:rPr lang="en-US" sz="2461" dirty="0"/>
              <a:t>contents or </a:t>
            </a:r>
            <a:r>
              <a:rPr lang="en-US" sz="2461" dirty="0">
                <a:solidFill>
                  <a:srgbClr val="0070C0"/>
                </a:solidFill>
              </a:rPr>
              <a:t>only new </a:t>
            </a:r>
            <a:r>
              <a:rPr lang="en-US" sz="2461" dirty="0"/>
              <a:t>contents</a:t>
            </a:r>
            <a:endParaRPr sz="2672" dirty="0"/>
          </a:p>
          <a:p>
            <a:pPr>
              <a:defRPr sz="1800">
                <a:solidFill>
                  <a:srgbClr val="000000"/>
                </a:solidFill>
              </a:defRPr>
            </a:pPr>
            <a:endParaRPr sz="2672" dirty="0"/>
          </a:p>
          <a:p>
            <a:pPr>
              <a:defRPr sz="1800">
                <a:solidFill>
                  <a:srgbClr val="000000"/>
                </a:solidFill>
              </a:defRPr>
            </a:pPr>
            <a:r>
              <a:rPr sz="2600" dirty="0"/>
              <a:t>1. write new data to </a:t>
            </a:r>
            <a:r>
              <a:rPr sz="2600" dirty="0">
                <a:solidFill>
                  <a:srgbClr val="0070C0"/>
                </a:solidFill>
                <a:latin typeface="Courier" charset="0"/>
                <a:ea typeface="Courier" charset="0"/>
                <a:cs typeface="Courier" charset="0"/>
              </a:rPr>
              <a:t>file.txt.tmp</a:t>
            </a:r>
            <a:r>
              <a:rPr sz="2600" dirty="0"/>
              <a:t> file</a:t>
            </a:r>
          </a:p>
          <a:p>
            <a:pPr>
              <a:defRPr sz="1800">
                <a:solidFill>
                  <a:srgbClr val="000000"/>
                </a:solidFill>
              </a:defRPr>
            </a:pPr>
            <a:r>
              <a:rPr sz="2600" dirty="0"/>
              <a:t>2. </a:t>
            </a:r>
            <a:r>
              <a:rPr sz="2600" dirty="0">
                <a:latin typeface="Courier" charset="0"/>
                <a:ea typeface="Courier" charset="0"/>
                <a:cs typeface="Courier" charset="0"/>
              </a:rPr>
              <a:t>fsync </a:t>
            </a:r>
            <a:r>
              <a:rPr sz="2600" dirty="0">
                <a:solidFill>
                  <a:srgbClr val="0070C0"/>
                </a:solidFill>
                <a:latin typeface="Courier" charset="0"/>
                <a:ea typeface="Courier" charset="0"/>
                <a:cs typeface="Courier" charset="0"/>
              </a:rPr>
              <a:t>file.txt.tmp</a:t>
            </a:r>
          </a:p>
          <a:p>
            <a:pPr>
              <a:defRPr sz="1800">
                <a:solidFill>
                  <a:srgbClr val="000000"/>
                </a:solidFill>
              </a:defRPr>
            </a:pPr>
            <a:r>
              <a:rPr sz="2600" dirty="0"/>
              <a:t>3. </a:t>
            </a:r>
            <a:r>
              <a:rPr sz="2600" dirty="0">
                <a:latin typeface="Courier" charset="0"/>
                <a:ea typeface="Courier" charset="0"/>
                <a:cs typeface="Courier" charset="0"/>
              </a:rPr>
              <a:t>rename </a:t>
            </a:r>
            <a:r>
              <a:rPr sz="2600" dirty="0">
                <a:solidFill>
                  <a:srgbClr val="0070C0"/>
                </a:solidFill>
                <a:latin typeface="Courier" charset="0"/>
                <a:ea typeface="Courier" charset="0"/>
                <a:cs typeface="Courier" charset="0"/>
              </a:rPr>
              <a:t>file.txt.tmp</a:t>
            </a:r>
            <a:r>
              <a:rPr sz="2600" dirty="0">
                <a:latin typeface="Courier" charset="0"/>
                <a:ea typeface="Courier" charset="0"/>
                <a:cs typeface="Courier" charset="0"/>
              </a:rPr>
              <a:t> </a:t>
            </a:r>
            <a:r>
              <a:rPr sz="2600" dirty="0"/>
              <a:t>over </a:t>
            </a:r>
            <a:r>
              <a:rPr sz="2600" dirty="0">
                <a:solidFill>
                  <a:srgbClr val="0070C0"/>
                </a:solidFill>
                <a:latin typeface="Courier" charset="0"/>
                <a:ea typeface="Courier" charset="0"/>
                <a:cs typeface="Courier" charset="0"/>
              </a:rPr>
              <a:t>file.txt</a:t>
            </a:r>
            <a:r>
              <a:rPr sz="2600" dirty="0"/>
              <a:t>, replacing it</a:t>
            </a:r>
          </a:p>
        </p:txBody>
      </p:sp>
      <p:pic>
        <p:nvPicPr>
          <p:cNvPr id="2" name="图片 1">
            <a:extLst>
              <a:ext uri="{FF2B5EF4-FFF2-40B4-BE49-F238E27FC236}">
                <a16:creationId xmlns:a16="http://schemas.microsoft.com/office/drawing/2014/main" id="{F5BCA230-7098-7975-625F-273CDF9ED8A3}"/>
              </a:ext>
            </a:extLst>
          </p:cNvPr>
          <p:cNvPicPr>
            <a:picLocks noChangeAspect="1"/>
          </p:cNvPicPr>
          <p:nvPr/>
        </p:nvPicPr>
        <p:blipFill>
          <a:blip r:embed="rId3"/>
          <a:stretch>
            <a:fillRect/>
          </a:stretch>
        </p:blipFill>
        <p:spPr>
          <a:xfrm>
            <a:off x="885031" y="4879047"/>
            <a:ext cx="7302500" cy="1562100"/>
          </a:xfrm>
          <a:prstGeom prst="rect">
            <a:avLst/>
          </a:prstGeom>
        </p:spPr>
      </p:pic>
    </p:spTree>
    <p:extLst>
      <p:ext uri="{BB962C8B-B14F-4D97-AF65-F5344CB8AC3E}">
        <p14:creationId xmlns:p14="http://schemas.microsoft.com/office/powerpoint/2010/main" val="140802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 name="Shape 169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Summary</a:t>
            </a:r>
          </a:p>
        </p:txBody>
      </p:sp>
      <p:sp>
        <p:nvSpPr>
          <p:cNvPr id="1699" name="Shape 1699"/>
          <p:cNvSpPr>
            <a:spLocks noGrp="1"/>
          </p:cNvSpPr>
          <p:nvPr>
            <p:ph type="body" idx="4294967295"/>
          </p:nvPr>
        </p:nvSpPr>
        <p:spPr>
          <a:xfrm>
            <a:off x="289827" y="1587685"/>
            <a:ext cx="8627954" cy="5025386"/>
          </a:xfrm>
          <a:prstGeom prst="rect">
            <a:avLst/>
          </a:prstGeom>
        </p:spPr>
        <p:txBody>
          <a:bodyPr>
            <a:normAutofit/>
          </a:bodyPr>
          <a:lstStyle/>
          <a:p>
            <a:pPr>
              <a:defRPr sz="1800">
                <a:solidFill>
                  <a:srgbClr val="000000"/>
                </a:solidFill>
              </a:defRPr>
            </a:pPr>
            <a:r>
              <a:rPr sz="2672" dirty="0"/>
              <a:t>Using multiple types of name provides</a:t>
            </a:r>
          </a:p>
          <a:p>
            <a:pPr lvl="1">
              <a:defRPr sz="1800">
                <a:solidFill>
                  <a:srgbClr val="000000"/>
                </a:solidFill>
              </a:defRPr>
            </a:pPr>
            <a:r>
              <a:rPr sz="2272" dirty="0"/>
              <a:t>convenience</a:t>
            </a:r>
          </a:p>
          <a:p>
            <a:pPr lvl="1">
              <a:defRPr sz="1800">
                <a:solidFill>
                  <a:srgbClr val="000000"/>
                </a:solidFill>
              </a:defRPr>
            </a:pPr>
            <a:r>
              <a:rPr sz="2272" dirty="0"/>
              <a:t>efficiency</a:t>
            </a:r>
          </a:p>
          <a:p>
            <a:pPr>
              <a:defRPr sz="1800">
                <a:solidFill>
                  <a:srgbClr val="000000"/>
                </a:solidFill>
              </a:defRPr>
            </a:pPr>
            <a:r>
              <a:rPr sz="2672" dirty="0"/>
              <a:t>Mount and link features provide flexibility.</a:t>
            </a:r>
          </a:p>
          <a:p>
            <a:pPr>
              <a:defRPr sz="1800">
                <a:solidFill>
                  <a:srgbClr val="000000"/>
                </a:solidFill>
              </a:defRPr>
            </a:pPr>
            <a:endParaRPr sz="2672" dirty="0"/>
          </a:p>
          <a:p>
            <a:pPr>
              <a:defRPr sz="1800">
                <a:solidFill>
                  <a:srgbClr val="000000"/>
                </a:solidFill>
              </a:defRPr>
            </a:pPr>
            <a:r>
              <a:rPr sz="2672" dirty="0"/>
              <a:t>Special calls (fsync, rename) let developers communicate special requirements to</a:t>
            </a:r>
            <a:r>
              <a:rPr lang="en-US" sz="2672" dirty="0"/>
              <a:t> file system</a:t>
            </a:r>
            <a:endParaRPr sz="2672" dirty="0"/>
          </a:p>
        </p:txBody>
      </p:sp>
    </p:spTree>
    <p:extLst>
      <p:ext uri="{BB962C8B-B14F-4D97-AF65-F5344CB8AC3E}">
        <p14:creationId xmlns:p14="http://schemas.microsoft.com/office/powerpoint/2010/main" val="210512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 name="Shape 1124"/>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What does “</a:t>
            </a:r>
            <a:r>
              <a:rPr sz="3600" dirty="0" err="1">
                <a:solidFill>
                  <a:srgbClr val="000000"/>
                </a:solidFill>
              </a:rPr>
              <a:t>i</a:t>
            </a:r>
            <a:r>
              <a:rPr sz="3600" dirty="0">
                <a:solidFill>
                  <a:srgbClr val="000000"/>
                </a:solidFill>
              </a:rPr>
              <a:t>” stand for?</a:t>
            </a:r>
          </a:p>
        </p:txBody>
      </p:sp>
      <p:sp>
        <p:nvSpPr>
          <p:cNvPr id="1125" name="Shape 1125"/>
          <p:cNvSpPr>
            <a:spLocks noGrp="1"/>
          </p:cNvSpPr>
          <p:nvPr>
            <p:ph type="body" idx="4294967295"/>
          </p:nvPr>
        </p:nvSpPr>
        <p:spPr>
          <a:xfrm>
            <a:off x="307492" y="1680335"/>
            <a:ext cx="8581818" cy="3216920"/>
          </a:xfrm>
          <a:prstGeom prst="rect">
            <a:avLst/>
          </a:prstGeom>
        </p:spPr>
        <p:txBody>
          <a:bodyPr/>
          <a:lstStyle/>
          <a:p>
            <a:pPr marL="0" indent="0" algn="ctr">
              <a:buNone/>
              <a:defRPr sz="1800">
                <a:solidFill>
                  <a:srgbClr val="000000"/>
                </a:solidFill>
              </a:defRPr>
            </a:pPr>
            <a:r>
              <a:rPr sz="2672" i="1" dirty="0"/>
              <a:t>“In truth, I don't know either. It was just a term that we started to use. ‘Index’ is my best guess, because of the slightly unusual file system structure that stored the access information of files as a flat array on the disk…”</a:t>
            </a:r>
          </a:p>
          <a:p>
            <a:pPr marL="0" indent="0" algn="ctr">
              <a:buNone/>
              <a:defRPr sz="1800">
                <a:solidFill>
                  <a:srgbClr val="000000"/>
                </a:solidFill>
              </a:defRPr>
            </a:pPr>
            <a:endParaRPr sz="2672" dirty="0"/>
          </a:p>
          <a:p>
            <a:pPr marL="0" indent="0" algn="ctr">
              <a:buNone/>
              <a:defRPr sz="1800">
                <a:solidFill>
                  <a:srgbClr val="000000"/>
                </a:solidFill>
              </a:defRPr>
            </a:pPr>
            <a:r>
              <a:rPr sz="2672" dirty="0"/>
              <a:t>~ Dennis Ritchie</a:t>
            </a:r>
            <a:endParaRPr lang="en-US" sz="2672" dirty="0"/>
          </a:p>
          <a:p>
            <a:pPr marL="0" indent="0" algn="ctr">
              <a:buNone/>
              <a:defRPr sz="1800">
                <a:solidFill>
                  <a:srgbClr val="000000"/>
                </a:solidFill>
              </a:defRPr>
            </a:pPr>
            <a:r>
              <a:rPr lang="en-CN" sz="2672" dirty="0"/>
              <a:t>The farther of C, Key developer of Unix</a:t>
            </a:r>
            <a:endParaRPr sz="2672" dirty="0"/>
          </a:p>
        </p:txBody>
      </p:sp>
    </p:spTree>
    <p:extLst>
      <p:ext uri="{BB962C8B-B14F-4D97-AF65-F5344CB8AC3E}">
        <p14:creationId xmlns:p14="http://schemas.microsoft.com/office/powerpoint/2010/main" val="90326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 name="Shape 1127"/>
          <p:cNvSpPr/>
          <p:nvPr/>
        </p:nvSpPr>
        <p:spPr>
          <a:xfrm>
            <a:off x="1649015" y="922734"/>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size=12</a:t>
            </a:r>
          </a:p>
        </p:txBody>
      </p:sp>
      <p:sp>
        <p:nvSpPr>
          <p:cNvPr id="1128" name="Shape 1128"/>
          <p:cNvSpPr/>
          <p:nvPr/>
        </p:nvSpPr>
        <p:spPr>
          <a:xfrm>
            <a:off x="1758022" y="346652"/>
            <a:ext cx="945773"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inodes</a:t>
            </a:r>
            <a:endParaRPr sz="2531" b="0" dirty="0">
              <a:solidFill>
                <a:srgbClr val="000000"/>
              </a:solidFill>
              <a:latin typeface="Calibri" panose="020F0502020204030204" pitchFamily="34" charset="0"/>
            </a:endParaRPr>
          </a:p>
        </p:txBody>
      </p:sp>
      <p:sp>
        <p:nvSpPr>
          <p:cNvPr id="1129" name="Shape 1129"/>
          <p:cNvSpPr/>
          <p:nvPr/>
        </p:nvSpPr>
        <p:spPr>
          <a:xfrm>
            <a:off x="1154275" y="1095119"/>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0</a:t>
            </a:r>
          </a:p>
        </p:txBody>
      </p:sp>
      <p:sp>
        <p:nvSpPr>
          <p:cNvPr id="1130" name="Shape 1130"/>
          <p:cNvSpPr/>
          <p:nvPr/>
        </p:nvSpPr>
        <p:spPr>
          <a:xfrm>
            <a:off x="1649015" y="1726406"/>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131" name="Shape 1131"/>
          <p:cNvSpPr/>
          <p:nvPr/>
        </p:nvSpPr>
        <p:spPr>
          <a:xfrm>
            <a:off x="1154275" y="1898791"/>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1</a:t>
            </a:r>
          </a:p>
        </p:txBody>
      </p:sp>
      <p:sp>
        <p:nvSpPr>
          <p:cNvPr id="1132" name="Shape 1132"/>
          <p:cNvSpPr/>
          <p:nvPr/>
        </p:nvSpPr>
        <p:spPr>
          <a:xfrm>
            <a:off x="1649015" y="2521148"/>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a:t>
            </a:r>
          </a:p>
        </p:txBody>
      </p:sp>
      <p:sp>
        <p:nvSpPr>
          <p:cNvPr id="1133" name="Shape 1133"/>
          <p:cNvSpPr/>
          <p:nvPr/>
        </p:nvSpPr>
        <p:spPr>
          <a:xfrm>
            <a:off x="1154275" y="2693533"/>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2</a:t>
            </a:r>
          </a:p>
        </p:txBody>
      </p:sp>
      <p:sp>
        <p:nvSpPr>
          <p:cNvPr id="1134" name="Shape 1134"/>
          <p:cNvSpPr/>
          <p:nvPr/>
        </p:nvSpPr>
        <p:spPr>
          <a:xfrm>
            <a:off x="1649015" y="3315891"/>
            <a:ext cx="1163790" cy="806370"/>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p>
            <a:pPr lvl="0" algn="ctr">
              <a:defRPr sz="1800">
                <a:solidFill>
                  <a:srgbClr val="000000"/>
                </a:solidFill>
              </a:defRPr>
            </a:pPr>
            <a:r>
              <a:rPr sz="2250" b="0" dirty="0">
                <a:solidFill>
                  <a:schemeClr val="bg1"/>
                </a:solidFill>
                <a:latin typeface="Calibri" panose="020F0502020204030204" pitchFamily="34" charset="0"/>
              </a:rPr>
              <a:t>location</a:t>
            </a:r>
          </a:p>
          <a:p>
            <a:pPr lvl="0" algn="ctr">
              <a:defRPr sz="1800">
                <a:solidFill>
                  <a:srgbClr val="000000"/>
                </a:solidFill>
              </a:defRPr>
            </a:pPr>
            <a:r>
              <a:rPr sz="2250" b="0" dirty="0">
                <a:solidFill>
                  <a:schemeClr val="bg1"/>
                </a:solidFill>
                <a:latin typeface="Calibri" panose="020F0502020204030204" pitchFamily="34" charset="0"/>
              </a:rPr>
              <a:t>size=6</a:t>
            </a:r>
          </a:p>
        </p:txBody>
      </p:sp>
      <p:sp>
        <p:nvSpPr>
          <p:cNvPr id="1135" name="Shape 1135"/>
          <p:cNvSpPr/>
          <p:nvPr/>
        </p:nvSpPr>
        <p:spPr>
          <a:xfrm>
            <a:off x="1154275" y="3488275"/>
            <a:ext cx="237245"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r"/>
          </a:lstStyle>
          <a:p>
            <a:pPr lvl="0">
              <a:defRPr sz="1800">
                <a:solidFill>
                  <a:srgbClr val="000000"/>
                </a:solidFill>
              </a:defRPr>
            </a:pPr>
            <a:r>
              <a:rPr sz="2531" b="0" dirty="0">
                <a:solidFill>
                  <a:srgbClr val="000000"/>
                </a:solidFill>
                <a:latin typeface="Calibri" panose="020F0502020204030204" pitchFamily="34" charset="0"/>
              </a:rPr>
              <a:t>3</a:t>
            </a:r>
          </a:p>
        </p:txBody>
      </p:sp>
      <p:sp>
        <p:nvSpPr>
          <p:cNvPr id="1136" name="Shape 1136"/>
          <p:cNvSpPr/>
          <p:nvPr/>
        </p:nvSpPr>
        <p:spPr>
          <a:xfrm>
            <a:off x="2029992" y="4062528"/>
            <a:ext cx="296556"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a:t>
            </a:r>
          </a:p>
        </p:txBody>
      </p:sp>
      <p:sp>
        <p:nvSpPr>
          <p:cNvPr id="1137" name="Shape 1137"/>
          <p:cNvSpPr/>
          <p:nvPr/>
        </p:nvSpPr>
        <p:spPr>
          <a:xfrm>
            <a:off x="4167187" y="1321594"/>
            <a:ext cx="4083751"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file</a:t>
            </a:r>
          </a:p>
        </p:txBody>
      </p:sp>
      <p:sp>
        <p:nvSpPr>
          <p:cNvPr id="1138" name="Shape 1138"/>
          <p:cNvSpPr/>
          <p:nvPr/>
        </p:nvSpPr>
        <p:spPr>
          <a:xfrm>
            <a:off x="4167187" y="2705556"/>
            <a:ext cx="2257677" cy="437555"/>
          </a:xfrm>
          <a:prstGeom prst="rect">
            <a:avLst/>
          </a:prstGeom>
          <a:solidFill/>
          <a:ln w="25400">
            <a:solidFill>
              <a:srgbClr val="FFFFFF"/>
            </a:solidFill>
            <a:miter lim="400000"/>
          </a:ln>
          <a:extLst>
            <a:ext uri="{C572A759-6A51-4108-AA02-DFA0A04FC94B}">
              <ma14:wrappingTextBoxFlag xmlns:ma14="http://schemas.microsoft.com/office/mac/drawingml/2011/main" xmlns="" val="1"/>
            </a:ext>
          </a:extLst>
        </p:spPr>
        <p:txBody>
          <a:bodyPr lIns="0" tIns="0" rIns="0" bIns="0" anchor="ctr"/>
          <a:lstStyle>
            <a:lvl1pPr algn="l">
              <a:defRPr sz="3200"/>
            </a:lvl1pPr>
          </a:lstStyle>
          <a:p>
            <a:pPr lvl="0">
              <a:defRPr sz="1800">
                <a:solidFill>
                  <a:srgbClr val="000000"/>
                </a:solidFill>
              </a:defRPr>
            </a:pPr>
            <a:r>
              <a:rPr sz="2250" b="0" dirty="0">
                <a:solidFill>
                  <a:schemeClr val="bg1"/>
                </a:solidFill>
                <a:latin typeface="Calibri" panose="020F0502020204030204" pitchFamily="34" charset="0"/>
              </a:rPr>
              <a:t> file</a:t>
            </a:r>
          </a:p>
        </p:txBody>
      </p:sp>
      <p:sp>
        <p:nvSpPr>
          <p:cNvPr id="1139" name="Shape 1139"/>
          <p:cNvSpPr/>
          <p:nvPr/>
        </p:nvSpPr>
        <p:spPr>
          <a:xfrm>
            <a:off x="2772731" y="1189563"/>
            <a:ext cx="1342088" cy="349041"/>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140" name="Shape 1140"/>
          <p:cNvSpPr/>
          <p:nvPr/>
        </p:nvSpPr>
        <p:spPr>
          <a:xfrm flipV="1">
            <a:off x="2753012" y="2878057"/>
            <a:ext cx="1361808" cy="649969"/>
          </a:xfrm>
          <a:prstGeom prst="line">
            <a:avLst/>
          </a:prstGeom>
          <a:ln w="50800">
            <a:solidFill>
              <a:srgbClr val="FF2600"/>
            </a:solidFill>
            <a:miter lim="400000"/>
            <a:tailEnd type="triangle"/>
          </a:ln>
        </p:spPr>
        <p:txBody>
          <a:bodyPr lIns="0" tIns="0" rIns="0" bIns="0" anchor="ctr"/>
          <a:lstStyle/>
          <a:p>
            <a:pPr lvl="0">
              <a:defRPr sz="2600"/>
            </a:pPr>
            <a:endParaRPr sz="1828" b="0" dirty="0">
              <a:latin typeface="Calibri" panose="020F0502020204030204" pitchFamily="34" charset="0"/>
            </a:endParaRPr>
          </a:p>
        </p:txBody>
      </p:sp>
      <p:sp>
        <p:nvSpPr>
          <p:cNvPr id="1141" name="Shape 1141"/>
          <p:cNvSpPr/>
          <p:nvPr/>
        </p:nvSpPr>
        <p:spPr>
          <a:xfrm rot="16200000">
            <a:off x="-312872" y="2334997"/>
            <a:ext cx="1938031" cy="461601"/>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0">
              <a:defRPr sz="1800">
                <a:solidFill>
                  <a:srgbClr val="000000"/>
                </a:solidFill>
              </a:defRPr>
            </a:pPr>
            <a:r>
              <a:rPr sz="2531" b="0" dirty="0" err="1">
                <a:solidFill>
                  <a:srgbClr val="000000"/>
                </a:solidFill>
                <a:latin typeface="Calibri" panose="020F0502020204030204" pitchFamily="34" charset="0"/>
              </a:rPr>
              <a:t>inode</a:t>
            </a:r>
            <a:r>
              <a:rPr sz="2531" b="0" dirty="0">
                <a:solidFill>
                  <a:srgbClr val="000000"/>
                </a:solidFill>
                <a:latin typeface="Calibri" panose="020F0502020204030204" pitchFamily="34" charset="0"/>
              </a:rPr>
              <a:t> number</a:t>
            </a:r>
          </a:p>
        </p:txBody>
      </p:sp>
      <p:sp>
        <p:nvSpPr>
          <p:cNvPr id="2" name="TextBox 1"/>
          <p:cNvSpPr txBox="1"/>
          <p:nvPr/>
        </p:nvSpPr>
        <p:spPr>
          <a:xfrm>
            <a:off x="4967424" y="3492331"/>
            <a:ext cx="593624" cy="351956"/>
          </a:xfrm>
          <a:prstGeom prst="rect">
            <a:avLst/>
          </a:prstGeom>
          <a:noFill/>
        </p:spPr>
        <p:txBody>
          <a:bodyPr wrap="none" rtlCol="0">
            <a:spAutoFit/>
          </a:bodyPr>
          <a:lstStyle/>
          <a:p>
            <a:r>
              <a:rPr lang="en-US" sz="1687" b="0" dirty="0">
                <a:latin typeface="Calibri" panose="020F0502020204030204" pitchFamily="34" charset="0"/>
              </a:rPr>
              <a:t>Data</a:t>
            </a:r>
          </a:p>
        </p:txBody>
      </p:sp>
      <p:sp>
        <p:nvSpPr>
          <p:cNvPr id="18" name="TextBox 17"/>
          <p:cNvSpPr txBox="1"/>
          <p:nvPr/>
        </p:nvSpPr>
        <p:spPr>
          <a:xfrm>
            <a:off x="1591343" y="4667424"/>
            <a:ext cx="1279133" cy="400110"/>
          </a:xfrm>
          <a:prstGeom prst="rect">
            <a:avLst/>
          </a:prstGeom>
          <a:noFill/>
        </p:spPr>
        <p:txBody>
          <a:bodyPr wrap="none" rtlCol="0">
            <a:spAutoFit/>
          </a:bodyPr>
          <a:lstStyle/>
          <a:p>
            <a:r>
              <a:rPr lang="en-US" sz="2000" b="0" dirty="0">
                <a:latin typeface="Calibri" panose="020F0502020204030204" pitchFamily="34" charset="0"/>
              </a:rPr>
              <a:t>Meta-data</a:t>
            </a:r>
          </a:p>
        </p:txBody>
      </p:sp>
    </p:spTree>
    <p:extLst>
      <p:ext uri="{BB962C8B-B14F-4D97-AF65-F5344CB8AC3E}">
        <p14:creationId xmlns:p14="http://schemas.microsoft.com/office/powerpoint/2010/main" val="3037142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Shape 1143"/>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File API (attempt 1)</a:t>
            </a:r>
          </a:p>
        </p:txBody>
      </p:sp>
      <p:sp>
        <p:nvSpPr>
          <p:cNvPr id="1144" name="Shape 1144"/>
          <p:cNvSpPr>
            <a:spLocks noGrp="1"/>
          </p:cNvSpPr>
          <p:nvPr>
            <p:ph type="body" idx="4294967295"/>
          </p:nvPr>
        </p:nvSpPr>
        <p:spPr>
          <a:xfrm>
            <a:off x="349422" y="1618215"/>
            <a:ext cx="8539888" cy="2454716"/>
          </a:xfrm>
          <a:prstGeom prst="rect">
            <a:avLst/>
          </a:prstGeom>
        </p:spPr>
        <p:txBody>
          <a:bodyPr/>
          <a:lstStyle/>
          <a:p>
            <a:pPr marL="0" indent="0">
              <a:buNone/>
              <a:defRPr sz="1800">
                <a:solidFill>
                  <a:srgbClr val="000000"/>
                </a:solidFill>
              </a:defRPr>
            </a:pPr>
            <a:r>
              <a:rPr sz="2391" dirty="0">
                <a:solidFill>
                  <a:srgbClr val="0070C0"/>
                </a:solidFill>
                <a:latin typeface="Menlo"/>
                <a:ea typeface="Menlo"/>
                <a:cs typeface="Menlo"/>
                <a:sym typeface="Menlo"/>
              </a:rPr>
              <a:t>read</a:t>
            </a:r>
            <a:r>
              <a:rPr sz="2391" dirty="0">
                <a:latin typeface="Menlo"/>
                <a:ea typeface="Menlo"/>
                <a:cs typeface="Menlo"/>
                <a:sym typeface="Menlo"/>
              </a:rPr>
              <a:t>(int inode, void *buf, size_t nbyte)</a:t>
            </a:r>
          </a:p>
          <a:p>
            <a:pPr marL="0" indent="0">
              <a:buNone/>
              <a:defRPr sz="1800">
                <a:solidFill>
                  <a:srgbClr val="000000"/>
                </a:solidFill>
              </a:defRPr>
            </a:pPr>
            <a:r>
              <a:rPr sz="2391" dirty="0">
                <a:solidFill>
                  <a:srgbClr val="0070C0"/>
                </a:solidFill>
                <a:latin typeface="Menlo"/>
                <a:ea typeface="Menlo"/>
                <a:cs typeface="Menlo"/>
                <a:sym typeface="Menlo"/>
              </a:rPr>
              <a:t>write</a:t>
            </a:r>
            <a:r>
              <a:rPr sz="2391" dirty="0">
                <a:latin typeface="Menlo"/>
                <a:ea typeface="Menlo"/>
                <a:cs typeface="Menlo"/>
                <a:sym typeface="Menlo"/>
              </a:rPr>
              <a:t>(int inode, void *buf, size_t nbyte)</a:t>
            </a:r>
          </a:p>
          <a:p>
            <a:pPr marL="0" indent="0">
              <a:buNone/>
              <a:defRPr sz="1800">
                <a:solidFill>
                  <a:srgbClr val="000000"/>
                </a:solidFill>
              </a:defRPr>
            </a:pPr>
            <a:r>
              <a:rPr sz="2391" dirty="0">
                <a:solidFill>
                  <a:srgbClr val="0070C0"/>
                </a:solidFill>
                <a:latin typeface="Menlo"/>
                <a:ea typeface="Menlo"/>
                <a:cs typeface="Menlo"/>
                <a:sym typeface="Menlo"/>
              </a:rPr>
              <a:t>seek</a:t>
            </a:r>
            <a:r>
              <a:rPr sz="2391" dirty="0">
                <a:latin typeface="Menlo"/>
                <a:ea typeface="Menlo"/>
                <a:cs typeface="Menlo"/>
                <a:sym typeface="Menlo"/>
              </a:rPr>
              <a:t>(int inode, off_t offset)</a:t>
            </a:r>
          </a:p>
        </p:txBody>
      </p:sp>
      <p:sp>
        <p:nvSpPr>
          <p:cNvPr id="4" name="Shape 1148"/>
          <p:cNvSpPr/>
          <p:nvPr/>
        </p:nvSpPr>
        <p:spPr>
          <a:xfrm>
            <a:off x="450367" y="3200185"/>
            <a:ext cx="8693633" cy="461601"/>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pPr lvl="0">
              <a:defRPr sz="1800">
                <a:solidFill>
                  <a:srgbClr val="000000"/>
                </a:solidFill>
              </a:defRPr>
            </a:pPr>
            <a:r>
              <a:rPr sz="2531" b="0" dirty="0">
                <a:solidFill>
                  <a:srgbClr val="000000"/>
                </a:solidFill>
                <a:latin typeface="Calibri" panose="020F0502020204030204" pitchFamily="34" charset="0"/>
              </a:rPr>
              <a:t>seek does not cause disk seek</a:t>
            </a:r>
            <a:r>
              <a:rPr lang="en-US" sz="2531" b="0" dirty="0">
                <a:solidFill>
                  <a:srgbClr val="000000"/>
                </a:solidFill>
                <a:latin typeface="Calibri" panose="020F0502020204030204" pitchFamily="34" charset="0"/>
              </a:rPr>
              <a:t> until </a:t>
            </a:r>
            <a:r>
              <a:rPr sz="2531" b="0" dirty="0">
                <a:solidFill>
                  <a:srgbClr val="000000"/>
                </a:solidFill>
                <a:latin typeface="Calibri" panose="020F0502020204030204" pitchFamily="34" charset="0"/>
              </a:rPr>
              <a:t>read/write</a:t>
            </a:r>
          </a:p>
        </p:txBody>
      </p:sp>
      <p:sp>
        <p:nvSpPr>
          <p:cNvPr id="5" name="Shape 1156"/>
          <p:cNvSpPr/>
          <p:nvPr/>
        </p:nvSpPr>
        <p:spPr>
          <a:xfrm>
            <a:off x="450367" y="4094610"/>
            <a:ext cx="2500685" cy="77893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marL="457200" lvl="0" indent="-457200" algn="l">
              <a:buFont typeface="Wingdings" pitchFamily="2" charset="2"/>
              <a:buChar char="§"/>
              <a:defRPr sz="1800">
                <a:solidFill>
                  <a:srgbClr val="000000"/>
                </a:solidFill>
              </a:defRPr>
            </a:pPr>
            <a:r>
              <a:rPr sz="2531" b="0" dirty="0">
                <a:solidFill>
                  <a:srgbClr val="0070C0"/>
                </a:solidFill>
                <a:latin typeface="Calibri" panose="020F0502020204030204" pitchFamily="34" charset="0"/>
              </a:rPr>
              <a:t>Disadvantages?</a:t>
            </a:r>
          </a:p>
          <a:p>
            <a:pPr marL="457200" lvl="0" indent="-457200" algn="l">
              <a:buFont typeface="Arial" panose="020B0604020202020204" pitchFamily="34" charset="0"/>
              <a:buChar char="•"/>
              <a:defRPr sz="1800">
                <a:solidFill>
                  <a:srgbClr val="000000"/>
                </a:solidFill>
              </a:defRPr>
            </a:pPr>
            <a:endParaRPr sz="2531" b="0" dirty="0">
              <a:solidFill>
                <a:srgbClr val="000000"/>
              </a:solidFill>
              <a:latin typeface="Calibri" panose="020F0502020204030204" pitchFamily="34" charset="0"/>
            </a:endParaRPr>
          </a:p>
        </p:txBody>
      </p:sp>
      <p:sp>
        <p:nvSpPr>
          <p:cNvPr id="2" name="Rectangle 1"/>
          <p:cNvSpPr/>
          <p:nvPr/>
        </p:nvSpPr>
        <p:spPr>
          <a:xfrm>
            <a:off x="947558" y="4674245"/>
            <a:ext cx="6720786" cy="1015663"/>
          </a:xfrm>
          <a:prstGeom prst="rect">
            <a:avLst/>
          </a:prstGeom>
        </p:spPr>
        <p:txBody>
          <a:bodyPr wrap="square">
            <a:spAutoFit/>
          </a:bodyPr>
          <a:lstStyle/>
          <a:p>
            <a:pPr marL="321457" indent="-321457">
              <a:buFontTx/>
              <a:buChar char="-"/>
              <a:defRPr sz="1800">
                <a:solidFill>
                  <a:srgbClr val="000000"/>
                </a:solidFill>
              </a:defRPr>
            </a:pPr>
            <a:r>
              <a:rPr lang="en-US" sz="2000" b="0" dirty="0">
                <a:latin typeface="Calibri" panose="020F0502020204030204" pitchFamily="34" charset="0"/>
              </a:rPr>
              <a:t>names hard to remember</a:t>
            </a:r>
          </a:p>
          <a:p>
            <a:pPr marL="321457" indent="-321457">
              <a:buFontTx/>
              <a:buChar char="-"/>
              <a:defRPr sz="1800">
                <a:solidFill>
                  <a:srgbClr val="000000"/>
                </a:solidFill>
              </a:defRPr>
            </a:pPr>
            <a:r>
              <a:rPr lang="en-US" sz="2000" b="0" dirty="0">
                <a:latin typeface="Calibri" panose="020F0502020204030204" pitchFamily="34" charset="0"/>
              </a:rPr>
              <a:t>no organization or meaning to </a:t>
            </a:r>
            <a:r>
              <a:rPr lang="en-US" sz="2000" b="0" dirty="0" err="1">
                <a:latin typeface="Calibri" panose="020F0502020204030204" pitchFamily="34" charset="0"/>
              </a:rPr>
              <a:t>inode</a:t>
            </a:r>
            <a:r>
              <a:rPr lang="en-US" sz="2000" b="0" dirty="0">
                <a:latin typeface="Calibri" panose="020F0502020204030204" pitchFamily="34" charset="0"/>
              </a:rPr>
              <a:t> numbers</a:t>
            </a:r>
          </a:p>
          <a:p>
            <a:pPr marL="321457" indent="-321457">
              <a:buFontTx/>
              <a:buChar char="-"/>
              <a:defRPr sz="1800">
                <a:solidFill>
                  <a:srgbClr val="000000"/>
                </a:solidFill>
              </a:defRPr>
            </a:pPr>
            <a:r>
              <a:rPr lang="en-US" sz="2000" b="0" dirty="0">
                <a:latin typeface="Calibri" panose="020F0502020204030204" pitchFamily="34" charset="0"/>
              </a:rPr>
              <a:t>semantics of offset with </a:t>
            </a:r>
            <a:r>
              <a:rPr lang="en-US" sz="2000" b="0">
                <a:latin typeface="Calibri" panose="020F0502020204030204" pitchFamily="34" charset="0"/>
              </a:rPr>
              <a:t>multiple processes</a:t>
            </a:r>
            <a:endParaRPr lang="en-US" sz="2000" b="0" dirty="0">
              <a:latin typeface="Calibri" panose="020F0502020204030204" pitchFamily="34" charset="0"/>
            </a:endParaRPr>
          </a:p>
        </p:txBody>
      </p:sp>
    </p:spTree>
    <p:extLst>
      <p:ext uri="{BB962C8B-B14F-4D97-AF65-F5344CB8AC3E}">
        <p14:creationId xmlns:p14="http://schemas.microsoft.com/office/powerpoint/2010/main" val="342514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Shape 1112"/>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File Names</a:t>
            </a:r>
          </a:p>
        </p:txBody>
      </p:sp>
      <p:sp>
        <p:nvSpPr>
          <p:cNvPr id="1113" name="Shape 1113"/>
          <p:cNvSpPr>
            <a:spLocks noGrp="1"/>
          </p:cNvSpPr>
          <p:nvPr>
            <p:ph type="body" idx="4294967295"/>
          </p:nvPr>
        </p:nvSpPr>
        <p:spPr>
          <a:xfrm>
            <a:off x="391353" y="1641122"/>
            <a:ext cx="7804547" cy="3662288"/>
          </a:xfrm>
          <a:prstGeom prst="rect">
            <a:avLst/>
          </a:prstGeom>
        </p:spPr>
        <p:txBody>
          <a:bodyPr/>
          <a:lstStyle/>
          <a:p>
            <a:pPr>
              <a:defRPr sz="1800">
                <a:solidFill>
                  <a:srgbClr val="000000"/>
                </a:solidFill>
              </a:defRPr>
            </a:pPr>
            <a:r>
              <a:rPr sz="2672" dirty="0"/>
              <a:t>Three types of names</a:t>
            </a:r>
          </a:p>
          <a:p>
            <a:pPr marL="616717" lvl="1" indent="-321457">
              <a:defRPr sz="1800">
                <a:solidFill>
                  <a:srgbClr val="000000"/>
                </a:solidFill>
              </a:defRPr>
            </a:pPr>
            <a:r>
              <a:rPr lang="en-US" sz="2461" dirty="0"/>
              <a:t>Unique id:</a:t>
            </a:r>
            <a:r>
              <a:rPr sz="2461" dirty="0"/>
              <a:t> inode</a:t>
            </a:r>
            <a:r>
              <a:rPr lang="en-US" sz="2461" dirty="0"/>
              <a:t> numbers</a:t>
            </a:r>
            <a:endParaRPr sz="2461" dirty="0"/>
          </a:p>
          <a:p>
            <a:pPr marL="616717" lvl="1" indent="-321457">
              <a:defRPr sz="1800">
                <a:solidFill>
                  <a:srgbClr val="000000"/>
                </a:solidFill>
              </a:defRPr>
            </a:pPr>
            <a:r>
              <a:rPr lang="en-US" sz="2461" dirty="0">
                <a:solidFill>
                  <a:srgbClr val="0070C0"/>
                </a:solidFill>
              </a:rPr>
              <a:t>P</a:t>
            </a:r>
            <a:r>
              <a:rPr sz="2461" dirty="0">
                <a:solidFill>
                  <a:srgbClr val="0070C0"/>
                </a:solidFill>
              </a:rPr>
              <a:t>ath</a:t>
            </a:r>
          </a:p>
          <a:p>
            <a:pPr marL="616717" lvl="1" indent="-321457">
              <a:defRPr sz="1800">
                <a:solidFill>
                  <a:srgbClr val="000000"/>
                </a:solidFill>
              </a:defRPr>
            </a:pPr>
            <a:r>
              <a:rPr lang="en-US" sz="2461" dirty="0"/>
              <a:t>F</a:t>
            </a:r>
            <a:r>
              <a:rPr sz="2461" dirty="0"/>
              <a:t>ile descriptor</a:t>
            </a:r>
          </a:p>
        </p:txBody>
      </p:sp>
    </p:spTree>
    <p:extLst>
      <p:ext uri="{BB962C8B-B14F-4D97-AF65-F5344CB8AC3E}">
        <p14:creationId xmlns:p14="http://schemas.microsoft.com/office/powerpoint/2010/main" val="295255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 name="Shape 1168"/>
          <p:cNvSpPr>
            <a:spLocks noGrp="1"/>
          </p:cNvSpPr>
          <p:nvPr>
            <p:ph type="title"/>
          </p:nvPr>
        </p:nvSpPr>
        <p:spPr>
          <a:prstGeom prst="rect">
            <a:avLst/>
          </a:prstGeom>
        </p:spPr>
        <p:txBody>
          <a:bodyPr/>
          <a:lstStyle>
            <a:lvl1pPr defTabSz="473201">
              <a:defRPr sz="6480"/>
            </a:lvl1pPr>
          </a:lstStyle>
          <a:p>
            <a:pPr lvl="0">
              <a:defRPr sz="1800">
                <a:solidFill>
                  <a:srgbClr val="000000"/>
                </a:solidFill>
              </a:defRPr>
            </a:pPr>
            <a:r>
              <a:rPr sz="3600" dirty="0">
                <a:solidFill>
                  <a:srgbClr val="000000"/>
                </a:solidFill>
              </a:rPr>
              <a:t>Paths</a:t>
            </a:r>
          </a:p>
        </p:txBody>
      </p:sp>
      <p:sp>
        <p:nvSpPr>
          <p:cNvPr id="1169" name="Shape 1169"/>
          <p:cNvSpPr>
            <a:spLocks noGrp="1"/>
          </p:cNvSpPr>
          <p:nvPr>
            <p:ph type="body" idx="4294967295"/>
          </p:nvPr>
        </p:nvSpPr>
        <p:spPr>
          <a:xfrm>
            <a:off x="307492" y="1675433"/>
            <a:ext cx="8553864" cy="4922331"/>
          </a:xfrm>
          <a:prstGeom prst="rect">
            <a:avLst/>
          </a:prstGeom>
        </p:spPr>
        <p:txBody>
          <a:bodyPr>
            <a:normAutofit/>
          </a:bodyPr>
          <a:lstStyle/>
          <a:p>
            <a:pPr>
              <a:defRPr sz="1800">
                <a:solidFill>
                  <a:srgbClr val="000000"/>
                </a:solidFill>
              </a:defRPr>
            </a:pPr>
            <a:r>
              <a:rPr sz="2672" dirty="0">
                <a:solidFill>
                  <a:srgbClr val="0070C0"/>
                </a:solidFill>
              </a:rPr>
              <a:t>String names </a:t>
            </a:r>
            <a:r>
              <a:rPr sz="2672" dirty="0"/>
              <a:t>are friendlier than number names</a:t>
            </a:r>
            <a:endParaRPr lang="en-US" sz="2672" dirty="0"/>
          </a:p>
          <a:p>
            <a:pPr>
              <a:defRPr sz="1800">
                <a:solidFill>
                  <a:srgbClr val="000000"/>
                </a:solidFill>
              </a:defRPr>
            </a:pPr>
            <a:endParaRPr lang="en-US" sz="2672" dirty="0"/>
          </a:p>
          <a:p>
            <a:pPr>
              <a:defRPr sz="1800">
                <a:solidFill>
                  <a:srgbClr val="000000"/>
                </a:solidFill>
              </a:defRPr>
            </a:pPr>
            <a:r>
              <a:rPr lang="en-US" sz="2672" dirty="0">
                <a:solidFill>
                  <a:srgbClr val="0070C0"/>
                </a:solidFill>
              </a:rPr>
              <a:t>File system </a:t>
            </a:r>
            <a:r>
              <a:rPr lang="en-US" sz="2672" dirty="0"/>
              <a:t>still interacts with </a:t>
            </a:r>
            <a:r>
              <a:rPr lang="en-US" sz="2672" dirty="0" err="1">
                <a:solidFill>
                  <a:srgbClr val="0070C0"/>
                </a:solidFill>
              </a:rPr>
              <a:t>inode</a:t>
            </a:r>
            <a:r>
              <a:rPr lang="en-US" sz="2672" dirty="0"/>
              <a:t> numbers</a:t>
            </a:r>
          </a:p>
          <a:p>
            <a:pPr>
              <a:defRPr sz="1800">
                <a:solidFill>
                  <a:srgbClr val="000000"/>
                </a:solidFill>
              </a:defRPr>
            </a:pPr>
            <a:endParaRPr lang="en-US" sz="2672" dirty="0"/>
          </a:p>
          <a:p>
            <a:pPr>
              <a:defRPr sz="1800">
                <a:solidFill>
                  <a:srgbClr val="000000"/>
                </a:solidFill>
              </a:defRPr>
            </a:pPr>
            <a:r>
              <a:rPr sz="2672" dirty="0"/>
              <a:t>Store </a:t>
            </a:r>
            <a:r>
              <a:rPr sz="2672" i="1" dirty="0">
                <a:solidFill>
                  <a:srgbClr val="0070C0"/>
                </a:solidFill>
              </a:rPr>
              <a:t>path-to-inode</a:t>
            </a:r>
            <a:r>
              <a:rPr sz="2672" dirty="0">
                <a:solidFill>
                  <a:srgbClr val="0070C0"/>
                </a:solidFill>
              </a:rPr>
              <a:t> mappings </a:t>
            </a:r>
            <a:r>
              <a:rPr sz="2672" dirty="0"/>
              <a:t>in predetermined “root” file (typically inode 2)</a:t>
            </a:r>
            <a:endParaRPr lang="en-US" sz="2672" dirty="0"/>
          </a:p>
          <a:p>
            <a:pPr marL="638160" lvl="1" indent="-342900">
              <a:defRPr sz="1800">
                <a:solidFill>
                  <a:srgbClr val="000000"/>
                </a:solidFill>
              </a:defRPr>
            </a:pPr>
            <a:r>
              <a:rPr lang="en-US" sz="2461" dirty="0"/>
              <a:t>	</a:t>
            </a:r>
            <a:r>
              <a:rPr lang="en-US" sz="2461" dirty="0">
                <a:solidFill>
                  <a:srgbClr val="0070C0"/>
                </a:solidFill>
              </a:rPr>
              <a:t>Directory</a:t>
            </a:r>
            <a:r>
              <a:rPr lang="en-US" sz="2461" dirty="0"/>
              <a:t>!</a:t>
            </a:r>
            <a:endParaRPr sz="2461" dirty="0"/>
          </a:p>
        </p:txBody>
      </p:sp>
    </p:spTree>
    <p:extLst>
      <p:ext uri="{BB962C8B-B14F-4D97-AF65-F5344CB8AC3E}">
        <p14:creationId xmlns:p14="http://schemas.microsoft.com/office/powerpoint/2010/main" val="93898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6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1-bits-ints-part1" id="{B715AE6D-8F23-B04C-8438-F12C9727B49A}" vid="{C382CE4F-DE24-3D4B-B558-25C32380179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template2007</Template>
  <TotalTime>851</TotalTime>
  <Words>2540</Words>
  <Application>Microsoft Macintosh PowerPoint</Application>
  <PresentationFormat>全屏显示(4:3)</PresentationFormat>
  <Paragraphs>603</Paragraphs>
  <Slides>49</Slides>
  <Notes>5</Notes>
  <HiddenSlides>1</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49</vt:i4>
      </vt:variant>
    </vt:vector>
  </HeadingPairs>
  <TitlesOfParts>
    <vt:vector size="63" baseType="lpstr">
      <vt:lpstr>NimbusMonL</vt:lpstr>
      <vt:lpstr>PingFang SC</vt:lpstr>
      <vt:lpstr>URWPalladioL</vt:lpstr>
      <vt:lpstr>Arial</vt:lpstr>
      <vt:lpstr>Arial Narrow</vt:lpstr>
      <vt:lpstr>Calibri</vt:lpstr>
      <vt:lpstr>Calisto MT</vt:lpstr>
      <vt:lpstr>Courier</vt:lpstr>
      <vt:lpstr>Courier New</vt:lpstr>
      <vt:lpstr>Menlo</vt:lpstr>
      <vt:lpstr>Times New Roman</vt:lpstr>
      <vt:lpstr>Wingdings</vt:lpstr>
      <vt:lpstr>Wingdings 2</vt:lpstr>
      <vt:lpstr>template2007</vt:lpstr>
      <vt:lpstr>Persistence: File System API</vt:lpstr>
      <vt:lpstr>What is a File?</vt:lpstr>
      <vt:lpstr>File Names</vt:lpstr>
      <vt:lpstr>Inode Number</vt:lpstr>
      <vt:lpstr>What does “i” stand for?</vt:lpstr>
      <vt:lpstr>PowerPoint 演示文稿</vt:lpstr>
      <vt:lpstr>File API (attempt 1)</vt:lpstr>
      <vt:lpstr>File Names</vt:lpstr>
      <vt:lpstr>Paths</vt:lpstr>
      <vt:lpstr>PowerPoint 演示文稿</vt:lpstr>
      <vt:lpstr>PowerPoint 演示文稿</vt:lpstr>
      <vt:lpstr>PowerPoint 演示文稿</vt:lpstr>
      <vt:lpstr>Paths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Directory Calls</vt:lpstr>
      <vt:lpstr>Special Directory Entries</vt:lpstr>
      <vt:lpstr>File API (attempt 2)</vt:lpstr>
      <vt:lpstr>File Names</vt:lpstr>
      <vt:lpstr>File Descriptor (fd)</vt:lpstr>
      <vt:lpstr>FD Table (xv6)</vt:lpstr>
      <vt:lpstr>Code Snippet</vt:lpstr>
      <vt:lpstr>Code Snippet</vt:lpstr>
      <vt:lpstr>Code Snippet</vt:lpstr>
      <vt:lpstr>Code Snippet</vt:lpstr>
      <vt:lpstr>Code Snippet</vt:lpstr>
      <vt:lpstr>File API (attempt 3)</vt:lpstr>
      <vt:lpstr>Deleting Files</vt:lpstr>
      <vt:lpstr>Network File System Designers</vt:lpstr>
      <vt:lpstr>Links: Demonstrate</vt:lpstr>
      <vt:lpstr>Links: Demonstrate</vt:lpstr>
      <vt:lpstr>Many File Systems</vt:lpstr>
      <vt:lpstr>Many File Systems: Approach 1</vt:lpstr>
      <vt:lpstr>Many File Systems: Approach 2</vt:lpstr>
      <vt:lpstr>PowerPoint 演示文稿</vt:lpstr>
      <vt:lpstr>Communicating Requirements: fsync</vt:lpstr>
      <vt:lpstr>rename</vt:lpstr>
      <vt:lpstr>PowerPoint 演示文稿</vt:lpstr>
      <vt:lpstr>PowerPoint 演示文稿</vt:lpstr>
      <vt:lpstr>PowerPoint 演示文稿</vt:lpstr>
      <vt:lpstr>rename</vt:lpstr>
      <vt:lpstr>Atomic File Update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Persistence: File System API</dc:title>
  <dc:creator>Microsoft Office User</dc:creator>
  <dc:description>Redesign of slides created by Randal E. Bryant and David R. O'Hallaron</dc:description>
  <cp:lastModifiedBy>Ben</cp:lastModifiedBy>
  <cp:revision>46</cp:revision>
  <cp:lastPrinted>2017-08-31T16:02:16Z</cp:lastPrinted>
  <dcterms:created xsi:type="dcterms:W3CDTF">2021-11-24T23:31:11Z</dcterms:created>
  <dcterms:modified xsi:type="dcterms:W3CDTF">2023-11-22T14:19:38Z</dcterms:modified>
</cp:coreProperties>
</file>