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395" r:id="rId2"/>
    <p:sldId id="259" r:id="rId3"/>
    <p:sldId id="260" r:id="rId4"/>
    <p:sldId id="269" r:id="rId5"/>
    <p:sldId id="270" r:id="rId6"/>
    <p:sldId id="271" r:id="rId7"/>
    <p:sldId id="396" r:id="rId8"/>
    <p:sldId id="385" r:id="rId9"/>
    <p:sldId id="402" r:id="rId10"/>
    <p:sldId id="403" r:id="rId11"/>
    <p:sldId id="386" r:id="rId12"/>
    <p:sldId id="387" r:id="rId13"/>
    <p:sldId id="388" r:id="rId14"/>
    <p:sldId id="389" r:id="rId15"/>
    <p:sldId id="397" r:id="rId16"/>
    <p:sldId id="390" r:id="rId17"/>
    <p:sldId id="293" r:id="rId18"/>
    <p:sldId id="295" r:id="rId19"/>
    <p:sldId id="296" r:id="rId20"/>
    <p:sldId id="398" r:id="rId21"/>
    <p:sldId id="299" r:id="rId22"/>
    <p:sldId id="391" r:id="rId23"/>
    <p:sldId id="399" r:id="rId24"/>
    <p:sldId id="392" r:id="rId25"/>
    <p:sldId id="393" r:id="rId26"/>
    <p:sldId id="275" r:id="rId27"/>
    <p:sldId id="276" r:id="rId28"/>
    <p:sldId id="277" r:id="rId29"/>
    <p:sldId id="280" r:id="rId30"/>
    <p:sldId id="282" r:id="rId31"/>
    <p:sldId id="284" r:id="rId32"/>
    <p:sldId id="291" r:id="rId33"/>
    <p:sldId id="300" r:id="rId34"/>
    <p:sldId id="301" r:id="rId35"/>
    <p:sldId id="302" r:id="rId36"/>
    <p:sldId id="305" r:id="rId37"/>
    <p:sldId id="306" r:id="rId38"/>
    <p:sldId id="310" r:id="rId39"/>
    <p:sldId id="311" r:id="rId40"/>
    <p:sldId id="314" r:id="rId41"/>
    <p:sldId id="316" r:id="rId42"/>
    <p:sldId id="318" r:id="rId43"/>
    <p:sldId id="326" r:id="rId44"/>
    <p:sldId id="336" r:id="rId45"/>
    <p:sldId id="343" r:id="rId46"/>
    <p:sldId id="357" r:id="rId47"/>
    <p:sldId id="350" r:id="rId48"/>
    <p:sldId id="362" r:id="rId49"/>
    <p:sldId id="365" r:id="rId50"/>
    <p:sldId id="400" r:id="rId51"/>
    <p:sldId id="374" r:id="rId52"/>
    <p:sldId id="401" r:id="rId53"/>
    <p:sldId id="383" r:id="rId54"/>
  </p:sldIdLst>
  <p:sldSz cx="9144000" cy="6858000" type="screen4x3"/>
  <p:notesSz cx="7302500" cy="9586913"/>
  <p:custDataLst>
    <p:tags r:id="rId57"/>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8E799"/>
    <a:srgbClr val="CDF1C5"/>
    <a:srgbClr val="F1C7C7"/>
    <a:srgbClr val="E0E0E0"/>
    <a:srgbClr val="E0F4E3"/>
    <a:srgbClr val="E3E4E6"/>
    <a:srgbClr val="FFFF99"/>
    <a:srgbClr val="FF9999"/>
    <a:srgbClr val="EFBFBF"/>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1" autoAdjust="0"/>
    <p:restoredTop sz="92313"/>
  </p:normalViewPr>
  <p:slideViewPr>
    <p:cSldViewPr snapToObjects="1">
      <p:cViewPr varScale="1">
        <p:scale>
          <a:sx n="113" d="100"/>
          <a:sy n="113" d="100"/>
        </p:scale>
        <p:origin x="124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64"/>
    </p:cViewPr>
  </p:sorterViewPr>
  <p:notesViewPr>
    <p:cSldViewPr snapToObjects="1">
      <p:cViewPr varScale="1">
        <p:scale>
          <a:sx n="70" d="100"/>
          <a:sy n="70" d="100"/>
        </p:scale>
        <p:origin x="-2384" y="-120"/>
      </p:cViewPr>
      <p:guideLst>
        <p:guide orient="horz" pos="3019"/>
        <p:guide pos="23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22115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35257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56623" lvl="1" indent="-406394" algn="l">
              <a:lnSpc>
                <a:spcPct val="90000"/>
              </a:lnSpc>
              <a:spcBef>
                <a:spcPct val="20000"/>
              </a:spcBef>
              <a:buFont typeface="Times" charset="0"/>
              <a:buChar char="•"/>
            </a:pPr>
            <a:endParaRPr lang="en-US" sz="2800" dirty="0">
              <a:solidFill>
                <a:schemeClr val="tx1"/>
              </a:solidFill>
              <a:ea typeface="ＭＳ Ｐゴシック" charset="-128"/>
            </a:endParaRPr>
          </a:p>
          <a:p>
            <a:endParaRPr lang="en-US" dirty="0"/>
          </a:p>
        </p:txBody>
      </p:sp>
    </p:spTree>
    <p:extLst>
      <p:ext uri="{BB962C8B-B14F-4D97-AF65-F5344CB8AC3E}">
        <p14:creationId xmlns:p14="http://schemas.microsoft.com/office/powerpoint/2010/main" val="794377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56623" lvl="1" indent="-406394" algn="l">
              <a:lnSpc>
                <a:spcPct val="90000"/>
              </a:lnSpc>
              <a:spcBef>
                <a:spcPct val="20000"/>
              </a:spcBef>
              <a:buFont typeface="Times" charset="0"/>
              <a:buChar char="•"/>
            </a:pPr>
            <a:r>
              <a:rPr lang="en-US" sz="2800" dirty="0">
                <a:solidFill>
                  <a:schemeClr val="tx1"/>
                </a:solidFill>
                <a:ea typeface="ＭＳ Ｐゴシック" charset="-128"/>
              </a:rPr>
              <a:t>Larger --&gt; ??</a:t>
            </a:r>
          </a:p>
          <a:p>
            <a:pPr marL="1056623" lvl="1" indent="-406394" algn="l">
              <a:lnSpc>
                <a:spcPct val="90000"/>
              </a:lnSpc>
              <a:spcBef>
                <a:spcPct val="20000"/>
              </a:spcBef>
              <a:buFont typeface="Times" charset="0"/>
              <a:buChar char="•"/>
            </a:pPr>
            <a:r>
              <a:rPr lang="en-US" sz="2800" dirty="0">
                <a:solidFill>
                  <a:schemeClr val="tx1"/>
                </a:solidFill>
                <a:ea typeface="ＭＳ Ｐゴシック" charset="-128"/>
              </a:rPr>
              <a:t>Smaller --&gt; ??</a:t>
            </a:r>
          </a:p>
          <a:p>
            <a:endParaRPr lang="en-US" dirty="0"/>
          </a:p>
        </p:txBody>
      </p:sp>
    </p:spTree>
    <p:extLst>
      <p:ext uri="{BB962C8B-B14F-4D97-AF65-F5344CB8AC3E}">
        <p14:creationId xmlns:p14="http://schemas.microsoft.com/office/powerpoint/2010/main" val="206377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a:solidFill>
                  <a:srgbClr val="0070C0"/>
                </a:solidFill>
                <a:latin typeface="Calibri" panose="020F0502020204030204" pitchFamily="34" charset="0"/>
                <a:ea typeface="ＭＳ Ｐゴシック" charset="-128"/>
              </a:rPr>
              <a:t>Read from two disk locations: one for FAT, one for data</a:t>
            </a:r>
            <a:endParaRPr kumimoji="1"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14</a:t>
            </a:fld>
            <a:endParaRPr lang="en-US"/>
          </a:p>
        </p:txBody>
      </p:sp>
    </p:spTree>
    <p:extLst>
      <p:ext uri="{BB962C8B-B14F-4D97-AF65-F5344CB8AC3E}">
        <p14:creationId xmlns:p14="http://schemas.microsoft.com/office/powerpoint/2010/main" val="242821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56623" lvl="1" indent="-406394" algn="l">
              <a:lnSpc>
                <a:spcPct val="90000"/>
              </a:lnSpc>
              <a:spcBef>
                <a:spcPct val="20000"/>
              </a:spcBef>
              <a:buFont typeface="Times" charset="0"/>
              <a:buChar char="•"/>
            </a:pPr>
            <a:endParaRPr lang="en-US" sz="2800" dirty="0">
              <a:solidFill>
                <a:schemeClr val="tx1"/>
              </a:solidFill>
              <a:ea typeface="ＭＳ Ｐゴシック" charset="-128"/>
            </a:endParaRPr>
          </a:p>
          <a:p>
            <a:endParaRPr lang="en-US" dirty="0"/>
          </a:p>
        </p:txBody>
      </p:sp>
    </p:spTree>
    <p:extLst>
      <p:ext uri="{BB962C8B-B14F-4D97-AF65-F5344CB8AC3E}">
        <p14:creationId xmlns:p14="http://schemas.microsoft.com/office/powerpoint/2010/main" val="110954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URWPalladioL"/>
              </a:rPr>
              <a:t>Often, file systems treat directories as a special type of file. Thus, a directory has an inode, somewhere in the inode table (with the type field of the inode marked as “directory” instead of “regular file”). The directory has data blocks pointed to by the inode (and perhaps, indirect blocks); these data blocks live in the data block region of our simple file system. </a:t>
            </a:r>
            <a:endParaRPr lang="en-US" altLang="zh-CN"/>
          </a:p>
          <a:p>
            <a:endParaRPr kumimoji="1"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36</a:t>
            </a:fld>
            <a:endParaRPr lang="en-US"/>
          </a:p>
        </p:txBody>
      </p:sp>
    </p:spTree>
    <p:extLst>
      <p:ext uri="{BB962C8B-B14F-4D97-AF65-F5344CB8AC3E}">
        <p14:creationId xmlns:p14="http://schemas.microsoft.com/office/powerpoint/2010/main" val="271783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URWPalladioL"/>
              </a:rPr>
              <a:t>The superblock contains information about this particular file system, including, for example, how many inodes and data blocks are in the file system, where the inode table begins, and so forth. </a:t>
            </a:r>
            <a:endParaRPr lang="en-US" altLang="zh-CN" sz="280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a:effectLst/>
              <a:latin typeface="URWPalladio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URWPalladioL"/>
              </a:rPr>
              <a:t>When mounting a file system, the operating system will read the superblock first, to initialize various parameters, and then attach the volume to the file-system tree. </a:t>
            </a:r>
            <a:endParaRPr lang="en-US" altLang="zh-CN"/>
          </a:p>
          <a:p>
            <a:endParaRPr kumimoji="1"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41</a:t>
            </a:fld>
            <a:endParaRPr lang="en-US"/>
          </a:p>
        </p:txBody>
      </p:sp>
    </p:spTree>
    <p:extLst>
      <p:ext uri="{BB962C8B-B14F-4D97-AF65-F5344CB8AC3E}">
        <p14:creationId xmlns:p14="http://schemas.microsoft.com/office/powerpoint/2010/main" val="15663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 name="Shape 6"/>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7" name="Shape 7"/>
          <p:cNvSpPr>
            <a:spLocks noGrp="1"/>
          </p:cNvSpPr>
          <p:nvPr>
            <p:ph type="body" idx="1"/>
          </p:nvPr>
        </p:nvSpPr>
        <p:spPr>
          <a:xfrm>
            <a:off x="892969" y="3536156"/>
            <a:ext cx="7358063" cy="794742"/>
          </a:xfrm>
          <a:prstGeom prst="rect">
            <a:avLst/>
          </a:prstGeom>
        </p:spPr>
        <p:txBody>
          <a:bodyPr/>
          <a:lstStyle>
            <a:lvl1pPr algn="ctr">
              <a:defRPr sz="2250"/>
            </a:lvl1pPr>
            <a:lvl2pPr algn="ctr">
              <a:defRPr sz="2250"/>
            </a:lvl2pPr>
            <a:lvl3pPr algn="ctr">
              <a:defRPr sz="2250"/>
            </a:lvl3pPr>
            <a:lvl4pPr algn="ctr">
              <a:defRPr sz="2250"/>
            </a:lvl4pPr>
            <a:lvl5pPr algn="ctr">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13304910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26" y="142875"/>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a:xfrm>
            <a:off x="396875" y="1066800"/>
            <a:ext cx="7896225" cy="526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 id="2147483662" r:id="rId14"/>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0070C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0070C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057400"/>
            <a:ext cx="7772400" cy="1143000"/>
          </a:xfrm>
        </p:spPr>
        <p:txBody>
          <a:bodyPr/>
          <a:lstStyle/>
          <a:p>
            <a:pPr algn="ctr"/>
            <a:r>
              <a:rPr lang="en-US" dirty="0"/>
              <a:t>File System Implementation</a:t>
            </a:r>
          </a:p>
        </p:txBody>
      </p:sp>
      <p:sp>
        <p:nvSpPr>
          <p:cNvPr id="2051" name="Rectangle 3"/>
          <p:cNvSpPr>
            <a:spLocks noGrp="1" noChangeArrowheads="1"/>
          </p:cNvSpPr>
          <p:nvPr>
            <p:ph type="subTitle" idx="1"/>
          </p:nvPr>
        </p:nvSpPr>
        <p:spPr>
          <a:xfrm>
            <a:off x="381000" y="3571874"/>
            <a:ext cx="8458200" cy="3063727"/>
          </a:xfrm>
        </p:spPr>
        <p:txBody>
          <a:bodyPr>
            <a:normAutofit fontScale="92500" lnSpcReduction="20000"/>
          </a:bodyPr>
          <a:lstStyle/>
          <a:p>
            <a:pPr marL="609569" indent="-609569"/>
            <a:r>
              <a:rPr lang="en-US" dirty="0"/>
              <a:t>Questions answered in this lecture:</a:t>
            </a:r>
          </a:p>
          <a:p>
            <a:pPr marL="609569" indent="-609569"/>
            <a:r>
              <a:rPr lang="en-US" dirty="0"/>
              <a:t>What on-disk structures to represent files and directories?</a:t>
            </a:r>
          </a:p>
          <a:p>
            <a:pPr marL="1066745" lvl="1" indent="-609569" algn="l"/>
            <a:r>
              <a:rPr lang="en-US" sz="1687" dirty="0"/>
              <a:t>Contiguous, Extents, Linked, FAT, Indexed, Multi-level indexed</a:t>
            </a:r>
          </a:p>
          <a:p>
            <a:pPr marL="1066745" lvl="1" indent="-609569" algn="l"/>
            <a:r>
              <a:rPr lang="en-US" sz="1687" dirty="0"/>
              <a:t>Which are good for different metrics?</a:t>
            </a:r>
            <a:endParaRPr lang="en-US" sz="1336" dirty="0"/>
          </a:p>
          <a:p>
            <a:pPr marL="609569" indent="-609569"/>
            <a:endParaRPr lang="en-US" dirty="0"/>
          </a:p>
          <a:p>
            <a:pPr marL="609569" indent="-609569"/>
            <a:r>
              <a:rPr lang="en-US" dirty="0"/>
              <a:t>What disk operations are needed for:</a:t>
            </a:r>
          </a:p>
          <a:p>
            <a:pPr marL="609569" indent="-609569"/>
            <a:r>
              <a:rPr lang="en-US" dirty="0"/>
              <a:t>	make directory</a:t>
            </a:r>
          </a:p>
          <a:p>
            <a:pPr marL="609569" indent="-609569"/>
            <a:r>
              <a:rPr lang="en-US" dirty="0"/>
              <a:t>	open file</a:t>
            </a:r>
          </a:p>
          <a:p>
            <a:pPr marL="609569" indent="-609569"/>
            <a:r>
              <a:rPr lang="en-US" dirty="0"/>
              <a:t>	write/read file</a:t>
            </a:r>
          </a:p>
          <a:p>
            <a:pPr marL="609569" indent="-609569"/>
            <a:r>
              <a:rPr lang="en-US" dirty="0"/>
              <a:t>	close file</a:t>
            </a:r>
          </a:p>
          <a:p>
            <a:pPr marL="609569" indent="-609569"/>
            <a:endParaRPr lang="en-US" dirty="0"/>
          </a:p>
          <a:p>
            <a:pPr marL="609569" indent="-609569"/>
            <a:endParaRPr lang="en-US" dirty="0">
              <a:solidFill>
                <a:schemeClr val="bg2"/>
              </a:solidFill>
            </a:endParaRPr>
          </a:p>
        </p:txBody>
      </p:sp>
    </p:spTree>
    <p:extLst>
      <p:ext uri="{BB962C8B-B14F-4D97-AF65-F5344CB8AC3E}">
        <p14:creationId xmlns:p14="http://schemas.microsoft.com/office/powerpoint/2010/main" val="26146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a:latin typeface="Söhne"/>
              </a:rPr>
              <a:t>Ex</a:t>
            </a:r>
            <a:r>
              <a:rPr lang="en-US" altLang="zh-CN" b="1" i="0">
                <a:effectLst/>
                <a:latin typeface="Söhne"/>
              </a:rPr>
              <a:t>ternal Fragmentation</a:t>
            </a:r>
            <a:endParaRPr lang="en-US"/>
          </a:p>
        </p:txBody>
      </p:sp>
      <p:sp>
        <p:nvSpPr>
          <p:cNvPr id="358403" name="Rectangle 3"/>
          <p:cNvSpPr>
            <a:spLocks noGrp="1" noChangeArrowheads="1"/>
          </p:cNvSpPr>
          <p:nvPr>
            <p:ph type="body" idx="1"/>
          </p:nvPr>
        </p:nvSpPr>
        <p:spPr>
          <a:xfrm>
            <a:off x="320289" y="1504587"/>
            <a:ext cx="8042662" cy="5028228"/>
          </a:xfrm>
        </p:spPr>
        <p:txBody>
          <a:bodyPr>
            <a:normAutofit/>
          </a:bodyPr>
          <a:lstStyle/>
          <a:p>
            <a:pPr algn="just">
              <a:lnSpc>
                <a:spcPct val="90000"/>
              </a:lnSpc>
            </a:pPr>
            <a:r>
              <a:rPr lang="en-US" altLang="zh-CN"/>
              <a:t>Meaning</a:t>
            </a:r>
          </a:p>
          <a:p>
            <a:pPr lvl="1" algn="just">
              <a:lnSpc>
                <a:spcPct val="90000"/>
              </a:lnSpc>
            </a:pPr>
            <a:r>
              <a:rPr lang="en-US" altLang="zh-CN"/>
              <a:t>External fragmentation occurs when free space in a storage medium is scattered throughout the storage area </a:t>
            </a:r>
            <a:r>
              <a:rPr lang="en-US" altLang="zh-CN">
                <a:solidFill>
                  <a:srgbClr val="0070C0"/>
                </a:solidFill>
              </a:rPr>
              <a:t>in non-contiguous chunks</a:t>
            </a:r>
            <a:r>
              <a:rPr lang="en-US" altLang="zh-CN"/>
              <a:t>, making it </a:t>
            </a:r>
            <a:r>
              <a:rPr lang="en-US" altLang="zh-CN">
                <a:solidFill>
                  <a:srgbClr val="0070C0"/>
                </a:solidFill>
              </a:rPr>
              <a:t>challenging to allocate large contiguous blocks </a:t>
            </a:r>
            <a:r>
              <a:rPr lang="en-US" altLang="zh-CN"/>
              <a:t>for storing files.</a:t>
            </a:r>
          </a:p>
          <a:p>
            <a:pPr algn="just"/>
            <a:r>
              <a:rPr lang="en-US" altLang="zh-CN"/>
              <a:t>Cause</a:t>
            </a:r>
          </a:p>
          <a:p>
            <a:pPr lvl="1" algn="just"/>
            <a:r>
              <a:rPr lang="en-US" altLang="zh-CN"/>
              <a:t>Files are created, deleted, and resized over time, </a:t>
            </a:r>
            <a:r>
              <a:rPr lang="en-US" altLang="zh-CN">
                <a:solidFill>
                  <a:srgbClr val="0070C0"/>
                </a:solidFill>
              </a:rPr>
              <a:t>leaving behind gaps of unused space</a:t>
            </a:r>
            <a:r>
              <a:rPr lang="en-US" altLang="zh-CN"/>
              <a:t>. While the total free space may be sufficient, it is fragmented into smaller pieces, making it difficult to find a single contiguous block for storing large files.</a:t>
            </a:r>
          </a:p>
          <a:p>
            <a:pPr algn="just"/>
            <a:r>
              <a:rPr lang="en-US" altLang="zh-CN"/>
              <a:t>Solution</a:t>
            </a:r>
          </a:p>
          <a:p>
            <a:pPr lvl="1" algn="just"/>
            <a:r>
              <a:rPr lang="en-US" altLang="zh-CN"/>
              <a:t>Periodic </a:t>
            </a:r>
            <a:r>
              <a:rPr lang="en-US" altLang="zh-CN">
                <a:solidFill>
                  <a:srgbClr val="0070C0"/>
                </a:solidFill>
              </a:rPr>
              <a:t>defragmentation</a:t>
            </a:r>
            <a:r>
              <a:rPr lang="en-US" altLang="zh-CN"/>
              <a:t> processes can be used to rearrange and consolidate free space, reducing external fragmentation and improving the efficiency of storage allocation.</a:t>
            </a:r>
          </a:p>
          <a:p>
            <a:pPr algn="just">
              <a:lnSpc>
                <a:spcPct val="90000"/>
              </a:lnSpc>
            </a:pPr>
            <a:endParaRPr lang="en-US" dirty="0"/>
          </a:p>
        </p:txBody>
      </p:sp>
      <p:sp>
        <p:nvSpPr>
          <p:cNvPr id="2" name="文本框 1">
            <a:extLst>
              <a:ext uri="{FF2B5EF4-FFF2-40B4-BE49-F238E27FC236}">
                <a16:creationId xmlns:a16="http://schemas.microsoft.com/office/drawing/2014/main" id="{C96966AA-6D6F-1314-6C88-D2BA1EB9BA2B}"/>
              </a:ext>
            </a:extLst>
          </p:cNvPr>
          <p:cNvSpPr txBox="1"/>
          <p:nvPr/>
        </p:nvSpPr>
        <p:spPr>
          <a:xfrm>
            <a:off x="0" y="6627168"/>
            <a:ext cx="1043608" cy="230832"/>
          </a:xfrm>
          <a:prstGeom prst="rect">
            <a:avLst/>
          </a:prstGeom>
          <a:noFill/>
        </p:spPr>
        <p:txBody>
          <a:bodyPr wrap="square">
            <a:spAutoFit/>
          </a:bodyPr>
          <a:lstStyle/>
          <a:p>
            <a:r>
              <a:rPr lang="en-US" altLang="zh-CN" sz="900" b="0">
                <a:solidFill>
                  <a:schemeClr val="bg1">
                    <a:lumMod val="50000"/>
                  </a:schemeClr>
                </a:solidFill>
              </a:rPr>
              <a:t>From ChatGPT 3.5</a:t>
            </a:r>
            <a:endParaRPr lang="zh-CN" altLang="en-US" sz="900" b="0">
              <a:solidFill>
                <a:schemeClr val="bg1">
                  <a:lumMod val="50000"/>
                </a:schemeClr>
              </a:solidFill>
            </a:endParaRPr>
          </a:p>
        </p:txBody>
      </p:sp>
    </p:spTree>
    <p:extLst>
      <p:ext uri="{BB962C8B-B14F-4D97-AF65-F5344CB8AC3E}">
        <p14:creationId xmlns:p14="http://schemas.microsoft.com/office/powerpoint/2010/main" val="290036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dirty="0"/>
              <a:t>Solution</a:t>
            </a:r>
            <a:r>
              <a:rPr lang="zh-CN" altLang="en-US" dirty="0"/>
              <a:t> </a:t>
            </a:r>
            <a:r>
              <a:rPr lang="en-US" altLang="zh-CN" dirty="0"/>
              <a:t>1:</a:t>
            </a:r>
            <a:r>
              <a:rPr lang="zh-CN" altLang="en-US" dirty="0"/>
              <a:t> </a:t>
            </a:r>
            <a:r>
              <a:rPr lang="en-US" dirty="0"/>
              <a:t>Contiguous Allocation</a:t>
            </a:r>
          </a:p>
        </p:txBody>
      </p:sp>
      <p:sp>
        <p:nvSpPr>
          <p:cNvPr id="359427" name="Rectangle 3"/>
          <p:cNvSpPr>
            <a:spLocks noGrp="1" noChangeArrowheads="1"/>
          </p:cNvSpPr>
          <p:nvPr>
            <p:ph type="body" idx="1"/>
          </p:nvPr>
        </p:nvSpPr>
        <p:spPr>
          <a:xfrm>
            <a:off x="228600" y="1485173"/>
            <a:ext cx="8534400" cy="1752600"/>
          </a:xfrm>
        </p:spPr>
        <p:txBody>
          <a:bodyPr>
            <a:normAutofit/>
          </a:bodyPr>
          <a:lstStyle/>
          <a:p>
            <a:pPr>
              <a:lnSpc>
                <a:spcPct val="90000"/>
              </a:lnSpc>
            </a:pPr>
            <a:r>
              <a:rPr lang="en-US" dirty="0"/>
              <a:t>Allocate each file to contiguous sectors on disk</a:t>
            </a:r>
          </a:p>
          <a:p>
            <a:pPr lvl="1">
              <a:lnSpc>
                <a:spcPct val="90000"/>
              </a:lnSpc>
            </a:pPr>
            <a:r>
              <a:rPr lang="en-US" sz="1969" dirty="0"/>
              <a:t>Meta-data: </a:t>
            </a:r>
          </a:p>
          <a:p>
            <a:pPr lvl="1">
              <a:lnSpc>
                <a:spcPct val="90000"/>
              </a:lnSpc>
            </a:pPr>
            <a:r>
              <a:rPr lang="en-US" sz="1969" dirty="0"/>
              <a:t>OS allocates by finding sufficient free space</a:t>
            </a:r>
          </a:p>
          <a:p>
            <a:pPr lvl="2">
              <a:lnSpc>
                <a:spcPct val="90000"/>
              </a:lnSpc>
            </a:pPr>
            <a:r>
              <a:rPr lang="en-US" sz="1828" dirty="0"/>
              <a:t>Must predict future size of file; Should space be reserved?</a:t>
            </a:r>
          </a:p>
          <a:p>
            <a:pPr lvl="1">
              <a:lnSpc>
                <a:spcPct val="90000"/>
              </a:lnSpc>
            </a:pPr>
            <a:r>
              <a:rPr lang="en-US" sz="1969" dirty="0"/>
              <a:t>Example: IBM OS/360</a:t>
            </a:r>
          </a:p>
        </p:txBody>
      </p:sp>
      <p:grpSp>
        <p:nvGrpSpPr>
          <p:cNvPr id="2" name="Group 25"/>
          <p:cNvGrpSpPr>
            <a:grpSpLocks/>
          </p:cNvGrpSpPr>
          <p:nvPr/>
        </p:nvGrpSpPr>
        <p:grpSpPr bwMode="auto">
          <a:xfrm>
            <a:off x="533400" y="3237773"/>
            <a:ext cx="6858000" cy="457200"/>
            <a:chOff x="336" y="1920"/>
            <a:chExt cx="4320" cy="288"/>
          </a:xfrm>
        </p:grpSpPr>
        <p:sp>
          <p:nvSpPr>
            <p:cNvPr id="359429" name="Rectangle 5"/>
            <p:cNvSpPr>
              <a:spLocks noChangeArrowheads="1"/>
            </p:cNvSpPr>
            <p:nvPr/>
          </p:nvSpPr>
          <p:spPr bwMode="auto">
            <a:xfrm>
              <a:off x="336"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59430" name="Rectangle 6"/>
            <p:cNvSpPr>
              <a:spLocks noChangeArrowheads="1"/>
            </p:cNvSpPr>
            <p:nvPr/>
          </p:nvSpPr>
          <p:spPr bwMode="auto">
            <a:xfrm>
              <a:off x="624"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59431" name="Rectangle 7"/>
            <p:cNvSpPr>
              <a:spLocks noChangeArrowheads="1"/>
            </p:cNvSpPr>
            <p:nvPr/>
          </p:nvSpPr>
          <p:spPr bwMode="auto">
            <a:xfrm>
              <a:off x="912" y="192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59434" name="Rectangle 10"/>
            <p:cNvSpPr>
              <a:spLocks noChangeArrowheads="1"/>
            </p:cNvSpPr>
            <p:nvPr/>
          </p:nvSpPr>
          <p:spPr bwMode="auto">
            <a:xfrm>
              <a:off x="1200" y="192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59435" name="Rectangle 11"/>
            <p:cNvSpPr>
              <a:spLocks noChangeArrowheads="1"/>
            </p:cNvSpPr>
            <p:nvPr/>
          </p:nvSpPr>
          <p:spPr bwMode="auto">
            <a:xfrm>
              <a:off x="1488" y="192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59436" name="Rectangle 12"/>
            <p:cNvSpPr>
              <a:spLocks noChangeArrowheads="1"/>
            </p:cNvSpPr>
            <p:nvPr/>
          </p:nvSpPr>
          <p:spPr bwMode="auto">
            <a:xfrm>
              <a:off x="2064"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59437" name="Rectangle 13"/>
            <p:cNvSpPr>
              <a:spLocks noChangeArrowheads="1"/>
            </p:cNvSpPr>
            <p:nvPr/>
          </p:nvSpPr>
          <p:spPr bwMode="auto">
            <a:xfrm>
              <a:off x="1776"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59438" name="Rectangle 14"/>
            <p:cNvSpPr>
              <a:spLocks noChangeArrowheads="1"/>
            </p:cNvSpPr>
            <p:nvPr/>
          </p:nvSpPr>
          <p:spPr bwMode="auto">
            <a:xfrm>
              <a:off x="2352"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59439" name="Rectangle 15"/>
            <p:cNvSpPr>
              <a:spLocks noChangeArrowheads="1"/>
            </p:cNvSpPr>
            <p:nvPr/>
          </p:nvSpPr>
          <p:spPr bwMode="auto">
            <a:xfrm>
              <a:off x="2640"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59440" name="Rectangle 16"/>
            <p:cNvSpPr>
              <a:spLocks noChangeArrowheads="1"/>
            </p:cNvSpPr>
            <p:nvPr/>
          </p:nvSpPr>
          <p:spPr bwMode="auto">
            <a:xfrm>
              <a:off x="2928"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59441" name="Rectangle 17"/>
            <p:cNvSpPr>
              <a:spLocks noChangeArrowheads="1"/>
            </p:cNvSpPr>
            <p:nvPr/>
          </p:nvSpPr>
          <p:spPr bwMode="auto">
            <a:xfrm>
              <a:off x="3216" y="192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59443" name="Rectangle 19"/>
            <p:cNvSpPr>
              <a:spLocks noChangeArrowheads="1"/>
            </p:cNvSpPr>
            <p:nvPr/>
          </p:nvSpPr>
          <p:spPr bwMode="auto">
            <a:xfrm>
              <a:off x="3504" y="192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59444" name="Rectangle 20"/>
            <p:cNvSpPr>
              <a:spLocks noChangeArrowheads="1"/>
            </p:cNvSpPr>
            <p:nvPr/>
          </p:nvSpPr>
          <p:spPr bwMode="auto">
            <a:xfrm>
              <a:off x="3792" y="192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59446" name="Rectangle 22"/>
            <p:cNvSpPr>
              <a:spLocks noChangeArrowheads="1"/>
            </p:cNvSpPr>
            <p:nvPr/>
          </p:nvSpPr>
          <p:spPr bwMode="auto">
            <a:xfrm>
              <a:off x="4080"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59447" name="Rectangle 23"/>
            <p:cNvSpPr>
              <a:spLocks noChangeArrowheads="1"/>
            </p:cNvSpPr>
            <p:nvPr/>
          </p:nvSpPr>
          <p:spPr bwMode="auto">
            <a:xfrm>
              <a:off x="4368"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grpSp>
      <p:sp>
        <p:nvSpPr>
          <p:cNvPr id="21" name="Rectangle 20"/>
          <p:cNvSpPr/>
          <p:nvPr/>
        </p:nvSpPr>
        <p:spPr>
          <a:xfrm>
            <a:off x="76200" y="4114800"/>
            <a:ext cx="4800600" cy="2546659"/>
          </a:xfrm>
          <a:prstGeom prst="rect">
            <a:avLst/>
          </a:prstGeom>
        </p:spPr>
        <p:txBody>
          <a:bodyPr wrap="square">
            <a:spAutoFit/>
          </a:bodyPr>
          <a:lstStyle/>
          <a:p>
            <a:pPr lvl="1" algn="l">
              <a:lnSpc>
                <a:spcPct val="90000"/>
              </a:lnSpc>
            </a:pPr>
            <a:r>
              <a:rPr lang="en-US" sz="1969" b="0" dirty="0">
                <a:latin typeface="Calibri" panose="020F0502020204030204" pitchFamily="34" charset="0"/>
              </a:rPr>
              <a:t>Fragmentation (internal and external)?</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Ability to grow file over time?</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Seek cost for sequential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Speed to calculate random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Wasted space for meta-data?</a:t>
            </a:r>
          </a:p>
        </p:txBody>
      </p:sp>
      <p:sp>
        <p:nvSpPr>
          <p:cNvPr id="22" name="Rectangle 21"/>
          <p:cNvSpPr/>
          <p:nvPr/>
        </p:nvSpPr>
        <p:spPr>
          <a:xfrm>
            <a:off x="4471805" y="6296166"/>
            <a:ext cx="3833229" cy="365036"/>
          </a:xfrm>
          <a:prstGeom prst="rect">
            <a:avLst/>
          </a:prstGeom>
        </p:spPr>
        <p:txBody>
          <a:bodyPr wrap="none">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Little overhead for meta-data</a:t>
            </a:r>
          </a:p>
        </p:txBody>
      </p:sp>
      <p:sp>
        <p:nvSpPr>
          <p:cNvPr id="23" name="Rectangle 22"/>
          <p:cNvSpPr/>
          <p:nvPr/>
        </p:nvSpPr>
        <p:spPr>
          <a:xfrm>
            <a:off x="4471805" y="5139160"/>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Excellent performance</a:t>
            </a:r>
          </a:p>
        </p:txBody>
      </p:sp>
      <p:sp>
        <p:nvSpPr>
          <p:cNvPr id="24" name="Rectangle 23"/>
          <p:cNvSpPr/>
          <p:nvPr/>
        </p:nvSpPr>
        <p:spPr>
          <a:xfrm>
            <a:off x="4471805" y="5724508"/>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Simple calculation</a:t>
            </a:r>
          </a:p>
        </p:txBody>
      </p:sp>
      <p:sp>
        <p:nvSpPr>
          <p:cNvPr id="25" name="Rectangle 24"/>
          <p:cNvSpPr/>
          <p:nvPr/>
        </p:nvSpPr>
        <p:spPr>
          <a:xfrm>
            <a:off x="4471805" y="4114800"/>
            <a:ext cx="4572000" cy="590931"/>
          </a:xfrm>
          <a:prstGeom prst="rect">
            <a:avLst/>
          </a:prstGeom>
        </p:spPr>
        <p:txBody>
          <a:bodyPr>
            <a:spAutoFit/>
          </a:bodyPr>
          <a:lstStyle/>
          <a:p>
            <a:pPr marL="742912" indent="-285736">
              <a:lnSpc>
                <a:spcPct val="90000"/>
              </a:lnSpc>
              <a:spcBef>
                <a:spcPct val="20000"/>
              </a:spcBef>
            </a:pPr>
            <a:r>
              <a:rPr lang="en-US" sz="1800" b="0" dirty="0">
                <a:solidFill>
                  <a:srgbClr val="000000"/>
                </a:solidFill>
                <a:latin typeface="Calibri" panose="020F0502020204030204" pitchFamily="34" charset="0"/>
                <a:ea typeface="ＭＳ Ｐゴシック" charset="-128"/>
              </a:rPr>
              <a:t>- Horrible </a:t>
            </a:r>
            <a:r>
              <a:rPr lang="en-US" sz="1800" b="0" dirty="0">
                <a:solidFill>
                  <a:srgbClr val="C00000"/>
                </a:solidFill>
                <a:latin typeface="Calibri" panose="020F0502020204030204" pitchFamily="34" charset="0"/>
                <a:ea typeface="ＭＳ Ｐゴシック" charset="-128"/>
              </a:rPr>
              <a:t>external fragmentation  </a:t>
            </a:r>
            <a:r>
              <a:rPr lang="en-US" sz="1800" b="0" dirty="0">
                <a:solidFill>
                  <a:srgbClr val="000000"/>
                </a:solidFill>
                <a:latin typeface="Calibri" panose="020F0502020204030204" pitchFamily="34" charset="0"/>
                <a:ea typeface="ＭＳ Ｐゴシック" charset="-128"/>
              </a:rPr>
              <a:t>(needs periodic compaction)</a:t>
            </a:r>
          </a:p>
        </p:txBody>
      </p:sp>
      <p:sp>
        <p:nvSpPr>
          <p:cNvPr id="26" name="Rectangle 25"/>
          <p:cNvSpPr/>
          <p:nvPr/>
        </p:nvSpPr>
        <p:spPr>
          <a:xfrm>
            <a:off x="4471805" y="4603417"/>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C00000"/>
                </a:solidFill>
                <a:latin typeface="Calibri" panose="020F0502020204030204" pitchFamily="34" charset="0"/>
                <a:ea typeface="ＭＳ Ｐゴシック" charset="-128"/>
              </a:rPr>
              <a:t>- May not be able to without moving </a:t>
            </a:r>
          </a:p>
        </p:txBody>
      </p:sp>
      <p:sp>
        <p:nvSpPr>
          <p:cNvPr id="3" name="Rectangle 2"/>
          <p:cNvSpPr/>
          <p:nvPr/>
        </p:nvSpPr>
        <p:spPr>
          <a:xfrm>
            <a:off x="2176847" y="1844824"/>
            <a:ext cx="3571106" cy="365036"/>
          </a:xfrm>
          <a:prstGeom prst="rect">
            <a:avLst/>
          </a:prstGeom>
        </p:spPr>
        <p:txBody>
          <a:bodyPr wrap="none">
            <a:spAutoFit/>
          </a:bodyPr>
          <a:lstStyle/>
          <a:p>
            <a:pPr lvl="1">
              <a:lnSpc>
                <a:spcPct val="90000"/>
              </a:lnSpc>
            </a:pPr>
            <a:r>
              <a:rPr lang="en-US" sz="1969" b="0" dirty="0">
                <a:solidFill>
                  <a:srgbClr val="0070C0"/>
                </a:solidFill>
                <a:latin typeface="Calibri" panose="020F0502020204030204" pitchFamily="34" charset="0"/>
              </a:rPr>
              <a:t>Starting block and size of file</a:t>
            </a:r>
          </a:p>
        </p:txBody>
      </p:sp>
      <p:sp>
        <p:nvSpPr>
          <p:cNvPr id="28" name="Rectangle 22"/>
          <p:cNvSpPr>
            <a:spLocks noChangeArrowheads="1"/>
          </p:cNvSpPr>
          <p:nvPr/>
        </p:nvSpPr>
        <p:spPr bwMode="auto">
          <a:xfrm>
            <a:off x="7391400" y="3238583"/>
            <a:ext cx="457200" cy="457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29" name="Rectangle 23"/>
          <p:cNvSpPr>
            <a:spLocks noChangeArrowheads="1"/>
          </p:cNvSpPr>
          <p:nvPr/>
        </p:nvSpPr>
        <p:spPr bwMode="auto">
          <a:xfrm>
            <a:off x="7848600" y="3238583"/>
            <a:ext cx="457200" cy="457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0" name="Rectangle 22"/>
          <p:cNvSpPr>
            <a:spLocks noChangeArrowheads="1"/>
          </p:cNvSpPr>
          <p:nvPr/>
        </p:nvSpPr>
        <p:spPr bwMode="auto">
          <a:xfrm>
            <a:off x="90487" y="3232853"/>
            <a:ext cx="457200" cy="457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1" name="Rectangle 23"/>
          <p:cNvSpPr>
            <a:spLocks noChangeArrowheads="1"/>
          </p:cNvSpPr>
          <p:nvPr/>
        </p:nvSpPr>
        <p:spPr bwMode="auto">
          <a:xfrm>
            <a:off x="8291512" y="3232853"/>
            <a:ext cx="457200" cy="457200"/>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Tree>
    <p:extLst>
      <p:ext uri="{BB962C8B-B14F-4D97-AF65-F5344CB8AC3E}">
        <p14:creationId xmlns:p14="http://schemas.microsoft.com/office/powerpoint/2010/main" val="209579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393726" y="142875"/>
            <a:ext cx="8458200" cy="762000"/>
          </a:xfrm>
        </p:spPr>
        <p:txBody>
          <a:bodyPr/>
          <a:lstStyle/>
          <a:p>
            <a:r>
              <a:rPr lang="en-US" altLang="zh-CN" dirty="0"/>
              <a:t>Solution</a:t>
            </a:r>
            <a:r>
              <a:rPr lang="zh-CN" altLang="en-US" dirty="0"/>
              <a:t> </a:t>
            </a:r>
            <a:r>
              <a:rPr lang="en-US" altLang="zh-CN" dirty="0"/>
              <a:t>2:</a:t>
            </a:r>
            <a:r>
              <a:rPr lang="zh-CN" altLang="en-US" dirty="0"/>
              <a:t> </a:t>
            </a:r>
            <a:r>
              <a:rPr lang="en-US" dirty="0"/>
              <a:t>Small Fixed Number of </a:t>
            </a:r>
            <a:r>
              <a:rPr lang="en-US" dirty="0" err="1"/>
              <a:t>ExtentS</a:t>
            </a:r>
            <a:endParaRPr lang="en-US" dirty="0"/>
          </a:p>
        </p:txBody>
      </p:sp>
      <p:sp>
        <p:nvSpPr>
          <p:cNvPr id="360451" name="Rectangle 3"/>
          <p:cNvSpPr>
            <a:spLocks noGrp="1" noChangeArrowheads="1"/>
          </p:cNvSpPr>
          <p:nvPr>
            <p:ph type="body" idx="1"/>
          </p:nvPr>
        </p:nvSpPr>
        <p:spPr>
          <a:xfrm>
            <a:off x="304800" y="1514293"/>
            <a:ext cx="8458200" cy="990600"/>
          </a:xfrm>
        </p:spPr>
        <p:txBody>
          <a:bodyPr>
            <a:normAutofit/>
          </a:bodyPr>
          <a:lstStyle/>
          <a:p>
            <a:pPr>
              <a:lnSpc>
                <a:spcPct val="90000"/>
              </a:lnSpc>
            </a:pPr>
            <a:r>
              <a:rPr lang="en-US" dirty="0"/>
              <a:t>Allocate </a:t>
            </a:r>
            <a:r>
              <a:rPr lang="en-US" dirty="0">
                <a:solidFill>
                  <a:srgbClr val="0070C0"/>
                </a:solidFill>
              </a:rPr>
              <a:t>multiple contiguous regions </a:t>
            </a:r>
            <a:r>
              <a:rPr lang="en-US" dirty="0"/>
              <a:t>(extents) per file</a:t>
            </a:r>
          </a:p>
          <a:p>
            <a:pPr lvl="1">
              <a:lnSpc>
                <a:spcPct val="90000"/>
              </a:lnSpc>
            </a:pPr>
            <a:r>
              <a:rPr lang="en-US" sz="1969" dirty="0"/>
              <a:t>Meta-data:</a:t>
            </a:r>
          </a:p>
        </p:txBody>
      </p:sp>
      <p:sp>
        <p:nvSpPr>
          <p:cNvPr id="360452" name="Rectangle 4"/>
          <p:cNvSpPr>
            <a:spLocks noChangeArrowheads="1"/>
          </p:cNvSpPr>
          <p:nvPr/>
        </p:nvSpPr>
        <p:spPr bwMode="auto">
          <a:xfrm>
            <a:off x="5270205" y="3222726"/>
            <a:ext cx="3624558" cy="3382892"/>
          </a:xfrm>
          <a:prstGeom prst="rect">
            <a:avLst/>
          </a:prstGeom>
          <a:noFill/>
          <a:ln w="9525">
            <a:noFill/>
            <a:miter lim="800000"/>
            <a:headEnd/>
            <a:tailEnd/>
          </a:ln>
          <a:effectLst/>
        </p:spPr>
        <p:txBody>
          <a:bodyPr lIns="91439" tIns="45719" rIns="91439" bIns="45719">
            <a:prstTxWarp prst="textNoShape">
              <a:avLst/>
            </a:prstTxWarp>
          </a:bodyPr>
          <a:lstStyle/>
          <a:p>
            <a:pPr marL="742912" lvl="1" indent="-285736">
              <a:lnSpc>
                <a:spcPct val="90000"/>
              </a:lnSpc>
              <a:spcBef>
                <a:spcPct val="20000"/>
              </a:spcBef>
              <a:buFont typeface="Times" charset="0"/>
              <a:buChar char="•"/>
            </a:pPr>
            <a:endParaRPr lang="en-US" sz="1969" b="0" dirty="0">
              <a:latin typeface="Calibri" panose="020F0502020204030204" pitchFamily="34" charset="0"/>
              <a:ea typeface="ＭＳ Ｐゴシック" charset="-128"/>
            </a:endParaRPr>
          </a:p>
        </p:txBody>
      </p:sp>
      <p:grpSp>
        <p:nvGrpSpPr>
          <p:cNvPr id="36" name="Group 35"/>
          <p:cNvGrpSpPr/>
          <p:nvPr/>
        </p:nvGrpSpPr>
        <p:grpSpPr>
          <a:xfrm>
            <a:off x="550863" y="3313526"/>
            <a:ext cx="6858000" cy="457200"/>
            <a:chOff x="783450" y="3684693"/>
            <a:chExt cx="9753600" cy="650240"/>
          </a:xfrm>
        </p:grpSpPr>
        <p:sp>
          <p:nvSpPr>
            <p:cNvPr id="360454" name="Rectangle 6"/>
            <p:cNvSpPr>
              <a:spLocks noChangeArrowheads="1"/>
            </p:cNvSpPr>
            <p:nvPr/>
          </p:nvSpPr>
          <p:spPr bwMode="auto">
            <a:xfrm>
              <a:off x="783450" y="3684693"/>
              <a:ext cx="650240" cy="65024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sp>
          <p:nvSpPr>
            <p:cNvPr id="360456" name="Rectangle 8"/>
            <p:cNvSpPr>
              <a:spLocks noChangeArrowheads="1"/>
            </p:cNvSpPr>
            <p:nvPr/>
          </p:nvSpPr>
          <p:spPr bwMode="auto">
            <a:xfrm>
              <a:off x="2083930" y="3684693"/>
              <a:ext cx="650240" cy="65024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A</a:t>
              </a:r>
            </a:p>
          </p:txBody>
        </p:sp>
        <p:sp>
          <p:nvSpPr>
            <p:cNvPr id="360457" name="Rectangle 9"/>
            <p:cNvSpPr>
              <a:spLocks noChangeArrowheads="1"/>
            </p:cNvSpPr>
            <p:nvPr/>
          </p:nvSpPr>
          <p:spPr bwMode="auto">
            <a:xfrm>
              <a:off x="2734170" y="3684693"/>
              <a:ext cx="650240" cy="65024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A</a:t>
              </a:r>
            </a:p>
          </p:txBody>
        </p:sp>
        <p:sp>
          <p:nvSpPr>
            <p:cNvPr id="360458" name="Rectangle 10"/>
            <p:cNvSpPr>
              <a:spLocks noChangeArrowheads="1"/>
            </p:cNvSpPr>
            <p:nvPr/>
          </p:nvSpPr>
          <p:spPr bwMode="auto">
            <a:xfrm>
              <a:off x="3384410" y="3684693"/>
              <a:ext cx="650240" cy="65024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A</a:t>
              </a:r>
            </a:p>
          </p:txBody>
        </p:sp>
        <p:sp>
          <p:nvSpPr>
            <p:cNvPr id="360459" name="Rectangle 11"/>
            <p:cNvSpPr>
              <a:spLocks noChangeArrowheads="1"/>
            </p:cNvSpPr>
            <p:nvPr/>
          </p:nvSpPr>
          <p:spPr bwMode="auto">
            <a:xfrm>
              <a:off x="4684890" y="3684693"/>
              <a:ext cx="650240" cy="65024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0461" name="Rectangle 13"/>
            <p:cNvSpPr>
              <a:spLocks noChangeArrowheads="1"/>
            </p:cNvSpPr>
            <p:nvPr/>
          </p:nvSpPr>
          <p:spPr bwMode="auto">
            <a:xfrm>
              <a:off x="5335130" y="3684693"/>
              <a:ext cx="650240" cy="65024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0462" name="Rectangle 14"/>
            <p:cNvSpPr>
              <a:spLocks noChangeArrowheads="1"/>
            </p:cNvSpPr>
            <p:nvPr/>
          </p:nvSpPr>
          <p:spPr bwMode="auto">
            <a:xfrm>
              <a:off x="5985370" y="3684693"/>
              <a:ext cx="650240" cy="65024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0463" name="Rectangle 15"/>
            <p:cNvSpPr>
              <a:spLocks noChangeArrowheads="1"/>
            </p:cNvSpPr>
            <p:nvPr/>
          </p:nvSpPr>
          <p:spPr bwMode="auto">
            <a:xfrm>
              <a:off x="6635610" y="3684693"/>
              <a:ext cx="650240" cy="65024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0464" name="Rectangle 16"/>
            <p:cNvSpPr>
              <a:spLocks noChangeArrowheads="1"/>
            </p:cNvSpPr>
            <p:nvPr/>
          </p:nvSpPr>
          <p:spPr bwMode="auto">
            <a:xfrm>
              <a:off x="7285850" y="3684693"/>
              <a:ext cx="650240" cy="650240"/>
            </a:xfrm>
            <a:prstGeom prst="rect">
              <a:avLst/>
            </a:prstGeom>
            <a:solidFill>
              <a:schemeClr val="folHlink"/>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C</a:t>
              </a:r>
            </a:p>
          </p:txBody>
        </p:sp>
        <p:sp>
          <p:nvSpPr>
            <p:cNvPr id="360465" name="Rectangle 17"/>
            <p:cNvSpPr>
              <a:spLocks noChangeArrowheads="1"/>
            </p:cNvSpPr>
            <p:nvPr/>
          </p:nvSpPr>
          <p:spPr bwMode="auto">
            <a:xfrm>
              <a:off x="7936090" y="3684693"/>
              <a:ext cx="650240" cy="650240"/>
            </a:xfrm>
            <a:prstGeom prst="rect">
              <a:avLst/>
            </a:prstGeom>
            <a:solidFill>
              <a:schemeClr val="folHlink"/>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C</a:t>
              </a:r>
            </a:p>
          </p:txBody>
        </p:sp>
        <p:sp>
          <p:nvSpPr>
            <p:cNvPr id="360466" name="Rectangle 18"/>
            <p:cNvSpPr>
              <a:spLocks noChangeArrowheads="1"/>
            </p:cNvSpPr>
            <p:nvPr/>
          </p:nvSpPr>
          <p:spPr bwMode="auto">
            <a:xfrm>
              <a:off x="8586330" y="3684693"/>
              <a:ext cx="650240" cy="650240"/>
            </a:xfrm>
            <a:prstGeom prst="rect">
              <a:avLst/>
            </a:prstGeom>
            <a:solidFill>
              <a:schemeClr val="folHlink"/>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C</a:t>
              </a:r>
            </a:p>
          </p:txBody>
        </p:sp>
        <p:sp>
          <p:nvSpPr>
            <p:cNvPr id="360485" name="Rectangle 37"/>
            <p:cNvSpPr>
              <a:spLocks noChangeArrowheads="1"/>
            </p:cNvSpPr>
            <p:nvPr/>
          </p:nvSpPr>
          <p:spPr bwMode="auto">
            <a:xfrm>
              <a:off x="9236570" y="3684693"/>
              <a:ext cx="650240" cy="65024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0486" name="Rectangle 38"/>
            <p:cNvSpPr>
              <a:spLocks noChangeArrowheads="1"/>
            </p:cNvSpPr>
            <p:nvPr/>
          </p:nvSpPr>
          <p:spPr bwMode="auto">
            <a:xfrm>
              <a:off x="9886810" y="3684693"/>
              <a:ext cx="650240" cy="65024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0488" name="Rectangle 40"/>
            <p:cNvSpPr>
              <a:spLocks noChangeArrowheads="1"/>
            </p:cNvSpPr>
            <p:nvPr/>
          </p:nvSpPr>
          <p:spPr bwMode="auto">
            <a:xfrm>
              <a:off x="1433690" y="3684693"/>
              <a:ext cx="650240" cy="65024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sp>
          <p:nvSpPr>
            <p:cNvPr id="360489" name="Rectangle 41"/>
            <p:cNvSpPr>
              <a:spLocks noChangeArrowheads="1"/>
            </p:cNvSpPr>
            <p:nvPr/>
          </p:nvSpPr>
          <p:spPr bwMode="auto">
            <a:xfrm>
              <a:off x="4034650" y="3684693"/>
              <a:ext cx="650240" cy="65024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grpSp>
      <p:grpSp>
        <p:nvGrpSpPr>
          <p:cNvPr id="20" name="Group 25"/>
          <p:cNvGrpSpPr>
            <a:grpSpLocks/>
          </p:cNvGrpSpPr>
          <p:nvPr/>
        </p:nvGrpSpPr>
        <p:grpSpPr bwMode="auto">
          <a:xfrm>
            <a:off x="550863" y="2594009"/>
            <a:ext cx="6858000" cy="457200"/>
            <a:chOff x="336" y="1920"/>
            <a:chExt cx="4320" cy="288"/>
          </a:xfrm>
        </p:grpSpPr>
        <p:sp>
          <p:nvSpPr>
            <p:cNvPr id="21" name="Rectangle 5"/>
            <p:cNvSpPr>
              <a:spLocks noChangeArrowheads="1"/>
            </p:cNvSpPr>
            <p:nvPr/>
          </p:nvSpPr>
          <p:spPr bwMode="auto">
            <a:xfrm>
              <a:off x="336"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22" name="Rectangle 6"/>
            <p:cNvSpPr>
              <a:spLocks noChangeArrowheads="1"/>
            </p:cNvSpPr>
            <p:nvPr/>
          </p:nvSpPr>
          <p:spPr bwMode="auto">
            <a:xfrm>
              <a:off x="624"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23" name="Rectangle 7"/>
            <p:cNvSpPr>
              <a:spLocks noChangeArrowheads="1"/>
            </p:cNvSpPr>
            <p:nvPr/>
          </p:nvSpPr>
          <p:spPr bwMode="auto">
            <a:xfrm>
              <a:off x="912" y="192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24" name="Rectangle 10"/>
            <p:cNvSpPr>
              <a:spLocks noChangeArrowheads="1"/>
            </p:cNvSpPr>
            <p:nvPr/>
          </p:nvSpPr>
          <p:spPr bwMode="auto">
            <a:xfrm>
              <a:off x="1200" y="192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25" name="Rectangle 11"/>
            <p:cNvSpPr>
              <a:spLocks noChangeArrowheads="1"/>
            </p:cNvSpPr>
            <p:nvPr/>
          </p:nvSpPr>
          <p:spPr bwMode="auto">
            <a:xfrm>
              <a:off x="1488" y="192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26" name="Rectangle 12"/>
            <p:cNvSpPr>
              <a:spLocks noChangeArrowheads="1"/>
            </p:cNvSpPr>
            <p:nvPr/>
          </p:nvSpPr>
          <p:spPr bwMode="auto">
            <a:xfrm>
              <a:off x="2064"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27" name="Rectangle 13"/>
            <p:cNvSpPr>
              <a:spLocks noChangeArrowheads="1"/>
            </p:cNvSpPr>
            <p:nvPr/>
          </p:nvSpPr>
          <p:spPr bwMode="auto">
            <a:xfrm>
              <a:off x="1776"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28" name="Rectangle 14"/>
            <p:cNvSpPr>
              <a:spLocks noChangeArrowheads="1"/>
            </p:cNvSpPr>
            <p:nvPr/>
          </p:nvSpPr>
          <p:spPr bwMode="auto">
            <a:xfrm>
              <a:off x="2352"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29" name="Rectangle 15"/>
            <p:cNvSpPr>
              <a:spLocks noChangeArrowheads="1"/>
            </p:cNvSpPr>
            <p:nvPr/>
          </p:nvSpPr>
          <p:spPr bwMode="auto">
            <a:xfrm>
              <a:off x="2640"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0" name="Rectangle 16"/>
            <p:cNvSpPr>
              <a:spLocks noChangeArrowheads="1"/>
            </p:cNvSpPr>
            <p:nvPr/>
          </p:nvSpPr>
          <p:spPr bwMode="auto">
            <a:xfrm>
              <a:off x="2928" y="192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1" name="Rectangle 17"/>
            <p:cNvSpPr>
              <a:spLocks noChangeArrowheads="1"/>
            </p:cNvSpPr>
            <p:nvPr/>
          </p:nvSpPr>
          <p:spPr bwMode="auto">
            <a:xfrm>
              <a:off x="3216" y="192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2" name="Rectangle 19"/>
            <p:cNvSpPr>
              <a:spLocks noChangeArrowheads="1"/>
            </p:cNvSpPr>
            <p:nvPr/>
          </p:nvSpPr>
          <p:spPr bwMode="auto">
            <a:xfrm>
              <a:off x="3504" y="192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3" name="Rectangle 20"/>
            <p:cNvSpPr>
              <a:spLocks noChangeArrowheads="1"/>
            </p:cNvSpPr>
            <p:nvPr/>
          </p:nvSpPr>
          <p:spPr bwMode="auto">
            <a:xfrm>
              <a:off x="3792" y="192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4" name="Rectangle 22"/>
            <p:cNvSpPr>
              <a:spLocks noChangeArrowheads="1"/>
            </p:cNvSpPr>
            <p:nvPr/>
          </p:nvSpPr>
          <p:spPr bwMode="auto">
            <a:xfrm>
              <a:off x="4080"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5" name="Rectangle 23"/>
            <p:cNvSpPr>
              <a:spLocks noChangeArrowheads="1"/>
            </p:cNvSpPr>
            <p:nvPr/>
          </p:nvSpPr>
          <p:spPr bwMode="auto">
            <a:xfrm>
              <a:off x="4368" y="1920"/>
              <a:ext cx="288" cy="288"/>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sz="1687" b="0" dirty="0">
                <a:latin typeface="Calibri" panose="020F0502020204030204" pitchFamily="34" charset="0"/>
              </a:endParaRPr>
            </a:p>
          </p:txBody>
        </p:sp>
      </p:grpSp>
      <p:sp>
        <p:nvSpPr>
          <p:cNvPr id="37" name="Rectangle 36"/>
          <p:cNvSpPr/>
          <p:nvPr/>
        </p:nvSpPr>
        <p:spPr>
          <a:xfrm>
            <a:off x="76200" y="4114800"/>
            <a:ext cx="4800600" cy="2546659"/>
          </a:xfrm>
          <a:prstGeom prst="rect">
            <a:avLst/>
          </a:prstGeom>
        </p:spPr>
        <p:txBody>
          <a:bodyPr wrap="square">
            <a:spAutoFit/>
          </a:bodyPr>
          <a:lstStyle/>
          <a:p>
            <a:pPr lvl="1" algn="l">
              <a:lnSpc>
                <a:spcPct val="90000"/>
              </a:lnSpc>
            </a:pPr>
            <a:r>
              <a:rPr lang="en-US" sz="1969" b="0" dirty="0">
                <a:latin typeface="Calibri" panose="020F0502020204030204" pitchFamily="34" charset="0"/>
              </a:rPr>
              <a:t>Fragmentation (internal and external)?</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Ability to grow file over time?</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Seek cost for sequential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Speed to calculate random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Wasted space for meta-data?</a:t>
            </a:r>
          </a:p>
        </p:txBody>
      </p:sp>
      <p:sp>
        <p:nvSpPr>
          <p:cNvPr id="38" name="Rectangle 37"/>
          <p:cNvSpPr/>
          <p:nvPr/>
        </p:nvSpPr>
        <p:spPr>
          <a:xfrm>
            <a:off x="4471805" y="6296166"/>
            <a:ext cx="4288866" cy="365036"/>
          </a:xfrm>
          <a:prstGeom prst="rect">
            <a:avLst/>
          </a:prstGeom>
        </p:spPr>
        <p:txBody>
          <a:bodyPr wrap="none">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Still small overhead for meta-data</a:t>
            </a:r>
          </a:p>
        </p:txBody>
      </p:sp>
      <p:sp>
        <p:nvSpPr>
          <p:cNvPr id="39" name="Rectangle 38"/>
          <p:cNvSpPr/>
          <p:nvPr/>
        </p:nvSpPr>
        <p:spPr>
          <a:xfrm>
            <a:off x="4471805" y="5139160"/>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Still good performance</a:t>
            </a:r>
          </a:p>
        </p:txBody>
      </p:sp>
      <p:sp>
        <p:nvSpPr>
          <p:cNvPr id="40" name="Rectangle 39"/>
          <p:cNvSpPr/>
          <p:nvPr/>
        </p:nvSpPr>
        <p:spPr>
          <a:xfrm>
            <a:off x="4471805" y="5724508"/>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Still simple calculation</a:t>
            </a:r>
          </a:p>
        </p:txBody>
      </p:sp>
      <p:sp>
        <p:nvSpPr>
          <p:cNvPr id="41" name="Rectangle 40"/>
          <p:cNvSpPr/>
          <p:nvPr/>
        </p:nvSpPr>
        <p:spPr>
          <a:xfrm>
            <a:off x="4471805" y="4114800"/>
            <a:ext cx="4572000" cy="341632"/>
          </a:xfrm>
          <a:prstGeom prst="rect">
            <a:avLst/>
          </a:prstGeom>
        </p:spPr>
        <p:txBody>
          <a:bodyPr>
            <a:spAutoFit/>
          </a:bodyPr>
          <a:lstStyle/>
          <a:p>
            <a:pPr marL="742912" indent="-285736">
              <a:lnSpc>
                <a:spcPct val="90000"/>
              </a:lnSpc>
              <a:spcBef>
                <a:spcPct val="20000"/>
              </a:spcBef>
            </a:pPr>
            <a:r>
              <a:rPr lang="en-US" sz="1800" b="0" dirty="0">
                <a:solidFill>
                  <a:srgbClr val="000000"/>
                </a:solidFill>
                <a:latin typeface="Calibri" panose="020F0502020204030204" pitchFamily="34" charset="0"/>
                <a:ea typeface="ＭＳ Ｐゴシック" charset="-128"/>
              </a:rPr>
              <a:t>- Helps external fragmentation</a:t>
            </a:r>
          </a:p>
        </p:txBody>
      </p:sp>
      <p:sp>
        <p:nvSpPr>
          <p:cNvPr id="42" name="Rectangle 41"/>
          <p:cNvSpPr/>
          <p:nvPr/>
        </p:nvSpPr>
        <p:spPr>
          <a:xfrm>
            <a:off x="4471805" y="4603417"/>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921F07"/>
                </a:solidFill>
                <a:latin typeface="Calibri" panose="020F0502020204030204" pitchFamily="34" charset="0"/>
                <a:ea typeface="ＭＳ Ｐゴシック" charset="-128"/>
              </a:rPr>
              <a:t>- Can grow (until run out of extents)</a:t>
            </a:r>
          </a:p>
        </p:txBody>
      </p:sp>
      <p:sp>
        <p:nvSpPr>
          <p:cNvPr id="2" name="Rectangle 1"/>
          <p:cNvSpPr/>
          <p:nvPr/>
        </p:nvSpPr>
        <p:spPr>
          <a:xfrm>
            <a:off x="1968328" y="1886710"/>
            <a:ext cx="5816943" cy="618183"/>
          </a:xfrm>
          <a:prstGeom prst="rect">
            <a:avLst/>
          </a:prstGeom>
        </p:spPr>
        <p:txBody>
          <a:bodyPr wrap="square">
            <a:spAutoFit/>
          </a:bodyPr>
          <a:lstStyle/>
          <a:p>
            <a:pPr lvl="1">
              <a:lnSpc>
                <a:spcPct val="90000"/>
              </a:lnSpc>
            </a:pPr>
            <a:r>
              <a:rPr lang="en-US" sz="1969" b="0" dirty="0">
                <a:solidFill>
                  <a:srgbClr val="0070C0"/>
                </a:solidFill>
                <a:latin typeface="Calibri" panose="020F0502020204030204" pitchFamily="34" charset="0"/>
              </a:rPr>
              <a:t>Small array (2-6) designating each extent </a:t>
            </a:r>
          </a:p>
          <a:p>
            <a:pPr lvl="2">
              <a:lnSpc>
                <a:spcPct val="90000"/>
              </a:lnSpc>
            </a:pPr>
            <a:r>
              <a:rPr lang="en-US" sz="1828" b="0" dirty="0">
                <a:solidFill>
                  <a:srgbClr val="0070C0"/>
                </a:solidFill>
                <a:latin typeface="Calibri" panose="020F0502020204030204" pitchFamily="34" charset="0"/>
              </a:rPr>
              <a:t>Each entry: starting block and size</a:t>
            </a:r>
          </a:p>
        </p:txBody>
      </p:sp>
    </p:spTree>
    <p:extLst>
      <p:ext uri="{BB962C8B-B14F-4D97-AF65-F5344CB8AC3E}">
        <p14:creationId xmlns:p14="http://schemas.microsoft.com/office/powerpoint/2010/main" val="288342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CN" dirty="0"/>
              <a:t>Solution</a:t>
            </a:r>
            <a:r>
              <a:rPr lang="zh-CN" altLang="en-US" dirty="0"/>
              <a:t> </a:t>
            </a:r>
            <a:r>
              <a:rPr lang="en-US" altLang="zh-CN" dirty="0"/>
              <a:t>3:</a:t>
            </a:r>
            <a:r>
              <a:rPr lang="zh-CN" altLang="en-US" dirty="0"/>
              <a:t> </a:t>
            </a:r>
            <a:r>
              <a:rPr lang="en-US" dirty="0"/>
              <a:t>Linked Allocation</a:t>
            </a:r>
          </a:p>
        </p:txBody>
      </p:sp>
      <p:sp>
        <p:nvSpPr>
          <p:cNvPr id="361475" name="Rectangle 3"/>
          <p:cNvSpPr>
            <a:spLocks noGrp="1" noChangeArrowheads="1"/>
          </p:cNvSpPr>
          <p:nvPr>
            <p:ph type="body" idx="1"/>
          </p:nvPr>
        </p:nvSpPr>
        <p:spPr>
          <a:xfrm>
            <a:off x="419100" y="1447801"/>
            <a:ext cx="8458200" cy="1219200"/>
          </a:xfrm>
        </p:spPr>
        <p:txBody>
          <a:bodyPr>
            <a:normAutofit fontScale="92500" lnSpcReduction="10000"/>
          </a:bodyPr>
          <a:lstStyle/>
          <a:p>
            <a:pPr>
              <a:lnSpc>
                <a:spcPct val="90000"/>
              </a:lnSpc>
            </a:pPr>
            <a:r>
              <a:rPr lang="en-US" dirty="0"/>
              <a:t>Allocate </a:t>
            </a:r>
            <a:r>
              <a:rPr lang="en-US" dirty="0">
                <a:solidFill>
                  <a:srgbClr val="0070C0"/>
                </a:solidFill>
              </a:rPr>
              <a:t>linked-list of </a:t>
            </a:r>
            <a:r>
              <a:rPr lang="en-US" b="1" dirty="0">
                <a:solidFill>
                  <a:srgbClr val="0070C0"/>
                </a:solidFill>
              </a:rPr>
              <a:t>fixed-sized </a:t>
            </a:r>
            <a:r>
              <a:rPr lang="en-US" dirty="0">
                <a:solidFill>
                  <a:srgbClr val="0070C0"/>
                </a:solidFill>
              </a:rPr>
              <a:t>blocks </a:t>
            </a:r>
            <a:r>
              <a:rPr lang="en-US" dirty="0"/>
              <a:t>(multiple sectors)</a:t>
            </a:r>
          </a:p>
          <a:p>
            <a:pPr lvl="1">
              <a:lnSpc>
                <a:spcPct val="90000"/>
              </a:lnSpc>
            </a:pPr>
            <a:r>
              <a:rPr lang="en-US" sz="1969" dirty="0"/>
              <a:t>Meta-data: </a:t>
            </a:r>
            <a:br>
              <a:rPr lang="en-US" sz="1969" dirty="0"/>
            </a:br>
            <a:endParaRPr lang="en-US" sz="1969" dirty="0"/>
          </a:p>
          <a:p>
            <a:pPr lvl="1">
              <a:lnSpc>
                <a:spcPct val="90000"/>
              </a:lnSpc>
            </a:pPr>
            <a:r>
              <a:rPr lang="en-US" sz="1969" dirty="0"/>
              <a:t>Examples: TOPS-10, Alto</a:t>
            </a:r>
          </a:p>
        </p:txBody>
      </p:sp>
      <p:sp>
        <p:nvSpPr>
          <p:cNvPr id="361476" name="Rectangle 4"/>
          <p:cNvSpPr>
            <a:spLocks noChangeArrowheads="1"/>
          </p:cNvSpPr>
          <p:nvPr/>
        </p:nvSpPr>
        <p:spPr bwMode="auto">
          <a:xfrm>
            <a:off x="190500" y="3416866"/>
            <a:ext cx="8458200" cy="3733800"/>
          </a:xfrm>
          <a:prstGeom prst="rect">
            <a:avLst/>
          </a:prstGeom>
          <a:noFill/>
          <a:ln w="9525">
            <a:noFill/>
            <a:miter lim="800000"/>
            <a:headEnd/>
            <a:tailEnd/>
          </a:ln>
          <a:effectLst/>
        </p:spPr>
        <p:txBody>
          <a:bodyPr lIns="91439" tIns="45719" rIns="91439" bIns="45719">
            <a:prstTxWarp prst="textNoShape">
              <a:avLst/>
            </a:prstTxWarp>
          </a:bodyPr>
          <a:lstStyle/>
          <a:p>
            <a:pPr marL="342882" indent="-342882">
              <a:lnSpc>
                <a:spcPct val="90000"/>
              </a:lnSpc>
              <a:spcBef>
                <a:spcPct val="20000"/>
              </a:spcBef>
            </a:pPr>
            <a:endParaRPr lang="en-US" sz="1969" b="0" dirty="0">
              <a:latin typeface="Calibri" panose="020F0502020204030204" pitchFamily="34" charset="0"/>
              <a:ea typeface="ＭＳ Ｐゴシック" charset="-128"/>
            </a:endParaRPr>
          </a:p>
        </p:txBody>
      </p:sp>
      <p:grpSp>
        <p:nvGrpSpPr>
          <p:cNvPr id="2" name="Group 38"/>
          <p:cNvGrpSpPr>
            <a:grpSpLocks/>
          </p:cNvGrpSpPr>
          <p:nvPr/>
        </p:nvGrpSpPr>
        <p:grpSpPr bwMode="auto">
          <a:xfrm>
            <a:off x="419100" y="2667001"/>
            <a:ext cx="8229600" cy="609600"/>
            <a:chOff x="288" y="1584"/>
            <a:chExt cx="5184" cy="384"/>
          </a:xfrm>
        </p:grpSpPr>
        <p:sp>
          <p:nvSpPr>
            <p:cNvPr id="361477" name="Rectangle 5"/>
            <p:cNvSpPr>
              <a:spLocks noChangeArrowheads="1"/>
            </p:cNvSpPr>
            <p:nvPr/>
          </p:nvSpPr>
          <p:spPr bwMode="auto">
            <a:xfrm>
              <a:off x="288"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1478" name="Rectangle 6"/>
            <p:cNvSpPr>
              <a:spLocks noChangeArrowheads="1"/>
            </p:cNvSpPr>
            <p:nvPr/>
          </p:nvSpPr>
          <p:spPr bwMode="auto">
            <a:xfrm>
              <a:off x="864" y="168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61479" name="Rectangle 7"/>
            <p:cNvSpPr>
              <a:spLocks noChangeArrowheads="1"/>
            </p:cNvSpPr>
            <p:nvPr/>
          </p:nvSpPr>
          <p:spPr bwMode="auto">
            <a:xfrm>
              <a:off x="1152" y="168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61480" name="Rectangle 8"/>
            <p:cNvSpPr>
              <a:spLocks noChangeArrowheads="1"/>
            </p:cNvSpPr>
            <p:nvPr/>
          </p:nvSpPr>
          <p:spPr bwMode="auto">
            <a:xfrm>
              <a:off x="1440" y="168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61481" name="Rectangle 9"/>
            <p:cNvSpPr>
              <a:spLocks noChangeArrowheads="1"/>
            </p:cNvSpPr>
            <p:nvPr/>
          </p:nvSpPr>
          <p:spPr bwMode="auto">
            <a:xfrm>
              <a:off x="2016"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1482" name="Rectangle 10"/>
            <p:cNvSpPr>
              <a:spLocks noChangeArrowheads="1"/>
            </p:cNvSpPr>
            <p:nvPr/>
          </p:nvSpPr>
          <p:spPr bwMode="auto">
            <a:xfrm>
              <a:off x="2304"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1483" name="Rectangle 11"/>
            <p:cNvSpPr>
              <a:spLocks noChangeArrowheads="1"/>
            </p:cNvSpPr>
            <p:nvPr/>
          </p:nvSpPr>
          <p:spPr bwMode="auto">
            <a:xfrm>
              <a:off x="2592"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1484" name="Rectangle 12"/>
            <p:cNvSpPr>
              <a:spLocks noChangeArrowheads="1"/>
            </p:cNvSpPr>
            <p:nvPr/>
          </p:nvSpPr>
          <p:spPr bwMode="auto">
            <a:xfrm>
              <a:off x="2880"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1485" name="Rectangle 13"/>
            <p:cNvSpPr>
              <a:spLocks noChangeArrowheads="1"/>
            </p:cNvSpPr>
            <p:nvPr/>
          </p:nvSpPr>
          <p:spPr bwMode="auto">
            <a:xfrm>
              <a:off x="3168" y="168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61486" name="Rectangle 14"/>
            <p:cNvSpPr>
              <a:spLocks noChangeArrowheads="1"/>
            </p:cNvSpPr>
            <p:nvPr/>
          </p:nvSpPr>
          <p:spPr bwMode="auto">
            <a:xfrm>
              <a:off x="3456" y="168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61487" name="Rectangle 15"/>
            <p:cNvSpPr>
              <a:spLocks noChangeArrowheads="1"/>
            </p:cNvSpPr>
            <p:nvPr/>
          </p:nvSpPr>
          <p:spPr bwMode="auto">
            <a:xfrm>
              <a:off x="3744" y="168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61488" name="Rectangle 16"/>
            <p:cNvSpPr>
              <a:spLocks noChangeArrowheads="1"/>
            </p:cNvSpPr>
            <p:nvPr/>
          </p:nvSpPr>
          <p:spPr bwMode="auto">
            <a:xfrm>
              <a:off x="4032"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1489" name="Rectangle 17"/>
            <p:cNvSpPr>
              <a:spLocks noChangeArrowheads="1"/>
            </p:cNvSpPr>
            <p:nvPr/>
          </p:nvSpPr>
          <p:spPr bwMode="auto">
            <a:xfrm>
              <a:off x="4320"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1490" name="Rectangle 18"/>
            <p:cNvSpPr>
              <a:spLocks noChangeArrowheads="1"/>
            </p:cNvSpPr>
            <p:nvPr/>
          </p:nvSpPr>
          <p:spPr bwMode="auto">
            <a:xfrm>
              <a:off x="576"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1491" name="Rectangle 19"/>
            <p:cNvSpPr>
              <a:spLocks noChangeArrowheads="1"/>
            </p:cNvSpPr>
            <p:nvPr/>
          </p:nvSpPr>
          <p:spPr bwMode="auto">
            <a:xfrm>
              <a:off x="1728"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1492" name="Rectangle 20"/>
            <p:cNvSpPr>
              <a:spLocks noChangeArrowheads="1"/>
            </p:cNvSpPr>
            <p:nvPr/>
          </p:nvSpPr>
          <p:spPr bwMode="auto">
            <a:xfrm>
              <a:off x="4608"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1494" name="Rectangle 22"/>
            <p:cNvSpPr>
              <a:spLocks noChangeArrowheads="1"/>
            </p:cNvSpPr>
            <p:nvPr/>
          </p:nvSpPr>
          <p:spPr bwMode="auto">
            <a:xfrm>
              <a:off x="5184"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1495" name="Rectangle 23"/>
            <p:cNvSpPr>
              <a:spLocks noChangeArrowheads="1"/>
            </p:cNvSpPr>
            <p:nvPr/>
          </p:nvSpPr>
          <p:spPr bwMode="auto">
            <a:xfrm>
              <a:off x="4896"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1496" name="Freeform 24"/>
            <p:cNvSpPr>
              <a:spLocks/>
            </p:cNvSpPr>
            <p:nvPr/>
          </p:nvSpPr>
          <p:spPr bwMode="auto">
            <a:xfrm>
              <a:off x="528"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497" name="Freeform 25"/>
            <p:cNvSpPr>
              <a:spLocks/>
            </p:cNvSpPr>
            <p:nvPr/>
          </p:nvSpPr>
          <p:spPr bwMode="auto">
            <a:xfrm>
              <a:off x="1104"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498" name="Freeform 26"/>
            <p:cNvSpPr>
              <a:spLocks/>
            </p:cNvSpPr>
            <p:nvPr/>
          </p:nvSpPr>
          <p:spPr bwMode="auto">
            <a:xfrm>
              <a:off x="1392"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499" name="Freeform 27"/>
            <p:cNvSpPr>
              <a:spLocks/>
            </p:cNvSpPr>
            <p:nvPr/>
          </p:nvSpPr>
          <p:spPr bwMode="auto">
            <a:xfrm>
              <a:off x="2256"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0" name="Freeform 28"/>
            <p:cNvSpPr>
              <a:spLocks/>
            </p:cNvSpPr>
            <p:nvPr/>
          </p:nvSpPr>
          <p:spPr bwMode="auto">
            <a:xfrm>
              <a:off x="2544"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1" name="Freeform 29"/>
            <p:cNvSpPr>
              <a:spLocks/>
            </p:cNvSpPr>
            <p:nvPr/>
          </p:nvSpPr>
          <p:spPr bwMode="auto">
            <a:xfrm>
              <a:off x="2832"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2" name="Freeform 30"/>
            <p:cNvSpPr>
              <a:spLocks/>
            </p:cNvSpPr>
            <p:nvPr/>
          </p:nvSpPr>
          <p:spPr bwMode="auto">
            <a:xfrm>
              <a:off x="4224"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3" name="Freeform 31"/>
            <p:cNvSpPr>
              <a:spLocks/>
            </p:cNvSpPr>
            <p:nvPr/>
          </p:nvSpPr>
          <p:spPr bwMode="auto">
            <a:xfrm>
              <a:off x="3120" y="1584"/>
              <a:ext cx="1008"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4" name="Freeform 32"/>
            <p:cNvSpPr>
              <a:spLocks/>
            </p:cNvSpPr>
            <p:nvPr/>
          </p:nvSpPr>
          <p:spPr bwMode="auto">
            <a:xfrm>
              <a:off x="4512" y="1584"/>
              <a:ext cx="432"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5" name="Freeform 33"/>
            <p:cNvSpPr>
              <a:spLocks/>
            </p:cNvSpPr>
            <p:nvPr/>
          </p:nvSpPr>
          <p:spPr bwMode="auto">
            <a:xfrm>
              <a:off x="816" y="1584"/>
              <a:ext cx="1008"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6" name="Freeform 34"/>
            <p:cNvSpPr>
              <a:spLocks/>
            </p:cNvSpPr>
            <p:nvPr/>
          </p:nvSpPr>
          <p:spPr bwMode="auto">
            <a:xfrm>
              <a:off x="1968" y="1584"/>
              <a:ext cx="2688"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7" name="Freeform 35"/>
            <p:cNvSpPr>
              <a:spLocks/>
            </p:cNvSpPr>
            <p:nvPr/>
          </p:nvSpPr>
          <p:spPr bwMode="auto">
            <a:xfrm>
              <a:off x="4848" y="1584"/>
              <a:ext cx="432" cy="48"/>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8" name="Freeform 36"/>
            <p:cNvSpPr>
              <a:spLocks/>
            </p:cNvSpPr>
            <p:nvPr/>
          </p:nvSpPr>
          <p:spPr bwMode="auto">
            <a:xfrm>
              <a:off x="3408"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1509" name="Freeform 37"/>
            <p:cNvSpPr>
              <a:spLocks/>
            </p:cNvSpPr>
            <p:nvPr/>
          </p:nvSpPr>
          <p:spPr bwMode="auto">
            <a:xfrm>
              <a:off x="3696"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grpSp>
      <p:sp>
        <p:nvSpPr>
          <p:cNvPr id="38" name="Rectangle 37"/>
          <p:cNvSpPr/>
          <p:nvPr/>
        </p:nvSpPr>
        <p:spPr>
          <a:xfrm>
            <a:off x="76200" y="3416866"/>
            <a:ext cx="4800600" cy="2546659"/>
          </a:xfrm>
          <a:prstGeom prst="rect">
            <a:avLst/>
          </a:prstGeom>
        </p:spPr>
        <p:txBody>
          <a:bodyPr wrap="square">
            <a:spAutoFit/>
          </a:bodyPr>
          <a:lstStyle/>
          <a:p>
            <a:pPr lvl="1" algn="l">
              <a:lnSpc>
                <a:spcPct val="90000"/>
              </a:lnSpc>
            </a:pPr>
            <a:r>
              <a:rPr lang="en-US" sz="1969" b="0" dirty="0">
                <a:latin typeface="Calibri" panose="020F0502020204030204" pitchFamily="34" charset="0"/>
              </a:rPr>
              <a:t>Fragmentation (internal and external)?</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Ability to grow file over time?</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Seek cost for sequential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Speed to calculate random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Wasted space for meta-data?</a:t>
            </a:r>
          </a:p>
        </p:txBody>
      </p:sp>
      <p:sp>
        <p:nvSpPr>
          <p:cNvPr id="39" name="Rectangle 38"/>
          <p:cNvSpPr/>
          <p:nvPr/>
        </p:nvSpPr>
        <p:spPr>
          <a:xfrm>
            <a:off x="4471805" y="5598232"/>
            <a:ext cx="4176896" cy="365036"/>
          </a:xfrm>
          <a:prstGeom prst="rect">
            <a:avLst/>
          </a:prstGeom>
        </p:spPr>
        <p:txBody>
          <a:bodyPr wrap="square">
            <a:spAutoFit/>
          </a:bodyPr>
          <a:lstStyle/>
          <a:p>
            <a:pPr marL="742912" lvl="1" indent="-285736">
              <a:lnSpc>
                <a:spcPct val="90000"/>
              </a:lnSpc>
              <a:spcBef>
                <a:spcPct val="20000"/>
              </a:spcBef>
            </a:pPr>
            <a:r>
              <a:rPr lang="en-US" sz="1969" b="0" dirty="0">
                <a:solidFill>
                  <a:srgbClr val="921F07"/>
                </a:solidFill>
                <a:latin typeface="Calibri" panose="020F0502020204030204" pitchFamily="34" charset="0"/>
                <a:ea typeface="ＭＳ Ｐゴシック" charset="-128"/>
              </a:rPr>
              <a:t>- Waste pointer per block</a:t>
            </a:r>
          </a:p>
        </p:txBody>
      </p:sp>
      <p:sp>
        <p:nvSpPr>
          <p:cNvPr id="40" name="Rectangle 39"/>
          <p:cNvSpPr/>
          <p:nvPr/>
        </p:nvSpPr>
        <p:spPr>
          <a:xfrm>
            <a:off x="4471805" y="4441226"/>
            <a:ext cx="4572000" cy="365036"/>
          </a:xfrm>
          <a:prstGeom prst="rect">
            <a:avLst/>
          </a:prstGeom>
        </p:spPr>
        <p:txBody>
          <a:bodyPr>
            <a:spAutoFit/>
          </a:bodyPr>
          <a:lstStyle/>
          <a:p>
            <a:pPr marL="742912" lvl="1" indent="-285736">
              <a:lnSpc>
                <a:spcPct val="90000"/>
              </a:lnSpc>
              <a:spcBef>
                <a:spcPct val="20000"/>
              </a:spcBef>
            </a:pPr>
            <a:r>
              <a:rPr lang="en-US" sz="1969" b="0" dirty="0">
                <a:latin typeface="Calibri" panose="020F0502020204030204" pitchFamily="34" charset="0"/>
                <a:ea typeface="ＭＳ Ｐゴシック" charset="-128"/>
              </a:rPr>
              <a:t>+/- Depends on data layout</a:t>
            </a:r>
          </a:p>
        </p:txBody>
      </p:sp>
      <p:sp>
        <p:nvSpPr>
          <p:cNvPr id="41" name="Rectangle 40"/>
          <p:cNvSpPr/>
          <p:nvPr/>
        </p:nvSpPr>
        <p:spPr>
          <a:xfrm>
            <a:off x="4471805" y="5026574"/>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000000"/>
                </a:solidFill>
                <a:latin typeface="Calibri" panose="020F0502020204030204" pitchFamily="34" charset="0"/>
                <a:ea typeface="ＭＳ Ｐゴシック" charset="-128"/>
              </a:rPr>
              <a:t>- Ridiculously poor</a:t>
            </a:r>
          </a:p>
        </p:txBody>
      </p:sp>
      <p:sp>
        <p:nvSpPr>
          <p:cNvPr id="42" name="Rectangle 41"/>
          <p:cNvSpPr/>
          <p:nvPr/>
        </p:nvSpPr>
        <p:spPr>
          <a:xfrm>
            <a:off x="4451310" y="3431885"/>
            <a:ext cx="5297152" cy="590931"/>
          </a:xfrm>
          <a:prstGeom prst="rect">
            <a:avLst/>
          </a:prstGeom>
        </p:spPr>
        <p:txBody>
          <a:bodyPr wrap="square">
            <a:spAutoFit/>
          </a:bodyPr>
          <a:lstStyle/>
          <a:p>
            <a:pPr marL="742912" indent="-285736">
              <a:lnSpc>
                <a:spcPct val="90000"/>
              </a:lnSpc>
              <a:spcBef>
                <a:spcPct val="20000"/>
              </a:spcBef>
            </a:pPr>
            <a:r>
              <a:rPr lang="en-US" sz="1800" b="0" dirty="0">
                <a:solidFill>
                  <a:srgbClr val="C00000"/>
                </a:solidFill>
                <a:latin typeface="Calibri" panose="020F0502020204030204" pitchFamily="34" charset="0"/>
                <a:ea typeface="ＭＳ Ｐゴシック" charset="-128"/>
              </a:rPr>
              <a:t>+ No external frag (use any block); internal: pointer and space in last block</a:t>
            </a:r>
          </a:p>
        </p:txBody>
      </p:sp>
      <p:sp>
        <p:nvSpPr>
          <p:cNvPr id="43" name="Rectangle 42"/>
          <p:cNvSpPr/>
          <p:nvPr/>
        </p:nvSpPr>
        <p:spPr>
          <a:xfrm>
            <a:off x="4471805" y="3905483"/>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Can grow easily</a:t>
            </a:r>
          </a:p>
        </p:txBody>
      </p:sp>
      <p:sp>
        <p:nvSpPr>
          <p:cNvPr id="44" name="Rectangle 43"/>
          <p:cNvSpPr/>
          <p:nvPr/>
        </p:nvSpPr>
        <p:spPr>
          <a:xfrm>
            <a:off x="342901" y="6225015"/>
            <a:ext cx="7848600" cy="325987"/>
          </a:xfrm>
          <a:prstGeom prst="rect">
            <a:avLst/>
          </a:prstGeom>
        </p:spPr>
        <p:txBody>
          <a:bodyPr wrap="square">
            <a:spAutoFit/>
          </a:bodyPr>
          <a:lstStyle/>
          <a:p>
            <a:pPr marL="342882" indent="-342882">
              <a:lnSpc>
                <a:spcPct val="90000"/>
              </a:lnSpc>
              <a:spcBef>
                <a:spcPct val="20000"/>
              </a:spcBef>
            </a:pPr>
            <a:r>
              <a:rPr lang="en-US" sz="1687" b="0" dirty="0">
                <a:solidFill>
                  <a:schemeClr val="bg2"/>
                </a:solidFill>
                <a:latin typeface="Calibri" panose="020F0502020204030204" pitchFamily="34" charset="0"/>
              </a:rPr>
              <a:t>Trade-off: Block size (does not need to equal sector size)</a:t>
            </a:r>
          </a:p>
        </p:txBody>
      </p:sp>
      <p:sp>
        <p:nvSpPr>
          <p:cNvPr id="3" name="Rectangle 2"/>
          <p:cNvSpPr/>
          <p:nvPr/>
        </p:nvSpPr>
        <p:spPr>
          <a:xfrm>
            <a:off x="2408823" y="1728785"/>
            <a:ext cx="5621754" cy="618183"/>
          </a:xfrm>
          <a:prstGeom prst="rect">
            <a:avLst/>
          </a:prstGeom>
        </p:spPr>
        <p:txBody>
          <a:bodyPr wrap="square">
            <a:spAutoFit/>
          </a:bodyPr>
          <a:lstStyle/>
          <a:p>
            <a:pPr lvl="1">
              <a:lnSpc>
                <a:spcPct val="90000"/>
              </a:lnSpc>
            </a:pPr>
            <a:r>
              <a:rPr lang="en-US" sz="1969" b="0" dirty="0">
                <a:solidFill>
                  <a:srgbClr val="0070C0"/>
                </a:solidFill>
                <a:latin typeface="Calibri" panose="020F0502020204030204" pitchFamily="34" charset="0"/>
              </a:rPr>
              <a:t>Location of first block of file</a:t>
            </a:r>
          </a:p>
          <a:p>
            <a:pPr lvl="2">
              <a:lnSpc>
                <a:spcPct val="90000"/>
              </a:lnSpc>
            </a:pPr>
            <a:r>
              <a:rPr lang="en-US" sz="1828" b="0" dirty="0">
                <a:solidFill>
                  <a:srgbClr val="0070C0"/>
                </a:solidFill>
                <a:latin typeface="Calibri" panose="020F0502020204030204" pitchFamily="34" charset="0"/>
              </a:rPr>
              <a:t>Each block also contains pointer to next block</a:t>
            </a:r>
          </a:p>
        </p:txBody>
      </p:sp>
    </p:spTree>
    <p:extLst>
      <p:ext uri="{BB962C8B-B14F-4D97-AF65-F5344CB8AC3E}">
        <p14:creationId xmlns:p14="http://schemas.microsoft.com/office/powerpoint/2010/main" val="241378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zh-CN" dirty="0"/>
              <a:t>Solution</a:t>
            </a:r>
            <a:r>
              <a:rPr lang="zh-CN" altLang="en-US" dirty="0"/>
              <a:t> </a:t>
            </a:r>
            <a:r>
              <a:rPr lang="en-US" altLang="zh-CN" dirty="0"/>
              <a:t>4:</a:t>
            </a:r>
            <a:r>
              <a:rPr lang="zh-CN" altLang="en-US" dirty="0"/>
              <a:t> </a:t>
            </a:r>
            <a:r>
              <a:rPr lang="en-US"/>
              <a:t>File-Allocation Table (FAT)</a:t>
            </a:r>
          </a:p>
        </p:txBody>
      </p:sp>
      <p:sp>
        <p:nvSpPr>
          <p:cNvPr id="362499" name="Rectangle 3"/>
          <p:cNvSpPr>
            <a:spLocks noGrp="1" noChangeArrowheads="1"/>
          </p:cNvSpPr>
          <p:nvPr>
            <p:ph type="body" idx="1"/>
          </p:nvPr>
        </p:nvSpPr>
        <p:spPr>
          <a:xfrm>
            <a:off x="304800" y="1524000"/>
            <a:ext cx="8458200" cy="1447800"/>
          </a:xfrm>
        </p:spPr>
        <p:txBody>
          <a:bodyPr>
            <a:normAutofit fontScale="92500" lnSpcReduction="10000"/>
          </a:bodyPr>
          <a:lstStyle/>
          <a:p>
            <a:pPr>
              <a:lnSpc>
                <a:spcPct val="90000"/>
              </a:lnSpc>
            </a:pPr>
            <a:r>
              <a:rPr lang="en-US" dirty="0"/>
              <a:t>Variation of Linked allocation</a:t>
            </a:r>
          </a:p>
          <a:p>
            <a:pPr lvl="1">
              <a:lnSpc>
                <a:spcPct val="90000"/>
              </a:lnSpc>
            </a:pPr>
            <a:r>
              <a:rPr lang="en-US" sz="1969" dirty="0">
                <a:solidFill>
                  <a:srgbClr val="0070C0"/>
                </a:solidFill>
              </a:rPr>
              <a:t>Keep linked-list information </a:t>
            </a:r>
            <a:r>
              <a:rPr lang="en-US" sz="1969" dirty="0"/>
              <a:t>for all files in on-disk FAT table </a:t>
            </a:r>
          </a:p>
          <a:p>
            <a:pPr lvl="1">
              <a:lnSpc>
                <a:spcPct val="90000"/>
              </a:lnSpc>
            </a:pPr>
            <a:r>
              <a:rPr lang="en-US" sz="1969" dirty="0"/>
              <a:t>Meta-data: Location of first block of file</a:t>
            </a:r>
          </a:p>
          <a:p>
            <a:pPr lvl="2">
              <a:lnSpc>
                <a:spcPct val="90000"/>
              </a:lnSpc>
            </a:pPr>
            <a:r>
              <a:rPr lang="en-US" sz="1828" dirty="0"/>
              <a:t>And, FAT table itself</a:t>
            </a:r>
          </a:p>
          <a:p>
            <a:pPr lvl="1">
              <a:lnSpc>
                <a:spcPct val="90000"/>
              </a:lnSpc>
            </a:pPr>
            <a:r>
              <a:rPr lang="en-US" sz="1828" dirty="0"/>
              <a:t>Exmaples: DOS, Windows</a:t>
            </a:r>
          </a:p>
        </p:txBody>
      </p:sp>
      <p:sp>
        <p:nvSpPr>
          <p:cNvPr id="362500" name="Rectangle 4"/>
          <p:cNvSpPr>
            <a:spLocks noChangeArrowheads="1"/>
          </p:cNvSpPr>
          <p:nvPr/>
        </p:nvSpPr>
        <p:spPr bwMode="auto">
          <a:xfrm>
            <a:off x="228600" y="4221088"/>
            <a:ext cx="8458200" cy="2369970"/>
          </a:xfrm>
          <a:prstGeom prst="rect">
            <a:avLst/>
          </a:prstGeom>
          <a:noFill/>
          <a:ln w="9525">
            <a:noFill/>
            <a:miter lim="800000"/>
            <a:headEnd/>
            <a:tailEnd/>
          </a:ln>
          <a:effectLst/>
        </p:spPr>
        <p:txBody>
          <a:bodyPr lIns="91439" tIns="45719" rIns="91439" bIns="45719">
            <a:prstTxWarp prst="textNoShape">
              <a:avLst/>
            </a:prstTxWarp>
          </a:bodyPr>
          <a:lstStyle/>
          <a:p>
            <a:pPr marL="342900" indent="-342900">
              <a:lnSpc>
                <a:spcPct val="90000"/>
              </a:lnSpc>
              <a:spcBef>
                <a:spcPct val="20000"/>
              </a:spcBef>
              <a:buClr>
                <a:srgbClr val="0070C0"/>
              </a:buClr>
              <a:buFont typeface="Wingdings" pitchFamily="2" charset="2"/>
              <a:buChar char="§"/>
            </a:pPr>
            <a:r>
              <a:rPr lang="en-US" sz="2391" b="0" dirty="0">
                <a:solidFill>
                  <a:srgbClr val="333333"/>
                </a:solidFill>
                <a:latin typeface="Calibri" panose="020F0502020204030204" pitchFamily="34" charset="0"/>
              </a:rPr>
              <a:t>Comparison to Linked Allocation</a:t>
            </a:r>
          </a:p>
          <a:p>
            <a:pPr marL="800076" lvl="1" indent="-342900">
              <a:lnSpc>
                <a:spcPct val="90000"/>
              </a:lnSpc>
              <a:spcBef>
                <a:spcPct val="20000"/>
              </a:spcBef>
              <a:buClr>
                <a:srgbClr val="0070C0"/>
              </a:buClr>
              <a:buFont typeface="Wingdings" pitchFamily="2" charset="2"/>
              <a:buChar char="§"/>
            </a:pPr>
            <a:r>
              <a:rPr lang="en-US" sz="1969" b="0" dirty="0">
                <a:solidFill>
                  <a:srgbClr val="333333"/>
                </a:solidFill>
                <a:latin typeface="Calibri" panose="020F0502020204030204" pitchFamily="34" charset="0"/>
                <a:ea typeface="ＭＳ Ｐゴシック" charset="-128"/>
              </a:rPr>
              <a:t>Same basic advantages and disadvantages</a:t>
            </a:r>
          </a:p>
          <a:p>
            <a:pPr marL="800076" lvl="1" indent="-342900">
              <a:lnSpc>
                <a:spcPct val="90000"/>
              </a:lnSpc>
              <a:spcBef>
                <a:spcPct val="20000"/>
              </a:spcBef>
              <a:buClr>
                <a:srgbClr val="0070C0"/>
              </a:buClr>
              <a:buFont typeface="Wingdings" pitchFamily="2" charset="2"/>
              <a:buChar char="§"/>
            </a:pPr>
            <a:r>
              <a:rPr lang="en-US" sz="1969" b="0" dirty="0">
                <a:solidFill>
                  <a:srgbClr val="333333"/>
                </a:solidFill>
                <a:latin typeface="Calibri" panose="020F0502020204030204" pitchFamily="34" charset="0"/>
                <a:ea typeface="ＭＳ Ｐゴシック" charset="-128"/>
              </a:rPr>
              <a:t>Disadvantage: </a:t>
            </a:r>
            <a:r>
              <a:rPr lang="en-US" sz="1969" b="0" dirty="0">
                <a:solidFill>
                  <a:srgbClr val="0070C0"/>
                </a:solidFill>
                <a:latin typeface="Calibri" panose="020F0502020204030204" pitchFamily="34" charset="0"/>
                <a:ea typeface="ＭＳ Ｐゴシック" charset="-128"/>
              </a:rPr>
              <a:t>Read from two disk locations </a:t>
            </a:r>
            <a:r>
              <a:rPr lang="en-US" sz="1969" b="0" dirty="0">
                <a:solidFill>
                  <a:srgbClr val="333333"/>
                </a:solidFill>
                <a:latin typeface="Calibri" panose="020F0502020204030204" pitchFamily="34" charset="0"/>
                <a:ea typeface="ＭＳ Ｐゴシック" charset="-128"/>
              </a:rPr>
              <a:t>for every data read</a:t>
            </a:r>
          </a:p>
          <a:p>
            <a:pPr marL="800076" lvl="1" indent="-342900">
              <a:lnSpc>
                <a:spcPct val="90000"/>
              </a:lnSpc>
              <a:spcBef>
                <a:spcPct val="20000"/>
              </a:spcBef>
              <a:buClr>
                <a:srgbClr val="0070C0"/>
              </a:buClr>
              <a:buFont typeface="Wingdings" pitchFamily="2" charset="2"/>
              <a:buChar char="§"/>
            </a:pPr>
            <a:r>
              <a:rPr lang="en-US" sz="1969" b="0" dirty="0">
                <a:solidFill>
                  <a:srgbClr val="333333"/>
                </a:solidFill>
                <a:latin typeface="Calibri" panose="020F0502020204030204" pitchFamily="34" charset="0"/>
                <a:ea typeface="ＭＳ Ｐゴシック" charset="-128"/>
              </a:rPr>
              <a:t>Optimization:</a:t>
            </a:r>
          </a:p>
          <a:p>
            <a:pPr marL="1257276" lvl="2" indent="-342900">
              <a:lnSpc>
                <a:spcPct val="90000"/>
              </a:lnSpc>
              <a:spcBef>
                <a:spcPct val="20000"/>
              </a:spcBef>
              <a:buClr>
                <a:srgbClr val="0070C0"/>
              </a:buClr>
              <a:buFont typeface="Wingdings" pitchFamily="2" charset="2"/>
              <a:buChar char="§"/>
            </a:pPr>
            <a:r>
              <a:rPr lang="en-US" sz="1969" b="0" dirty="0">
                <a:solidFill>
                  <a:srgbClr val="0070C0"/>
                </a:solidFill>
                <a:latin typeface="Calibri" panose="020F0502020204030204" pitchFamily="34" charset="0"/>
                <a:ea typeface="ＭＳ Ｐゴシック" charset="-128"/>
              </a:rPr>
              <a:t>Cache FAT in main memory</a:t>
            </a:r>
          </a:p>
          <a:p>
            <a:pPr marL="1257254" lvl="2" indent="-342900">
              <a:lnSpc>
                <a:spcPct val="90000"/>
              </a:lnSpc>
              <a:spcBef>
                <a:spcPct val="20000"/>
              </a:spcBef>
              <a:buClr>
                <a:srgbClr val="0070C0"/>
              </a:buClr>
              <a:buFont typeface="Wingdings" pitchFamily="2" charset="2"/>
              <a:buChar char="§"/>
            </a:pPr>
            <a:r>
              <a:rPr lang="en-US" sz="1828" b="0" dirty="0">
                <a:solidFill>
                  <a:srgbClr val="333333"/>
                </a:solidFill>
                <a:latin typeface="Calibri" panose="020F0502020204030204" pitchFamily="34" charset="0"/>
                <a:ea typeface="ＭＳ Ｐゴシック" charset="-128"/>
              </a:rPr>
              <a:t>Advantage: Greatly </a:t>
            </a:r>
            <a:r>
              <a:rPr lang="en-US" sz="1828" b="0" dirty="0">
                <a:solidFill>
                  <a:srgbClr val="0070C0"/>
                </a:solidFill>
                <a:latin typeface="Calibri" panose="020F0502020204030204" pitchFamily="34" charset="0"/>
                <a:ea typeface="ＭＳ Ｐゴシック" charset="-128"/>
              </a:rPr>
              <a:t>improves random accesses</a:t>
            </a:r>
          </a:p>
          <a:p>
            <a:pPr marL="1257254" lvl="2" indent="-342900">
              <a:lnSpc>
                <a:spcPct val="90000"/>
              </a:lnSpc>
              <a:spcBef>
                <a:spcPct val="20000"/>
              </a:spcBef>
              <a:buClr>
                <a:srgbClr val="0070C0"/>
              </a:buClr>
              <a:buFont typeface="Wingdings" pitchFamily="2" charset="2"/>
              <a:buChar char="§"/>
            </a:pPr>
            <a:r>
              <a:rPr lang="en-US" sz="1828" b="0" dirty="0">
                <a:solidFill>
                  <a:srgbClr val="333333"/>
                </a:solidFill>
                <a:latin typeface="Calibri" panose="020F0502020204030204" pitchFamily="34" charset="0"/>
                <a:ea typeface="ＭＳ Ｐゴシック" charset="-128"/>
              </a:rPr>
              <a:t>What portions should be cached?  Scale with larger file systems?</a:t>
            </a:r>
          </a:p>
        </p:txBody>
      </p:sp>
      <p:grpSp>
        <p:nvGrpSpPr>
          <p:cNvPr id="2" name="Group 5"/>
          <p:cNvGrpSpPr>
            <a:grpSpLocks/>
          </p:cNvGrpSpPr>
          <p:nvPr/>
        </p:nvGrpSpPr>
        <p:grpSpPr bwMode="auto">
          <a:xfrm>
            <a:off x="304800" y="3350966"/>
            <a:ext cx="8229600" cy="609600"/>
            <a:chOff x="288" y="1584"/>
            <a:chExt cx="5184" cy="384"/>
          </a:xfrm>
        </p:grpSpPr>
        <p:sp>
          <p:nvSpPr>
            <p:cNvPr id="362502" name="Rectangle 6"/>
            <p:cNvSpPr>
              <a:spLocks noChangeArrowheads="1"/>
            </p:cNvSpPr>
            <p:nvPr/>
          </p:nvSpPr>
          <p:spPr bwMode="auto">
            <a:xfrm>
              <a:off x="288"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2503" name="Rectangle 7"/>
            <p:cNvSpPr>
              <a:spLocks noChangeArrowheads="1"/>
            </p:cNvSpPr>
            <p:nvPr/>
          </p:nvSpPr>
          <p:spPr bwMode="auto">
            <a:xfrm>
              <a:off x="864" y="168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62504" name="Rectangle 8"/>
            <p:cNvSpPr>
              <a:spLocks noChangeArrowheads="1"/>
            </p:cNvSpPr>
            <p:nvPr/>
          </p:nvSpPr>
          <p:spPr bwMode="auto">
            <a:xfrm>
              <a:off x="1152" y="168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62505" name="Rectangle 9"/>
            <p:cNvSpPr>
              <a:spLocks noChangeArrowheads="1"/>
            </p:cNvSpPr>
            <p:nvPr/>
          </p:nvSpPr>
          <p:spPr bwMode="auto">
            <a:xfrm>
              <a:off x="1440" y="1680"/>
              <a:ext cx="288" cy="288"/>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A</a:t>
              </a:r>
            </a:p>
          </p:txBody>
        </p:sp>
        <p:sp>
          <p:nvSpPr>
            <p:cNvPr id="362506" name="Rectangle 10"/>
            <p:cNvSpPr>
              <a:spLocks noChangeArrowheads="1"/>
            </p:cNvSpPr>
            <p:nvPr/>
          </p:nvSpPr>
          <p:spPr bwMode="auto">
            <a:xfrm>
              <a:off x="2016"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2507" name="Rectangle 11"/>
            <p:cNvSpPr>
              <a:spLocks noChangeArrowheads="1"/>
            </p:cNvSpPr>
            <p:nvPr/>
          </p:nvSpPr>
          <p:spPr bwMode="auto">
            <a:xfrm>
              <a:off x="2304"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2508" name="Rectangle 12"/>
            <p:cNvSpPr>
              <a:spLocks noChangeArrowheads="1"/>
            </p:cNvSpPr>
            <p:nvPr/>
          </p:nvSpPr>
          <p:spPr bwMode="auto">
            <a:xfrm>
              <a:off x="2592"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2509" name="Rectangle 13"/>
            <p:cNvSpPr>
              <a:spLocks noChangeArrowheads="1"/>
            </p:cNvSpPr>
            <p:nvPr/>
          </p:nvSpPr>
          <p:spPr bwMode="auto">
            <a:xfrm>
              <a:off x="2880"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2510" name="Rectangle 14"/>
            <p:cNvSpPr>
              <a:spLocks noChangeArrowheads="1"/>
            </p:cNvSpPr>
            <p:nvPr/>
          </p:nvSpPr>
          <p:spPr bwMode="auto">
            <a:xfrm>
              <a:off x="3168" y="168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62511" name="Rectangle 15"/>
            <p:cNvSpPr>
              <a:spLocks noChangeArrowheads="1"/>
            </p:cNvSpPr>
            <p:nvPr/>
          </p:nvSpPr>
          <p:spPr bwMode="auto">
            <a:xfrm>
              <a:off x="3456" y="168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62512" name="Rectangle 16"/>
            <p:cNvSpPr>
              <a:spLocks noChangeArrowheads="1"/>
            </p:cNvSpPr>
            <p:nvPr/>
          </p:nvSpPr>
          <p:spPr bwMode="auto">
            <a:xfrm>
              <a:off x="3744" y="1680"/>
              <a:ext cx="288" cy="288"/>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C</a:t>
              </a:r>
            </a:p>
          </p:txBody>
        </p:sp>
        <p:sp>
          <p:nvSpPr>
            <p:cNvPr id="362513" name="Rectangle 17"/>
            <p:cNvSpPr>
              <a:spLocks noChangeArrowheads="1"/>
            </p:cNvSpPr>
            <p:nvPr/>
          </p:nvSpPr>
          <p:spPr bwMode="auto">
            <a:xfrm>
              <a:off x="4032"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2514" name="Rectangle 18"/>
            <p:cNvSpPr>
              <a:spLocks noChangeArrowheads="1"/>
            </p:cNvSpPr>
            <p:nvPr/>
          </p:nvSpPr>
          <p:spPr bwMode="auto">
            <a:xfrm>
              <a:off x="4320"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2515" name="Rectangle 19"/>
            <p:cNvSpPr>
              <a:spLocks noChangeArrowheads="1"/>
            </p:cNvSpPr>
            <p:nvPr/>
          </p:nvSpPr>
          <p:spPr bwMode="auto">
            <a:xfrm>
              <a:off x="576"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2516" name="Rectangle 20"/>
            <p:cNvSpPr>
              <a:spLocks noChangeArrowheads="1"/>
            </p:cNvSpPr>
            <p:nvPr/>
          </p:nvSpPr>
          <p:spPr bwMode="auto">
            <a:xfrm>
              <a:off x="1728"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2517" name="Rectangle 21"/>
            <p:cNvSpPr>
              <a:spLocks noChangeArrowheads="1"/>
            </p:cNvSpPr>
            <p:nvPr/>
          </p:nvSpPr>
          <p:spPr bwMode="auto">
            <a:xfrm>
              <a:off x="4608"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2518" name="Rectangle 22"/>
            <p:cNvSpPr>
              <a:spLocks noChangeArrowheads="1"/>
            </p:cNvSpPr>
            <p:nvPr/>
          </p:nvSpPr>
          <p:spPr bwMode="auto">
            <a:xfrm>
              <a:off x="5184" y="1680"/>
              <a:ext cx="288" cy="288"/>
            </a:xfrm>
            <a:prstGeom prst="rect">
              <a:avLst/>
            </a:prstGeom>
            <a:solidFill>
              <a:srgbClr val="FF00FF"/>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D</a:t>
              </a:r>
            </a:p>
          </p:txBody>
        </p:sp>
        <p:sp>
          <p:nvSpPr>
            <p:cNvPr id="362519" name="Rectangle 23"/>
            <p:cNvSpPr>
              <a:spLocks noChangeArrowheads="1"/>
            </p:cNvSpPr>
            <p:nvPr/>
          </p:nvSpPr>
          <p:spPr bwMode="auto">
            <a:xfrm>
              <a:off x="4896" y="1680"/>
              <a:ext cx="288" cy="288"/>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pPr algn="ctr"/>
              <a:r>
                <a:rPr lang="en-US" sz="1687" b="0" dirty="0">
                  <a:latin typeface="Calibri" panose="020F0502020204030204" pitchFamily="34" charset="0"/>
                </a:rPr>
                <a:t>B</a:t>
              </a:r>
            </a:p>
          </p:txBody>
        </p:sp>
        <p:sp>
          <p:nvSpPr>
            <p:cNvPr id="362520" name="Freeform 24"/>
            <p:cNvSpPr>
              <a:spLocks/>
            </p:cNvSpPr>
            <p:nvPr/>
          </p:nvSpPr>
          <p:spPr bwMode="auto">
            <a:xfrm>
              <a:off x="528"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1" name="Freeform 25"/>
            <p:cNvSpPr>
              <a:spLocks/>
            </p:cNvSpPr>
            <p:nvPr/>
          </p:nvSpPr>
          <p:spPr bwMode="auto">
            <a:xfrm>
              <a:off x="1104"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2" name="Freeform 26"/>
            <p:cNvSpPr>
              <a:spLocks/>
            </p:cNvSpPr>
            <p:nvPr/>
          </p:nvSpPr>
          <p:spPr bwMode="auto">
            <a:xfrm>
              <a:off x="1392"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3" name="Freeform 27"/>
            <p:cNvSpPr>
              <a:spLocks/>
            </p:cNvSpPr>
            <p:nvPr/>
          </p:nvSpPr>
          <p:spPr bwMode="auto">
            <a:xfrm>
              <a:off x="2256"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4" name="Freeform 28"/>
            <p:cNvSpPr>
              <a:spLocks/>
            </p:cNvSpPr>
            <p:nvPr/>
          </p:nvSpPr>
          <p:spPr bwMode="auto">
            <a:xfrm>
              <a:off x="2544"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5" name="Freeform 29"/>
            <p:cNvSpPr>
              <a:spLocks/>
            </p:cNvSpPr>
            <p:nvPr/>
          </p:nvSpPr>
          <p:spPr bwMode="auto">
            <a:xfrm>
              <a:off x="2832"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6" name="Freeform 30"/>
            <p:cNvSpPr>
              <a:spLocks/>
            </p:cNvSpPr>
            <p:nvPr/>
          </p:nvSpPr>
          <p:spPr bwMode="auto">
            <a:xfrm>
              <a:off x="4224"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7" name="Freeform 31"/>
            <p:cNvSpPr>
              <a:spLocks/>
            </p:cNvSpPr>
            <p:nvPr/>
          </p:nvSpPr>
          <p:spPr bwMode="auto">
            <a:xfrm>
              <a:off x="3120" y="1584"/>
              <a:ext cx="1008"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8" name="Freeform 32"/>
            <p:cNvSpPr>
              <a:spLocks/>
            </p:cNvSpPr>
            <p:nvPr/>
          </p:nvSpPr>
          <p:spPr bwMode="auto">
            <a:xfrm>
              <a:off x="4512" y="1584"/>
              <a:ext cx="432"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29" name="Freeform 33"/>
            <p:cNvSpPr>
              <a:spLocks/>
            </p:cNvSpPr>
            <p:nvPr/>
          </p:nvSpPr>
          <p:spPr bwMode="auto">
            <a:xfrm>
              <a:off x="816" y="1584"/>
              <a:ext cx="1008"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30" name="Freeform 34"/>
            <p:cNvSpPr>
              <a:spLocks/>
            </p:cNvSpPr>
            <p:nvPr/>
          </p:nvSpPr>
          <p:spPr bwMode="auto">
            <a:xfrm>
              <a:off x="1968" y="1584"/>
              <a:ext cx="2688"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31" name="Freeform 35"/>
            <p:cNvSpPr>
              <a:spLocks/>
            </p:cNvSpPr>
            <p:nvPr/>
          </p:nvSpPr>
          <p:spPr bwMode="auto">
            <a:xfrm>
              <a:off x="4848" y="1584"/>
              <a:ext cx="432" cy="48"/>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rgbClr val="FF00FF"/>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32" name="Freeform 36"/>
            <p:cNvSpPr>
              <a:spLocks/>
            </p:cNvSpPr>
            <p:nvPr/>
          </p:nvSpPr>
          <p:spPr bwMode="auto">
            <a:xfrm>
              <a:off x="3408"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sp>
          <p:nvSpPr>
            <p:cNvPr id="362533" name="Freeform 37"/>
            <p:cNvSpPr>
              <a:spLocks/>
            </p:cNvSpPr>
            <p:nvPr/>
          </p:nvSpPr>
          <p:spPr bwMode="auto">
            <a:xfrm>
              <a:off x="3696" y="1584"/>
              <a:ext cx="96" cy="96"/>
            </a:xfrm>
            <a:custGeom>
              <a:avLst/>
              <a:gdLst/>
              <a:ahLst/>
              <a:cxnLst>
                <a:cxn ang="0">
                  <a:pos x="0" y="96"/>
                </a:cxn>
                <a:cxn ang="0">
                  <a:pos x="48" y="0"/>
                </a:cxn>
                <a:cxn ang="0">
                  <a:pos x="96" y="96"/>
                </a:cxn>
              </a:cxnLst>
              <a:rect l="0" t="0" r="r" b="b"/>
              <a:pathLst>
                <a:path w="96" h="96">
                  <a:moveTo>
                    <a:pt x="0" y="96"/>
                  </a:moveTo>
                  <a:cubicBezTo>
                    <a:pt x="16" y="48"/>
                    <a:pt x="32" y="0"/>
                    <a:pt x="48" y="0"/>
                  </a:cubicBezTo>
                  <a:cubicBezTo>
                    <a:pt x="64" y="0"/>
                    <a:pt x="80" y="48"/>
                    <a:pt x="96" y="96"/>
                  </a:cubicBezTo>
                </a:path>
              </a:pathLst>
            </a:custGeom>
            <a:noFill/>
            <a:ln w="25400">
              <a:solidFill>
                <a:schemeClr val="tx1"/>
              </a:solidFill>
              <a:round/>
              <a:headEnd/>
              <a:tailEnd type="triangle" w="med" len="med"/>
            </a:ln>
            <a:effectLst/>
          </p:spPr>
          <p:txBody>
            <a:bodyPr wrap="none" anchor="ctr">
              <a:prstTxWarp prst="textNoShape">
                <a:avLst/>
              </a:prstTxWarp>
            </a:bodyPr>
            <a:lstStyle/>
            <a:p>
              <a:endParaRPr lang="en-US" sz="1687" b="0" dirty="0">
                <a:latin typeface="Calibri" panose="020F0502020204030204" pitchFamily="34" charset="0"/>
              </a:endParaRPr>
            </a:p>
          </p:txBody>
        </p:sp>
      </p:grpSp>
    </p:spTree>
    <p:extLst>
      <p:ext uri="{BB962C8B-B14F-4D97-AF65-F5344CB8AC3E}">
        <p14:creationId xmlns:p14="http://schemas.microsoft.com/office/powerpoint/2010/main" val="142582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50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250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25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ltLang="zh-CN" dirty="0"/>
              <a:t>Solution4:</a:t>
            </a:r>
            <a:r>
              <a:rPr lang="zh-CN" altLang="en-US" dirty="0"/>
              <a:t> </a:t>
            </a:r>
            <a:r>
              <a:rPr lang="en-US"/>
              <a:t>File-Allocation Table (FAT)</a:t>
            </a:r>
          </a:p>
        </p:txBody>
      </p:sp>
      <p:pic>
        <p:nvPicPr>
          <p:cNvPr id="1026" name="Picture 2" descr="File Allocation Table (cont) - YouTube">
            <a:extLst>
              <a:ext uri="{FF2B5EF4-FFF2-40B4-BE49-F238E27FC236}">
                <a16:creationId xmlns:a16="http://schemas.microsoft.com/office/drawing/2014/main" id="{ECDDFD17-6DEE-3B5A-8CD4-B4FE8F389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84" y="1196752"/>
            <a:ext cx="8460432" cy="475899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B72DE9B-BBDF-181F-40E5-69CFC9F2AE93}"/>
              </a:ext>
            </a:extLst>
          </p:cNvPr>
          <p:cNvSpPr txBox="1"/>
          <p:nvPr/>
        </p:nvSpPr>
        <p:spPr>
          <a:xfrm>
            <a:off x="683568" y="6376571"/>
            <a:ext cx="7776864" cy="338554"/>
          </a:xfrm>
          <a:prstGeom prst="rect">
            <a:avLst/>
          </a:prstGeom>
          <a:noFill/>
        </p:spPr>
        <p:txBody>
          <a:bodyPr wrap="square">
            <a:spAutoFit/>
          </a:bodyPr>
          <a:lstStyle/>
          <a:p>
            <a:r>
              <a:rPr lang="zh-CN" altLang="en-US" sz="1600" b="0">
                <a:latin typeface="+mn-lt"/>
              </a:rPr>
              <a:t>https://www.youtube.com/watch?app=desktop&amp;v=mgQtlXBxH0c</a:t>
            </a:r>
          </a:p>
        </p:txBody>
      </p:sp>
    </p:spTree>
    <p:extLst>
      <p:ext uri="{BB962C8B-B14F-4D97-AF65-F5344CB8AC3E}">
        <p14:creationId xmlns:p14="http://schemas.microsoft.com/office/powerpoint/2010/main" val="418463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ltLang="zh-CN" dirty="0"/>
              <a:t>Solution</a:t>
            </a:r>
            <a:r>
              <a:rPr lang="zh-CN" altLang="en-US" dirty="0"/>
              <a:t> </a:t>
            </a:r>
            <a:r>
              <a:rPr lang="en-US" altLang="zh-CN" dirty="0"/>
              <a:t>5:</a:t>
            </a:r>
            <a:r>
              <a:rPr lang="zh-CN" altLang="en-US" dirty="0"/>
              <a:t> </a:t>
            </a:r>
            <a:r>
              <a:rPr lang="en-US"/>
              <a:t>Indexed Allocation</a:t>
            </a:r>
          </a:p>
        </p:txBody>
      </p:sp>
      <p:sp>
        <p:nvSpPr>
          <p:cNvPr id="363523" name="Rectangle 3"/>
          <p:cNvSpPr>
            <a:spLocks noGrp="1" noChangeArrowheads="1"/>
          </p:cNvSpPr>
          <p:nvPr>
            <p:ph type="body" idx="1"/>
          </p:nvPr>
        </p:nvSpPr>
        <p:spPr>
          <a:xfrm>
            <a:off x="304800" y="1524001"/>
            <a:ext cx="8458200" cy="1066800"/>
          </a:xfrm>
        </p:spPr>
        <p:txBody>
          <a:bodyPr>
            <a:normAutofit/>
          </a:bodyPr>
          <a:lstStyle/>
          <a:p>
            <a:pPr>
              <a:lnSpc>
                <a:spcPct val="90000"/>
              </a:lnSpc>
            </a:pPr>
            <a:r>
              <a:rPr lang="en-US" dirty="0"/>
              <a:t>Allocate fixed-sized blocks for each file</a:t>
            </a:r>
          </a:p>
          <a:p>
            <a:pPr lvl="1">
              <a:lnSpc>
                <a:spcPct val="90000"/>
              </a:lnSpc>
            </a:pPr>
            <a:r>
              <a:rPr lang="en-US" sz="1969" dirty="0"/>
              <a:t>Meta-data: </a:t>
            </a:r>
          </a:p>
          <a:p>
            <a:pPr lvl="1">
              <a:lnSpc>
                <a:spcPct val="90000"/>
              </a:lnSpc>
            </a:pPr>
            <a:r>
              <a:rPr lang="en-US" sz="1828" dirty="0"/>
              <a:t>Allocate space for </a:t>
            </a:r>
            <a:r>
              <a:rPr lang="en-US" sz="1828" dirty="0" err="1"/>
              <a:t>ptrs</a:t>
            </a:r>
            <a:r>
              <a:rPr lang="en-US" sz="1828" dirty="0"/>
              <a:t> at file creation time</a:t>
            </a:r>
          </a:p>
          <a:p>
            <a:pPr>
              <a:lnSpc>
                <a:spcPct val="90000"/>
              </a:lnSpc>
            </a:pPr>
            <a:endParaRPr lang="en-US" dirty="0"/>
          </a:p>
        </p:txBody>
      </p:sp>
      <p:sp>
        <p:nvSpPr>
          <p:cNvPr id="363524" name="Rectangle 4"/>
          <p:cNvSpPr>
            <a:spLocks noChangeArrowheads="1"/>
          </p:cNvSpPr>
          <p:nvPr/>
        </p:nvSpPr>
        <p:spPr bwMode="auto">
          <a:xfrm>
            <a:off x="152400" y="4114800"/>
            <a:ext cx="8458200" cy="2667000"/>
          </a:xfrm>
          <a:prstGeom prst="rect">
            <a:avLst/>
          </a:prstGeom>
          <a:noFill/>
          <a:ln w="9525">
            <a:noFill/>
            <a:miter lim="800000"/>
            <a:headEnd/>
            <a:tailEnd/>
          </a:ln>
          <a:effectLst/>
        </p:spPr>
        <p:txBody>
          <a:bodyPr lIns="91439" tIns="45719" rIns="91439" bIns="45719">
            <a:prstTxWarp prst="textNoShape">
              <a:avLst/>
            </a:prstTxWarp>
          </a:bodyPr>
          <a:lstStyle/>
          <a:p>
            <a:pPr marL="342900" indent="-342900">
              <a:lnSpc>
                <a:spcPct val="90000"/>
              </a:lnSpc>
              <a:spcBef>
                <a:spcPct val="20000"/>
              </a:spcBef>
              <a:buClr>
                <a:srgbClr val="0070C0"/>
              </a:buClr>
              <a:buFont typeface="Wingdings" pitchFamily="2" charset="2"/>
              <a:buChar char="§"/>
            </a:pPr>
            <a:r>
              <a:rPr lang="en-US" sz="2391" b="0" dirty="0">
                <a:latin typeface="Calibri" panose="020F0502020204030204" pitchFamily="34" charset="0"/>
              </a:rPr>
              <a:t>Advantages</a:t>
            </a:r>
          </a:p>
          <a:p>
            <a:pPr marL="800076" lvl="1" indent="-342900">
              <a:lnSpc>
                <a:spcPct val="90000"/>
              </a:lnSpc>
              <a:spcBef>
                <a:spcPct val="20000"/>
              </a:spcBef>
              <a:buClr>
                <a:srgbClr val="0070C0"/>
              </a:buClr>
              <a:buFont typeface="Wingdings" pitchFamily="2" charset="2"/>
              <a:buChar char="§"/>
            </a:pPr>
            <a:r>
              <a:rPr lang="en-US" sz="1969" b="0" dirty="0">
                <a:latin typeface="Calibri" panose="020F0502020204030204" pitchFamily="34" charset="0"/>
                <a:ea typeface="ＭＳ Ｐゴシック" charset="-128"/>
              </a:rPr>
              <a:t>No external fragmentation</a:t>
            </a:r>
          </a:p>
          <a:p>
            <a:pPr marL="800076" lvl="1" indent="-342900">
              <a:lnSpc>
                <a:spcPct val="90000"/>
              </a:lnSpc>
              <a:spcBef>
                <a:spcPct val="20000"/>
              </a:spcBef>
              <a:buClr>
                <a:srgbClr val="0070C0"/>
              </a:buClr>
              <a:buFont typeface="Wingdings" pitchFamily="2" charset="2"/>
              <a:buChar char="§"/>
            </a:pPr>
            <a:r>
              <a:rPr lang="en-US" sz="1969" b="0" dirty="0">
                <a:latin typeface="Calibri" panose="020F0502020204030204" pitchFamily="34" charset="0"/>
                <a:ea typeface="ＭＳ Ｐゴシック" charset="-128"/>
              </a:rPr>
              <a:t>Files can be easily grown up to max file size</a:t>
            </a:r>
          </a:p>
          <a:p>
            <a:pPr marL="800076" lvl="1" indent="-342900">
              <a:lnSpc>
                <a:spcPct val="90000"/>
              </a:lnSpc>
              <a:spcBef>
                <a:spcPct val="20000"/>
              </a:spcBef>
              <a:buClr>
                <a:srgbClr val="0070C0"/>
              </a:buClr>
              <a:buFont typeface="Wingdings" pitchFamily="2" charset="2"/>
              <a:buChar char="§"/>
            </a:pPr>
            <a:r>
              <a:rPr lang="en-US" sz="1969" b="0" dirty="0">
                <a:latin typeface="Calibri" panose="020F0502020204030204" pitchFamily="34" charset="0"/>
                <a:ea typeface="ＭＳ Ｐゴシック" charset="-128"/>
              </a:rPr>
              <a:t>Supports random access</a:t>
            </a:r>
          </a:p>
          <a:p>
            <a:pPr marL="342900" indent="-342900">
              <a:lnSpc>
                <a:spcPct val="90000"/>
              </a:lnSpc>
              <a:spcBef>
                <a:spcPct val="20000"/>
              </a:spcBef>
              <a:buClr>
                <a:srgbClr val="0070C0"/>
              </a:buClr>
              <a:buFont typeface="Wingdings" pitchFamily="2" charset="2"/>
              <a:buChar char="§"/>
            </a:pPr>
            <a:r>
              <a:rPr lang="en-US" sz="2391" b="0" dirty="0">
                <a:latin typeface="Calibri" panose="020F0502020204030204" pitchFamily="34" charset="0"/>
              </a:rPr>
              <a:t>Disadvantages</a:t>
            </a:r>
          </a:p>
          <a:p>
            <a:pPr marL="800076" lvl="1" indent="-342900">
              <a:lnSpc>
                <a:spcPct val="90000"/>
              </a:lnSpc>
              <a:spcBef>
                <a:spcPct val="20000"/>
              </a:spcBef>
              <a:buClr>
                <a:srgbClr val="0070C0"/>
              </a:buClr>
              <a:buFont typeface="Wingdings" pitchFamily="2" charset="2"/>
              <a:buChar char="§"/>
            </a:pPr>
            <a:r>
              <a:rPr lang="en-US" sz="1969" b="0" dirty="0">
                <a:latin typeface="Calibri" panose="020F0502020204030204" pitchFamily="34" charset="0"/>
                <a:ea typeface="ＭＳ Ｐゴシック" charset="-128"/>
              </a:rPr>
              <a:t>Large overhead for meta-data:</a:t>
            </a:r>
          </a:p>
          <a:p>
            <a:pPr marL="1257254" lvl="2" indent="-342900">
              <a:lnSpc>
                <a:spcPct val="90000"/>
              </a:lnSpc>
              <a:spcBef>
                <a:spcPct val="20000"/>
              </a:spcBef>
              <a:buClr>
                <a:srgbClr val="0070C0"/>
              </a:buClr>
              <a:buFont typeface="Wingdings" pitchFamily="2" charset="2"/>
              <a:buChar char="§"/>
            </a:pPr>
            <a:r>
              <a:rPr lang="en-US" sz="1828" b="0" dirty="0">
                <a:latin typeface="Calibri" panose="020F0502020204030204" pitchFamily="34" charset="0"/>
                <a:ea typeface="ＭＳ Ｐゴシック" charset="-128"/>
              </a:rPr>
              <a:t>Wastes space for unneeded pointers (most files are small!)</a:t>
            </a:r>
          </a:p>
          <a:p>
            <a:pPr marL="800076" lvl="1" indent="-342900">
              <a:lnSpc>
                <a:spcPct val="90000"/>
              </a:lnSpc>
              <a:spcBef>
                <a:spcPct val="20000"/>
              </a:spcBef>
              <a:buClr>
                <a:srgbClr val="0070C0"/>
              </a:buClr>
              <a:buFont typeface="Wingdings" pitchFamily="2" charset="2"/>
              <a:buChar char="§"/>
            </a:pPr>
            <a:endParaRPr lang="en-US" sz="1969" b="0" dirty="0">
              <a:latin typeface="Calibri" panose="020F0502020204030204" pitchFamily="34" charset="0"/>
              <a:ea typeface="ＭＳ Ｐゴシック" charset="-128"/>
            </a:endParaRPr>
          </a:p>
          <a:p>
            <a:pPr marL="342900" indent="-342900">
              <a:lnSpc>
                <a:spcPct val="90000"/>
              </a:lnSpc>
              <a:spcBef>
                <a:spcPct val="20000"/>
              </a:spcBef>
              <a:buClr>
                <a:srgbClr val="0070C0"/>
              </a:buClr>
              <a:buFont typeface="Wingdings" pitchFamily="2" charset="2"/>
              <a:buChar char="§"/>
            </a:pPr>
            <a:endParaRPr lang="en-US" sz="2391" b="0" dirty="0">
              <a:latin typeface="Calibri" panose="020F0502020204030204" pitchFamily="34" charset="0"/>
            </a:endParaRPr>
          </a:p>
        </p:txBody>
      </p:sp>
      <p:sp>
        <p:nvSpPr>
          <p:cNvPr id="363526" name="Rectangle 6"/>
          <p:cNvSpPr>
            <a:spLocks noChangeArrowheads="1"/>
          </p:cNvSpPr>
          <p:nvPr/>
        </p:nvSpPr>
        <p:spPr bwMode="auto">
          <a:xfrm>
            <a:off x="304800" y="3200400"/>
            <a:ext cx="457200" cy="4572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sp>
        <p:nvSpPr>
          <p:cNvPr id="363527" name="Rectangle 7"/>
          <p:cNvSpPr>
            <a:spLocks noChangeArrowheads="1"/>
          </p:cNvSpPr>
          <p:nvPr/>
        </p:nvSpPr>
        <p:spPr bwMode="auto">
          <a:xfrm>
            <a:off x="1219200" y="3200400"/>
            <a:ext cx="457200" cy="4572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A</a:t>
            </a:r>
          </a:p>
        </p:txBody>
      </p:sp>
      <p:sp>
        <p:nvSpPr>
          <p:cNvPr id="363528" name="Rectangle 8"/>
          <p:cNvSpPr>
            <a:spLocks noChangeArrowheads="1"/>
          </p:cNvSpPr>
          <p:nvPr/>
        </p:nvSpPr>
        <p:spPr bwMode="auto">
          <a:xfrm>
            <a:off x="1676400" y="3200400"/>
            <a:ext cx="457200" cy="4572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A</a:t>
            </a:r>
          </a:p>
        </p:txBody>
      </p:sp>
      <p:sp>
        <p:nvSpPr>
          <p:cNvPr id="363529" name="Rectangle 9"/>
          <p:cNvSpPr>
            <a:spLocks noChangeArrowheads="1"/>
          </p:cNvSpPr>
          <p:nvPr/>
        </p:nvSpPr>
        <p:spPr bwMode="auto">
          <a:xfrm>
            <a:off x="2133600" y="3200400"/>
            <a:ext cx="457200" cy="4572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A</a:t>
            </a:r>
          </a:p>
        </p:txBody>
      </p:sp>
      <p:sp>
        <p:nvSpPr>
          <p:cNvPr id="363530" name="Rectangle 10"/>
          <p:cNvSpPr>
            <a:spLocks noChangeArrowheads="1"/>
          </p:cNvSpPr>
          <p:nvPr/>
        </p:nvSpPr>
        <p:spPr bwMode="auto">
          <a:xfrm>
            <a:off x="3048000" y="3200400"/>
            <a:ext cx="457200" cy="45720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3531" name="Rectangle 11"/>
          <p:cNvSpPr>
            <a:spLocks noChangeArrowheads="1"/>
          </p:cNvSpPr>
          <p:nvPr/>
        </p:nvSpPr>
        <p:spPr bwMode="auto">
          <a:xfrm>
            <a:off x="3505200" y="3200400"/>
            <a:ext cx="457200" cy="45720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3532" name="Rectangle 12"/>
          <p:cNvSpPr>
            <a:spLocks noChangeArrowheads="1"/>
          </p:cNvSpPr>
          <p:nvPr/>
        </p:nvSpPr>
        <p:spPr bwMode="auto">
          <a:xfrm>
            <a:off x="3962400" y="3200400"/>
            <a:ext cx="457200" cy="45720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3533" name="Rectangle 13"/>
          <p:cNvSpPr>
            <a:spLocks noChangeArrowheads="1"/>
          </p:cNvSpPr>
          <p:nvPr/>
        </p:nvSpPr>
        <p:spPr bwMode="auto">
          <a:xfrm>
            <a:off x="4419600" y="3200400"/>
            <a:ext cx="457200" cy="45720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3534" name="Rectangle 14"/>
          <p:cNvSpPr>
            <a:spLocks noChangeArrowheads="1"/>
          </p:cNvSpPr>
          <p:nvPr/>
        </p:nvSpPr>
        <p:spPr bwMode="auto">
          <a:xfrm>
            <a:off x="4876800" y="3200400"/>
            <a:ext cx="457200" cy="457200"/>
          </a:xfrm>
          <a:prstGeom prst="rect">
            <a:avLst/>
          </a:prstGeom>
          <a:solidFill>
            <a:schemeClr val="folHlink"/>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C</a:t>
            </a:r>
          </a:p>
        </p:txBody>
      </p:sp>
      <p:sp>
        <p:nvSpPr>
          <p:cNvPr id="363535" name="Rectangle 15"/>
          <p:cNvSpPr>
            <a:spLocks noChangeArrowheads="1"/>
          </p:cNvSpPr>
          <p:nvPr/>
        </p:nvSpPr>
        <p:spPr bwMode="auto">
          <a:xfrm>
            <a:off x="5334000" y="3200400"/>
            <a:ext cx="457200" cy="457200"/>
          </a:xfrm>
          <a:prstGeom prst="rect">
            <a:avLst/>
          </a:prstGeom>
          <a:solidFill>
            <a:schemeClr val="folHlink"/>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C</a:t>
            </a:r>
          </a:p>
        </p:txBody>
      </p:sp>
      <p:sp>
        <p:nvSpPr>
          <p:cNvPr id="363536" name="Rectangle 16"/>
          <p:cNvSpPr>
            <a:spLocks noChangeArrowheads="1"/>
          </p:cNvSpPr>
          <p:nvPr/>
        </p:nvSpPr>
        <p:spPr bwMode="auto">
          <a:xfrm>
            <a:off x="5791200" y="3200400"/>
            <a:ext cx="457200" cy="457200"/>
          </a:xfrm>
          <a:prstGeom prst="rect">
            <a:avLst/>
          </a:prstGeom>
          <a:solidFill>
            <a:schemeClr val="folHlink"/>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C</a:t>
            </a:r>
          </a:p>
        </p:txBody>
      </p:sp>
      <p:sp>
        <p:nvSpPr>
          <p:cNvPr id="363537" name="Rectangle 17"/>
          <p:cNvSpPr>
            <a:spLocks noChangeArrowheads="1"/>
          </p:cNvSpPr>
          <p:nvPr/>
        </p:nvSpPr>
        <p:spPr bwMode="auto">
          <a:xfrm>
            <a:off x="6248400" y="3200400"/>
            <a:ext cx="457200" cy="45720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3538" name="Rectangle 18"/>
          <p:cNvSpPr>
            <a:spLocks noChangeArrowheads="1"/>
          </p:cNvSpPr>
          <p:nvPr/>
        </p:nvSpPr>
        <p:spPr bwMode="auto">
          <a:xfrm>
            <a:off x="6705600" y="3200400"/>
            <a:ext cx="457200" cy="45720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363539" name="Rectangle 19"/>
          <p:cNvSpPr>
            <a:spLocks noChangeArrowheads="1"/>
          </p:cNvSpPr>
          <p:nvPr/>
        </p:nvSpPr>
        <p:spPr bwMode="auto">
          <a:xfrm>
            <a:off x="762000" y="3200400"/>
            <a:ext cx="457200" cy="4572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sp>
        <p:nvSpPr>
          <p:cNvPr id="363540" name="Rectangle 20"/>
          <p:cNvSpPr>
            <a:spLocks noChangeArrowheads="1"/>
          </p:cNvSpPr>
          <p:nvPr/>
        </p:nvSpPr>
        <p:spPr bwMode="auto">
          <a:xfrm>
            <a:off x="2590800" y="3200400"/>
            <a:ext cx="457200" cy="4572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sp>
        <p:nvSpPr>
          <p:cNvPr id="363541" name="Rectangle 21"/>
          <p:cNvSpPr>
            <a:spLocks noChangeArrowheads="1"/>
          </p:cNvSpPr>
          <p:nvPr/>
        </p:nvSpPr>
        <p:spPr bwMode="auto">
          <a:xfrm>
            <a:off x="7162800" y="3200400"/>
            <a:ext cx="457200" cy="4572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sp>
        <p:nvSpPr>
          <p:cNvPr id="363542" name="Rectangle 22"/>
          <p:cNvSpPr>
            <a:spLocks noChangeArrowheads="1"/>
          </p:cNvSpPr>
          <p:nvPr/>
        </p:nvSpPr>
        <p:spPr bwMode="auto">
          <a:xfrm>
            <a:off x="8077200" y="3200400"/>
            <a:ext cx="457200" cy="4572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D</a:t>
            </a:r>
          </a:p>
        </p:txBody>
      </p:sp>
      <p:sp>
        <p:nvSpPr>
          <p:cNvPr id="363543" name="Rectangle 23"/>
          <p:cNvSpPr>
            <a:spLocks noChangeArrowheads="1"/>
          </p:cNvSpPr>
          <p:nvPr/>
        </p:nvSpPr>
        <p:spPr bwMode="auto">
          <a:xfrm>
            <a:off x="7620000" y="3200400"/>
            <a:ext cx="457200" cy="457200"/>
          </a:xfrm>
          <a:prstGeom prst="rect">
            <a:avLst/>
          </a:prstGeom>
          <a:solidFill>
            <a:schemeClr val="accent2"/>
          </a:solidFill>
          <a:ln w="9525">
            <a:solidFill>
              <a:schemeClr val="tx1"/>
            </a:solidFill>
            <a:miter lim="800000"/>
            <a:headEnd/>
            <a:tailEnd/>
          </a:ln>
          <a:effectLst/>
        </p:spPr>
        <p:txBody>
          <a:bodyPr wrap="none" lIns="91439" tIns="45719" rIns="91439" bIns="45719" anchor="ctr">
            <a:prstTxWarp prst="textNoShape">
              <a:avLst/>
            </a:prstTxWarp>
          </a:bodyPr>
          <a:lstStyle/>
          <a:p>
            <a:pPr algn="ctr"/>
            <a:r>
              <a:rPr lang="en-US" sz="1687" b="0" dirty="0">
                <a:latin typeface="Calibri" panose="020F0502020204030204" pitchFamily="34" charset="0"/>
              </a:rPr>
              <a:t>B</a:t>
            </a:r>
          </a:p>
        </p:txBody>
      </p:sp>
      <p:sp>
        <p:nvSpPr>
          <p:cNvPr id="2" name="Rectangle 1"/>
          <p:cNvSpPr/>
          <p:nvPr/>
        </p:nvSpPr>
        <p:spPr>
          <a:xfrm>
            <a:off x="2133600" y="1888604"/>
            <a:ext cx="4118948" cy="365036"/>
          </a:xfrm>
          <a:prstGeom prst="rect">
            <a:avLst/>
          </a:prstGeom>
        </p:spPr>
        <p:txBody>
          <a:bodyPr wrap="none">
            <a:spAutoFit/>
          </a:bodyPr>
          <a:lstStyle/>
          <a:p>
            <a:pPr lvl="1">
              <a:lnSpc>
                <a:spcPct val="90000"/>
              </a:lnSpc>
            </a:pPr>
            <a:r>
              <a:rPr lang="en-US" sz="1969" b="0" dirty="0">
                <a:solidFill>
                  <a:srgbClr val="0070C0"/>
                </a:solidFill>
                <a:latin typeface="Calibri" panose="020F0502020204030204" pitchFamily="34" charset="0"/>
              </a:rPr>
              <a:t>Fixed-sized array of block pointers</a:t>
            </a:r>
          </a:p>
        </p:txBody>
      </p:sp>
    </p:spTree>
    <p:extLst>
      <p:ext uri="{BB962C8B-B14F-4D97-AF65-F5344CB8AC3E}">
        <p14:creationId xmlns:p14="http://schemas.microsoft.com/office/powerpoint/2010/main" val="376966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52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35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35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352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352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35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p:nvPr/>
        </p:nvSpPr>
        <p:spPr>
          <a:xfrm>
            <a:off x="982454" y="2057885"/>
            <a:ext cx="3199515" cy="3159849"/>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type</a:t>
            </a:r>
          </a:p>
          <a:p>
            <a:pPr lvl="0" algn="ctr">
              <a:defRPr sz="1800">
                <a:solidFill>
                  <a:srgbClr val="000000"/>
                </a:solidFill>
              </a:defRPr>
            </a:pPr>
            <a:r>
              <a:rPr sz="2250">
                <a:solidFill>
                  <a:schemeClr val="bg1"/>
                </a:solidFill>
                <a:latin typeface="Helvetica"/>
                <a:ea typeface="Helvetica"/>
                <a:cs typeface="Helvetica"/>
                <a:sym typeface="Helvetica"/>
              </a:rPr>
              <a:t>uid</a:t>
            </a:r>
          </a:p>
          <a:p>
            <a:pPr lvl="0" algn="ctr">
              <a:defRPr sz="1800">
                <a:solidFill>
                  <a:srgbClr val="000000"/>
                </a:solidFill>
              </a:defRPr>
            </a:pPr>
            <a:r>
              <a:rPr sz="2250">
                <a:solidFill>
                  <a:schemeClr val="bg1"/>
                </a:solidFill>
                <a:latin typeface="Helvetica"/>
                <a:ea typeface="Helvetica"/>
                <a:cs typeface="Helvetica"/>
                <a:sym typeface="Helvetica"/>
              </a:rPr>
              <a:t>rwx</a:t>
            </a:r>
          </a:p>
          <a:p>
            <a:pPr lvl="0" algn="ctr">
              <a:defRPr sz="1800">
                <a:solidFill>
                  <a:srgbClr val="000000"/>
                </a:solidFill>
              </a:defRPr>
            </a:pPr>
            <a:r>
              <a:rPr sz="2250">
                <a:solidFill>
                  <a:schemeClr val="bg1"/>
                </a:solidFill>
                <a:latin typeface="Helvetica"/>
                <a:ea typeface="Helvetica"/>
                <a:cs typeface="Helvetica"/>
                <a:sym typeface="Helvetica"/>
              </a:rPr>
              <a:t>size</a:t>
            </a:r>
          </a:p>
          <a:p>
            <a:pPr lvl="0" algn="ctr">
              <a:defRPr sz="1800">
                <a:solidFill>
                  <a:srgbClr val="000000"/>
                </a:solidFill>
              </a:defRPr>
            </a:pPr>
            <a:r>
              <a:rPr sz="2250">
                <a:solidFill>
                  <a:schemeClr val="bg1"/>
                </a:solidFill>
                <a:latin typeface="Helvetica"/>
                <a:ea typeface="Helvetica"/>
                <a:cs typeface="Helvetica"/>
                <a:sym typeface="Helvetica"/>
              </a:rPr>
              <a:t>blocks</a:t>
            </a:r>
          </a:p>
          <a:p>
            <a:pPr lvl="0" algn="ctr">
              <a:defRPr sz="1800">
                <a:solidFill>
                  <a:srgbClr val="000000"/>
                </a:solidFill>
              </a:defRPr>
            </a:pPr>
            <a:r>
              <a:rPr sz="2250">
                <a:solidFill>
                  <a:schemeClr val="bg1"/>
                </a:solidFill>
                <a:latin typeface="Helvetica"/>
                <a:ea typeface="Helvetica"/>
                <a:cs typeface="Helvetica"/>
                <a:sym typeface="Helvetica"/>
              </a:rPr>
              <a:t>time</a:t>
            </a:r>
          </a:p>
          <a:p>
            <a:pPr lvl="0" algn="ctr">
              <a:defRPr sz="1800">
                <a:solidFill>
                  <a:srgbClr val="000000"/>
                </a:solidFill>
              </a:defRPr>
            </a:pPr>
            <a:r>
              <a:rPr sz="2250">
                <a:solidFill>
                  <a:schemeClr val="bg1"/>
                </a:solidFill>
                <a:latin typeface="Helvetica"/>
                <a:ea typeface="Helvetica"/>
                <a:cs typeface="Helvetica"/>
                <a:sym typeface="Helvetica"/>
              </a:rPr>
              <a:t>ctime</a:t>
            </a:r>
          </a:p>
          <a:p>
            <a:pPr lvl="0" algn="ctr">
              <a:defRPr sz="1800">
                <a:solidFill>
                  <a:srgbClr val="000000"/>
                </a:solidFill>
              </a:defRPr>
            </a:pPr>
            <a:r>
              <a:rPr sz="2250">
                <a:solidFill>
                  <a:schemeClr val="bg1"/>
                </a:solidFill>
                <a:latin typeface="Helvetica"/>
                <a:ea typeface="Helvetica"/>
                <a:cs typeface="Helvetica"/>
                <a:sym typeface="Helvetica"/>
              </a:rPr>
              <a:t>links_count</a:t>
            </a:r>
          </a:p>
          <a:p>
            <a:pPr lvl="0" algn="ctr">
              <a:defRPr sz="1800">
                <a:solidFill>
                  <a:srgbClr val="000000"/>
                </a:solidFill>
              </a:defRPr>
            </a:pPr>
            <a:r>
              <a:rPr sz="2250">
                <a:solidFill>
                  <a:schemeClr val="bg1"/>
                </a:solidFill>
                <a:latin typeface="Helvetica"/>
                <a:ea typeface="Helvetica"/>
                <a:cs typeface="Helvetica"/>
                <a:sym typeface="Helvetica"/>
              </a:rPr>
              <a:t>addrs[N]</a:t>
            </a:r>
          </a:p>
        </p:txBody>
      </p:sp>
      <p:sp>
        <p:nvSpPr>
          <p:cNvPr id="699" name="Shape 69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err="1">
                <a:solidFill>
                  <a:srgbClr val="000000"/>
                </a:solidFill>
              </a:rPr>
              <a:t>Inode</a:t>
            </a:r>
            <a:endParaRPr sz="3600" dirty="0">
              <a:solidFill>
                <a:srgbClr val="000000"/>
              </a:solidFill>
            </a:endParaRPr>
          </a:p>
        </p:txBody>
      </p:sp>
      <p:sp>
        <p:nvSpPr>
          <p:cNvPr id="701" name="Shape 701"/>
          <p:cNvSpPr/>
          <p:nvPr/>
        </p:nvSpPr>
        <p:spPr>
          <a:xfrm>
            <a:off x="4427984" y="2053781"/>
            <a:ext cx="4187566" cy="311623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342900" lvl="0" indent="-342900" algn="l">
              <a:buClr>
                <a:srgbClr val="0070C0"/>
              </a:buClr>
              <a:buFont typeface="Wingdings" pitchFamily="2" charset="2"/>
              <a:buChar char="§"/>
              <a:defRPr sz="1800">
                <a:solidFill>
                  <a:srgbClr val="000000"/>
                </a:solidFill>
              </a:defRPr>
            </a:pPr>
            <a:r>
              <a:rPr lang="en-US" sz="2250" b="0" dirty="0">
                <a:solidFill>
                  <a:srgbClr val="333333"/>
                </a:solidFill>
                <a:latin typeface="Calibri" panose="020F0502020204030204" pitchFamily="34" charset="0"/>
              </a:rPr>
              <a:t>Assume </a:t>
            </a:r>
            <a:r>
              <a:rPr lang="en-US" sz="2250" b="0" dirty="0">
                <a:solidFill>
                  <a:srgbClr val="0070C0"/>
                </a:solidFill>
                <a:latin typeface="Calibri" panose="020F0502020204030204" pitchFamily="34" charset="0"/>
              </a:rPr>
              <a:t>single level </a:t>
            </a:r>
            <a:r>
              <a:rPr lang="en-US" sz="2250" b="0" dirty="0">
                <a:solidFill>
                  <a:srgbClr val="333333"/>
                </a:solidFill>
                <a:latin typeface="Calibri" panose="020F0502020204030204" pitchFamily="34" charset="0"/>
              </a:rPr>
              <a:t>(just pointers to data blocks)</a:t>
            </a:r>
          </a:p>
          <a:p>
            <a:pPr marL="342900" lvl="0" indent="-342900" algn="l">
              <a:buClr>
                <a:srgbClr val="0070C0"/>
              </a:buClr>
              <a:buFont typeface="Wingdings" pitchFamily="2" charset="2"/>
              <a:buChar char="§"/>
              <a:defRPr sz="1800">
                <a:solidFill>
                  <a:srgbClr val="000000"/>
                </a:solidFill>
              </a:defRPr>
            </a:pPr>
            <a:endParaRPr lang="en-US" sz="2250" b="0" dirty="0">
              <a:solidFill>
                <a:srgbClr val="333333"/>
              </a:solidFill>
              <a:latin typeface="Calibri" panose="020F0502020204030204" pitchFamily="34" charset="0"/>
            </a:endParaRPr>
          </a:p>
          <a:p>
            <a:pPr marL="342900" lvl="0" indent="-342900" algn="l">
              <a:buClr>
                <a:srgbClr val="0070C0"/>
              </a:buClr>
              <a:buFont typeface="Wingdings" pitchFamily="2" charset="2"/>
              <a:buChar char="§"/>
              <a:defRPr sz="1800">
                <a:solidFill>
                  <a:srgbClr val="000000"/>
                </a:solidFill>
              </a:defRPr>
            </a:pPr>
            <a:r>
              <a:rPr sz="2250" b="0" dirty="0">
                <a:solidFill>
                  <a:srgbClr val="333333"/>
                </a:solidFill>
                <a:latin typeface="Calibri" panose="020F0502020204030204" pitchFamily="34" charset="0"/>
              </a:rPr>
              <a:t>What is </a:t>
            </a:r>
            <a:r>
              <a:rPr lang="en-US" sz="2250" b="0" dirty="0">
                <a:solidFill>
                  <a:srgbClr val="0070C0"/>
                </a:solidFill>
                <a:latin typeface="Calibri" panose="020F0502020204030204" pitchFamily="34" charset="0"/>
              </a:rPr>
              <a:t>max </a:t>
            </a:r>
            <a:r>
              <a:rPr sz="2250" b="0" dirty="0">
                <a:solidFill>
                  <a:srgbClr val="0070C0"/>
                </a:solidFill>
                <a:latin typeface="Calibri" panose="020F0502020204030204" pitchFamily="34" charset="0"/>
              </a:rPr>
              <a:t>file size</a:t>
            </a:r>
            <a:r>
              <a:rPr sz="2250" b="0" dirty="0">
                <a:solidFill>
                  <a:srgbClr val="333333"/>
                </a:solidFill>
                <a:latin typeface="Calibri" panose="020F0502020204030204" pitchFamily="34" charset="0"/>
              </a:rPr>
              <a:t>?</a:t>
            </a:r>
          </a:p>
          <a:p>
            <a:pPr marL="800100" lvl="1" indent="-342900">
              <a:buClr>
                <a:srgbClr val="0070C0"/>
              </a:buClr>
              <a:buFont typeface="Wingdings" pitchFamily="2" charset="2"/>
              <a:buChar char="§"/>
              <a:defRPr sz="1800">
                <a:solidFill>
                  <a:srgbClr val="000000"/>
                </a:solidFill>
              </a:defRPr>
            </a:pPr>
            <a:r>
              <a:rPr lang="en-US" sz="2250" b="0" dirty="0">
                <a:solidFill>
                  <a:srgbClr val="333333"/>
                </a:solidFill>
                <a:latin typeface="Calibri" panose="020F0502020204030204" pitchFamily="34" charset="0"/>
              </a:rPr>
              <a:t>As</a:t>
            </a:r>
            <a:r>
              <a:rPr sz="2250" b="0" dirty="0">
                <a:solidFill>
                  <a:srgbClr val="333333"/>
                </a:solidFill>
                <a:latin typeface="Calibri" panose="020F0502020204030204" pitchFamily="34" charset="0"/>
              </a:rPr>
              <a:t>sume </a:t>
            </a:r>
            <a:r>
              <a:rPr sz="2250" b="0" dirty="0">
                <a:solidFill>
                  <a:srgbClr val="0070C0"/>
                </a:solidFill>
                <a:latin typeface="Calibri" panose="020F0502020204030204" pitchFamily="34" charset="0"/>
              </a:rPr>
              <a:t>256-byte</a:t>
            </a:r>
            <a:r>
              <a:rPr sz="2250" b="0" dirty="0">
                <a:solidFill>
                  <a:srgbClr val="333333"/>
                </a:solidFill>
                <a:latin typeface="Calibri" panose="020F0502020204030204" pitchFamily="34" charset="0"/>
              </a:rPr>
              <a:t> </a:t>
            </a:r>
            <a:r>
              <a:rPr sz="2250" b="0" dirty="0" err="1">
                <a:solidFill>
                  <a:srgbClr val="333333"/>
                </a:solidFill>
                <a:latin typeface="Calibri" panose="020F0502020204030204" pitchFamily="34" charset="0"/>
              </a:rPr>
              <a:t>inodes</a:t>
            </a:r>
            <a:r>
              <a:rPr lang="en-US" sz="2250" b="0" dirty="0">
                <a:solidFill>
                  <a:srgbClr val="333333"/>
                </a:solidFill>
                <a:latin typeface="Calibri" panose="020F0502020204030204" pitchFamily="34" charset="0"/>
              </a:rPr>
              <a:t> (all can be used for pointers)</a:t>
            </a:r>
          </a:p>
          <a:p>
            <a:pPr marL="800100" lvl="1" indent="-342900">
              <a:buClr>
                <a:srgbClr val="0070C0"/>
              </a:buClr>
              <a:buFont typeface="Wingdings" pitchFamily="2" charset="2"/>
              <a:buChar char="§"/>
              <a:defRPr sz="1800">
                <a:solidFill>
                  <a:srgbClr val="000000"/>
                </a:solidFill>
              </a:defRPr>
            </a:pPr>
            <a:r>
              <a:rPr lang="en-US" sz="2250" b="0" dirty="0">
                <a:solidFill>
                  <a:srgbClr val="333333"/>
                </a:solidFill>
                <a:latin typeface="Calibri" panose="020F0502020204030204" pitchFamily="34" charset="0"/>
              </a:rPr>
              <a:t>Assume </a:t>
            </a:r>
            <a:r>
              <a:rPr lang="en-US" sz="2250" b="0" dirty="0">
                <a:solidFill>
                  <a:srgbClr val="0070C0"/>
                </a:solidFill>
                <a:latin typeface="Calibri" panose="020F0502020204030204" pitchFamily="34" charset="0"/>
              </a:rPr>
              <a:t>4-byte</a:t>
            </a:r>
            <a:r>
              <a:rPr lang="en-US" sz="2250" b="0" dirty="0">
                <a:solidFill>
                  <a:srgbClr val="333333"/>
                </a:solidFill>
                <a:latin typeface="Calibri" panose="020F0502020204030204" pitchFamily="34" charset="0"/>
              </a:rPr>
              <a:t> </a:t>
            </a:r>
            <a:r>
              <a:rPr lang="en-US" sz="2250" b="0" dirty="0" err="1">
                <a:solidFill>
                  <a:srgbClr val="333333"/>
                </a:solidFill>
                <a:latin typeface="Calibri" panose="020F0502020204030204" pitchFamily="34" charset="0"/>
              </a:rPr>
              <a:t>addrs</a:t>
            </a:r>
            <a:endParaRPr lang="en-US" sz="2250" b="0" dirty="0">
              <a:solidFill>
                <a:srgbClr val="333333"/>
              </a:solidFill>
              <a:latin typeface="Calibri" panose="020F0502020204030204" pitchFamily="34" charset="0"/>
            </a:endParaRPr>
          </a:p>
          <a:p>
            <a:pPr marL="342900" lvl="0" indent="-342900" algn="l">
              <a:buClr>
                <a:srgbClr val="0070C0"/>
              </a:buClr>
              <a:buFont typeface="Wingdings" pitchFamily="2" charset="2"/>
              <a:buChar char="§"/>
              <a:defRPr sz="1800">
                <a:solidFill>
                  <a:srgbClr val="000000"/>
                </a:solidFill>
              </a:defRPr>
            </a:pPr>
            <a:endParaRPr sz="2250" b="0" dirty="0">
              <a:solidFill>
                <a:srgbClr val="333333"/>
              </a:solidFill>
              <a:latin typeface="Calibri" panose="020F0502020204030204" pitchFamily="34" charset="0"/>
            </a:endParaRPr>
          </a:p>
          <a:p>
            <a:pPr marL="342900" lvl="0" indent="-342900" algn="l">
              <a:buClr>
                <a:srgbClr val="0070C0"/>
              </a:buClr>
              <a:buFont typeface="Wingdings" pitchFamily="2" charset="2"/>
              <a:buChar char="§"/>
              <a:defRPr sz="1800">
                <a:solidFill>
                  <a:srgbClr val="000000"/>
                </a:solidFill>
              </a:defRPr>
            </a:pPr>
            <a:r>
              <a:rPr sz="2250" b="0" dirty="0">
                <a:solidFill>
                  <a:srgbClr val="333333"/>
                </a:solidFill>
                <a:latin typeface="Calibri" panose="020F0502020204030204" pitchFamily="34" charset="0"/>
              </a:rPr>
              <a:t>How to get larger files?</a:t>
            </a:r>
          </a:p>
        </p:txBody>
      </p:sp>
      <p:sp>
        <p:nvSpPr>
          <p:cNvPr id="2" name="Rectangle 1"/>
          <p:cNvSpPr/>
          <p:nvPr/>
        </p:nvSpPr>
        <p:spPr>
          <a:xfrm>
            <a:off x="1835696" y="5632460"/>
            <a:ext cx="4871710" cy="707886"/>
          </a:xfrm>
          <a:prstGeom prst="rect">
            <a:avLst/>
          </a:prstGeom>
        </p:spPr>
        <p:txBody>
          <a:bodyPr wrap="square">
            <a:spAutoFit/>
          </a:bodyPr>
          <a:lstStyle/>
          <a:p>
            <a:pPr lvl="0">
              <a:defRPr sz="1800">
                <a:solidFill>
                  <a:srgbClr val="000000"/>
                </a:solidFill>
              </a:defRPr>
            </a:pPr>
            <a:r>
              <a:rPr lang="en-US" sz="2000" b="0" dirty="0">
                <a:solidFill>
                  <a:srgbClr val="333333"/>
                </a:solidFill>
                <a:latin typeface="Calibri" panose="020F0502020204030204" pitchFamily="34" charset="0"/>
              </a:rPr>
              <a:t>256 / 4 =  64</a:t>
            </a:r>
          </a:p>
          <a:p>
            <a:pPr lvl="0">
              <a:defRPr sz="1800">
                <a:solidFill>
                  <a:srgbClr val="000000"/>
                </a:solidFill>
              </a:defRPr>
            </a:pPr>
            <a:r>
              <a:rPr lang="en-US" sz="2000" b="0" dirty="0">
                <a:solidFill>
                  <a:srgbClr val="333333"/>
                </a:solidFill>
                <a:latin typeface="Calibri" panose="020F0502020204030204" pitchFamily="34" charset="0"/>
              </a:rPr>
              <a:t>64 * 4K = 256 KB!</a:t>
            </a:r>
          </a:p>
        </p:txBody>
      </p:sp>
    </p:spTree>
    <p:extLst>
      <p:ext uri="{BB962C8B-B14F-4D97-AF65-F5344CB8AC3E}">
        <p14:creationId xmlns:p14="http://schemas.microsoft.com/office/powerpoint/2010/main" val="310450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p:nvPr/>
        </p:nvSpPr>
        <p:spPr>
          <a:xfrm>
            <a:off x="3893324" y="88760"/>
            <a:ext cx="1357353" cy="134052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inode</a:t>
            </a:r>
          </a:p>
        </p:txBody>
      </p:sp>
      <p:sp>
        <p:nvSpPr>
          <p:cNvPr id="707" name="Shape 707"/>
          <p:cNvSpPr/>
          <p:nvPr/>
        </p:nvSpPr>
        <p:spPr>
          <a:xfrm>
            <a:off x="397065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08" name="Shape 708"/>
          <p:cNvSpPr/>
          <p:nvPr/>
        </p:nvSpPr>
        <p:spPr>
          <a:xfrm>
            <a:off x="425640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09" name="Shape 709"/>
          <p:cNvSpPr/>
          <p:nvPr/>
        </p:nvSpPr>
        <p:spPr>
          <a:xfrm>
            <a:off x="454215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10" name="Shape 710"/>
          <p:cNvSpPr/>
          <p:nvPr/>
        </p:nvSpPr>
        <p:spPr>
          <a:xfrm>
            <a:off x="482790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11" name="Shape 711"/>
          <p:cNvSpPr/>
          <p:nvPr/>
        </p:nvSpPr>
        <p:spPr>
          <a:xfrm>
            <a:off x="952570" y="1987189"/>
            <a:ext cx="1357353" cy="1340525"/>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data</a:t>
            </a:r>
          </a:p>
        </p:txBody>
      </p:sp>
      <p:sp>
        <p:nvSpPr>
          <p:cNvPr id="712" name="Shape 712"/>
          <p:cNvSpPr/>
          <p:nvPr/>
        </p:nvSpPr>
        <p:spPr>
          <a:xfrm>
            <a:off x="2913072" y="1987189"/>
            <a:ext cx="1357353" cy="1340525"/>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data</a:t>
            </a:r>
          </a:p>
        </p:txBody>
      </p:sp>
      <p:sp>
        <p:nvSpPr>
          <p:cNvPr id="713" name="Shape 713"/>
          <p:cNvSpPr/>
          <p:nvPr/>
        </p:nvSpPr>
        <p:spPr>
          <a:xfrm>
            <a:off x="4873575" y="1987189"/>
            <a:ext cx="1357353" cy="1340525"/>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data</a:t>
            </a:r>
          </a:p>
        </p:txBody>
      </p:sp>
      <p:sp>
        <p:nvSpPr>
          <p:cNvPr id="714" name="Shape 714"/>
          <p:cNvSpPr/>
          <p:nvPr/>
        </p:nvSpPr>
        <p:spPr>
          <a:xfrm>
            <a:off x="6834077" y="1987189"/>
            <a:ext cx="1357353" cy="1340525"/>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data</a:t>
            </a:r>
          </a:p>
        </p:txBody>
      </p:sp>
      <p:sp>
        <p:nvSpPr>
          <p:cNvPr id="715" name="Shape 715"/>
          <p:cNvSpPr/>
          <p:nvPr/>
        </p:nvSpPr>
        <p:spPr>
          <a:xfrm>
            <a:off x="5018484" y="1175672"/>
            <a:ext cx="1761597" cy="80399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16" name="Shape 716"/>
          <p:cNvSpPr/>
          <p:nvPr/>
        </p:nvSpPr>
        <p:spPr>
          <a:xfrm flipH="1">
            <a:off x="2339578" y="1175672"/>
            <a:ext cx="1761596" cy="80399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17" name="Shape 717"/>
          <p:cNvSpPr/>
          <p:nvPr/>
        </p:nvSpPr>
        <p:spPr>
          <a:xfrm>
            <a:off x="4705945" y="1166743"/>
            <a:ext cx="821396" cy="74638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18" name="Shape 718"/>
          <p:cNvSpPr/>
          <p:nvPr/>
        </p:nvSpPr>
        <p:spPr>
          <a:xfrm flipH="1">
            <a:off x="3797433" y="1166743"/>
            <a:ext cx="598421" cy="78421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6949453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p:nvPr/>
        </p:nvSpPr>
        <p:spPr>
          <a:xfrm>
            <a:off x="3893324" y="88760"/>
            <a:ext cx="1357353" cy="134052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inode</a:t>
            </a:r>
          </a:p>
        </p:txBody>
      </p:sp>
      <p:sp>
        <p:nvSpPr>
          <p:cNvPr id="721" name="Shape 721"/>
          <p:cNvSpPr/>
          <p:nvPr/>
        </p:nvSpPr>
        <p:spPr>
          <a:xfrm>
            <a:off x="397065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22" name="Shape 722"/>
          <p:cNvSpPr/>
          <p:nvPr/>
        </p:nvSpPr>
        <p:spPr>
          <a:xfrm>
            <a:off x="425640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23" name="Shape 723"/>
          <p:cNvSpPr/>
          <p:nvPr/>
        </p:nvSpPr>
        <p:spPr>
          <a:xfrm>
            <a:off x="454215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24" name="Shape 724"/>
          <p:cNvSpPr/>
          <p:nvPr/>
        </p:nvSpPr>
        <p:spPr>
          <a:xfrm>
            <a:off x="482790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25" name="Shape 725"/>
          <p:cNvSpPr/>
          <p:nvPr/>
        </p:nvSpPr>
        <p:spPr>
          <a:xfrm>
            <a:off x="952570" y="1987189"/>
            <a:ext cx="1357353" cy="1340525"/>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indirect</a:t>
            </a:r>
          </a:p>
        </p:txBody>
      </p:sp>
      <p:sp>
        <p:nvSpPr>
          <p:cNvPr id="726" name="Shape 726"/>
          <p:cNvSpPr/>
          <p:nvPr/>
        </p:nvSpPr>
        <p:spPr>
          <a:xfrm>
            <a:off x="2913072" y="1987189"/>
            <a:ext cx="1357353" cy="1340525"/>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indirect</a:t>
            </a:r>
          </a:p>
        </p:txBody>
      </p:sp>
      <p:sp>
        <p:nvSpPr>
          <p:cNvPr id="727" name="Shape 727"/>
          <p:cNvSpPr/>
          <p:nvPr/>
        </p:nvSpPr>
        <p:spPr>
          <a:xfrm>
            <a:off x="4873575" y="1987189"/>
            <a:ext cx="1357353" cy="1340525"/>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indirect</a:t>
            </a:r>
          </a:p>
        </p:txBody>
      </p:sp>
      <p:sp>
        <p:nvSpPr>
          <p:cNvPr id="728" name="Shape 728"/>
          <p:cNvSpPr/>
          <p:nvPr/>
        </p:nvSpPr>
        <p:spPr>
          <a:xfrm>
            <a:off x="6834077" y="1987189"/>
            <a:ext cx="1357353" cy="1340525"/>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indirect</a:t>
            </a:r>
          </a:p>
        </p:txBody>
      </p:sp>
      <p:sp>
        <p:nvSpPr>
          <p:cNvPr id="729" name="Shape 729"/>
          <p:cNvSpPr/>
          <p:nvPr/>
        </p:nvSpPr>
        <p:spPr>
          <a:xfrm>
            <a:off x="5018484" y="1175672"/>
            <a:ext cx="1761597" cy="80399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30" name="Shape 730"/>
          <p:cNvSpPr/>
          <p:nvPr/>
        </p:nvSpPr>
        <p:spPr>
          <a:xfrm flipH="1">
            <a:off x="2339578" y="1175672"/>
            <a:ext cx="1761596" cy="80399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31" name="Shape 731"/>
          <p:cNvSpPr/>
          <p:nvPr/>
        </p:nvSpPr>
        <p:spPr>
          <a:xfrm>
            <a:off x="4705945" y="1166743"/>
            <a:ext cx="821396" cy="74638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32" name="Shape 732"/>
          <p:cNvSpPr/>
          <p:nvPr/>
        </p:nvSpPr>
        <p:spPr>
          <a:xfrm flipH="1">
            <a:off x="3797433" y="1166743"/>
            <a:ext cx="598421" cy="78421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33" name="Shape 733"/>
          <p:cNvSpPr/>
          <p:nvPr/>
        </p:nvSpPr>
        <p:spPr>
          <a:xfrm>
            <a:off x="1030986"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34" name="Shape 734"/>
          <p:cNvSpPr/>
          <p:nvPr/>
        </p:nvSpPr>
        <p:spPr>
          <a:xfrm>
            <a:off x="1316736"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35" name="Shape 735"/>
          <p:cNvSpPr/>
          <p:nvPr/>
        </p:nvSpPr>
        <p:spPr>
          <a:xfrm>
            <a:off x="1602486"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36" name="Shape 736"/>
          <p:cNvSpPr/>
          <p:nvPr/>
        </p:nvSpPr>
        <p:spPr>
          <a:xfrm>
            <a:off x="1888236"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37" name="Shape 737"/>
          <p:cNvSpPr/>
          <p:nvPr/>
        </p:nvSpPr>
        <p:spPr>
          <a:xfrm>
            <a:off x="2078820" y="3108737"/>
            <a:ext cx="448243" cy="765270"/>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38" name="Shape 738"/>
          <p:cNvSpPr/>
          <p:nvPr/>
        </p:nvSpPr>
        <p:spPr>
          <a:xfrm flipH="1">
            <a:off x="745481" y="3108737"/>
            <a:ext cx="416029" cy="76528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39" name="Shape 739"/>
          <p:cNvSpPr/>
          <p:nvPr/>
        </p:nvSpPr>
        <p:spPr>
          <a:xfrm>
            <a:off x="1766280" y="3099807"/>
            <a:ext cx="299271" cy="78097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40" name="Shape 740"/>
          <p:cNvSpPr/>
          <p:nvPr/>
        </p:nvSpPr>
        <p:spPr>
          <a:xfrm flipH="1">
            <a:off x="1312253" y="3099808"/>
            <a:ext cx="143937" cy="77930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41" name="Shape 741"/>
          <p:cNvSpPr/>
          <p:nvPr/>
        </p:nvSpPr>
        <p:spPr>
          <a:xfrm>
            <a:off x="2995517"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42" name="Shape 742"/>
          <p:cNvSpPr/>
          <p:nvPr/>
        </p:nvSpPr>
        <p:spPr>
          <a:xfrm>
            <a:off x="3281267"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43" name="Shape 743"/>
          <p:cNvSpPr/>
          <p:nvPr/>
        </p:nvSpPr>
        <p:spPr>
          <a:xfrm>
            <a:off x="3567017"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44" name="Shape 744"/>
          <p:cNvSpPr/>
          <p:nvPr/>
        </p:nvSpPr>
        <p:spPr>
          <a:xfrm>
            <a:off x="3852767"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45" name="Shape 745"/>
          <p:cNvSpPr/>
          <p:nvPr/>
        </p:nvSpPr>
        <p:spPr>
          <a:xfrm>
            <a:off x="4043351" y="3108737"/>
            <a:ext cx="448243" cy="765270"/>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46" name="Shape 746"/>
          <p:cNvSpPr/>
          <p:nvPr/>
        </p:nvSpPr>
        <p:spPr>
          <a:xfrm flipH="1">
            <a:off x="2710013" y="3108737"/>
            <a:ext cx="416029" cy="76528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47" name="Shape 747"/>
          <p:cNvSpPr/>
          <p:nvPr/>
        </p:nvSpPr>
        <p:spPr>
          <a:xfrm>
            <a:off x="3730812" y="3099807"/>
            <a:ext cx="299271" cy="78097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48" name="Shape 748"/>
          <p:cNvSpPr/>
          <p:nvPr/>
        </p:nvSpPr>
        <p:spPr>
          <a:xfrm flipH="1">
            <a:off x="3276784" y="3099808"/>
            <a:ext cx="143937" cy="77930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49" name="Shape 749"/>
          <p:cNvSpPr/>
          <p:nvPr/>
        </p:nvSpPr>
        <p:spPr>
          <a:xfrm>
            <a:off x="4960048"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50" name="Shape 750"/>
          <p:cNvSpPr/>
          <p:nvPr/>
        </p:nvSpPr>
        <p:spPr>
          <a:xfrm>
            <a:off x="5245798"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51" name="Shape 751"/>
          <p:cNvSpPr/>
          <p:nvPr/>
        </p:nvSpPr>
        <p:spPr>
          <a:xfrm>
            <a:off x="5531548"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52" name="Shape 752"/>
          <p:cNvSpPr/>
          <p:nvPr/>
        </p:nvSpPr>
        <p:spPr>
          <a:xfrm>
            <a:off x="5817298"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53" name="Shape 753"/>
          <p:cNvSpPr/>
          <p:nvPr/>
        </p:nvSpPr>
        <p:spPr>
          <a:xfrm>
            <a:off x="6007882" y="3108737"/>
            <a:ext cx="448243" cy="765270"/>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54" name="Shape 754"/>
          <p:cNvSpPr/>
          <p:nvPr/>
        </p:nvSpPr>
        <p:spPr>
          <a:xfrm flipH="1">
            <a:off x="4674544" y="3108737"/>
            <a:ext cx="416029" cy="76528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55" name="Shape 755"/>
          <p:cNvSpPr/>
          <p:nvPr/>
        </p:nvSpPr>
        <p:spPr>
          <a:xfrm>
            <a:off x="5695343" y="3099807"/>
            <a:ext cx="299271" cy="78097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56" name="Shape 756"/>
          <p:cNvSpPr/>
          <p:nvPr/>
        </p:nvSpPr>
        <p:spPr>
          <a:xfrm flipH="1">
            <a:off x="5241315" y="3099808"/>
            <a:ext cx="143937" cy="77930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57" name="Shape 757"/>
          <p:cNvSpPr/>
          <p:nvPr/>
        </p:nvSpPr>
        <p:spPr>
          <a:xfrm>
            <a:off x="693350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58" name="Shape 758"/>
          <p:cNvSpPr/>
          <p:nvPr/>
        </p:nvSpPr>
        <p:spPr>
          <a:xfrm>
            <a:off x="721925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59" name="Shape 759"/>
          <p:cNvSpPr/>
          <p:nvPr/>
        </p:nvSpPr>
        <p:spPr>
          <a:xfrm>
            <a:off x="750500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60" name="Shape 760"/>
          <p:cNvSpPr/>
          <p:nvPr/>
        </p:nvSpPr>
        <p:spPr>
          <a:xfrm>
            <a:off x="779075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761" name="Shape 761"/>
          <p:cNvSpPr/>
          <p:nvPr/>
        </p:nvSpPr>
        <p:spPr>
          <a:xfrm>
            <a:off x="7981343" y="3108737"/>
            <a:ext cx="448243" cy="765270"/>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62" name="Shape 762"/>
          <p:cNvSpPr/>
          <p:nvPr/>
        </p:nvSpPr>
        <p:spPr>
          <a:xfrm flipH="1">
            <a:off x="6648005" y="3108737"/>
            <a:ext cx="416029" cy="76528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63" name="Shape 763"/>
          <p:cNvSpPr/>
          <p:nvPr/>
        </p:nvSpPr>
        <p:spPr>
          <a:xfrm>
            <a:off x="7668804" y="3099807"/>
            <a:ext cx="299271" cy="78097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764" name="Shape 764"/>
          <p:cNvSpPr/>
          <p:nvPr/>
        </p:nvSpPr>
        <p:spPr>
          <a:xfrm flipH="1">
            <a:off x="7214776" y="3099808"/>
            <a:ext cx="143937" cy="77930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47" name="Shape 811"/>
          <p:cNvSpPr/>
          <p:nvPr/>
        </p:nvSpPr>
        <p:spPr>
          <a:xfrm>
            <a:off x="129861" y="4750596"/>
            <a:ext cx="3717108" cy="8510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Indirect</a:t>
            </a:r>
            <a:r>
              <a:rPr lang="en-US" sz="2531" b="0" dirty="0">
                <a:solidFill>
                  <a:srgbClr val="000000"/>
                </a:solidFill>
                <a:latin typeface="Calibri" panose="020F0502020204030204" pitchFamily="34" charset="0"/>
              </a:rPr>
              <a:t> blocks</a:t>
            </a:r>
            <a:r>
              <a:rPr sz="2531" b="0" dirty="0">
                <a:solidFill>
                  <a:srgbClr val="000000"/>
                </a:solidFill>
                <a:latin typeface="Calibri" panose="020F0502020204030204" pitchFamily="34" charset="0"/>
              </a:rPr>
              <a:t> are stored in</a:t>
            </a:r>
          </a:p>
          <a:p>
            <a:pPr lvl="0">
              <a:defRPr sz="1800">
                <a:solidFill>
                  <a:srgbClr val="000000"/>
                </a:solidFill>
              </a:defRPr>
            </a:pPr>
            <a:r>
              <a:rPr sz="2531" b="0" dirty="0">
                <a:solidFill>
                  <a:srgbClr val="000000"/>
                </a:solidFill>
                <a:latin typeface="Calibri" panose="020F0502020204030204" pitchFamily="34" charset="0"/>
              </a:rPr>
              <a:t>regular data blocks.</a:t>
            </a:r>
          </a:p>
        </p:txBody>
      </p:sp>
      <p:sp>
        <p:nvSpPr>
          <p:cNvPr id="48" name="Shape 858"/>
          <p:cNvSpPr/>
          <p:nvPr/>
        </p:nvSpPr>
        <p:spPr>
          <a:xfrm>
            <a:off x="5574881" y="4750596"/>
            <a:ext cx="3192092" cy="8510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what if we want to</a:t>
            </a:r>
          </a:p>
          <a:p>
            <a:pPr lvl="0">
              <a:defRPr sz="1800">
                <a:solidFill>
                  <a:srgbClr val="000000"/>
                </a:solidFill>
              </a:defRPr>
            </a:pPr>
            <a:r>
              <a:rPr sz="2531" b="0" dirty="0">
                <a:solidFill>
                  <a:srgbClr val="000000"/>
                </a:solidFill>
                <a:latin typeface="Calibri" panose="020F0502020204030204" pitchFamily="34" charset="0"/>
              </a:rPr>
              <a:t>optimize for small files</a:t>
            </a:r>
            <a:r>
              <a:rPr lang="en-US" sz="2531" b="0" dirty="0">
                <a:solidFill>
                  <a:srgbClr val="000000"/>
                </a:solidFill>
                <a:latin typeface="Calibri" panose="020F0502020204030204" pitchFamily="34" charset="0"/>
              </a:rPr>
              <a:t>?</a:t>
            </a:r>
            <a:endParaRPr sz="2531"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1781670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Review: </a:t>
            </a:r>
            <a:r>
              <a:rPr sz="3600" dirty="0">
                <a:solidFill>
                  <a:srgbClr val="000000"/>
                </a:solidFill>
              </a:rPr>
              <a:t>File Names</a:t>
            </a:r>
          </a:p>
        </p:txBody>
      </p:sp>
      <p:sp>
        <p:nvSpPr>
          <p:cNvPr id="45" name="Shape 45"/>
          <p:cNvSpPr>
            <a:spLocks noGrp="1"/>
          </p:cNvSpPr>
          <p:nvPr>
            <p:ph type="body" idx="4294967295"/>
          </p:nvPr>
        </p:nvSpPr>
        <p:spPr>
          <a:xfrm>
            <a:off x="262055" y="1582242"/>
            <a:ext cx="8501463" cy="5275758"/>
          </a:xfrm>
          <a:prstGeom prst="rect">
            <a:avLst/>
          </a:prstGeom>
        </p:spPr>
        <p:txBody>
          <a:bodyPr>
            <a:normAutofit/>
          </a:bodyPr>
          <a:lstStyle/>
          <a:p>
            <a:pPr>
              <a:defRPr sz="1800">
                <a:solidFill>
                  <a:srgbClr val="000000"/>
                </a:solidFill>
              </a:defRPr>
            </a:pPr>
            <a:r>
              <a:rPr lang="en-US" sz="2250" dirty="0">
                <a:ea typeface="Helvetica"/>
                <a:cs typeface="Calibri" panose="020F0502020204030204" pitchFamily="34" charset="0"/>
                <a:sym typeface="Helvetica"/>
              </a:rPr>
              <a:t>Different types of names work better in different contexts</a:t>
            </a:r>
          </a:p>
          <a:p>
            <a:pPr>
              <a:defRPr sz="1800">
                <a:solidFill>
                  <a:srgbClr val="000000"/>
                </a:solidFill>
              </a:defRPr>
            </a:pPr>
            <a:endParaRPr lang="en-US" sz="2250" dirty="0">
              <a:ea typeface="Helvetica"/>
              <a:cs typeface="Calibri" panose="020F0502020204030204" pitchFamily="34" charset="0"/>
              <a:sym typeface="Helvetica"/>
            </a:endParaRPr>
          </a:p>
          <a:p>
            <a:pPr>
              <a:defRPr sz="1800">
                <a:solidFill>
                  <a:srgbClr val="000000"/>
                </a:solidFill>
              </a:defRPr>
            </a:pPr>
            <a:r>
              <a:rPr sz="2250" dirty="0" err="1">
                <a:ea typeface="Helvetica"/>
                <a:cs typeface="Calibri" panose="020F0502020204030204" pitchFamily="34" charset="0"/>
                <a:sym typeface="Helvetica"/>
              </a:rPr>
              <a:t>inode</a:t>
            </a:r>
            <a:endParaRPr sz="2250" dirty="0">
              <a:ea typeface="Helvetica"/>
              <a:cs typeface="Calibri" panose="020F0502020204030204" pitchFamily="34" charset="0"/>
              <a:sym typeface="Helvetica"/>
            </a:endParaRPr>
          </a:p>
          <a:p>
            <a:pPr lvl="1">
              <a:defRPr sz="1800">
                <a:solidFill>
                  <a:srgbClr val="000000"/>
                </a:solidFill>
              </a:defRPr>
            </a:pPr>
            <a:r>
              <a:rPr sz="1850" dirty="0">
                <a:cs typeface="Calibri" panose="020F0502020204030204" pitchFamily="34" charset="0"/>
              </a:rPr>
              <a:t>unique name</a:t>
            </a:r>
            <a:r>
              <a:rPr lang="en-US" sz="1850" dirty="0">
                <a:cs typeface="Calibri" panose="020F0502020204030204" pitchFamily="34" charset="0"/>
              </a:rPr>
              <a:t> for file system to use</a:t>
            </a:r>
            <a:endParaRPr sz="1850" dirty="0">
              <a:cs typeface="Calibri" panose="020F0502020204030204" pitchFamily="34" charset="0"/>
            </a:endParaRPr>
          </a:p>
          <a:p>
            <a:pPr lvl="1">
              <a:defRPr sz="1800">
                <a:solidFill>
                  <a:srgbClr val="000000"/>
                </a:solidFill>
              </a:defRPr>
            </a:pPr>
            <a:r>
              <a:rPr sz="1850" dirty="0">
                <a:cs typeface="Calibri" panose="020F0502020204030204" pitchFamily="34" charset="0"/>
              </a:rPr>
              <a:t>re</a:t>
            </a:r>
            <a:r>
              <a:rPr lang="en-US" sz="1850" dirty="0">
                <a:cs typeface="Calibri" panose="020F0502020204030204" pitchFamily="34" charset="0"/>
              </a:rPr>
              <a:t>cords meta-data about file:</a:t>
            </a:r>
            <a:r>
              <a:rPr sz="1850" dirty="0">
                <a:cs typeface="Calibri" panose="020F0502020204030204" pitchFamily="34" charset="0"/>
              </a:rPr>
              <a:t> f</a:t>
            </a:r>
            <a:r>
              <a:rPr lang="en-US" sz="1850" dirty="0">
                <a:cs typeface="Calibri" panose="020F0502020204030204" pitchFamily="34" charset="0"/>
              </a:rPr>
              <a:t>ile</a:t>
            </a:r>
            <a:r>
              <a:rPr sz="1850" dirty="0">
                <a:cs typeface="Calibri" panose="020F0502020204030204" pitchFamily="34" charset="0"/>
              </a:rPr>
              <a:t> size, permissions, </a:t>
            </a:r>
            <a:r>
              <a:rPr sz="1850" dirty="0" err="1">
                <a:cs typeface="Calibri" panose="020F0502020204030204" pitchFamily="34" charset="0"/>
              </a:rPr>
              <a:t>etc</a:t>
            </a:r>
            <a:endParaRPr lang="en-US" sz="1850" dirty="0">
              <a:cs typeface="Calibri" panose="020F0502020204030204" pitchFamily="34" charset="0"/>
            </a:endParaRPr>
          </a:p>
          <a:p>
            <a:pPr lvl="1">
              <a:defRPr sz="1800">
                <a:solidFill>
                  <a:srgbClr val="000000"/>
                </a:solidFill>
              </a:defRPr>
            </a:pPr>
            <a:endParaRPr sz="1850" dirty="0">
              <a:cs typeface="Calibri" panose="020F0502020204030204" pitchFamily="34" charset="0"/>
            </a:endParaRPr>
          </a:p>
          <a:p>
            <a:pPr>
              <a:defRPr sz="1800">
                <a:solidFill>
                  <a:srgbClr val="000000"/>
                </a:solidFill>
              </a:defRPr>
            </a:pPr>
            <a:r>
              <a:rPr sz="2250" dirty="0">
                <a:ea typeface="Helvetica"/>
                <a:cs typeface="Calibri" panose="020F0502020204030204" pitchFamily="34" charset="0"/>
                <a:sym typeface="Helvetica"/>
              </a:rPr>
              <a:t>path</a:t>
            </a:r>
          </a:p>
          <a:p>
            <a:pPr lvl="1">
              <a:defRPr sz="1800">
                <a:solidFill>
                  <a:srgbClr val="000000"/>
                </a:solidFill>
              </a:defRPr>
            </a:pPr>
            <a:r>
              <a:rPr sz="1850" dirty="0">
                <a:cs typeface="Calibri" panose="020F0502020204030204" pitchFamily="34" charset="0"/>
              </a:rPr>
              <a:t>easy </a:t>
            </a:r>
            <a:r>
              <a:rPr lang="en-US" sz="1850" dirty="0">
                <a:cs typeface="Calibri" panose="020F0502020204030204" pitchFamily="34" charset="0"/>
              </a:rPr>
              <a:t>for people </a:t>
            </a:r>
            <a:r>
              <a:rPr sz="1850" dirty="0">
                <a:cs typeface="Calibri" panose="020F0502020204030204" pitchFamily="34" charset="0"/>
              </a:rPr>
              <a:t>to remember</a:t>
            </a:r>
          </a:p>
          <a:p>
            <a:pPr lvl="1">
              <a:defRPr sz="1800">
                <a:solidFill>
                  <a:srgbClr val="000000"/>
                </a:solidFill>
              </a:defRPr>
            </a:pPr>
            <a:r>
              <a:rPr lang="en-US" sz="1850" dirty="0">
                <a:cs typeface="Calibri" panose="020F0502020204030204" pitchFamily="34" charset="0"/>
              </a:rPr>
              <a:t>organizes files in </a:t>
            </a:r>
            <a:r>
              <a:rPr sz="1850" dirty="0">
                <a:cs typeface="Calibri" panose="020F0502020204030204" pitchFamily="34" charset="0"/>
              </a:rPr>
              <a:t>hierarchical</a:t>
            </a:r>
            <a:r>
              <a:rPr lang="en-US" sz="1850" dirty="0">
                <a:cs typeface="Calibri" panose="020F0502020204030204" pitchFamily="34" charset="0"/>
              </a:rPr>
              <a:t> manner; encode locality information</a:t>
            </a:r>
          </a:p>
          <a:p>
            <a:pPr lvl="1">
              <a:defRPr sz="1800">
                <a:solidFill>
                  <a:srgbClr val="000000"/>
                </a:solidFill>
              </a:defRPr>
            </a:pPr>
            <a:endParaRPr sz="1850" dirty="0">
              <a:cs typeface="Calibri" panose="020F0502020204030204" pitchFamily="34" charset="0"/>
            </a:endParaRPr>
          </a:p>
          <a:p>
            <a:pPr>
              <a:defRPr sz="1800">
                <a:solidFill>
                  <a:srgbClr val="000000"/>
                </a:solidFill>
              </a:defRPr>
            </a:pPr>
            <a:r>
              <a:rPr sz="2250" dirty="0">
                <a:ea typeface="Helvetica"/>
                <a:cs typeface="Calibri" panose="020F0502020204030204" pitchFamily="34" charset="0"/>
                <a:sym typeface="Helvetica"/>
              </a:rPr>
              <a:t>file descriptor</a:t>
            </a:r>
          </a:p>
          <a:p>
            <a:pPr lvl="1">
              <a:defRPr sz="1800">
                <a:solidFill>
                  <a:srgbClr val="000000"/>
                </a:solidFill>
              </a:defRPr>
            </a:pPr>
            <a:r>
              <a:rPr sz="1850" dirty="0">
                <a:cs typeface="Calibri" panose="020F0502020204030204" pitchFamily="34" charset="0"/>
              </a:rPr>
              <a:t>avoid frequent traversal</a:t>
            </a:r>
            <a:r>
              <a:rPr lang="en-US" sz="1850" dirty="0">
                <a:cs typeface="Calibri" panose="020F0502020204030204" pitchFamily="34" charset="0"/>
              </a:rPr>
              <a:t> of paths</a:t>
            </a:r>
            <a:endParaRPr sz="1850" dirty="0">
              <a:cs typeface="Calibri" panose="020F0502020204030204" pitchFamily="34" charset="0"/>
            </a:endParaRPr>
          </a:p>
          <a:p>
            <a:pPr lvl="1">
              <a:defRPr sz="1800">
                <a:solidFill>
                  <a:srgbClr val="000000"/>
                </a:solidFill>
              </a:defRPr>
            </a:pPr>
            <a:r>
              <a:rPr sz="1850" dirty="0">
                <a:cs typeface="Calibri" panose="020F0502020204030204" pitchFamily="34" charset="0"/>
              </a:rPr>
              <a:t>remember multiple offsets</a:t>
            </a:r>
            <a:r>
              <a:rPr lang="en-US" sz="1850" dirty="0">
                <a:cs typeface="Calibri" panose="020F0502020204030204" pitchFamily="34" charset="0"/>
              </a:rPr>
              <a:t> for next read or write</a:t>
            </a:r>
            <a:endParaRPr sz="1850" dirty="0">
              <a:cs typeface="Calibri" panose="020F0502020204030204" pitchFamily="34" charset="0"/>
            </a:endParaRPr>
          </a:p>
        </p:txBody>
      </p:sp>
    </p:spTree>
    <p:extLst>
      <p:ext uri="{BB962C8B-B14F-4D97-AF65-F5344CB8AC3E}">
        <p14:creationId xmlns:p14="http://schemas.microsoft.com/office/powerpoint/2010/main" val="272870852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CN" dirty="0"/>
              <a:t>Solution</a:t>
            </a:r>
            <a:r>
              <a:rPr lang="zh-CN" altLang="en-US" dirty="0"/>
              <a:t> </a:t>
            </a:r>
            <a:r>
              <a:rPr lang="en-US" altLang="zh-CN" dirty="0"/>
              <a:t>6:</a:t>
            </a:r>
            <a:r>
              <a:rPr lang="zh-CN" altLang="en-US" dirty="0"/>
              <a:t> </a:t>
            </a:r>
            <a:r>
              <a:rPr lang="en-US" dirty="0"/>
              <a:t>Multi-Level Indexing</a:t>
            </a:r>
          </a:p>
        </p:txBody>
      </p:sp>
      <p:sp>
        <p:nvSpPr>
          <p:cNvPr id="364547" name="Rectangle 3"/>
          <p:cNvSpPr>
            <a:spLocks noGrp="1" noChangeArrowheads="1"/>
          </p:cNvSpPr>
          <p:nvPr>
            <p:ph type="body" idx="1"/>
          </p:nvPr>
        </p:nvSpPr>
        <p:spPr>
          <a:xfrm>
            <a:off x="304800" y="1219200"/>
            <a:ext cx="8458200" cy="1752600"/>
          </a:xfrm>
        </p:spPr>
        <p:txBody>
          <a:bodyPr>
            <a:normAutofit/>
          </a:bodyPr>
          <a:lstStyle/>
          <a:p>
            <a:pPr>
              <a:lnSpc>
                <a:spcPct val="90000"/>
              </a:lnSpc>
            </a:pPr>
            <a:r>
              <a:rPr lang="en-US" dirty="0"/>
              <a:t>Optimize for small files</a:t>
            </a:r>
          </a:p>
          <a:p>
            <a:pPr lvl="1">
              <a:lnSpc>
                <a:spcPct val="90000"/>
              </a:lnSpc>
            </a:pPr>
            <a:r>
              <a:rPr lang="en-US" dirty="0"/>
              <a:t>Most files are small</a:t>
            </a:r>
          </a:p>
          <a:p>
            <a:pPr lvl="1">
              <a:lnSpc>
                <a:spcPct val="90000"/>
              </a:lnSpc>
            </a:pPr>
            <a:r>
              <a:rPr lang="en-US" dirty="0"/>
              <a:t>Based on workloads - an important design principle </a:t>
            </a:r>
          </a:p>
        </p:txBody>
      </p:sp>
      <p:pic>
        <p:nvPicPr>
          <p:cNvPr id="3" name="Picture 2">
            <a:extLst>
              <a:ext uri="{FF2B5EF4-FFF2-40B4-BE49-F238E27FC236}">
                <a16:creationId xmlns:a16="http://schemas.microsoft.com/office/drawing/2014/main" id="{193A6B3A-F68B-024F-9349-DC3F71B0F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08920"/>
            <a:ext cx="9144000" cy="3151279"/>
          </a:xfrm>
          <a:prstGeom prst="rect">
            <a:avLst/>
          </a:prstGeom>
        </p:spPr>
      </p:pic>
    </p:spTree>
    <p:extLst>
      <p:ext uri="{BB962C8B-B14F-4D97-AF65-F5344CB8AC3E}">
        <p14:creationId xmlns:p14="http://schemas.microsoft.com/office/powerpoint/2010/main" val="324412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Shape 860"/>
          <p:cNvSpPr/>
          <p:nvPr/>
        </p:nvSpPr>
        <p:spPr>
          <a:xfrm>
            <a:off x="3893324" y="88760"/>
            <a:ext cx="1357353" cy="134052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inode</a:t>
            </a:r>
          </a:p>
        </p:txBody>
      </p:sp>
      <p:sp>
        <p:nvSpPr>
          <p:cNvPr id="861" name="Shape 861"/>
          <p:cNvSpPr/>
          <p:nvPr/>
        </p:nvSpPr>
        <p:spPr>
          <a:xfrm>
            <a:off x="397065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62" name="Shape 862"/>
          <p:cNvSpPr/>
          <p:nvPr/>
        </p:nvSpPr>
        <p:spPr>
          <a:xfrm>
            <a:off x="425640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63" name="Shape 863"/>
          <p:cNvSpPr/>
          <p:nvPr/>
        </p:nvSpPr>
        <p:spPr>
          <a:xfrm>
            <a:off x="454215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64" name="Shape 864"/>
          <p:cNvSpPr/>
          <p:nvPr/>
        </p:nvSpPr>
        <p:spPr>
          <a:xfrm>
            <a:off x="4827901" y="1062014"/>
            <a:ext cx="287916"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65" name="Shape 865"/>
          <p:cNvSpPr/>
          <p:nvPr/>
        </p:nvSpPr>
        <p:spPr>
          <a:xfrm>
            <a:off x="6834077" y="1987189"/>
            <a:ext cx="1357353" cy="1340525"/>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indirect</a:t>
            </a:r>
          </a:p>
        </p:txBody>
      </p:sp>
      <p:sp>
        <p:nvSpPr>
          <p:cNvPr id="866" name="Shape 866"/>
          <p:cNvSpPr/>
          <p:nvPr/>
        </p:nvSpPr>
        <p:spPr>
          <a:xfrm>
            <a:off x="5018484" y="1175672"/>
            <a:ext cx="1761597" cy="80399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67" name="Shape 867"/>
          <p:cNvSpPr/>
          <p:nvPr/>
        </p:nvSpPr>
        <p:spPr>
          <a:xfrm flipH="1">
            <a:off x="2339578" y="1175672"/>
            <a:ext cx="1761596" cy="80399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68" name="Shape 868"/>
          <p:cNvSpPr/>
          <p:nvPr/>
        </p:nvSpPr>
        <p:spPr>
          <a:xfrm>
            <a:off x="4705945" y="1166743"/>
            <a:ext cx="821396" cy="74638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69" name="Shape 869"/>
          <p:cNvSpPr/>
          <p:nvPr/>
        </p:nvSpPr>
        <p:spPr>
          <a:xfrm flipH="1">
            <a:off x="3797433" y="1166743"/>
            <a:ext cx="598421" cy="78421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70" name="Shape 870"/>
          <p:cNvSpPr/>
          <p:nvPr/>
        </p:nvSpPr>
        <p:spPr>
          <a:xfrm>
            <a:off x="693350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71" name="Shape 871"/>
          <p:cNvSpPr/>
          <p:nvPr/>
        </p:nvSpPr>
        <p:spPr>
          <a:xfrm>
            <a:off x="721925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72" name="Shape 872"/>
          <p:cNvSpPr/>
          <p:nvPr/>
        </p:nvSpPr>
        <p:spPr>
          <a:xfrm>
            <a:off x="750500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73" name="Shape 873"/>
          <p:cNvSpPr/>
          <p:nvPr/>
        </p:nvSpPr>
        <p:spPr>
          <a:xfrm>
            <a:off x="7790759" y="2995079"/>
            <a:ext cx="287917" cy="284347"/>
          </a:xfrm>
          <a:prstGeom prst="rect">
            <a:avLst/>
          </a:prstGeom>
          <a:ln w="50800">
            <a:solidFill/>
            <a:miter lim="400000"/>
          </a:ln>
        </p:spPr>
        <p:txBody>
          <a:bodyPr lIns="0" tIns="0" rIns="0" bIns="0" anchor="ctr"/>
          <a:lstStyle/>
          <a:p>
            <a:pPr lvl="0" algn="ctr">
              <a:defRPr sz="3200" b="1">
                <a:solidFill>
                  <a:srgbClr val="000000"/>
                </a:solidFill>
                <a:latin typeface="Helvetica"/>
                <a:ea typeface="Helvetica"/>
                <a:cs typeface="Helvetica"/>
                <a:sym typeface="Helvetica"/>
              </a:defRPr>
            </a:pPr>
            <a:endParaRPr sz="2250">
              <a:solidFill>
                <a:schemeClr val="bg1"/>
              </a:solidFill>
            </a:endParaRPr>
          </a:p>
        </p:txBody>
      </p:sp>
      <p:sp>
        <p:nvSpPr>
          <p:cNvPr id="874" name="Shape 874"/>
          <p:cNvSpPr/>
          <p:nvPr/>
        </p:nvSpPr>
        <p:spPr>
          <a:xfrm>
            <a:off x="7981343" y="3108737"/>
            <a:ext cx="448243" cy="765270"/>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75" name="Shape 875"/>
          <p:cNvSpPr/>
          <p:nvPr/>
        </p:nvSpPr>
        <p:spPr>
          <a:xfrm flipH="1">
            <a:off x="6648005" y="3108737"/>
            <a:ext cx="416029" cy="765281"/>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76" name="Shape 876"/>
          <p:cNvSpPr/>
          <p:nvPr/>
        </p:nvSpPr>
        <p:spPr>
          <a:xfrm>
            <a:off x="7668804" y="3099807"/>
            <a:ext cx="299271" cy="780974"/>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77" name="Shape 877"/>
          <p:cNvSpPr/>
          <p:nvPr/>
        </p:nvSpPr>
        <p:spPr>
          <a:xfrm flipH="1">
            <a:off x="7214776" y="3099808"/>
            <a:ext cx="143937" cy="779309"/>
          </a:xfrm>
          <a:prstGeom prst="line">
            <a:avLst/>
          </a:prstGeom>
          <a:ln w="38100">
            <a:solidFill>
              <a:srgbClr val="FF2600"/>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878" name="Shape 878"/>
          <p:cNvSpPr/>
          <p:nvPr/>
        </p:nvSpPr>
        <p:spPr>
          <a:xfrm>
            <a:off x="952570" y="1987189"/>
            <a:ext cx="1357353" cy="1340525"/>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data</a:t>
            </a:r>
          </a:p>
        </p:txBody>
      </p:sp>
      <p:sp>
        <p:nvSpPr>
          <p:cNvPr id="879" name="Shape 879"/>
          <p:cNvSpPr/>
          <p:nvPr/>
        </p:nvSpPr>
        <p:spPr>
          <a:xfrm>
            <a:off x="2913072" y="1987189"/>
            <a:ext cx="1357353" cy="1340525"/>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data</a:t>
            </a:r>
          </a:p>
        </p:txBody>
      </p:sp>
      <p:sp>
        <p:nvSpPr>
          <p:cNvPr id="880" name="Shape 880"/>
          <p:cNvSpPr/>
          <p:nvPr/>
        </p:nvSpPr>
        <p:spPr>
          <a:xfrm>
            <a:off x="4873575" y="1987189"/>
            <a:ext cx="1357353" cy="1340525"/>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chemeClr val="bg1"/>
                </a:solidFill>
              </a:rPr>
              <a:t>data</a:t>
            </a:r>
          </a:p>
        </p:txBody>
      </p:sp>
      <p:sp>
        <p:nvSpPr>
          <p:cNvPr id="881" name="Shape 881"/>
          <p:cNvSpPr/>
          <p:nvPr/>
        </p:nvSpPr>
        <p:spPr>
          <a:xfrm>
            <a:off x="2864600" y="4579604"/>
            <a:ext cx="271811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lang="en-US" sz="2531" b="0" dirty="0">
                <a:solidFill>
                  <a:srgbClr val="000000"/>
                </a:solidFill>
                <a:latin typeface="Calibri" panose="020F0502020204030204" pitchFamily="34" charset="0"/>
              </a:rPr>
              <a:t>Better for small files</a:t>
            </a:r>
            <a:endParaRPr sz="2531"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68218050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CN" dirty="0"/>
              <a:t>Solution</a:t>
            </a:r>
            <a:r>
              <a:rPr lang="zh-CN" altLang="en-US" dirty="0"/>
              <a:t> </a:t>
            </a:r>
            <a:r>
              <a:rPr lang="en-US" altLang="zh-CN" dirty="0"/>
              <a:t>6:</a:t>
            </a:r>
            <a:r>
              <a:rPr lang="zh-CN" altLang="en-US" dirty="0"/>
              <a:t> </a:t>
            </a:r>
            <a:r>
              <a:rPr lang="en-US" dirty="0"/>
              <a:t>Multi-Level Indexing</a:t>
            </a:r>
          </a:p>
        </p:txBody>
      </p:sp>
      <p:sp>
        <p:nvSpPr>
          <p:cNvPr id="364547" name="Rectangle 3"/>
          <p:cNvSpPr>
            <a:spLocks noGrp="1" noChangeArrowheads="1"/>
          </p:cNvSpPr>
          <p:nvPr>
            <p:ph type="body" idx="1"/>
          </p:nvPr>
        </p:nvSpPr>
        <p:spPr>
          <a:xfrm>
            <a:off x="304800" y="1219200"/>
            <a:ext cx="8458200" cy="1752600"/>
          </a:xfrm>
        </p:spPr>
        <p:txBody>
          <a:bodyPr>
            <a:normAutofit/>
          </a:bodyPr>
          <a:lstStyle/>
          <a:p>
            <a:pPr>
              <a:lnSpc>
                <a:spcPct val="90000"/>
              </a:lnSpc>
            </a:pPr>
            <a:r>
              <a:rPr lang="en-US" dirty="0"/>
              <a:t>Variation of Indexed Allocation</a:t>
            </a:r>
          </a:p>
          <a:p>
            <a:pPr lvl="1">
              <a:lnSpc>
                <a:spcPct val="90000"/>
              </a:lnSpc>
            </a:pPr>
            <a:r>
              <a:rPr lang="en-US" sz="1969" dirty="0"/>
              <a:t>Dynamically allocate </a:t>
            </a:r>
            <a:r>
              <a:rPr lang="en-US" sz="1969" dirty="0">
                <a:solidFill>
                  <a:srgbClr val="0070C0"/>
                </a:solidFill>
              </a:rPr>
              <a:t>hierarchy of pointers </a:t>
            </a:r>
            <a:r>
              <a:rPr lang="en-US" sz="1969" dirty="0"/>
              <a:t>to blocks as needed</a:t>
            </a:r>
          </a:p>
          <a:p>
            <a:pPr lvl="1">
              <a:lnSpc>
                <a:spcPct val="90000"/>
              </a:lnSpc>
            </a:pPr>
            <a:r>
              <a:rPr lang="en-US" sz="1969" dirty="0"/>
              <a:t>Meta-data: Small number of pointers allocated statically</a:t>
            </a:r>
          </a:p>
          <a:p>
            <a:pPr lvl="2">
              <a:lnSpc>
                <a:spcPct val="90000"/>
              </a:lnSpc>
            </a:pPr>
            <a:r>
              <a:rPr lang="en-US" sz="1828" dirty="0"/>
              <a:t>Additional pointers to blocks of pointers</a:t>
            </a:r>
          </a:p>
          <a:p>
            <a:pPr lvl="1">
              <a:lnSpc>
                <a:spcPct val="90000"/>
              </a:lnSpc>
            </a:pPr>
            <a:r>
              <a:rPr lang="en-US" sz="1969" dirty="0"/>
              <a:t>Examples: UNIX FFS-based file systems, </a:t>
            </a:r>
            <a:r>
              <a:rPr lang="en-US" sz="1969" dirty="0">
                <a:solidFill>
                  <a:srgbClr val="0070C0"/>
                </a:solidFill>
              </a:rPr>
              <a:t>ext2, ext3</a:t>
            </a:r>
          </a:p>
        </p:txBody>
      </p:sp>
      <p:sp>
        <p:nvSpPr>
          <p:cNvPr id="364549" name="Rectangle 5"/>
          <p:cNvSpPr>
            <a:spLocks noChangeArrowheads="1"/>
          </p:cNvSpPr>
          <p:nvPr/>
        </p:nvSpPr>
        <p:spPr bwMode="auto">
          <a:xfrm>
            <a:off x="971600" y="4005064"/>
            <a:ext cx="914400" cy="1295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0" name="Rectangle 6"/>
          <p:cNvSpPr>
            <a:spLocks noChangeArrowheads="1"/>
          </p:cNvSpPr>
          <p:nvPr/>
        </p:nvSpPr>
        <p:spPr bwMode="auto">
          <a:xfrm>
            <a:off x="2952800" y="4386064"/>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1" name="Rectangle 7"/>
          <p:cNvSpPr>
            <a:spLocks noChangeArrowheads="1"/>
          </p:cNvSpPr>
          <p:nvPr/>
        </p:nvSpPr>
        <p:spPr bwMode="auto">
          <a:xfrm>
            <a:off x="971600" y="4233664"/>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2" name="Rectangle 8"/>
          <p:cNvSpPr>
            <a:spLocks noChangeArrowheads="1"/>
          </p:cNvSpPr>
          <p:nvPr/>
        </p:nvSpPr>
        <p:spPr bwMode="auto">
          <a:xfrm>
            <a:off x="971600" y="4538463"/>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3" name="Rectangle 9"/>
          <p:cNvSpPr>
            <a:spLocks noChangeArrowheads="1"/>
          </p:cNvSpPr>
          <p:nvPr/>
        </p:nvSpPr>
        <p:spPr bwMode="auto">
          <a:xfrm>
            <a:off x="971600" y="4843263"/>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4" name="Rectangle 10"/>
          <p:cNvSpPr>
            <a:spLocks noChangeArrowheads="1"/>
          </p:cNvSpPr>
          <p:nvPr/>
        </p:nvSpPr>
        <p:spPr bwMode="auto">
          <a:xfrm>
            <a:off x="971600" y="5148064"/>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5" name="Rectangle 11"/>
          <p:cNvSpPr>
            <a:spLocks noChangeArrowheads="1"/>
          </p:cNvSpPr>
          <p:nvPr/>
        </p:nvSpPr>
        <p:spPr bwMode="auto">
          <a:xfrm>
            <a:off x="2495600" y="42336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6" name="Rectangle 12"/>
          <p:cNvSpPr>
            <a:spLocks noChangeArrowheads="1"/>
          </p:cNvSpPr>
          <p:nvPr/>
        </p:nvSpPr>
        <p:spPr bwMode="auto">
          <a:xfrm>
            <a:off x="2114600" y="40050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7" name="Rectangle 13"/>
          <p:cNvSpPr>
            <a:spLocks noChangeArrowheads="1"/>
          </p:cNvSpPr>
          <p:nvPr/>
        </p:nvSpPr>
        <p:spPr bwMode="auto">
          <a:xfrm>
            <a:off x="2114600" y="43860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8" name="Line 14"/>
          <p:cNvSpPr>
            <a:spLocks noChangeShapeType="1"/>
          </p:cNvSpPr>
          <p:nvPr/>
        </p:nvSpPr>
        <p:spPr bwMode="auto">
          <a:xfrm flipV="1">
            <a:off x="1886000" y="4157463"/>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9" name="Line 15"/>
          <p:cNvSpPr>
            <a:spLocks noChangeShapeType="1"/>
          </p:cNvSpPr>
          <p:nvPr/>
        </p:nvSpPr>
        <p:spPr bwMode="auto">
          <a:xfrm flipV="1">
            <a:off x="1809800" y="4309863"/>
            <a:ext cx="7620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0" name="Line 16"/>
          <p:cNvSpPr>
            <a:spLocks noChangeShapeType="1"/>
          </p:cNvSpPr>
          <p:nvPr/>
        </p:nvSpPr>
        <p:spPr bwMode="auto">
          <a:xfrm flipV="1">
            <a:off x="1809800" y="4538463"/>
            <a:ext cx="3810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1" name="Rectangle 17"/>
          <p:cNvSpPr>
            <a:spLocks noChangeArrowheads="1"/>
          </p:cNvSpPr>
          <p:nvPr/>
        </p:nvSpPr>
        <p:spPr bwMode="auto">
          <a:xfrm>
            <a:off x="2419400" y="45384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2" name="Line 18"/>
          <p:cNvSpPr>
            <a:spLocks noChangeShapeType="1"/>
          </p:cNvSpPr>
          <p:nvPr/>
        </p:nvSpPr>
        <p:spPr bwMode="auto">
          <a:xfrm flipV="1">
            <a:off x="1886001" y="4690863"/>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4" name="Rectangle 20"/>
          <p:cNvSpPr>
            <a:spLocks noChangeArrowheads="1"/>
          </p:cNvSpPr>
          <p:nvPr/>
        </p:nvSpPr>
        <p:spPr bwMode="auto">
          <a:xfrm>
            <a:off x="2952800" y="4538463"/>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5" name="Rectangle 21"/>
          <p:cNvSpPr>
            <a:spLocks noChangeArrowheads="1"/>
          </p:cNvSpPr>
          <p:nvPr/>
        </p:nvSpPr>
        <p:spPr bwMode="auto">
          <a:xfrm>
            <a:off x="2952800" y="4843263"/>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6" name="Line 22"/>
          <p:cNvSpPr>
            <a:spLocks noChangeShapeType="1"/>
          </p:cNvSpPr>
          <p:nvPr/>
        </p:nvSpPr>
        <p:spPr bwMode="auto">
          <a:xfrm>
            <a:off x="1886000" y="4919463"/>
            <a:ext cx="1066800" cy="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7" name="Rectangle 23"/>
          <p:cNvSpPr>
            <a:spLocks noChangeArrowheads="1"/>
          </p:cNvSpPr>
          <p:nvPr/>
        </p:nvSpPr>
        <p:spPr bwMode="auto">
          <a:xfrm>
            <a:off x="4248200" y="43860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8" name="Rectangle 24"/>
          <p:cNvSpPr>
            <a:spLocks noChangeArrowheads="1"/>
          </p:cNvSpPr>
          <p:nvPr/>
        </p:nvSpPr>
        <p:spPr bwMode="auto">
          <a:xfrm>
            <a:off x="3867200" y="41574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9" name="Rectangle 25"/>
          <p:cNvSpPr>
            <a:spLocks noChangeArrowheads="1"/>
          </p:cNvSpPr>
          <p:nvPr/>
        </p:nvSpPr>
        <p:spPr bwMode="auto">
          <a:xfrm>
            <a:off x="3867200" y="45384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0" name="Line 26"/>
          <p:cNvSpPr>
            <a:spLocks noChangeShapeType="1"/>
          </p:cNvSpPr>
          <p:nvPr/>
        </p:nvSpPr>
        <p:spPr bwMode="auto">
          <a:xfrm flipV="1">
            <a:off x="3638600" y="4309863"/>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1" name="Line 27"/>
          <p:cNvSpPr>
            <a:spLocks noChangeShapeType="1"/>
          </p:cNvSpPr>
          <p:nvPr/>
        </p:nvSpPr>
        <p:spPr bwMode="auto">
          <a:xfrm flipV="1">
            <a:off x="3562400" y="4462264"/>
            <a:ext cx="7620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2" name="Line 28"/>
          <p:cNvSpPr>
            <a:spLocks noChangeShapeType="1"/>
          </p:cNvSpPr>
          <p:nvPr/>
        </p:nvSpPr>
        <p:spPr bwMode="auto">
          <a:xfrm flipV="1">
            <a:off x="3562401" y="4690863"/>
            <a:ext cx="3810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3" name="Rectangle 29"/>
          <p:cNvSpPr>
            <a:spLocks noChangeArrowheads="1"/>
          </p:cNvSpPr>
          <p:nvPr/>
        </p:nvSpPr>
        <p:spPr bwMode="auto">
          <a:xfrm>
            <a:off x="4172000" y="46908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4" name="Line 30"/>
          <p:cNvSpPr>
            <a:spLocks noChangeShapeType="1"/>
          </p:cNvSpPr>
          <p:nvPr/>
        </p:nvSpPr>
        <p:spPr bwMode="auto">
          <a:xfrm flipV="1">
            <a:off x="3638600" y="4843264"/>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5" name="Line 31"/>
          <p:cNvSpPr>
            <a:spLocks noChangeShapeType="1"/>
          </p:cNvSpPr>
          <p:nvPr/>
        </p:nvSpPr>
        <p:spPr bwMode="auto">
          <a:xfrm flipV="1">
            <a:off x="3638600" y="4995663"/>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6" name="Rectangle 32"/>
          <p:cNvSpPr>
            <a:spLocks noChangeArrowheads="1"/>
          </p:cNvSpPr>
          <p:nvPr/>
        </p:nvSpPr>
        <p:spPr bwMode="auto">
          <a:xfrm>
            <a:off x="4172000" y="49194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7" name="Rectangle 33"/>
          <p:cNvSpPr>
            <a:spLocks noChangeArrowheads="1"/>
          </p:cNvSpPr>
          <p:nvPr/>
        </p:nvSpPr>
        <p:spPr bwMode="auto">
          <a:xfrm>
            <a:off x="6153200" y="4081263"/>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8" name="Rectangle 34"/>
          <p:cNvSpPr>
            <a:spLocks noChangeArrowheads="1"/>
          </p:cNvSpPr>
          <p:nvPr/>
        </p:nvSpPr>
        <p:spPr bwMode="auto">
          <a:xfrm>
            <a:off x="6153200" y="4233664"/>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9" name="Rectangle 35"/>
          <p:cNvSpPr>
            <a:spLocks noChangeArrowheads="1"/>
          </p:cNvSpPr>
          <p:nvPr/>
        </p:nvSpPr>
        <p:spPr bwMode="auto">
          <a:xfrm>
            <a:off x="6153200" y="4538463"/>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0" name="Rectangle 36"/>
          <p:cNvSpPr>
            <a:spLocks noChangeArrowheads="1"/>
          </p:cNvSpPr>
          <p:nvPr/>
        </p:nvSpPr>
        <p:spPr bwMode="auto">
          <a:xfrm>
            <a:off x="7448600" y="40812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1" name="Rectangle 37"/>
          <p:cNvSpPr>
            <a:spLocks noChangeArrowheads="1"/>
          </p:cNvSpPr>
          <p:nvPr/>
        </p:nvSpPr>
        <p:spPr bwMode="auto">
          <a:xfrm>
            <a:off x="7067600" y="38526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2" name="Rectangle 38"/>
          <p:cNvSpPr>
            <a:spLocks noChangeArrowheads="1"/>
          </p:cNvSpPr>
          <p:nvPr/>
        </p:nvSpPr>
        <p:spPr bwMode="auto">
          <a:xfrm>
            <a:off x="7067600" y="42336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3" name="Line 39"/>
          <p:cNvSpPr>
            <a:spLocks noChangeShapeType="1"/>
          </p:cNvSpPr>
          <p:nvPr/>
        </p:nvSpPr>
        <p:spPr bwMode="auto">
          <a:xfrm flipV="1">
            <a:off x="6839000" y="4005064"/>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4" name="Line 40"/>
          <p:cNvSpPr>
            <a:spLocks noChangeShapeType="1"/>
          </p:cNvSpPr>
          <p:nvPr/>
        </p:nvSpPr>
        <p:spPr bwMode="auto">
          <a:xfrm flipV="1">
            <a:off x="6762800" y="4157463"/>
            <a:ext cx="7620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5" name="Line 41"/>
          <p:cNvSpPr>
            <a:spLocks noChangeShapeType="1"/>
          </p:cNvSpPr>
          <p:nvPr/>
        </p:nvSpPr>
        <p:spPr bwMode="auto">
          <a:xfrm flipV="1">
            <a:off x="6762801" y="4386064"/>
            <a:ext cx="3810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6" name="Rectangle 42"/>
          <p:cNvSpPr>
            <a:spLocks noChangeArrowheads="1"/>
          </p:cNvSpPr>
          <p:nvPr/>
        </p:nvSpPr>
        <p:spPr bwMode="auto">
          <a:xfrm>
            <a:off x="7372400" y="43860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7" name="Line 43"/>
          <p:cNvSpPr>
            <a:spLocks noChangeShapeType="1"/>
          </p:cNvSpPr>
          <p:nvPr/>
        </p:nvSpPr>
        <p:spPr bwMode="auto">
          <a:xfrm flipV="1">
            <a:off x="6839000" y="4538463"/>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8" name="Line 44"/>
          <p:cNvSpPr>
            <a:spLocks noChangeShapeType="1"/>
          </p:cNvSpPr>
          <p:nvPr/>
        </p:nvSpPr>
        <p:spPr bwMode="auto">
          <a:xfrm flipV="1">
            <a:off x="6839000" y="4690863"/>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9" name="Rectangle 45"/>
          <p:cNvSpPr>
            <a:spLocks noChangeArrowheads="1"/>
          </p:cNvSpPr>
          <p:nvPr/>
        </p:nvSpPr>
        <p:spPr bwMode="auto">
          <a:xfrm>
            <a:off x="7372400" y="4614663"/>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0" name="Rectangle 46"/>
          <p:cNvSpPr>
            <a:spLocks noChangeArrowheads="1"/>
          </p:cNvSpPr>
          <p:nvPr/>
        </p:nvSpPr>
        <p:spPr bwMode="auto">
          <a:xfrm>
            <a:off x="5238800" y="4233663"/>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1" name="Rectangle 47"/>
          <p:cNvSpPr>
            <a:spLocks noChangeArrowheads="1"/>
          </p:cNvSpPr>
          <p:nvPr/>
        </p:nvSpPr>
        <p:spPr bwMode="auto">
          <a:xfrm>
            <a:off x="5238800" y="4386063"/>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2" name="Rectangle 48"/>
          <p:cNvSpPr>
            <a:spLocks noChangeArrowheads="1"/>
          </p:cNvSpPr>
          <p:nvPr/>
        </p:nvSpPr>
        <p:spPr bwMode="auto">
          <a:xfrm>
            <a:off x="5238800" y="4690864"/>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3" name="Line 49"/>
          <p:cNvSpPr>
            <a:spLocks noChangeShapeType="1"/>
          </p:cNvSpPr>
          <p:nvPr/>
        </p:nvSpPr>
        <p:spPr bwMode="auto">
          <a:xfrm flipV="1">
            <a:off x="5924600" y="4157463"/>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4" name="Freeform 50"/>
          <p:cNvSpPr>
            <a:spLocks/>
          </p:cNvSpPr>
          <p:nvPr/>
        </p:nvSpPr>
        <p:spPr bwMode="auto">
          <a:xfrm>
            <a:off x="1886000" y="4690864"/>
            <a:ext cx="3352800" cy="723900"/>
          </a:xfrm>
          <a:custGeom>
            <a:avLst/>
            <a:gdLst/>
            <a:ahLst/>
            <a:cxnLst>
              <a:cxn ang="0">
                <a:pos x="0" y="240"/>
              </a:cxn>
              <a:cxn ang="0">
                <a:pos x="1200" y="432"/>
              </a:cxn>
              <a:cxn ang="0">
                <a:pos x="1776" y="384"/>
              </a:cxn>
              <a:cxn ang="0">
                <a:pos x="2112" y="0"/>
              </a:cxn>
            </a:cxnLst>
            <a:rect l="0" t="0" r="r" b="b"/>
            <a:pathLst>
              <a:path w="2112" h="456">
                <a:moveTo>
                  <a:pt x="0" y="240"/>
                </a:moveTo>
                <a:cubicBezTo>
                  <a:pt x="452" y="324"/>
                  <a:pt x="904" y="408"/>
                  <a:pt x="1200" y="432"/>
                </a:cubicBezTo>
                <a:cubicBezTo>
                  <a:pt x="1496" y="456"/>
                  <a:pt x="1624" y="456"/>
                  <a:pt x="1776" y="384"/>
                </a:cubicBezTo>
                <a:cubicBezTo>
                  <a:pt x="1928" y="312"/>
                  <a:pt x="2020" y="156"/>
                  <a:pt x="2112" y="0"/>
                </a:cubicBezTo>
              </a:path>
            </a:pathLst>
          </a:cu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5" name="Text Box 51"/>
          <p:cNvSpPr txBox="1">
            <a:spLocks noChangeArrowheads="1"/>
          </p:cNvSpPr>
          <p:nvPr/>
        </p:nvSpPr>
        <p:spPr bwMode="auto">
          <a:xfrm>
            <a:off x="2826438" y="4005063"/>
            <a:ext cx="968405" cy="395363"/>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indirect</a:t>
            </a:r>
            <a:endParaRPr lang="en-US" sz="1687" b="0" dirty="0">
              <a:latin typeface="Calibri" panose="020F0502020204030204" pitchFamily="34" charset="0"/>
            </a:endParaRPr>
          </a:p>
        </p:txBody>
      </p:sp>
      <p:sp>
        <p:nvSpPr>
          <p:cNvPr id="364596" name="Text Box 52"/>
          <p:cNvSpPr txBox="1">
            <a:spLocks noChangeArrowheads="1"/>
          </p:cNvSpPr>
          <p:nvPr/>
        </p:nvSpPr>
        <p:spPr bwMode="auto">
          <a:xfrm>
            <a:off x="5036238" y="3624064"/>
            <a:ext cx="968405" cy="698394"/>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double</a:t>
            </a:r>
            <a:br>
              <a:rPr lang="en-US" sz="1969" b="0" dirty="0">
                <a:latin typeface="Calibri" panose="020F0502020204030204" pitchFamily="34" charset="0"/>
              </a:rPr>
            </a:br>
            <a:r>
              <a:rPr lang="en-US" sz="1969" b="0" dirty="0">
                <a:latin typeface="Calibri" panose="020F0502020204030204" pitchFamily="34" charset="0"/>
              </a:rPr>
              <a:t>indirect</a:t>
            </a:r>
            <a:endParaRPr lang="en-US" sz="1687" b="0" dirty="0">
              <a:latin typeface="Calibri" panose="020F0502020204030204" pitchFamily="34" charset="0"/>
            </a:endParaRPr>
          </a:p>
        </p:txBody>
      </p:sp>
      <p:sp>
        <p:nvSpPr>
          <p:cNvPr id="364597" name="Text Box 53"/>
          <p:cNvSpPr txBox="1">
            <a:spLocks noChangeArrowheads="1"/>
          </p:cNvSpPr>
          <p:nvPr/>
        </p:nvSpPr>
        <p:spPr bwMode="auto">
          <a:xfrm>
            <a:off x="6026838" y="3776463"/>
            <a:ext cx="968405" cy="395363"/>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indirect</a:t>
            </a:r>
            <a:endParaRPr lang="en-US" sz="1687" b="0" dirty="0">
              <a:latin typeface="Calibri" panose="020F0502020204030204" pitchFamily="34" charset="0"/>
            </a:endParaRPr>
          </a:p>
        </p:txBody>
      </p:sp>
      <p:sp>
        <p:nvSpPr>
          <p:cNvPr id="364598" name="Rectangle 54"/>
          <p:cNvSpPr>
            <a:spLocks noChangeArrowheads="1"/>
          </p:cNvSpPr>
          <p:nvPr/>
        </p:nvSpPr>
        <p:spPr bwMode="auto">
          <a:xfrm>
            <a:off x="7753400" y="4690863"/>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9" name="Rectangle 55"/>
          <p:cNvSpPr>
            <a:spLocks noChangeArrowheads="1"/>
          </p:cNvSpPr>
          <p:nvPr/>
        </p:nvSpPr>
        <p:spPr bwMode="auto">
          <a:xfrm>
            <a:off x="7753400" y="4843263"/>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600" name="Rectangle 56"/>
          <p:cNvSpPr>
            <a:spLocks noChangeArrowheads="1"/>
          </p:cNvSpPr>
          <p:nvPr/>
        </p:nvSpPr>
        <p:spPr bwMode="auto">
          <a:xfrm>
            <a:off x="7753400" y="5148064"/>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602" name="Freeform 58"/>
          <p:cNvSpPr>
            <a:spLocks/>
          </p:cNvSpPr>
          <p:nvPr/>
        </p:nvSpPr>
        <p:spPr bwMode="auto">
          <a:xfrm>
            <a:off x="1886001" y="4843263"/>
            <a:ext cx="5791200" cy="723900"/>
          </a:xfrm>
          <a:custGeom>
            <a:avLst/>
            <a:gdLst/>
            <a:ahLst/>
            <a:cxnLst>
              <a:cxn ang="0">
                <a:pos x="0" y="240"/>
              </a:cxn>
              <a:cxn ang="0">
                <a:pos x="1200" y="432"/>
              </a:cxn>
              <a:cxn ang="0">
                <a:pos x="1776" y="384"/>
              </a:cxn>
              <a:cxn ang="0">
                <a:pos x="2112" y="0"/>
              </a:cxn>
            </a:cxnLst>
            <a:rect l="0" t="0" r="r" b="b"/>
            <a:pathLst>
              <a:path w="2112" h="456">
                <a:moveTo>
                  <a:pt x="0" y="240"/>
                </a:moveTo>
                <a:cubicBezTo>
                  <a:pt x="452" y="324"/>
                  <a:pt x="904" y="408"/>
                  <a:pt x="1200" y="432"/>
                </a:cubicBezTo>
                <a:cubicBezTo>
                  <a:pt x="1496" y="456"/>
                  <a:pt x="1624" y="456"/>
                  <a:pt x="1776" y="384"/>
                </a:cubicBezTo>
                <a:cubicBezTo>
                  <a:pt x="1928" y="312"/>
                  <a:pt x="2020" y="156"/>
                  <a:pt x="2112" y="0"/>
                </a:cubicBezTo>
              </a:path>
            </a:pathLst>
          </a:cu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604" name="Text Box 60"/>
          <p:cNvSpPr txBox="1">
            <a:spLocks noChangeArrowheads="1"/>
          </p:cNvSpPr>
          <p:nvPr/>
        </p:nvSpPr>
        <p:spPr bwMode="auto">
          <a:xfrm>
            <a:off x="7627038" y="4081264"/>
            <a:ext cx="968405" cy="698394"/>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triple</a:t>
            </a:r>
            <a:br>
              <a:rPr lang="en-US" sz="1969" b="0" dirty="0">
                <a:latin typeface="Calibri" panose="020F0502020204030204" pitchFamily="34" charset="0"/>
              </a:rPr>
            </a:br>
            <a:r>
              <a:rPr lang="en-US" sz="1969" b="0" dirty="0">
                <a:latin typeface="Calibri" panose="020F0502020204030204" pitchFamily="34" charset="0"/>
              </a:rPr>
              <a:t>indirect</a:t>
            </a:r>
            <a:endParaRPr lang="en-US" sz="1687" b="0" dirty="0">
              <a:latin typeface="Calibri" panose="020F0502020204030204" pitchFamily="34" charset="0"/>
            </a:endParaRPr>
          </a:p>
        </p:txBody>
      </p:sp>
    </p:spTree>
    <p:extLst>
      <p:ext uri="{BB962C8B-B14F-4D97-AF65-F5344CB8AC3E}">
        <p14:creationId xmlns:p14="http://schemas.microsoft.com/office/powerpoint/2010/main" val="1812596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CN" dirty="0"/>
              <a:t>Solution</a:t>
            </a:r>
            <a:r>
              <a:rPr lang="zh-CN" altLang="en-US" dirty="0"/>
              <a:t> </a:t>
            </a:r>
            <a:r>
              <a:rPr lang="en-US" altLang="zh-CN" dirty="0"/>
              <a:t>6:</a:t>
            </a:r>
            <a:r>
              <a:rPr lang="zh-CN" altLang="en-US" dirty="0"/>
              <a:t> </a:t>
            </a:r>
            <a:r>
              <a:rPr lang="en-US" dirty="0"/>
              <a:t>Multi-Level Indexing</a:t>
            </a:r>
          </a:p>
        </p:txBody>
      </p:sp>
      <p:sp>
        <p:nvSpPr>
          <p:cNvPr id="364548" name="Rectangle 4"/>
          <p:cNvSpPr>
            <a:spLocks noChangeArrowheads="1"/>
          </p:cNvSpPr>
          <p:nvPr/>
        </p:nvSpPr>
        <p:spPr bwMode="auto">
          <a:xfrm>
            <a:off x="342900" y="3483105"/>
            <a:ext cx="8458200" cy="3374895"/>
          </a:xfrm>
          <a:prstGeom prst="rect">
            <a:avLst/>
          </a:prstGeom>
          <a:noFill/>
          <a:ln w="9525">
            <a:noFill/>
            <a:miter lim="800000"/>
            <a:headEnd/>
            <a:tailEnd/>
          </a:ln>
          <a:effectLst/>
        </p:spPr>
        <p:txBody>
          <a:bodyPr lIns="91439" tIns="45719" rIns="91439" bIns="45719">
            <a:prstTxWarp prst="textNoShape">
              <a:avLst/>
            </a:prstTxWarp>
          </a:bodyPr>
          <a:lstStyle/>
          <a:p>
            <a:pPr marL="342900" indent="-342900">
              <a:spcBef>
                <a:spcPct val="20000"/>
              </a:spcBef>
              <a:buClr>
                <a:srgbClr val="0070C0"/>
              </a:buClr>
              <a:buFont typeface="Wingdings" pitchFamily="2" charset="2"/>
              <a:buChar char="§"/>
            </a:pPr>
            <a:r>
              <a:rPr lang="en-US" sz="2391" b="0" dirty="0">
                <a:latin typeface="Calibri" panose="020F0502020204030204" pitchFamily="34" charset="0"/>
              </a:rPr>
              <a:t>Comparison to Indexed Allocation</a:t>
            </a:r>
          </a:p>
          <a:p>
            <a:pPr marL="800076" lvl="1" indent="-342900">
              <a:spcBef>
                <a:spcPct val="20000"/>
              </a:spcBef>
              <a:buClr>
                <a:srgbClr val="0070C0"/>
              </a:buClr>
              <a:buFont typeface="Wingdings" pitchFamily="2" charset="2"/>
              <a:buChar char="§"/>
            </a:pPr>
            <a:r>
              <a:rPr lang="en-US" sz="1969" b="0" dirty="0">
                <a:solidFill>
                  <a:srgbClr val="0070C0"/>
                </a:solidFill>
                <a:latin typeface="Calibri" panose="020F0502020204030204" pitchFamily="34" charset="0"/>
                <a:ea typeface="ＭＳ Ｐゴシック" charset="-128"/>
              </a:rPr>
              <a:t>Advantage</a:t>
            </a:r>
            <a:r>
              <a:rPr lang="en-US" sz="1969" b="0" dirty="0">
                <a:latin typeface="Calibri" panose="020F0502020204030204" pitchFamily="34" charset="0"/>
                <a:ea typeface="ＭＳ Ｐゴシック" charset="-128"/>
              </a:rPr>
              <a:t>: </a:t>
            </a:r>
          </a:p>
          <a:p>
            <a:pPr marL="1257276" lvl="2" indent="-342900">
              <a:spcBef>
                <a:spcPct val="20000"/>
              </a:spcBef>
              <a:buClr>
                <a:srgbClr val="0070C0"/>
              </a:buClr>
              <a:buFont typeface="Wingdings" pitchFamily="2" charset="2"/>
              <a:buChar char="§"/>
            </a:pPr>
            <a:r>
              <a:rPr lang="en-US" sz="1969" b="0" dirty="0">
                <a:latin typeface="Calibri" panose="020F0502020204030204" pitchFamily="34" charset="0"/>
                <a:ea typeface="ＭＳ Ｐゴシック" charset="-128"/>
              </a:rPr>
              <a:t>Does </a:t>
            </a:r>
            <a:r>
              <a:rPr lang="en-US" sz="1969" b="0" dirty="0">
                <a:solidFill>
                  <a:srgbClr val="0070C0"/>
                </a:solidFill>
                <a:latin typeface="Calibri" panose="020F0502020204030204" pitchFamily="34" charset="0"/>
                <a:ea typeface="ＭＳ Ｐゴシック" charset="-128"/>
              </a:rPr>
              <a:t>not waste</a:t>
            </a:r>
            <a:r>
              <a:rPr lang="en-US" sz="1969" b="0" dirty="0">
                <a:latin typeface="Calibri" panose="020F0502020204030204" pitchFamily="34" charset="0"/>
                <a:ea typeface="ＭＳ Ｐゴシック" charset="-128"/>
              </a:rPr>
              <a:t> space for </a:t>
            </a:r>
            <a:r>
              <a:rPr lang="en-US" sz="1969" b="0" dirty="0">
                <a:solidFill>
                  <a:srgbClr val="0070C0"/>
                </a:solidFill>
                <a:latin typeface="Calibri" panose="020F0502020204030204" pitchFamily="34" charset="0"/>
                <a:ea typeface="ＭＳ Ｐゴシック" charset="-128"/>
              </a:rPr>
              <a:t>unneeded pointers</a:t>
            </a:r>
          </a:p>
          <a:p>
            <a:pPr marL="1257254" lvl="2" indent="-342900">
              <a:spcBef>
                <a:spcPct val="20000"/>
              </a:spcBef>
              <a:buClr>
                <a:srgbClr val="0070C0"/>
              </a:buClr>
              <a:buFont typeface="Wingdings" pitchFamily="2" charset="2"/>
              <a:buChar char="§"/>
            </a:pPr>
            <a:r>
              <a:rPr lang="en-US" sz="1828" b="0" dirty="0">
                <a:latin typeface="Calibri" panose="020F0502020204030204" pitchFamily="34" charset="0"/>
                <a:ea typeface="ＭＳ Ｐゴシック" charset="-128"/>
              </a:rPr>
              <a:t>Still fast access for </a:t>
            </a:r>
            <a:r>
              <a:rPr lang="en-US" sz="1828" b="0" dirty="0">
                <a:solidFill>
                  <a:srgbClr val="0070C0"/>
                </a:solidFill>
                <a:latin typeface="Calibri" panose="020F0502020204030204" pitchFamily="34" charset="0"/>
                <a:ea typeface="ＭＳ Ｐゴシック" charset="-128"/>
              </a:rPr>
              <a:t>small files</a:t>
            </a:r>
          </a:p>
          <a:p>
            <a:pPr marL="1257254" lvl="2" indent="-342900">
              <a:spcBef>
                <a:spcPct val="20000"/>
              </a:spcBef>
              <a:buClr>
                <a:srgbClr val="0070C0"/>
              </a:buClr>
              <a:buFont typeface="Wingdings" pitchFamily="2" charset="2"/>
              <a:buChar char="§"/>
            </a:pPr>
            <a:r>
              <a:rPr lang="en-US" sz="1828" b="0" dirty="0">
                <a:latin typeface="Calibri" panose="020F0502020204030204" pitchFamily="34" charset="0"/>
                <a:ea typeface="ＭＳ Ｐゴシック" charset="-128"/>
              </a:rPr>
              <a:t>Can grow to what size??</a:t>
            </a:r>
          </a:p>
          <a:p>
            <a:pPr marL="800076" lvl="1" indent="-342900">
              <a:spcBef>
                <a:spcPct val="20000"/>
              </a:spcBef>
              <a:buClr>
                <a:srgbClr val="0070C0"/>
              </a:buClr>
              <a:buFont typeface="Wingdings" pitchFamily="2" charset="2"/>
              <a:buChar char="§"/>
            </a:pPr>
            <a:r>
              <a:rPr lang="en-US" sz="1969" b="0" dirty="0">
                <a:solidFill>
                  <a:srgbClr val="0070C0"/>
                </a:solidFill>
                <a:latin typeface="Calibri" panose="020F0502020204030204" pitchFamily="34" charset="0"/>
                <a:ea typeface="ＭＳ Ｐゴシック" charset="-128"/>
              </a:rPr>
              <a:t>Disadvantage</a:t>
            </a:r>
            <a:r>
              <a:rPr lang="en-US" sz="1969" b="0" dirty="0">
                <a:latin typeface="Calibri" panose="020F0502020204030204" pitchFamily="34" charset="0"/>
                <a:ea typeface="ＭＳ Ｐゴシック" charset="-128"/>
              </a:rPr>
              <a:t>: </a:t>
            </a:r>
          </a:p>
          <a:p>
            <a:pPr marL="1257276" lvl="2" indent="-342900">
              <a:spcBef>
                <a:spcPct val="20000"/>
              </a:spcBef>
              <a:buClr>
                <a:srgbClr val="0070C0"/>
              </a:buClr>
              <a:buFont typeface="Wingdings" pitchFamily="2" charset="2"/>
              <a:buChar char="§"/>
            </a:pPr>
            <a:r>
              <a:rPr lang="en-US" sz="1969" b="0" dirty="0">
                <a:latin typeface="Calibri" panose="020F0502020204030204" pitchFamily="34" charset="0"/>
                <a:ea typeface="ＭＳ Ｐゴシック" charset="-128"/>
              </a:rPr>
              <a:t>Need to read </a:t>
            </a:r>
            <a:r>
              <a:rPr lang="en-US" sz="1969" b="0" dirty="0">
                <a:solidFill>
                  <a:srgbClr val="0070C0"/>
                </a:solidFill>
                <a:latin typeface="Calibri" panose="020F0502020204030204" pitchFamily="34" charset="0"/>
                <a:ea typeface="ＭＳ Ｐゴシック" charset="-128"/>
              </a:rPr>
              <a:t>indirect blocks </a:t>
            </a:r>
            <a:r>
              <a:rPr lang="en-US" sz="1969" b="0" dirty="0">
                <a:latin typeface="Calibri" panose="020F0502020204030204" pitchFamily="34" charset="0"/>
                <a:ea typeface="ＭＳ Ｐゴシック" charset="-128"/>
              </a:rPr>
              <a:t>of pointers to calculate addresses (extra disk read)</a:t>
            </a:r>
          </a:p>
          <a:p>
            <a:pPr marL="1257254" lvl="2" indent="-342900">
              <a:spcBef>
                <a:spcPct val="20000"/>
              </a:spcBef>
              <a:buClr>
                <a:srgbClr val="0070C0"/>
              </a:buClr>
              <a:buFont typeface="Wingdings" pitchFamily="2" charset="2"/>
              <a:buChar char="§"/>
            </a:pPr>
            <a:r>
              <a:rPr lang="en-US" sz="1828" b="0" dirty="0">
                <a:latin typeface="Calibri" panose="020F0502020204030204" pitchFamily="34" charset="0"/>
                <a:ea typeface="ＭＳ Ｐゴシック" charset="-128"/>
              </a:rPr>
              <a:t>Keep indirect blocks cached in main memory</a:t>
            </a:r>
          </a:p>
        </p:txBody>
      </p:sp>
      <p:sp>
        <p:nvSpPr>
          <p:cNvPr id="364549" name="Rectangle 5"/>
          <p:cNvSpPr>
            <a:spLocks noChangeArrowheads="1"/>
          </p:cNvSpPr>
          <p:nvPr/>
        </p:nvSpPr>
        <p:spPr bwMode="auto">
          <a:xfrm>
            <a:off x="899592" y="1628800"/>
            <a:ext cx="914400" cy="1295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0" name="Rectangle 6"/>
          <p:cNvSpPr>
            <a:spLocks noChangeArrowheads="1"/>
          </p:cNvSpPr>
          <p:nvPr/>
        </p:nvSpPr>
        <p:spPr bwMode="auto">
          <a:xfrm>
            <a:off x="2880792" y="2009800"/>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1" name="Rectangle 7"/>
          <p:cNvSpPr>
            <a:spLocks noChangeArrowheads="1"/>
          </p:cNvSpPr>
          <p:nvPr/>
        </p:nvSpPr>
        <p:spPr bwMode="auto">
          <a:xfrm>
            <a:off x="899592" y="1857400"/>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2" name="Rectangle 8"/>
          <p:cNvSpPr>
            <a:spLocks noChangeArrowheads="1"/>
          </p:cNvSpPr>
          <p:nvPr/>
        </p:nvSpPr>
        <p:spPr bwMode="auto">
          <a:xfrm>
            <a:off x="899592" y="2162199"/>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3" name="Rectangle 9"/>
          <p:cNvSpPr>
            <a:spLocks noChangeArrowheads="1"/>
          </p:cNvSpPr>
          <p:nvPr/>
        </p:nvSpPr>
        <p:spPr bwMode="auto">
          <a:xfrm>
            <a:off x="899592" y="2466999"/>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4" name="Rectangle 10"/>
          <p:cNvSpPr>
            <a:spLocks noChangeArrowheads="1"/>
          </p:cNvSpPr>
          <p:nvPr/>
        </p:nvSpPr>
        <p:spPr bwMode="auto">
          <a:xfrm>
            <a:off x="899592" y="2771800"/>
            <a:ext cx="9144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5" name="Rectangle 11"/>
          <p:cNvSpPr>
            <a:spLocks noChangeArrowheads="1"/>
          </p:cNvSpPr>
          <p:nvPr/>
        </p:nvSpPr>
        <p:spPr bwMode="auto">
          <a:xfrm>
            <a:off x="2423592" y="18573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6" name="Rectangle 12"/>
          <p:cNvSpPr>
            <a:spLocks noChangeArrowheads="1"/>
          </p:cNvSpPr>
          <p:nvPr/>
        </p:nvSpPr>
        <p:spPr bwMode="auto">
          <a:xfrm>
            <a:off x="2042592" y="16287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7" name="Rectangle 13"/>
          <p:cNvSpPr>
            <a:spLocks noChangeArrowheads="1"/>
          </p:cNvSpPr>
          <p:nvPr/>
        </p:nvSpPr>
        <p:spPr bwMode="auto">
          <a:xfrm>
            <a:off x="2042592" y="20097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8" name="Line 14"/>
          <p:cNvSpPr>
            <a:spLocks noChangeShapeType="1"/>
          </p:cNvSpPr>
          <p:nvPr/>
        </p:nvSpPr>
        <p:spPr bwMode="auto">
          <a:xfrm flipV="1">
            <a:off x="1813992" y="1781199"/>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59" name="Line 15"/>
          <p:cNvSpPr>
            <a:spLocks noChangeShapeType="1"/>
          </p:cNvSpPr>
          <p:nvPr/>
        </p:nvSpPr>
        <p:spPr bwMode="auto">
          <a:xfrm flipV="1">
            <a:off x="1737792" y="1933599"/>
            <a:ext cx="7620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0" name="Line 16"/>
          <p:cNvSpPr>
            <a:spLocks noChangeShapeType="1"/>
          </p:cNvSpPr>
          <p:nvPr/>
        </p:nvSpPr>
        <p:spPr bwMode="auto">
          <a:xfrm flipV="1">
            <a:off x="1737792" y="2162199"/>
            <a:ext cx="3810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1" name="Rectangle 17"/>
          <p:cNvSpPr>
            <a:spLocks noChangeArrowheads="1"/>
          </p:cNvSpPr>
          <p:nvPr/>
        </p:nvSpPr>
        <p:spPr bwMode="auto">
          <a:xfrm>
            <a:off x="2347392" y="21621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2" name="Line 18"/>
          <p:cNvSpPr>
            <a:spLocks noChangeShapeType="1"/>
          </p:cNvSpPr>
          <p:nvPr/>
        </p:nvSpPr>
        <p:spPr bwMode="auto">
          <a:xfrm flipV="1">
            <a:off x="1813993" y="2314599"/>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4" name="Rectangle 20"/>
          <p:cNvSpPr>
            <a:spLocks noChangeArrowheads="1"/>
          </p:cNvSpPr>
          <p:nvPr/>
        </p:nvSpPr>
        <p:spPr bwMode="auto">
          <a:xfrm>
            <a:off x="2880792" y="2162199"/>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5" name="Rectangle 21"/>
          <p:cNvSpPr>
            <a:spLocks noChangeArrowheads="1"/>
          </p:cNvSpPr>
          <p:nvPr/>
        </p:nvSpPr>
        <p:spPr bwMode="auto">
          <a:xfrm>
            <a:off x="2880792" y="2466999"/>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6" name="Line 22"/>
          <p:cNvSpPr>
            <a:spLocks noChangeShapeType="1"/>
          </p:cNvSpPr>
          <p:nvPr/>
        </p:nvSpPr>
        <p:spPr bwMode="auto">
          <a:xfrm>
            <a:off x="1813992" y="2543199"/>
            <a:ext cx="1066800" cy="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7" name="Rectangle 23"/>
          <p:cNvSpPr>
            <a:spLocks noChangeArrowheads="1"/>
          </p:cNvSpPr>
          <p:nvPr/>
        </p:nvSpPr>
        <p:spPr bwMode="auto">
          <a:xfrm>
            <a:off x="4176192" y="20097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8" name="Rectangle 24"/>
          <p:cNvSpPr>
            <a:spLocks noChangeArrowheads="1"/>
          </p:cNvSpPr>
          <p:nvPr/>
        </p:nvSpPr>
        <p:spPr bwMode="auto">
          <a:xfrm>
            <a:off x="3795192" y="17811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69" name="Rectangle 25"/>
          <p:cNvSpPr>
            <a:spLocks noChangeArrowheads="1"/>
          </p:cNvSpPr>
          <p:nvPr/>
        </p:nvSpPr>
        <p:spPr bwMode="auto">
          <a:xfrm>
            <a:off x="3795192" y="21621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0" name="Line 26"/>
          <p:cNvSpPr>
            <a:spLocks noChangeShapeType="1"/>
          </p:cNvSpPr>
          <p:nvPr/>
        </p:nvSpPr>
        <p:spPr bwMode="auto">
          <a:xfrm flipV="1">
            <a:off x="3566592" y="1933599"/>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1" name="Line 27"/>
          <p:cNvSpPr>
            <a:spLocks noChangeShapeType="1"/>
          </p:cNvSpPr>
          <p:nvPr/>
        </p:nvSpPr>
        <p:spPr bwMode="auto">
          <a:xfrm flipV="1">
            <a:off x="3490392" y="2086000"/>
            <a:ext cx="7620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2" name="Line 28"/>
          <p:cNvSpPr>
            <a:spLocks noChangeShapeType="1"/>
          </p:cNvSpPr>
          <p:nvPr/>
        </p:nvSpPr>
        <p:spPr bwMode="auto">
          <a:xfrm flipV="1">
            <a:off x="3490393" y="2314599"/>
            <a:ext cx="3810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3" name="Rectangle 29"/>
          <p:cNvSpPr>
            <a:spLocks noChangeArrowheads="1"/>
          </p:cNvSpPr>
          <p:nvPr/>
        </p:nvSpPr>
        <p:spPr bwMode="auto">
          <a:xfrm>
            <a:off x="4099992" y="23145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4" name="Line 30"/>
          <p:cNvSpPr>
            <a:spLocks noChangeShapeType="1"/>
          </p:cNvSpPr>
          <p:nvPr/>
        </p:nvSpPr>
        <p:spPr bwMode="auto">
          <a:xfrm flipV="1">
            <a:off x="3566592" y="2467000"/>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5" name="Line 31"/>
          <p:cNvSpPr>
            <a:spLocks noChangeShapeType="1"/>
          </p:cNvSpPr>
          <p:nvPr/>
        </p:nvSpPr>
        <p:spPr bwMode="auto">
          <a:xfrm flipV="1">
            <a:off x="3566592" y="2619399"/>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6" name="Rectangle 32"/>
          <p:cNvSpPr>
            <a:spLocks noChangeArrowheads="1"/>
          </p:cNvSpPr>
          <p:nvPr/>
        </p:nvSpPr>
        <p:spPr bwMode="auto">
          <a:xfrm>
            <a:off x="4099992" y="25431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7" name="Rectangle 33"/>
          <p:cNvSpPr>
            <a:spLocks noChangeArrowheads="1"/>
          </p:cNvSpPr>
          <p:nvPr/>
        </p:nvSpPr>
        <p:spPr bwMode="auto">
          <a:xfrm>
            <a:off x="6081192" y="1704999"/>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8" name="Rectangle 34"/>
          <p:cNvSpPr>
            <a:spLocks noChangeArrowheads="1"/>
          </p:cNvSpPr>
          <p:nvPr/>
        </p:nvSpPr>
        <p:spPr bwMode="auto">
          <a:xfrm>
            <a:off x="6081192" y="1857400"/>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79" name="Rectangle 35"/>
          <p:cNvSpPr>
            <a:spLocks noChangeArrowheads="1"/>
          </p:cNvSpPr>
          <p:nvPr/>
        </p:nvSpPr>
        <p:spPr bwMode="auto">
          <a:xfrm>
            <a:off x="6081192" y="2162199"/>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0" name="Rectangle 36"/>
          <p:cNvSpPr>
            <a:spLocks noChangeArrowheads="1"/>
          </p:cNvSpPr>
          <p:nvPr/>
        </p:nvSpPr>
        <p:spPr bwMode="auto">
          <a:xfrm>
            <a:off x="7376592" y="17049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1" name="Rectangle 37"/>
          <p:cNvSpPr>
            <a:spLocks noChangeArrowheads="1"/>
          </p:cNvSpPr>
          <p:nvPr/>
        </p:nvSpPr>
        <p:spPr bwMode="auto">
          <a:xfrm>
            <a:off x="6995592" y="14763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2" name="Rectangle 38"/>
          <p:cNvSpPr>
            <a:spLocks noChangeArrowheads="1"/>
          </p:cNvSpPr>
          <p:nvPr/>
        </p:nvSpPr>
        <p:spPr bwMode="auto">
          <a:xfrm>
            <a:off x="6995592" y="18573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3" name="Line 39"/>
          <p:cNvSpPr>
            <a:spLocks noChangeShapeType="1"/>
          </p:cNvSpPr>
          <p:nvPr/>
        </p:nvSpPr>
        <p:spPr bwMode="auto">
          <a:xfrm flipV="1">
            <a:off x="6766992" y="1628800"/>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4" name="Line 40"/>
          <p:cNvSpPr>
            <a:spLocks noChangeShapeType="1"/>
          </p:cNvSpPr>
          <p:nvPr/>
        </p:nvSpPr>
        <p:spPr bwMode="auto">
          <a:xfrm flipV="1">
            <a:off x="6690792" y="1781199"/>
            <a:ext cx="7620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5" name="Line 41"/>
          <p:cNvSpPr>
            <a:spLocks noChangeShapeType="1"/>
          </p:cNvSpPr>
          <p:nvPr/>
        </p:nvSpPr>
        <p:spPr bwMode="auto">
          <a:xfrm flipV="1">
            <a:off x="6690793" y="2009800"/>
            <a:ext cx="3810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6" name="Rectangle 42"/>
          <p:cNvSpPr>
            <a:spLocks noChangeArrowheads="1"/>
          </p:cNvSpPr>
          <p:nvPr/>
        </p:nvSpPr>
        <p:spPr bwMode="auto">
          <a:xfrm>
            <a:off x="7300392" y="20097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7" name="Line 43"/>
          <p:cNvSpPr>
            <a:spLocks noChangeShapeType="1"/>
          </p:cNvSpPr>
          <p:nvPr/>
        </p:nvSpPr>
        <p:spPr bwMode="auto">
          <a:xfrm flipV="1">
            <a:off x="6766992" y="2162199"/>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8" name="Line 44"/>
          <p:cNvSpPr>
            <a:spLocks noChangeShapeType="1"/>
          </p:cNvSpPr>
          <p:nvPr/>
        </p:nvSpPr>
        <p:spPr bwMode="auto">
          <a:xfrm flipV="1">
            <a:off x="6766992" y="2314599"/>
            <a:ext cx="533400" cy="762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89" name="Rectangle 45"/>
          <p:cNvSpPr>
            <a:spLocks noChangeArrowheads="1"/>
          </p:cNvSpPr>
          <p:nvPr/>
        </p:nvSpPr>
        <p:spPr bwMode="auto">
          <a:xfrm>
            <a:off x="7300392" y="2238399"/>
            <a:ext cx="228600" cy="228600"/>
          </a:xfrm>
          <a:prstGeom prst="rect">
            <a:avLst/>
          </a:prstGeom>
          <a:solidFill>
            <a:srgbClr val="FF00FF"/>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0" name="Rectangle 46"/>
          <p:cNvSpPr>
            <a:spLocks noChangeArrowheads="1"/>
          </p:cNvSpPr>
          <p:nvPr/>
        </p:nvSpPr>
        <p:spPr bwMode="auto">
          <a:xfrm>
            <a:off x="5166792" y="1857399"/>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1" name="Rectangle 47"/>
          <p:cNvSpPr>
            <a:spLocks noChangeArrowheads="1"/>
          </p:cNvSpPr>
          <p:nvPr/>
        </p:nvSpPr>
        <p:spPr bwMode="auto">
          <a:xfrm>
            <a:off x="5166792" y="2009799"/>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2" name="Rectangle 48"/>
          <p:cNvSpPr>
            <a:spLocks noChangeArrowheads="1"/>
          </p:cNvSpPr>
          <p:nvPr/>
        </p:nvSpPr>
        <p:spPr bwMode="auto">
          <a:xfrm>
            <a:off x="5166792" y="2314600"/>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3" name="Line 49"/>
          <p:cNvSpPr>
            <a:spLocks noChangeShapeType="1"/>
          </p:cNvSpPr>
          <p:nvPr/>
        </p:nvSpPr>
        <p:spPr bwMode="auto">
          <a:xfrm flipV="1">
            <a:off x="5852592" y="1781199"/>
            <a:ext cx="228600" cy="152400"/>
          </a:xfrm>
          <a:prstGeom prst="line">
            <a:avLst/>
          </a:pr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4" name="Freeform 50"/>
          <p:cNvSpPr>
            <a:spLocks/>
          </p:cNvSpPr>
          <p:nvPr/>
        </p:nvSpPr>
        <p:spPr bwMode="auto">
          <a:xfrm>
            <a:off x="1813992" y="2314600"/>
            <a:ext cx="3352800" cy="723900"/>
          </a:xfrm>
          <a:custGeom>
            <a:avLst/>
            <a:gdLst/>
            <a:ahLst/>
            <a:cxnLst>
              <a:cxn ang="0">
                <a:pos x="0" y="240"/>
              </a:cxn>
              <a:cxn ang="0">
                <a:pos x="1200" y="432"/>
              </a:cxn>
              <a:cxn ang="0">
                <a:pos x="1776" y="384"/>
              </a:cxn>
              <a:cxn ang="0">
                <a:pos x="2112" y="0"/>
              </a:cxn>
            </a:cxnLst>
            <a:rect l="0" t="0" r="r" b="b"/>
            <a:pathLst>
              <a:path w="2112" h="456">
                <a:moveTo>
                  <a:pt x="0" y="240"/>
                </a:moveTo>
                <a:cubicBezTo>
                  <a:pt x="452" y="324"/>
                  <a:pt x="904" y="408"/>
                  <a:pt x="1200" y="432"/>
                </a:cubicBezTo>
                <a:cubicBezTo>
                  <a:pt x="1496" y="456"/>
                  <a:pt x="1624" y="456"/>
                  <a:pt x="1776" y="384"/>
                </a:cubicBezTo>
                <a:cubicBezTo>
                  <a:pt x="1928" y="312"/>
                  <a:pt x="2020" y="156"/>
                  <a:pt x="2112" y="0"/>
                </a:cubicBezTo>
              </a:path>
            </a:pathLst>
          </a:cu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5" name="Text Box 51"/>
          <p:cNvSpPr txBox="1">
            <a:spLocks noChangeArrowheads="1"/>
          </p:cNvSpPr>
          <p:nvPr/>
        </p:nvSpPr>
        <p:spPr bwMode="auto">
          <a:xfrm>
            <a:off x="2754430" y="1628799"/>
            <a:ext cx="968405" cy="395363"/>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indirect</a:t>
            </a:r>
            <a:endParaRPr lang="en-US" sz="1687" b="0" dirty="0">
              <a:latin typeface="Calibri" panose="020F0502020204030204" pitchFamily="34" charset="0"/>
            </a:endParaRPr>
          </a:p>
        </p:txBody>
      </p:sp>
      <p:sp>
        <p:nvSpPr>
          <p:cNvPr id="364596" name="Text Box 52"/>
          <p:cNvSpPr txBox="1">
            <a:spLocks noChangeArrowheads="1"/>
          </p:cNvSpPr>
          <p:nvPr/>
        </p:nvSpPr>
        <p:spPr bwMode="auto">
          <a:xfrm>
            <a:off x="4964230" y="1247800"/>
            <a:ext cx="968405" cy="698394"/>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double</a:t>
            </a:r>
            <a:br>
              <a:rPr lang="en-US" sz="1969" b="0" dirty="0">
                <a:latin typeface="Calibri" panose="020F0502020204030204" pitchFamily="34" charset="0"/>
              </a:rPr>
            </a:br>
            <a:r>
              <a:rPr lang="en-US" sz="1969" b="0" dirty="0">
                <a:latin typeface="Calibri" panose="020F0502020204030204" pitchFamily="34" charset="0"/>
              </a:rPr>
              <a:t>indirect</a:t>
            </a:r>
            <a:endParaRPr lang="en-US" sz="1687" b="0" dirty="0">
              <a:latin typeface="Calibri" panose="020F0502020204030204" pitchFamily="34" charset="0"/>
            </a:endParaRPr>
          </a:p>
        </p:txBody>
      </p:sp>
      <p:sp>
        <p:nvSpPr>
          <p:cNvPr id="364597" name="Text Box 53"/>
          <p:cNvSpPr txBox="1">
            <a:spLocks noChangeArrowheads="1"/>
          </p:cNvSpPr>
          <p:nvPr/>
        </p:nvSpPr>
        <p:spPr bwMode="auto">
          <a:xfrm>
            <a:off x="5954830" y="1400199"/>
            <a:ext cx="968405" cy="395363"/>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indirect</a:t>
            </a:r>
            <a:endParaRPr lang="en-US" sz="1687" b="0" dirty="0">
              <a:latin typeface="Calibri" panose="020F0502020204030204" pitchFamily="34" charset="0"/>
            </a:endParaRPr>
          </a:p>
        </p:txBody>
      </p:sp>
      <p:sp>
        <p:nvSpPr>
          <p:cNvPr id="364598" name="Rectangle 54"/>
          <p:cNvSpPr>
            <a:spLocks noChangeArrowheads="1"/>
          </p:cNvSpPr>
          <p:nvPr/>
        </p:nvSpPr>
        <p:spPr bwMode="auto">
          <a:xfrm>
            <a:off x="7681392" y="2314599"/>
            <a:ext cx="685800" cy="7620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599" name="Rectangle 55"/>
          <p:cNvSpPr>
            <a:spLocks noChangeArrowheads="1"/>
          </p:cNvSpPr>
          <p:nvPr/>
        </p:nvSpPr>
        <p:spPr bwMode="auto">
          <a:xfrm>
            <a:off x="7681392" y="2466999"/>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600" name="Rectangle 56"/>
          <p:cNvSpPr>
            <a:spLocks noChangeArrowheads="1"/>
          </p:cNvSpPr>
          <p:nvPr/>
        </p:nvSpPr>
        <p:spPr bwMode="auto">
          <a:xfrm>
            <a:off x="7681392" y="2771800"/>
            <a:ext cx="685800" cy="152400"/>
          </a:xfrm>
          <a:prstGeom prst="rect">
            <a:avLst/>
          </a:prstGeom>
          <a:solidFill>
            <a:schemeClr val="accent1"/>
          </a:solidFill>
          <a:ln w="9525">
            <a:solidFill>
              <a:schemeClr val="tx1"/>
            </a:solidFill>
            <a:miter lim="800000"/>
            <a:headEnd/>
            <a:tailEn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602" name="Freeform 58"/>
          <p:cNvSpPr>
            <a:spLocks/>
          </p:cNvSpPr>
          <p:nvPr/>
        </p:nvSpPr>
        <p:spPr bwMode="auto">
          <a:xfrm>
            <a:off x="1813993" y="2466999"/>
            <a:ext cx="5791200" cy="723900"/>
          </a:xfrm>
          <a:custGeom>
            <a:avLst/>
            <a:gdLst/>
            <a:ahLst/>
            <a:cxnLst>
              <a:cxn ang="0">
                <a:pos x="0" y="240"/>
              </a:cxn>
              <a:cxn ang="0">
                <a:pos x="1200" y="432"/>
              </a:cxn>
              <a:cxn ang="0">
                <a:pos x="1776" y="384"/>
              </a:cxn>
              <a:cxn ang="0">
                <a:pos x="2112" y="0"/>
              </a:cxn>
            </a:cxnLst>
            <a:rect l="0" t="0" r="r" b="b"/>
            <a:pathLst>
              <a:path w="2112" h="456">
                <a:moveTo>
                  <a:pt x="0" y="240"/>
                </a:moveTo>
                <a:cubicBezTo>
                  <a:pt x="452" y="324"/>
                  <a:pt x="904" y="408"/>
                  <a:pt x="1200" y="432"/>
                </a:cubicBezTo>
                <a:cubicBezTo>
                  <a:pt x="1496" y="456"/>
                  <a:pt x="1624" y="456"/>
                  <a:pt x="1776" y="384"/>
                </a:cubicBezTo>
                <a:cubicBezTo>
                  <a:pt x="1928" y="312"/>
                  <a:pt x="2020" y="156"/>
                  <a:pt x="2112" y="0"/>
                </a:cubicBezTo>
              </a:path>
            </a:pathLst>
          </a:custGeom>
          <a:noFill/>
          <a:ln w="25400">
            <a:solidFill>
              <a:schemeClr val="tx1"/>
            </a:solidFill>
            <a:round/>
            <a:headEnd/>
            <a:tailEnd type="triangle" w="med" len="med"/>
          </a:ln>
          <a:effectLst/>
        </p:spPr>
        <p:txBody>
          <a:bodyPr wrap="none" lIns="91439" tIns="45719" rIns="91439" bIns="45719" anchor="ctr">
            <a:prstTxWarp prst="textNoShape">
              <a:avLst/>
            </a:prstTxWarp>
          </a:bodyPr>
          <a:lstStyle/>
          <a:p>
            <a:endParaRPr lang="en-US" sz="1687" b="0" dirty="0">
              <a:latin typeface="Calibri" panose="020F0502020204030204" pitchFamily="34" charset="0"/>
            </a:endParaRPr>
          </a:p>
        </p:txBody>
      </p:sp>
      <p:sp>
        <p:nvSpPr>
          <p:cNvPr id="364604" name="Text Box 60"/>
          <p:cNvSpPr txBox="1">
            <a:spLocks noChangeArrowheads="1"/>
          </p:cNvSpPr>
          <p:nvPr/>
        </p:nvSpPr>
        <p:spPr bwMode="auto">
          <a:xfrm>
            <a:off x="7555030" y="1705000"/>
            <a:ext cx="968405" cy="698394"/>
          </a:xfrm>
          <a:prstGeom prst="rect">
            <a:avLst/>
          </a:prstGeom>
          <a:noFill/>
          <a:ln w="9525">
            <a:noFill/>
            <a:miter lim="800000"/>
            <a:headEnd/>
            <a:tailEnd/>
          </a:ln>
          <a:effectLst/>
        </p:spPr>
        <p:txBody>
          <a:bodyPr wrap="none" lIns="91439" tIns="45719" rIns="91439" bIns="45719">
            <a:prstTxWarp prst="textNoShape">
              <a:avLst/>
            </a:prstTxWarp>
            <a:spAutoFit/>
          </a:bodyPr>
          <a:lstStyle/>
          <a:p>
            <a:r>
              <a:rPr lang="en-US" sz="1969" b="0" dirty="0">
                <a:latin typeface="Calibri" panose="020F0502020204030204" pitchFamily="34" charset="0"/>
              </a:rPr>
              <a:t>triple</a:t>
            </a:r>
            <a:br>
              <a:rPr lang="en-US" sz="1969" b="0" dirty="0">
                <a:latin typeface="Calibri" panose="020F0502020204030204" pitchFamily="34" charset="0"/>
              </a:rPr>
            </a:br>
            <a:r>
              <a:rPr lang="en-US" sz="1969" b="0" dirty="0">
                <a:latin typeface="Calibri" panose="020F0502020204030204" pitchFamily="34" charset="0"/>
              </a:rPr>
              <a:t>indirect</a:t>
            </a:r>
            <a:endParaRPr lang="en-US" sz="1687" b="0" dirty="0">
              <a:latin typeface="Calibri" panose="020F0502020204030204" pitchFamily="34" charset="0"/>
            </a:endParaRPr>
          </a:p>
        </p:txBody>
      </p:sp>
    </p:spTree>
    <p:extLst>
      <p:ext uri="{BB962C8B-B14F-4D97-AF65-F5344CB8AC3E}">
        <p14:creationId xmlns:p14="http://schemas.microsoft.com/office/powerpoint/2010/main" val="179881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454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454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454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454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454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45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ltLang="zh-CN" dirty="0"/>
              <a:t>Solution</a:t>
            </a:r>
            <a:r>
              <a:rPr lang="zh-CN" altLang="en-US" dirty="0"/>
              <a:t> </a:t>
            </a:r>
            <a:r>
              <a:rPr lang="en-US" altLang="zh-CN" dirty="0"/>
              <a:t>7:</a:t>
            </a:r>
            <a:r>
              <a:rPr lang="zh-CN" altLang="en-US" dirty="0"/>
              <a:t> </a:t>
            </a:r>
            <a:r>
              <a:rPr lang="en-US" dirty="0"/>
              <a:t>Flexible # of Extents</a:t>
            </a:r>
          </a:p>
        </p:txBody>
      </p:sp>
      <p:sp>
        <p:nvSpPr>
          <p:cNvPr id="360451" name="Rectangle 3"/>
          <p:cNvSpPr>
            <a:spLocks noGrp="1" noChangeArrowheads="1"/>
          </p:cNvSpPr>
          <p:nvPr>
            <p:ph type="body" idx="1"/>
          </p:nvPr>
        </p:nvSpPr>
        <p:spPr>
          <a:xfrm>
            <a:off x="342900" y="1220279"/>
            <a:ext cx="8458200" cy="2770940"/>
          </a:xfrm>
        </p:spPr>
        <p:txBody>
          <a:bodyPr>
            <a:normAutofit/>
          </a:bodyPr>
          <a:lstStyle/>
          <a:p>
            <a:pPr>
              <a:lnSpc>
                <a:spcPct val="90000"/>
              </a:lnSpc>
            </a:pPr>
            <a:r>
              <a:rPr lang="en-US" sz="2800" dirty="0"/>
              <a:t>Dynamic multiple contiguous regions (</a:t>
            </a:r>
            <a:r>
              <a:rPr lang="en-US" sz="2800" dirty="0">
                <a:solidFill>
                  <a:srgbClr val="0070C0"/>
                </a:solidFill>
              </a:rPr>
              <a:t>extents</a:t>
            </a:r>
            <a:r>
              <a:rPr lang="en-US" sz="2800" dirty="0"/>
              <a:t>) per file</a:t>
            </a:r>
          </a:p>
          <a:p>
            <a:pPr lvl="1">
              <a:lnSpc>
                <a:spcPct val="90000"/>
              </a:lnSpc>
            </a:pPr>
            <a:r>
              <a:rPr lang="en-US" dirty="0"/>
              <a:t>Organize </a:t>
            </a:r>
            <a:r>
              <a:rPr lang="en-US" dirty="0">
                <a:solidFill>
                  <a:srgbClr val="0070C0"/>
                </a:solidFill>
              </a:rPr>
              <a:t>extents</a:t>
            </a:r>
            <a:r>
              <a:rPr lang="en-US" dirty="0"/>
              <a:t> into </a:t>
            </a:r>
            <a:r>
              <a:rPr lang="en-US" dirty="0">
                <a:solidFill>
                  <a:srgbClr val="0070C0"/>
                </a:solidFill>
              </a:rPr>
              <a:t>multi-level tree structure</a:t>
            </a:r>
          </a:p>
          <a:p>
            <a:pPr lvl="2">
              <a:lnSpc>
                <a:spcPct val="90000"/>
              </a:lnSpc>
            </a:pPr>
            <a:r>
              <a:rPr lang="en-US" dirty="0"/>
              <a:t>Each leaf node: </a:t>
            </a:r>
            <a:r>
              <a:rPr lang="en-US" dirty="0">
                <a:solidFill>
                  <a:srgbClr val="0070C0"/>
                </a:solidFill>
              </a:rPr>
              <a:t>starting block </a:t>
            </a:r>
            <a:r>
              <a:rPr lang="en-US" dirty="0"/>
              <a:t>and </a:t>
            </a:r>
            <a:r>
              <a:rPr lang="en-US" dirty="0">
                <a:solidFill>
                  <a:srgbClr val="0070C0"/>
                </a:solidFill>
              </a:rPr>
              <a:t>contiguous size</a:t>
            </a:r>
          </a:p>
          <a:p>
            <a:pPr lvl="2">
              <a:lnSpc>
                <a:spcPct val="90000"/>
              </a:lnSpc>
            </a:pPr>
            <a:r>
              <a:rPr lang="en-US" dirty="0"/>
              <a:t>Minimizes meta-data overhead when have few extents</a:t>
            </a:r>
          </a:p>
          <a:p>
            <a:pPr lvl="2">
              <a:lnSpc>
                <a:spcPct val="90000"/>
              </a:lnSpc>
            </a:pPr>
            <a:r>
              <a:rPr lang="en-US" dirty="0"/>
              <a:t>Allows growth beyond fixed number of extents</a:t>
            </a:r>
          </a:p>
          <a:p>
            <a:pPr lvl="1">
              <a:lnSpc>
                <a:spcPct val="90000"/>
              </a:lnSpc>
            </a:pPr>
            <a:endParaRPr lang="en-US" dirty="0"/>
          </a:p>
        </p:txBody>
      </p:sp>
      <p:sp>
        <p:nvSpPr>
          <p:cNvPr id="360452" name="Rectangle 4"/>
          <p:cNvSpPr>
            <a:spLocks noChangeArrowheads="1"/>
          </p:cNvSpPr>
          <p:nvPr/>
        </p:nvSpPr>
        <p:spPr bwMode="auto">
          <a:xfrm>
            <a:off x="5270205" y="3222726"/>
            <a:ext cx="3624558" cy="3382892"/>
          </a:xfrm>
          <a:prstGeom prst="rect">
            <a:avLst/>
          </a:prstGeom>
          <a:noFill/>
          <a:ln w="9525">
            <a:noFill/>
            <a:miter lim="800000"/>
            <a:headEnd/>
            <a:tailEnd/>
          </a:ln>
          <a:effectLst/>
        </p:spPr>
        <p:txBody>
          <a:bodyPr lIns="91439" tIns="45719" rIns="91439" bIns="45719">
            <a:prstTxWarp prst="textNoShape">
              <a:avLst/>
            </a:prstTxWarp>
          </a:bodyPr>
          <a:lstStyle/>
          <a:p>
            <a:pPr marL="742912" lvl="1" indent="-285736">
              <a:lnSpc>
                <a:spcPct val="90000"/>
              </a:lnSpc>
              <a:spcBef>
                <a:spcPct val="20000"/>
              </a:spcBef>
              <a:buFont typeface="Times" charset="0"/>
              <a:buChar char="•"/>
            </a:pPr>
            <a:endParaRPr lang="en-US" sz="1969" b="0" dirty="0">
              <a:latin typeface="Calibri" panose="020F0502020204030204" pitchFamily="34" charset="0"/>
              <a:ea typeface="ＭＳ Ｐゴシック" charset="-128"/>
            </a:endParaRPr>
          </a:p>
        </p:txBody>
      </p:sp>
      <p:sp>
        <p:nvSpPr>
          <p:cNvPr id="37" name="Rectangle 36"/>
          <p:cNvSpPr/>
          <p:nvPr/>
        </p:nvSpPr>
        <p:spPr>
          <a:xfrm>
            <a:off x="76200" y="4114800"/>
            <a:ext cx="4800600" cy="2546659"/>
          </a:xfrm>
          <a:prstGeom prst="rect">
            <a:avLst/>
          </a:prstGeom>
        </p:spPr>
        <p:txBody>
          <a:bodyPr wrap="square">
            <a:spAutoFit/>
          </a:bodyPr>
          <a:lstStyle/>
          <a:p>
            <a:pPr lvl="1" algn="l">
              <a:lnSpc>
                <a:spcPct val="90000"/>
              </a:lnSpc>
            </a:pPr>
            <a:r>
              <a:rPr lang="en-US" sz="1969" b="0" dirty="0">
                <a:latin typeface="Calibri" panose="020F0502020204030204" pitchFamily="34" charset="0"/>
              </a:rPr>
              <a:t>Fragmentation (internal and external)?</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Ability to grow file over time?</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Seek cost for sequential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Speed to calculate random accesses?</a:t>
            </a:r>
          </a:p>
          <a:p>
            <a:pPr lvl="1" algn="l">
              <a:lnSpc>
                <a:spcPct val="90000"/>
              </a:lnSpc>
            </a:pPr>
            <a:endParaRPr lang="en-US" sz="1969" b="0" dirty="0">
              <a:latin typeface="Calibri" panose="020F0502020204030204" pitchFamily="34" charset="0"/>
            </a:endParaRPr>
          </a:p>
          <a:p>
            <a:pPr lvl="1" algn="l">
              <a:lnSpc>
                <a:spcPct val="90000"/>
              </a:lnSpc>
            </a:pPr>
            <a:r>
              <a:rPr lang="en-US" sz="1969" b="0" dirty="0">
                <a:latin typeface="Calibri" panose="020F0502020204030204" pitchFamily="34" charset="0"/>
              </a:rPr>
              <a:t>Wasted space for meta-data?</a:t>
            </a:r>
          </a:p>
        </p:txBody>
      </p:sp>
      <p:sp>
        <p:nvSpPr>
          <p:cNvPr id="38" name="Rectangle 37"/>
          <p:cNvSpPr/>
          <p:nvPr/>
        </p:nvSpPr>
        <p:spPr>
          <a:xfrm>
            <a:off x="4471805" y="6296166"/>
            <a:ext cx="3434017" cy="365036"/>
          </a:xfrm>
          <a:prstGeom prst="rect">
            <a:avLst/>
          </a:prstGeom>
        </p:spPr>
        <p:txBody>
          <a:bodyPr wrap="none">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Relatively small overhead</a:t>
            </a:r>
          </a:p>
        </p:txBody>
      </p:sp>
      <p:sp>
        <p:nvSpPr>
          <p:cNvPr id="39" name="Rectangle 38"/>
          <p:cNvSpPr/>
          <p:nvPr/>
        </p:nvSpPr>
        <p:spPr>
          <a:xfrm>
            <a:off x="4471805" y="5139160"/>
            <a:ext cx="4572000" cy="365036"/>
          </a:xfrm>
          <a:prstGeom prst="rect">
            <a:avLst/>
          </a:prstGeom>
        </p:spPr>
        <p:txBody>
          <a:bodyPr>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Still good performance</a:t>
            </a:r>
          </a:p>
        </p:txBody>
      </p:sp>
      <p:sp>
        <p:nvSpPr>
          <p:cNvPr id="40" name="Rectangle 39"/>
          <p:cNvSpPr/>
          <p:nvPr/>
        </p:nvSpPr>
        <p:spPr>
          <a:xfrm>
            <a:off x="4471805" y="5724508"/>
            <a:ext cx="4572000" cy="637739"/>
          </a:xfrm>
          <a:prstGeom prst="rect">
            <a:avLst/>
          </a:prstGeom>
        </p:spPr>
        <p:txBody>
          <a:bodyPr>
            <a:spAutoFit/>
          </a:bodyPr>
          <a:lstStyle/>
          <a:p>
            <a:pPr marL="742912" lvl="1" indent="-285736">
              <a:lnSpc>
                <a:spcPct val="90000"/>
              </a:lnSpc>
              <a:spcBef>
                <a:spcPct val="20000"/>
              </a:spcBef>
            </a:pPr>
            <a:r>
              <a:rPr lang="en-US" sz="1969" b="0" dirty="0">
                <a:solidFill>
                  <a:srgbClr val="333333"/>
                </a:solidFill>
                <a:latin typeface="Calibri" panose="020F0502020204030204" pitchFamily="34" charset="0"/>
                <a:ea typeface="ＭＳ Ｐゴシック" charset="-128"/>
              </a:rPr>
              <a:t>+/- Some calculations depending on size</a:t>
            </a:r>
          </a:p>
        </p:txBody>
      </p:sp>
      <p:sp>
        <p:nvSpPr>
          <p:cNvPr id="41" name="Rectangle 40"/>
          <p:cNvSpPr/>
          <p:nvPr/>
        </p:nvSpPr>
        <p:spPr>
          <a:xfrm>
            <a:off x="4471805" y="4114800"/>
            <a:ext cx="4572000" cy="365036"/>
          </a:xfrm>
          <a:prstGeom prst="rect">
            <a:avLst/>
          </a:prstGeom>
        </p:spPr>
        <p:txBody>
          <a:bodyPr>
            <a:spAutoFit/>
          </a:bodyPr>
          <a:lstStyle/>
          <a:p>
            <a:pPr marL="742912" indent="-285736">
              <a:lnSpc>
                <a:spcPct val="90000"/>
              </a:lnSpc>
              <a:spcBef>
                <a:spcPct val="20000"/>
              </a:spcBef>
            </a:pPr>
            <a:r>
              <a:rPr lang="en-US" sz="1969" b="0" dirty="0">
                <a:latin typeface="Calibri" panose="020F0502020204030204" pitchFamily="34" charset="0"/>
                <a:ea typeface="ＭＳ Ｐゴシック" charset="-128"/>
              </a:rPr>
              <a:t>+ Both reasonable</a:t>
            </a:r>
          </a:p>
        </p:txBody>
      </p:sp>
      <p:sp>
        <p:nvSpPr>
          <p:cNvPr id="42" name="Rectangle 41"/>
          <p:cNvSpPr/>
          <p:nvPr/>
        </p:nvSpPr>
        <p:spPr>
          <a:xfrm>
            <a:off x="4471805" y="4603417"/>
            <a:ext cx="4572000" cy="365036"/>
          </a:xfrm>
          <a:prstGeom prst="rect">
            <a:avLst/>
          </a:prstGeom>
        </p:spPr>
        <p:txBody>
          <a:bodyPr>
            <a:spAutoFit/>
          </a:bodyPr>
          <a:lstStyle/>
          <a:p>
            <a:pPr marL="742912" lvl="1" indent="-285736">
              <a:lnSpc>
                <a:spcPct val="90000"/>
              </a:lnSpc>
              <a:spcBef>
                <a:spcPct val="20000"/>
              </a:spcBef>
            </a:pPr>
            <a:r>
              <a:rPr lang="en-US" sz="1969" b="0" dirty="0">
                <a:latin typeface="Calibri" panose="020F0502020204030204" pitchFamily="34" charset="0"/>
                <a:ea typeface="ＭＳ Ｐゴシック" charset="-128"/>
              </a:rPr>
              <a:t>+ Can grow </a:t>
            </a:r>
          </a:p>
        </p:txBody>
      </p:sp>
    </p:spTree>
    <p:extLst>
      <p:ext uri="{BB962C8B-B14F-4D97-AF65-F5344CB8AC3E}">
        <p14:creationId xmlns:p14="http://schemas.microsoft.com/office/powerpoint/2010/main" val="348678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Assume Multi-Level Indexing</a:t>
            </a:r>
          </a:p>
        </p:txBody>
      </p:sp>
      <p:sp>
        <p:nvSpPr>
          <p:cNvPr id="3" name="Content Placeholder 2"/>
          <p:cNvSpPr>
            <a:spLocks noGrp="1"/>
          </p:cNvSpPr>
          <p:nvPr>
            <p:ph idx="1"/>
          </p:nvPr>
        </p:nvSpPr>
        <p:spPr>
          <a:xfrm>
            <a:off x="779463" y="1811882"/>
            <a:ext cx="8142999" cy="4297363"/>
          </a:xfrm>
        </p:spPr>
        <p:txBody>
          <a:bodyPr/>
          <a:lstStyle/>
          <a:p>
            <a:r>
              <a:rPr lang="en-US" dirty="0"/>
              <a:t>Simple approach</a:t>
            </a:r>
          </a:p>
          <a:p>
            <a:r>
              <a:rPr lang="en-US" dirty="0"/>
              <a:t>More complex file systems build from these basic data structures</a:t>
            </a:r>
          </a:p>
        </p:txBody>
      </p:sp>
    </p:spTree>
    <p:extLst>
      <p:ext uri="{BB962C8B-B14F-4D97-AF65-F5344CB8AC3E}">
        <p14:creationId xmlns:p14="http://schemas.microsoft.com/office/powerpoint/2010/main" val="1378301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On-Disk </a:t>
            </a:r>
            <a:r>
              <a:rPr sz="3600" dirty="0">
                <a:solidFill>
                  <a:srgbClr val="000000"/>
                </a:solidFill>
              </a:rPr>
              <a:t>Structures</a:t>
            </a:r>
          </a:p>
        </p:txBody>
      </p:sp>
      <p:sp>
        <p:nvSpPr>
          <p:cNvPr id="198" name="Shape 198"/>
          <p:cNvSpPr>
            <a:spLocks noGrp="1"/>
          </p:cNvSpPr>
          <p:nvPr>
            <p:ph type="body" idx="4294967295"/>
          </p:nvPr>
        </p:nvSpPr>
        <p:spPr>
          <a:xfrm>
            <a:off x="558404" y="1640485"/>
            <a:ext cx="7804547" cy="4999108"/>
          </a:xfrm>
          <a:prstGeom prst="rect">
            <a:avLst/>
          </a:prstGeom>
        </p:spPr>
        <p:txBody>
          <a:bodyPr>
            <a:normAutofit/>
          </a:bodyPr>
          <a:lstStyle/>
          <a:p>
            <a:pPr>
              <a:defRPr sz="1800">
                <a:solidFill>
                  <a:srgbClr val="000000"/>
                </a:solidFill>
              </a:defRPr>
            </a:pPr>
            <a:r>
              <a:rPr sz="2672" dirty="0"/>
              <a:t>data block</a:t>
            </a:r>
          </a:p>
          <a:p>
            <a:pPr>
              <a:defRPr sz="1800">
                <a:solidFill>
                  <a:srgbClr val="000000"/>
                </a:solidFill>
              </a:defRPr>
            </a:pPr>
            <a:r>
              <a:rPr sz="2672" dirty="0" err="1"/>
              <a:t>inode</a:t>
            </a:r>
            <a:r>
              <a:rPr sz="2672" dirty="0"/>
              <a:t> table</a:t>
            </a:r>
          </a:p>
          <a:p>
            <a:pPr>
              <a:defRPr sz="1800">
                <a:solidFill>
                  <a:srgbClr val="000000"/>
                </a:solidFill>
              </a:defRPr>
            </a:pPr>
            <a:r>
              <a:rPr sz="2672" dirty="0"/>
              <a:t>indirect block</a:t>
            </a:r>
          </a:p>
          <a:p>
            <a:pPr>
              <a:defRPr sz="1800">
                <a:solidFill>
                  <a:srgbClr val="000000"/>
                </a:solidFill>
              </a:defRPr>
            </a:pPr>
            <a:r>
              <a:rPr sz="2672" dirty="0"/>
              <a:t>directories</a:t>
            </a:r>
          </a:p>
          <a:p>
            <a:pPr>
              <a:defRPr sz="1800">
                <a:solidFill>
                  <a:srgbClr val="000000"/>
                </a:solidFill>
              </a:defRPr>
            </a:pPr>
            <a:r>
              <a:rPr sz="2672" dirty="0"/>
              <a:t>data bitmap</a:t>
            </a:r>
          </a:p>
          <a:p>
            <a:pPr>
              <a:defRPr sz="1800">
                <a:solidFill>
                  <a:srgbClr val="000000"/>
                </a:solidFill>
              </a:defRPr>
            </a:pPr>
            <a:r>
              <a:rPr sz="2672" dirty="0" err="1"/>
              <a:t>inode</a:t>
            </a:r>
            <a:r>
              <a:rPr sz="2672" dirty="0"/>
              <a:t> bitmap</a:t>
            </a:r>
          </a:p>
          <a:p>
            <a:pPr>
              <a:defRPr sz="1800">
                <a:solidFill>
                  <a:srgbClr val="000000"/>
                </a:solidFill>
              </a:defRPr>
            </a:pPr>
            <a:r>
              <a:rPr sz="2672" dirty="0"/>
              <a:t>superblock</a:t>
            </a:r>
          </a:p>
        </p:txBody>
      </p:sp>
    </p:spTree>
    <p:extLst>
      <p:ext uri="{BB962C8B-B14F-4D97-AF65-F5344CB8AC3E}">
        <p14:creationId xmlns:p14="http://schemas.microsoft.com/office/powerpoint/2010/main" val="24080609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FS Structs: Empty Disk</a:t>
            </a:r>
          </a:p>
        </p:txBody>
      </p:sp>
      <p:grpSp>
        <p:nvGrpSpPr>
          <p:cNvPr id="83" name="Group 82"/>
          <p:cNvGrpSpPr/>
          <p:nvPr/>
        </p:nvGrpSpPr>
        <p:grpSpPr>
          <a:xfrm>
            <a:off x="779463" y="2129481"/>
            <a:ext cx="7140916" cy="3204813"/>
            <a:chOff x="1489242" y="3169365"/>
            <a:chExt cx="10155970" cy="4557957"/>
          </a:xfrm>
        </p:grpSpPr>
        <p:sp>
          <p:nvSpPr>
            <p:cNvPr id="201" name="Shape 201"/>
            <p:cNvSpPr/>
            <p:nvPr/>
          </p:nvSpPr>
          <p:spPr>
            <a:xfrm>
              <a:off x="1518624"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02" name="Shape 202"/>
            <p:cNvSpPr/>
            <p:nvPr/>
          </p:nvSpPr>
          <p:spPr>
            <a:xfrm>
              <a:off x="2105597"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03" name="Shape 203"/>
            <p:cNvSpPr/>
            <p:nvPr/>
          </p:nvSpPr>
          <p:spPr>
            <a:xfrm>
              <a:off x="2692570"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04" name="Shape 204"/>
            <p:cNvSpPr/>
            <p:nvPr/>
          </p:nvSpPr>
          <p:spPr>
            <a:xfrm>
              <a:off x="3279543"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05" name="Shape 205"/>
            <p:cNvSpPr/>
            <p:nvPr/>
          </p:nvSpPr>
          <p:spPr>
            <a:xfrm>
              <a:off x="3866517" y="3169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06" name="Shape 206"/>
            <p:cNvSpPr/>
            <p:nvPr/>
          </p:nvSpPr>
          <p:spPr>
            <a:xfrm>
              <a:off x="4453490" y="3169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07" name="Shape 207"/>
            <p:cNvSpPr/>
            <p:nvPr/>
          </p:nvSpPr>
          <p:spPr>
            <a:xfrm>
              <a:off x="5040463"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208" name="Shape 208"/>
            <p:cNvSpPr/>
            <p:nvPr/>
          </p:nvSpPr>
          <p:spPr>
            <a:xfrm>
              <a:off x="5627436"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09" name="Shape 209"/>
            <p:cNvSpPr/>
            <p:nvPr/>
          </p:nvSpPr>
          <p:spPr>
            <a:xfrm>
              <a:off x="1602222" y="3703286"/>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0</a:t>
              </a:r>
            </a:p>
          </p:txBody>
        </p:sp>
        <p:sp>
          <p:nvSpPr>
            <p:cNvPr id="210" name="Shape 210"/>
            <p:cNvSpPr/>
            <p:nvPr/>
          </p:nvSpPr>
          <p:spPr>
            <a:xfrm>
              <a:off x="5711034" y="3703286"/>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7</a:t>
              </a:r>
            </a:p>
          </p:txBody>
        </p:sp>
        <p:sp>
          <p:nvSpPr>
            <p:cNvPr id="211" name="Shape 211"/>
            <p:cNvSpPr/>
            <p:nvPr/>
          </p:nvSpPr>
          <p:spPr>
            <a:xfrm>
              <a:off x="7028945"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2" name="Shape 212"/>
            <p:cNvSpPr/>
            <p:nvPr/>
          </p:nvSpPr>
          <p:spPr>
            <a:xfrm>
              <a:off x="7615918"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3" name="Shape 213"/>
            <p:cNvSpPr/>
            <p:nvPr/>
          </p:nvSpPr>
          <p:spPr>
            <a:xfrm>
              <a:off x="8202891"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4" name="Shape 214"/>
            <p:cNvSpPr/>
            <p:nvPr/>
          </p:nvSpPr>
          <p:spPr>
            <a:xfrm>
              <a:off x="8789864"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5" name="Shape 215"/>
            <p:cNvSpPr/>
            <p:nvPr/>
          </p:nvSpPr>
          <p:spPr>
            <a:xfrm>
              <a:off x="9376838" y="3169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6" name="Shape 216"/>
            <p:cNvSpPr/>
            <p:nvPr/>
          </p:nvSpPr>
          <p:spPr>
            <a:xfrm>
              <a:off x="9963811"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7" name="Shape 217"/>
            <p:cNvSpPr/>
            <p:nvPr/>
          </p:nvSpPr>
          <p:spPr>
            <a:xfrm>
              <a:off x="10550784"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8" name="Shape 218"/>
            <p:cNvSpPr/>
            <p:nvPr/>
          </p:nvSpPr>
          <p:spPr>
            <a:xfrm>
              <a:off x="11137757"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19" name="Shape 219"/>
            <p:cNvSpPr/>
            <p:nvPr/>
          </p:nvSpPr>
          <p:spPr>
            <a:xfrm>
              <a:off x="7112543" y="3703286"/>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8</a:t>
              </a:r>
            </a:p>
          </p:txBody>
        </p:sp>
        <p:sp>
          <p:nvSpPr>
            <p:cNvPr id="220" name="Shape 220"/>
            <p:cNvSpPr/>
            <p:nvPr/>
          </p:nvSpPr>
          <p:spPr>
            <a:xfrm>
              <a:off x="11108376" y="3703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15</a:t>
              </a:r>
            </a:p>
          </p:txBody>
        </p:sp>
        <p:sp>
          <p:nvSpPr>
            <p:cNvPr id="221" name="Shape 221"/>
            <p:cNvSpPr/>
            <p:nvPr/>
          </p:nvSpPr>
          <p:spPr>
            <a:xfrm>
              <a:off x="1518624"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22" name="Shape 222"/>
            <p:cNvSpPr/>
            <p:nvPr/>
          </p:nvSpPr>
          <p:spPr>
            <a:xfrm>
              <a:off x="2105597"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23" name="Shape 223"/>
            <p:cNvSpPr/>
            <p:nvPr/>
          </p:nvSpPr>
          <p:spPr>
            <a:xfrm>
              <a:off x="2692570"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224" name="Shape 224"/>
            <p:cNvSpPr/>
            <p:nvPr/>
          </p:nvSpPr>
          <p:spPr>
            <a:xfrm>
              <a:off x="3279543"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25" name="Shape 225"/>
            <p:cNvSpPr/>
            <p:nvPr/>
          </p:nvSpPr>
          <p:spPr>
            <a:xfrm>
              <a:off x="3866517" y="4312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26" name="Shape 226"/>
            <p:cNvSpPr/>
            <p:nvPr/>
          </p:nvSpPr>
          <p:spPr>
            <a:xfrm>
              <a:off x="4453490" y="4312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27" name="Shape 227"/>
            <p:cNvSpPr/>
            <p:nvPr/>
          </p:nvSpPr>
          <p:spPr>
            <a:xfrm>
              <a:off x="5040463"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28" name="Shape 228"/>
            <p:cNvSpPr/>
            <p:nvPr/>
          </p:nvSpPr>
          <p:spPr>
            <a:xfrm>
              <a:off x="5627436"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29" name="Shape 229"/>
            <p:cNvSpPr/>
            <p:nvPr/>
          </p:nvSpPr>
          <p:spPr>
            <a:xfrm>
              <a:off x="1489242"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16</a:t>
              </a:r>
            </a:p>
          </p:txBody>
        </p:sp>
        <p:sp>
          <p:nvSpPr>
            <p:cNvPr id="230" name="Shape 230"/>
            <p:cNvSpPr/>
            <p:nvPr/>
          </p:nvSpPr>
          <p:spPr>
            <a:xfrm>
              <a:off x="5598055"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23</a:t>
              </a:r>
            </a:p>
          </p:txBody>
        </p:sp>
        <p:sp>
          <p:nvSpPr>
            <p:cNvPr id="231" name="Shape 231"/>
            <p:cNvSpPr/>
            <p:nvPr/>
          </p:nvSpPr>
          <p:spPr>
            <a:xfrm>
              <a:off x="7028945"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2" name="Shape 232"/>
            <p:cNvSpPr/>
            <p:nvPr/>
          </p:nvSpPr>
          <p:spPr>
            <a:xfrm>
              <a:off x="7615919"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3" name="Shape 233"/>
            <p:cNvSpPr/>
            <p:nvPr/>
          </p:nvSpPr>
          <p:spPr>
            <a:xfrm>
              <a:off x="8202891"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4" name="Shape 234"/>
            <p:cNvSpPr/>
            <p:nvPr/>
          </p:nvSpPr>
          <p:spPr>
            <a:xfrm>
              <a:off x="8789865"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5" name="Shape 235"/>
            <p:cNvSpPr/>
            <p:nvPr/>
          </p:nvSpPr>
          <p:spPr>
            <a:xfrm>
              <a:off x="9376838"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6" name="Shape 236"/>
            <p:cNvSpPr/>
            <p:nvPr/>
          </p:nvSpPr>
          <p:spPr>
            <a:xfrm>
              <a:off x="9963811"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7" name="Shape 237"/>
            <p:cNvSpPr/>
            <p:nvPr/>
          </p:nvSpPr>
          <p:spPr>
            <a:xfrm>
              <a:off x="10550785" y="4312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8" name="Shape 238"/>
            <p:cNvSpPr/>
            <p:nvPr/>
          </p:nvSpPr>
          <p:spPr>
            <a:xfrm>
              <a:off x="11137757"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9" name="Shape 239"/>
            <p:cNvSpPr/>
            <p:nvPr/>
          </p:nvSpPr>
          <p:spPr>
            <a:xfrm>
              <a:off x="6999564"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24</a:t>
              </a:r>
            </a:p>
          </p:txBody>
        </p:sp>
        <p:sp>
          <p:nvSpPr>
            <p:cNvPr id="240" name="Shape 240"/>
            <p:cNvSpPr/>
            <p:nvPr/>
          </p:nvSpPr>
          <p:spPr>
            <a:xfrm>
              <a:off x="11108376"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31</a:t>
              </a:r>
            </a:p>
          </p:txBody>
        </p:sp>
        <p:sp>
          <p:nvSpPr>
            <p:cNvPr id="241" name="Shape 241"/>
            <p:cNvSpPr/>
            <p:nvPr/>
          </p:nvSpPr>
          <p:spPr>
            <a:xfrm>
              <a:off x="1518624"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2" name="Shape 242"/>
            <p:cNvSpPr/>
            <p:nvPr/>
          </p:nvSpPr>
          <p:spPr>
            <a:xfrm>
              <a:off x="2105597"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3" name="Shape 243"/>
            <p:cNvSpPr/>
            <p:nvPr/>
          </p:nvSpPr>
          <p:spPr>
            <a:xfrm>
              <a:off x="2692570"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4" name="Shape 244"/>
            <p:cNvSpPr/>
            <p:nvPr/>
          </p:nvSpPr>
          <p:spPr>
            <a:xfrm>
              <a:off x="3279543"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5" name="Shape 245"/>
            <p:cNvSpPr/>
            <p:nvPr/>
          </p:nvSpPr>
          <p:spPr>
            <a:xfrm>
              <a:off x="3866517" y="5455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6" name="Shape 246"/>
            <p:cNvSpPr/>
            <p:nvPr/>
          </p:nvSpPr>
          <p:spPr>
            <a:xfrm>
              <a:off x="4453490" y="5455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7" name="Shape 247"/>
            <p:cNvSpPr/>
            <p:nvPr/>
          </p:nvSpPr>
          <p:spPr>
            <a:xfrm>
              <a:off x="5040463"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8" name="Shape 248"/>
            <p:cNvSpPr/>
            <p:nvPr/>
          </p:nvSpPr>
          <p:spPr>
            <a:xfrm>
              <a:off x="5627436"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9" name="Shape 249"/>
            <p:cNvSpPr/>
            <p:nvPr/>
          </p:nvSpPr>
          <p:spPr>
            <a:xfrm>
              <a:off x="1489242"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32</a:t>
              </a:r>
            </a:p>
          </p:txBody>
        </p:sp>
        <p:sp>
          <p:nvSpPr>
            <p:cNvPr id="250" name="Shape 250"/>
            <p:cNvSpPr/>
            <p:nvPr/>
          </p:nvSpPr>
          <p:spPr>
            <a:xfrm>
              <a:off x="5598055"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39</a:t>
              </a:r>
            </a:p>
          </p:txBody>
        </p:sp>
        <p:sp>
          <p:nvSpPr>
            <p:cNvPr id="251" name="Shape 251"/>
            <p:cNvSpPr/>
            <p:nvPr/>
          </p:nvSpPr>
          <p:spPr>
            <a:xfrm>
              <a:off x="7028945"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2" name="Shape 252"/>
            <p:cNvSpPr/>
            <p:nvPr/>
          </p:nvSpPr>
          <p:spPr>
            <a:xfrm>
              <a:off x="7615919"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3" name="Shape 253"/>
            <p:cNvSpPr/>
            <p:nvPr/>
          </p:nvSpPr>
          <p:spPr>
            <a:xfrm>
              <a:off x="8202891"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4" name="Shape 254"/>
            <p:cNvSpPr/>
            <p:nvPr/>
          </p:nvSpPr>
          <p:spPr>
            <a:xfrm>
              <a:off x="8789865"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5" name="Shape 255"/>
            <p:cNvSpPr/>
            <p:nvPr/>
          </p:nvSpPr>
          <p:spPr>
            <a:xfrm>
              <a:off x="9376838"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6" name="Shape 256"/>
            <p:cNvSpPr/>
            <p:nvPr/>
          </p:nvSpPr>
          <p:spPr>
            <a:xfrm>
              <a:off x="9963811"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7" name="Shape 257"/>
            <p:cNvSpPr/>
            <p:nvPr/>
          </p:nvSpPr>
          <p:spPr>
            <a:xfrm>
              <a:off x="10550785" y="5455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8" name="Shape 258"/>
            <p:cNvSpPr/>
            <p:nvPr/>
          </p:nvSpPr>
          <p:spPr>
            <a:xfrm>
              <a:off x="11137757"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59" name="Shape 259"/>
            <p:cNvSpPr/>
            <p:nvPr/>
          </p:nvSpPr>
          <p:spPr>
            <a:xfrm>
              <a:off x="6999564"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40</a:t>
              </a:r>
            </a:p>
          </p:txBody>
        </p:sp>
        <p:sp>
          <p:nvSpPr>
            <p:cNvPr id="260" name="Shape 260"/>
            <p:cNvSpPr/>
            <p:nvPr/>
          </p:nvSpPr>
          <p:spPr>
            <a:xfrm>
              <a:off x="11108376"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47</a:t>
              </a:r>
            </a:p>
          </p:txBody>
        </p:sp>
        <p:sp>
          <p:nvSpPr>
            <p:cNvPr id="261" name="Shape 261"/>
            <p:cNvSpPr/>
            <p:nvPr/>
          </p:nvSpPr>
          <p:spPr>
            <a:xfrm>
              <a:off x="1518624"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2" name="Shape 262"/>
            <p:cNvSpPr/>
            <p:nvPr/>
          </p:nvSpPr>
          <p:spPr>
            <a:xfrm>
              <a:off x="2105597"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3" name="Shape 263"/>
            <p:cNvSpPr/>
            <p:nvPr/>
          </p:nvSpPr>
          <p:spPr>
            <a:xfrm>
              <a:off x="2692570"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4" name="Shape 264"/>
            <p:cNvSpPr/>
            <p:nvPr/>
          </p:nvSpPr>
          <p:spPr>
            <a:xfrm>
              <a:off x="3279543"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5" name="Shape 265"/>
            <p:cNvSpPr/>
            <p:nvPr/>
          </p:nvSpPr>
          <p:spPr>
            <a:xfrm>
              <a:off x="3866517" y="6598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6" name="Shape 266"/>
            <p:cNvSpPr/>
            <p:nvPr/>
          </p:nvSpPr>
          <p:spPr>
            <a:xfrm>
              <a:off x="4453490" y="6598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7" name="Shape 267"/>
            <p:cNvSpPr/>
            <p:nvPr/>
          </p:nvSpPr>
          <p:spPr>
            <a:xfrm>
              <a:off x="5040463"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8" name="Shape 268"/>
            <p:cNvSpPr/>
            <p:nvPr/>
          </p:nvSpPr>
          <p:spPr>
            <a:xfrm>
              <a:off x="5627436"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9" name="Shape 269"/>
            <p:cNvSpPr/>
            <p:nvPr/>
          </p:nvSpPr>
          <p:spPr>
            <a:xfrm>
              <a:off x="1489242"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48</a:t>
              </a:r>
            </a:p>
          </p:txBody>
        </p:sp>
        <p:sp>
          <p:nvSpPr>
            <p:cNvPr id="270" name="Shape 270"/>
            <p:cNvSpPr/>
            <p:nvPr/>
          </p:nvSpPr>
          <p:spPr>
            <a:xfrm>
              <a:off x="5598055"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55</a:t>
              </a:r>
            </a:p>
          </p:txBody>
        </p:sp>
        <p:sp>
          <p:nvSpPr>
            <p:cNvPr id="271" name="Shape 271"/>
            <p:cNvSpPr/>
            <p:nvPr/>
          </p:nvSpPr>
          <p:spPr>
            <a:xfrm>
              <a:off x="7028945"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2" name="Shape 272"/>
            <p:cNvSpPr/>
            <p:nvPr/>
          </p:nvSpPr>
          <p:spPr>
            <a:xfrm>
              <a:off x="7615919"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3" name="Shape 273"/>
            <p:cNvSpPr/>
            <p:nvPr/>
          </p:nvSpPr>
          <p:spPr>
            <a:xfrm>
              <a:off x="8202891"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4" name="Shape 274"/>
            <p:cNvSpPr/>
            <p:nvPr/>
          </p:nvSpPr>
          <p:spPr>
            <a:xfrm>
              <a:off x="8789865"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5" name="Shape 275"/>
            <p:cNvSpPr/>
            <p:nvPr/>
          </p:nvSpPr>
          <p:spPr>
            <a:xfrm>
              <a:off x="9376838"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6" name="Shape 276"/>
            <p:cNvSpPr/>
            <p:nvPr/>
          </p:nvSpPr>
          <p:spPr>
            <a:xfrm>
              <a:off x="9963811"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7" name="Shape 277"/>
            <p:cNvSpPr/>
            <p:nvPr/>
          </p:nvSpPr>
          <p:spPr>
            <a:xfrm>
              <a:off x="10550785" y="6598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8" name="Shape 278"/>
            <p:cNvSpPr/>
            <p:nvPr/>
          </p:nvSpPr>
          <p:spPr>
            <a:xfrm>
              <a:off x="11137757"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9" name="Shape 279"/>
            <p:cNvSpPr/>
            <p:nvPr/>
          </p:nvSpPr>
          <p:spPr>
            <a:xfrm>
              <a:off x="6999564"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56</a:t>
              </a:r>
            </a:p>
          </p:txBody>
        </p:sp>
        <p:sp>
          <p:nvSpPr>
            <p:cNvPr id="280" name="Shape 280"/>
            <p:cNvSpPr/>
            <p:nvPr/>
          </p:nvSpPr>
          <p:spPr>
            <a:xfrm>
              <a:off x="11108376"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63</a:t>
              </a:r>
            </a:p>
          </p:txBody>
        </p:sp>
      </p:grpSp>
      <p:sp>
        <p:nvSpPr>
          <p:cNvPr id="84" name="TextBox 83"/>
          <p:cNvSpPr txBox="1"/>
          <p:nvPr/>
        </p:nvSpPr>
        <p:spPr>
          <a:xfrm>
            <a:off x="2637505" y="5747927"/>
            <a:ext cx="2847254" cy="400110"/>
          </a:xfrm>
          <a:prstGeom prst="rect">
            <a:avLst/>
          </a:prstGeom>
          <a:noFill/>
        </p:spPr>
        <p:txBody>
          <a:bodyPr wrap="none" rtlCol="0">
            <a:spAutoFit/>
          </a:bodyPr>
          <a:lstStyle/>
          <a:p>
            <a:r>
              <a:rPr lang="en-US" sz="2000" b="0" dirty="0">
                <a:latin typeface="Calibri" panose="020F0502020204030204" pitchFamily="34" charset="0"/>
              </a:rPr>
              <a:t>Assume each block is 4KB</a:t>
            </a:r>
          </a:p>
        </p:txBody>
      </p:sp>
    </p:spTree>
    <p:extLst>
      <p:ext uri="{BB962C8B-B14F-4D97-AF65-F5344CB8AC3E}">
        <p14:creationId xmlns:p14="http://schemas.microsoft.com/office/powerpoint/2010/main" val="612697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Data Blocks</a:t>
            </a:r>
          </a:p>
        </p:txBody>
      </p:sp>
      <p:grpSp>
        <p:nvGrpSpPr>
          <p:cNvPr id="83" name="Group 82"/>
          <p:cNvGrpSpPr/>
          <p:nvPr/>
        </p:nvGrpSpPr>
        <p:grpSpPr>
          <a:xfrm>
            <a:off x="779463" y="2096395"/>
            <a:ext cx="7140916" cy="3204813"/>
            <a:chOff x="1409724" y="2045826"/>
            <a:chExt cx="10155970" cy="4557957"/>
          </a:xfrm>
        </p:grpSpPr>
        <p:sp>
          <p:nvSpPr>
            <p:cNvPr id="283" name="Shape 283"/>
            <p:cNvSpPr/>
            <p:nvPr/>
          </p:nvSpPr>
          <p:spPr>
            <a:xfrm>
              <a:off x="1522704"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0</a:t>
              </a:r>
            </a:p>
          </p:txBody>
        </p:sp>
        <p:sp>
          <p:nvSpPr>
            <p:cNvPr id="284" name="Shape 284"/>
            <p:cNvSpPr/>
            <p:nvPr/>
          </p:nvSpPr>
          <p:spPr>
            <a:xfrm>
              <a:off x="5631516"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7</a:t>
              </a:r>
            </a:p>
          </p:txBody>
        </p:sp>
        <p:sp>
          <p:nvSpPr>
            <p:cNvPr id="285" name="Shape 285"/>
            <p:cNvSpPr/>
            <p:nvPr/>
          </p:nvSpPr>
          <p:spPr>
            <a:xfrm>
              <a:off x="6949427"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86" name="Shape 286"/>
            <p:cNvSpPr/>
            <p:nvPr/>
          </p:nvSpPr>
          <p:spPr>
            <a:xfrm>
              <a:off x="7536400"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87" name="Shape 287"/>
            <p:cNvSpPr/>
            <p:nvPr/>
          </p:nvSpPr>
          <p:spPr>
            <a:xfrm>
              <a:off x="8123373"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88" name="Shape 288"/>
            <p:cNvSpPr/>
            <p:nvPr/>
          </p:nvSpPr>
          <p:spPr>
            <a:xfrm>
              <a:off x="8710346"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89" name="Shape 289"/>
            <p:cNvSpPr/>
            <p:nvPr/>
          </p:nvSpPr>
          <p:spPr>
            <a:xfrm>
              <a:off x="9297320" y="2045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0" name="Shape 290"/>
            <p:cNvSpPr/>
            <p:nvPr/>
          </p:nvSpPr>
          <p:spPr>
            <a:xfrm>
              <a:off x="9884293"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1" name="Shape 291"/>
            <p:cNvSpPr/>
            <p:nvPr/>
          </p:nvSpPr>
          <p:spPr>
            <a:xfrm>
              <a:off x="10471266"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2" name="Shape 292"/>
            <p:cNvSpPr/>
            <p:nvPr/>
          </p:nvSpPr>
          <p:spPr>
            <a:xfrm>
              <a:off x="11058239"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3" name="Shape 293"/>
            <p:cNvSpPr/>
            <p:nvPr/>
          </p:nvSpPr>
          <p:spPr>
            <a:xfrm>
              <a:off x="7033025"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8</a:t>
              </a:r>
            </a:p>
          </p:txBody>
        </p:sp>
        <p:sp>
          <p:nvSpPr>
            <p:cNvPr id="294" name="Shape 294"/>
            <p:cNvSpPr/>
            <p:nvPr/>
          </p:nvSpPr>
          <p:spPr>
            <a:xfrm>
              <a:off x="11028858" y="2579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15</a:t>
              </a:r>
            </a:p>
          </p:txBody>
        </p:sp>
        <p:sp>
          <p:nvSpPr>
            <p:cNvPr id="295" name="Shape 295"/>
            <p:cNvSpPr/>
            <p:nvPr/>
          </p:nvSpPr>
          <p:spPr>
            <a:xfrm>
              <a:off x="1439106"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6" name="Shape 296"/>
            <p:cNvSpPr/>
            <p:nvPr/>
          </p:nvSpPr>
          <p:spPr>
            <a:xfrm>
              <a:off x="2026079"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7" name="Shape 297"/>
            <p:cNvSpPr/>
            <p:nvPr/>
          </p:nvSpPr>
          <p:spPr>
            <a:xfrm>
              <a:off x="2613052"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8" name="Shape 298"/>
            <p:cNvSpPr/>
            <p:nvPr/>
          </p:nvSpPr>
          <p:spPr>
            <a:xfrm>
              <a:off x="3200025"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299" name="Shape 299"/>
            <p:cNvSpPr/>
            <p:nvPr/>
          </p:nvSpPr>
          <p:spPr>
            <a:xfrm>
              <a:off x="3786999"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0" name="Shape 300"/>
            <p:cNvSpPr/>
            <p:nvPr/>
          </p:nvSpPr>
          <p:spPr>
            <a:xfrm>
              <a:off x="4373972"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1" name="Shape 301"/>
            <p:cNvSpPr/>
            <p:nvPr/>
          </p:nvSpPr>
          <p:spPr>
            <a:xfrm>
              <a:off x="4960945"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2" name="Shape 302"/>
            <p:cNvSpPr/>
            <p:nvPr/>
          </p:nvSpPr>
          <p:spPr>
            <a:xfrm>
              <a:off x="5547918"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3" name="Shape 303"/>
            <p:cNvSpPr/>
            <p:nvPr/>
          </p:nvSpPr>
          <p:spPr>
            <a:xfrm>
              <a:off x="1409724"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16</a:t>
              </a:r>
            </a:p>
          </p:txBody>
        </p:sp>
        <p:sp>
          <p:nvSpPr>
            <p:cNvPr id="304" name="Shape 304"/>
            <p:cNvSpPr/>
            <p:nvPr/>
          </p:nvSpPr>
          <p:spPr>
            <a:xfrm>
              <a:off x="5518537"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23</a:t>
              </a:r>
            </a:p>
          </p:txBody>
        </p:sp>
        <p:sp>
          <p:nvSpPr>
            <p:cNvPr id="305" name="Shape 305"/>
            <p:cNvSpPr/>
            <p:nvPr/>
          </p:nvSpPr>
          <p:spPr>
            <a:xfrm>
              <a:off x="6949427"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6" name="Shape 306"/>
            <p:cNvSpPr/>
            <p:nvPr/>
          </p:nvSpPr>
          <p:spPr>
            <a:xfrm>
              <a:off x="7536401"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7" name="Shape 307"/>
            <p:cNvSpPr/>
            <p:nvPr/>
          </p:nvSpPr>
          <p:spPr>
            <a:xfrm>
              <a:off x="8123373"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8" name="Shape 308"/>
            <p:cNvSpPr/>
            <p:nvPr/>
          </p:nvSpPr>
          <p:spPr>
            <a:xfrm>
              <a:off x="8710347"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09" name="Shape 309"/>
            <p:cNvSpPr/>
            <p:nvPr/>
          </p:nvSpPr>
          <p:spPr>
            <a:xfrm>
              <a:off x="9297320"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0" name="Shape 310"/>
            <p:cNvSpPr/>
            <p:nvPr/>
          </p:nvSpPr>
          <p:spPr>
            <a:xfrm>
              <a:off x="9884293"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1" name="Shape 311"/>
            <p:cNvSpPr/>
            <p:nvPr/>
          </p:nvSpPr>
          <p:spPr>
            <a:xfrm>
              <a:off x="10471267"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2" name="Shape 312"/>
            <p:cNvSpPr/>
            <p:nvPr/>
          </p:nvSpPr>
          <p:spPr>
            <a:xfrm>
              <a:off x="11058239"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3" name="Shape 313"/>
            <p:cNvSpPr/>
            <p:nvPr/>
          </p:nvSpPr>
          <p:spPr>
            <a:xfrm>
              <a:off x="6920046"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24</a:t>
              </a:r>
            </a:p>
          </p:txBody>
        </p:sp>
        <p:sp>
          <p:nvSpPr>
            <p:cNvPr id="314" name="Shape 314"/>
            <p:cNvSpPr/>
            <p:nvPr/>
          </p:nvSpPr>
          <p:spPr>
            <a:xfrm>
              <a:off x="11028858"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31</a:t>
              </a:r>
            </a:p>
          </p:txBody>
        </p:sp>
        <p:sp>
          <p:nvSpPr>
            <p:cNvPr id="315" name="Shape 315"/>
            <p:cNvSpPr/>
            <p:nvPr/>
          </p:nvSpPr>
          <p:spPr>
            <a:xfrm>
              <a:off x="1439106"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6" name="Shape 316"/>
            <p:cNvSpPr/>
            <p:nvPr/>
          </p:nvSpPr>
          <p:spPr>
            <a:xfrm>
              <a:off x="2026079"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7" name="Shape 317"/>
            <p:cNvSpPr/>
            <p:nvPr/>
          </p:nvSpPr>
          <p:spPr>
            <a:xfrm>
              <a:off x="2613052"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8" name="Shape 318"/>
            <p:cNvSpPr/>
            <p:nvPr/>
          </p:nvSpPr>
          <p:spPr>
            <a:xfrm>
              <a:off x="3200025"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19" name="Shape 319"/>
            <p:cNvSpPr/>
            <p:nvPr/>
          </p:nvSpPr>
          <p:spPr>
            <a:xfrm>
              <a:off x="3786999"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0" name="Shape 320"/>
            <p:cNvSpPr/>
            <p:nvPr/>
          </p:nvSpPr>
          <p:spPr>
            <a:xfrm>
              <a:off x="4373972"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1" name="Shape 321"/>
            <p:cNvSpPr/>
            <p:nvPr/>
          </p:nvSpPr>
          <p:spPr>
            <a:xfrm>
              <a:off x="4960945"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2" name="Shape 322"/>
            <p:cNvSpPr/>
            <p:nvPr/>
          </p:nvSpPr>
          <p:spPr>
            <a:xfrm>
              <a:off x="5547918"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3" name="Shape 323"/>
            <p:cNvSpPr/>
            <p:nvPr/>
          </p:nvSpPr>
          <p:spPr>
            <a:xfrm>
              <a:off x="1409724"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32</a:t>
              </a:r>
            </a:p>
          </p:txBody>
        </p:sp>
        <p:sp>
          <p:nvSpPr>
            <p:cNvPr id="324" name="Shape 324"/>
            <p:cNvSpPr/>
            <p:nvPr/>
          </p:nvSpPr>
          <p:spPr>
            <a:xfrm>
              <a:off x="5518537"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39</a:t>
              </a:r>
            </a:p>
          </p:txBody>
        </p:sp>
        <p:sp>
          <p:nvSpPr>
            <p:cNvPr id="325" name="Shape 325"/>
            <p:cNvSpPr/>
            <p:nvPr/>
          </p:nvSpPr>
          <p:spPr>
            <a:xfrm>
              <a:off x="6949427"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6" name="Shape 326"/>
            <p:cNvSpPr/>
            <p:nvPr/>
          </p:nvSpPr>
          <p:spPr>
            <a:xfrm>
              <a:off x="7536401"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7" name="Shape 327"/>
            <p:cNvSpPr/>
            <p:nvPr/>
          </p:nvSpPr>
          <p:spPr>
            <a:xfrm>
              <a:off x="8123373"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8" name="Shape 328"/>
            <p:cNvSpPr/>
            <p:nvPr/>
          </p:nvSpPr>
          <p:spPr>
            <a:xfrm>
              <a:off x="8710347"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29" name="Shape 329"/>
            <p:cNvSpPr/>
            <p:nvPr/>
          </p:nvSpPr>
          <p:spPr>
            <a:xfrm>
              <a:off x="9297320"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0" name="Shape 330"/>
            <p:cNvSpPr/>
            <p:nvPr/>
          </p:nvSpPr>
          <p:spPr>
            <a:xfrm>
              <a:off x="9884293"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1" name="Shape 331"/>
            <p:cNvSpPr/>
            <p:nvPr/>
          </p:nvSpPr>
          <p:spPr>
            <a:xfrm>
              <a:off x="10471267"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2" name="Shape 332"/>
            <p:cNvSpPr/>
            <p:nvPr/>
          </p:nvSpPr>
          <p:spPr>
            <a:xfrm>
              <a:off x="11058239"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3" name="Shape 333"/>
            <p:cNvSpPr/>
            <p:nvPr/>
          </p:nvSpPr>
          <p:spPr>
            <a:xfrm>
              <a:off x="6920046"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40</a:t>
              </a:r>
            </a:p>
          </p:txBody>
        </p:sp>
        <p:sp>
          <p:nvSpPr>
            <p:cNvPr id="334" name="Shape 334"/>
            <p:cNvSpPr/>
            <p:nvPr/>
          </p:nvSpPr>
          <p:spPr>
            <a:xfrm>
              <a:off x="11028858"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47</a:t>
              </a:r>
            </a:p>
          </p:txBody>
        </p:sp>
        <p:sp>
          <p:nvSpPr>
            <p:cNvPr id="335" name="Shape 335"/>
            <p:cNvSpPr/>
            <p:nvPr/>
          </p:nvSpPr>
          <p:spPr>
            <a:xfrm>
              <a:off x="1439106"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6" name="Shape 336"/>
            <p:cNvSpPr/>
            <p:nvPr/>
          </p:nvSpPr>
          <p:spPr>
            <a:xfrm>
              <a:off x="2026079"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7" name="Shape 337"/>
            <p:cNvSpPr/>
            <p:nvPr/>
          </p:nvSpPr>
          <p:spPr>
            <a:xfrm>
              <a:off x="2613052"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8" name="Shape 338"/>
            <p:cNvSpPr/>
            <p:nvPr/>
          </p:nvSpPr>
          <p:spPr>
            <a:xfrm>
              <a:off x="3200025"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39" name="Shape 339"/>
            <p:cNvSpPr/>
            <p:nvPr/>
          </p:nvSpPr>
          <p:spPr>
            <a:xfrm>
              <a:off x="3786999"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0" name="Shape 340"/>
            <p:cNvSpPr/>
            <p:nvPr/>
          </p:nvSpPr>
          <p:spPr>
            <a:xfrm>
              <a:off x="4373972"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1" name="Shape 341"/>
            <p:cNvSpPr/>
            <p:nvPr/>
          </p:nvSpPr>
          <p:spPr>
            <a:xfrm>
              <a:off x="4960945"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2" name="Shape 342"/>
            <p:cNvSpPr/>
            <p:nvPr/>
          </p:nvSpPr>
          <p:spPr>
            <a:xfrm>
              <a:off x="5547918"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3" name="Shape 343"/>
            <p:cNvSpPr/>
            <p:nvPr/>
          </p:nvSpPr>
          <p:spPr>
            <a:xfrm>
              <a:off x="1409724"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48</a:t>
              </a:r>
            </a:p>
          </p:txBody>
        </p:sp>
        <p:sp>
          <p:nvSpPr>
            <p:cNvPr id="344" name="Shape 344"/>
            <p:cNvSpPr/>
            <p:nvPr/>
          </p:nvSpPr>
          <p:spPr>
            <a:xfrm>
              <a:off x="5518537"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55</a:t>
              </a:r>
            </a:p>
          </p:txBody>
        </p:sp>
        <p:sp>
          <p:nvSpPr>
            <p:cNvPr id="345" name="Shape 345"/>
            <p:cNvSpPr/>
            <p:nvPr/>
          </p:nvSpPr>
          <p:spPr>
            <a:xfrm>
              <a:off x="6949427"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6" name="Shape 346"/>
            <p:cNvSpPr/>
            <p:nvPr/>
          </p:nvSpPr>
          <p:spPr>
            <a:xfrm>
              <a:off x="7536401"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7" name="Shape 347"/>
            <p:cNvSpPr/>
            <p:nvPr/>
          </p:nvSpPr>
          <p:spPr>
            <a:xfrm>
              <a:off x="8123373"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8" name="Shape 348"/>
            <p:cNvSpPr/>
            <p:nvPr/>
          </p:nvSpPr>
          <p:spPr>
            <a:xfrm>
              <a:off x="8710347"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49" name="Shape 349"/>
            <p:cNvSpPr/>
            <p:nvPr/>
          </p:nvSpPr>
          <p:spPr>
            <a:xfrm>
              <a:off x="9297320"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50" name="Shape 350"/>
            <p:cNvSpPr/>
            <p:nvPr/>
          </p:nvSpPr>
          <p:spPr>
            <a:xfrm>
              <a:off x="9884293"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51" name="Shape 351"/>
            <p:cNvSpPr/>
            <p:nvPr/>
          </p:nvSpPr>
          <p:spPr>
            <a:xfrm>
              <a:off x="10471267"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52" name="Shape 352"/>
            <p:cNvSpPr/>
            <p:nvPr/>
          </p:nvSpPr>
          <p:spPr>
            <a:xfrm>
              <a:off x="11058239"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53" name="Shape 353"/>
            <p:cNvSpPr/>
            <p:nvPr/>
          </p:nvSpPr>
          <p:spPr>
            <a:xfrm>
              <a:off x="6920046"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56</a:t>
              </a:r>
            </a:p>
          </p:txBody>
        </p:sp>
        <p:sp>
          <p:nvSpPr>
            <p:cNvPr id="354" name="Shape 354"/>
            <p:cNvSpPr/>
            <p:nvPr/>
          </p:nvSpPr>
          <p:spPr>
            <a:xfrm>
              <a:off x="11028858"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63</a:t>
              </a:r>
            </a:p>
          </p:txBody>
        </p:sp>
        <p:sp>
          <p:nvSpPr>
            <p:cNvPr id="355" name="Shape 355"/>
            <p:cNvSpPr/>
            <p:nvPr/>
          </p:nvSpPr>
          <p:spPr>
            <a:xfrm>
              <a:off x="1439106"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56" name="Shape 356"/>
            <p:cNvSpPr/>
            <p:nvPr/>
          </p:nvSpPr>
          <p:spPr>
            <a:xfrm>
              <a:off x="2026079"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57" name="Shape 357"/>
            <p:cNvSpPr/>
            <p:nvPr/>
          </p:nvSpPr>
          <p:spPr>
            <a:xfrm>
              <a:off x="2613052"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358" name="Shape 358"/>
            <p:cNvSpPr/>
            <p:nvPr/>
          </p:nvSpPr>
          <p:spPr>
            <a:xfrm>
              <a:off x="3200025"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59" name="Shape 359"/>
            <p:cNvSpPr/>
            <p:nvPr/>
          </p:nvSpPr>
          <p:spPr>
            <a:xfrm>
              <a:off x="3786999" y="2045826"/>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60" name="Shape 360"/>
            <p:cNvSpPr/>
            <p:nvPr/>
          </p:nvSpPr>
          <p:spPr>
            <a:xfrm>
              <a:off x="4373972" y="2045826"/>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61" name="Shape 361"/>
            <p:cNvSpPr/>
            <p:nvPr/>
          </p:nvSpPr>
          <p:spPr>
            <a:xfrm>
              <a:off x="4960945"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62" name="Shape 362"/>
            <p:cNvSpPr/>
            <p:nvPr/>
          </p:nvSpPr>
          <p:spPr>
            <a:xfrm>
              <a:off x="5547918"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grpSp>
      <p:sp>
        <p:nvSpPr>
          <p:cNvPr id="2" name="TextBox 1"/>
          <p:cNvSpPr txBox="1"/>
          <p:nvPr/>
        </p:nvSpPr>
        <p:spPr>
          <a:xfrm>
            <a:off x="1593107" y="5815226"/>
            <a:ext cx="5999591" cy="707886"/>
          </a:xfrm>
          <a:prstGeom prst="rect">
            <a:avLst/>
          </a:prstGeom>
          <a:noFill/>
        </p:spPr>
        <p:txBody>
          <a:bodyPr wrap="none" rtlCol="0">
            <a:spAutoFit/>
          </a:bodyPr>
          <a:lstStyle/>
          <a:p>
            <a:r>
              <a:rPr lang="en-US" sz="2000" b="0" dirty="0">
                <a:latin typeface="Calibri" panose="020F0502020204030204" pitchFamily="34" charset="0"/>
              </a:rPr>
              <a:t>Not actual layout : Examine better layout in next lecture</a:t>
            </a:r>
          </a:p>
          <a:p>
            <a:r>
              <a:rPr lang="en-US" sz="2000" b="0" dirty="0">
                <a:latin typeface="Calibri" panose="020F0502020204030204" pitchFamily="34" charset="0"/>
              </a:rPr>
              <a:t>Purpose: Relative number of each time of block  </a:t>
            </a:r>
          </a:p>
        </p:txBody>
      </p:sp>
    </p:spTree>
    <p:extLst>
      <p:ext uri="{BB962C8B-B14F-4D97-AF65-F5344CB8AC3E}">
        <p14:creationId xmlns:p14="http://schemas.microsoft.com/office/powerpoint/2010/main" val="145869159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err="1">
                <a:solidFill>
                  <a:srgbClr val="000000"/>
                </a:solidFill>
              </a:rPr>
              <a:t>Inodes</a:t>
            </a:r>
            <a:endParaRPr sz="3600" dirty="0">
              <a:solidFill>
                <a:srgbClr val="000000"/>
              </a:solidFill>
            </a:endParaRPr>
          </a:p>
        </p:txBody>
      </p:sp>
      <p:grpSp>
        <p:nvGrpSpPr>
          <p:cNvPr id="83" name="Group 82"/>
          <p:cNvGrpSpPr/>
          <p:nvPr/>
        </p:nvGrpSpPr>
        <p:grpSpPr>
          <a:xfrm>
            <a:off x="815460" y="2096395"/>
            <a:ext cx="7140916" cy="3204813"/>
            <a:chOff x="1409722" y="2045823"/>
            <a:chExt cx="10155961" cy="4557949"/>
          </a:xfrm>
        </p:grpSpPr>
        <p:sp>
          <p:nvSpPr>
            <p:cNvPr id="371" name="Shape 371"/>
            <p:cNvSpPr/>
            <p:nvPr/>
          </p:nvSpPr>
          <p:spPr>
            <a:xfrm>
              <a:off x="1522704"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0</a:t>
              </a:r>
            </a:p>
          </p:txBody>
        </p:sp>
        <p:sp>
          <p:nvSpPr>
            <p:cNvPr id="372" name="Shape 372"/>
            <p:cNvSpPr/>
            <p:nvPr/>
          </p:nvSpPr>
          <p:spPr>
            <a:xfrm>
              <a:off x="5631516"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7</a:t>
              </a:r>
            </a:p>
          </p:txBody>
        </p:sp>
        <p:sp>
          <p:nvSpPr>
            <p:cNvPr id="373" name="Shape 373"/>
            <p:cNvSpPr/>
            <p:nvPr/>
          </p:nvSpPr>
          <p:spPr>
            <a:xfrm>
              <a:off x="6949427"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74" name="Shape 374"/>
            <p:cNvSpPr/>
            <p:nvPr/>
          </p:nvSpPr>
          <p:spPr>
            <a:xfrm>
              <a:off x="7536400"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75" name="Shape 375"/>
            <p:cNvSpPr/>
            <p:nvPr/>
          </p:nvSpPr>
          <p:spPr>
            <a:xfrm>
              <a:off x="8123373"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76" name="Shape 376"/>
            <p:cNvSpPr/>
            <p:nvPr/>
          </p:nvSpPr>
          <p:spPr>
            <a:xfrm>
              <a:off x="8710346"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77" name="Shape 377"/>
            <p:cNvSpPr/>
            <p:nvPr/>
          </p:nvSpPr>
          <p:spPr>
            <a:xfrm>
              <a:off x="9297320" y="2045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78" name="Shape 378"/>
            <p:cNvSpPr/>
            <p:nvPr/>
          </p:nvSpPr>
          <p:spPr>
            <a:xfrm>
              <a:off x="9884293"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79" name="Shape 379"/>
            <p:cNvSpPr/>
            <p:nvPr/>
          </p:nvSpPr>
          <p:spPr>
            <a:xfrm>
              <a:off x="10471266"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80" name="Shape 380"/>
            <p:cNvSpPr/>
            <p:nvPr/>
          </p:nvSpPr>
          <p:spPr>
            <a:xfrm>
              <a:off x="11058239"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81" name="Shape 381"/>
            <p:cNvSpPr/>
            <p:nvPr/>
          </p:nvSpPr>
          <p:spPr>
            <a:xfrm>
              <a:off x="7033025"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8</a:t>
              </a:r>
            </a:p>
          </p:txBody>
        </p:sp>
        <p:sp>
          <p:nvSpPr>
            <p:cNvPr id="382" name="Shape 382"/>
            <p:cNvSpPr/>
            <p:nvPr/>
          </p:nvSpPr>
          <p:spPr>
            <a:xfrm>
              <a:off x="11028858" y="2579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15</a:t>
              </a:r>
            </a:p>
          </p:txBody>
        </p:sp>
        <p:sp>
          <p:nvSpPr>
            <p:cNvPr id="383" name="Shape 383"/>
            <p:cNvSpPr/>
            <p:nvPr/>
          </p:nvSpPr>
          <p:spPr>
            <a:xfrm>
              <a:off x="1439106"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84" name="Shape 384"/>
            <p:cNvSpPr/>
            <p:nvPr/>
          </p:nvSpPr>
          <p:spPr>
            <a:xfrm>
              <a:off x="2026079"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85" name="Shape 385"/>
            <p:cNvSpPr/>
            <p:nvPr/>
          </p:nvSpPr>
          <p:spPr>
            <a:xfrm>
              <a:off x="2613052"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86" name="Shape 386"/>
            <p:cNvSpPr/>
            <p:nvPr/>
          </p:nvSpPr>
          <p:spPr>
            <a:xfrm>
              <a:off x="3200025"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a:t>D</a:t>
              </a:r>
            </a:p>
          </p:txBody>
        </p:sp>
        <p:sp>
          <p:nvSpPr>
            <p:cNvPr id="387" name="Shape 387"/>
            <p:cNvSpPr/>
            <p:nvPr/>
          </p:nvSpPr>
          <p:spPr>
            <a:xfrm>
              <a:off x="3786999"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88" name="Shape 388"/>
            <p:cNvSpPr/>
            <p:nvPr/>
          </p:nvSpPr>
          <p:spPr>
            <a:xfrm>
              <a:off x="4373972"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89" name="Shape 389"/>
            <p:cNvSpPr/>
            <p:nvPr/>
          </p:nvSpPr>
          <p:spPr>
            <a:xfrm>
              <a:off x="4960945"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0" name="Shape 390"/>
            <p:cNvSpPr/>
            <p:nvPr/>
          </p:nvSpPr>
          <p:spPr>
            <a:xfrm>
              <a:off x="5547918"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1" name="Shape 391"/>
            <p:cNvSpPr/>
            <p:nvPr/>
          </p:nvSpPr>
          <p:spPr>
            <a:xfrm>
              <a:off x="1409724"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16</a:t>
              </a:r>
            </a:p>
          </p:txBody>
        </p:sp>
        <p:sp>
          <p:nvSpPr>
            <p:cNvPr id="392" name="Shape 392"/>
            <p:cNvSpPr/>
            <p:nvPr/>
          </p:nvSpPr>
          <p:spPr>
            <a:xfrm>
              <a:off x="5518537"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23</a:t>
              </a:r>
            </a:p>
          </p:txBody>
        </p:sp>
        <p:sp>
          <p:nvSpPr>
            <p:cNvPr id="393" name="Shape 393"/>
            <p:cNvSpPr/>
            <p:nvPr/>
          </p:nvSpPr>
          <p:spPr>
            <a:xfrm>
              <a:off x="6949427"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4" name="Shape 394"/>
            <p:cNvSpPr/>
            <p:nvPr/>
          </p:nvSpPr>
          <p:spPr>
            <a:xfrm>
              <a:off x="7536401"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5" name="Shape 395"/>
            <p:cNvSpPr/>
            <p:nvPr/>
          </p:nvSpPr>
          <p:spPr>
            <a:xfrm>
              <a:off x="8123373"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6" name="Shape 396"/>
            <p:cNvSpPr/>
            <p:nvPr/>
          </p:nvSpPr>
          <p:spPr>
            <a:xfrm>
              <a:off x="8710347"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7" name="Shape 397"/>
            <p:cNvSpPr/>
            <p:nvPr/>
          </p:nvSpPr>
          <p:spPr>
            <a:xfrm>
              <a:off x="9297320"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8" name="Shape 398"/>
            <p:cNvSpPr/>
            <p:nvPr/>
          </p:nvSpPr>
          <p:spPr>
            <a:xfrm>
              <a:off x="9884293"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399" name="Shape 399"/>
            <p:cNvSpPr/>
            <p:nvPr/>
          </p:nvSpPr>
          <p:spPr>
            <a:xfrm>
              <a:off x="10471267"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0" name="Shape 400"/>
            <p:cNvSpPr/>
            <p:nvPr/>
          </p:nvSpPr>
          <p:spPr>
            <a:xfrm>
              <a:off x="11058239"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1" name="Shape 401"/>
            <p:cNvSpPr/>
            <p:nvPr/>
          </p:nvSpPr>
          <p:spPr>
            <a:xfrm>
              <a:off x="6920046"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24</a:t>
              </a:r>
            </a:p>
          </p:txBody>
        </p:sp>
        <p:sp>
          <p:nvSpPr>
            <p:cNvPr id="402" name="Shape 402"/>
            <p:cNvSpPr/>
            <p:nvPr/>
          </p:nvSpPr>
          <p:spPr>
            <a:xfrm>
              <a:off x="11028858"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31</a:t>
              </a:r>
            </a:p>
          </p:txBody>
        </p:sp>
        <p:sp>
          <p:nvSpPr>
            <p:cNvPr id="403" name="Shape 403"/>
            <p:cNvSpPr/>
            <p:nvPr/>
          </p:nvSpPr>
          <p:spPr>
            <a:xfrm>
              <a:off x="1439106"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4" name="Shape 404"/>
            <p:cNvSpPr/>
            <p:nvPr/>
          </p:nvSpPr>
          <p:spPr>
            <a:xfrm>
              <a:off x="2026079"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5" name="Shape 405"/>
            <p:cNvSpPr/>
            <p:nvPr/>
          </p:nvSpPr>
          <p:spPr>
            <a:xfrm>
              <a:off x="2613052"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6" name="Shape 406"/>
            <p:cNvSpPr/>
            <p:nvPr/>
          </p:nvSpPr>
          <p:spPr>
            <a:xfrm>
              <a:off x="3200025"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7" name="Shape 407"/>
            <p:cNvSpPr/>
            <p:nvPr/>
          </p:nvSpPr>
          <p:spPr>
            <a:xfrm>
              <a:off x="3786999"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8" name="Shape 408"/>
            <p:cNvSpPr/>
            <p:nvPr/>
          </p:nvSpPr>
          <p:spPr>
            <a:xfrm>
              <a:off x="4373972"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09" name="Shape 409"/>
            <p:cNvSpPr/>
            <p:nvPr/>
          </p:nvSpPr>
          <p:spPr>
            <a:xfrm>
              <a:off x="4960945"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0" name="Shape 410"/>
            <p:cNvSpPr/>
            <p:nvPr/>
          </p:nvSpPr>
          <p:spPr>
            <a:xfrm>
              <a:off x="5547918"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1" name="Shape 411"/>
            <p:cNvSpPr/>
            <p:nvPr/>
          </p:nvSpPr>
          <p:spPr>
            <a:xfrm>
              <a:off x="1409724"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32</a:t>
              </a:r>
            </a:p>
          </p:txBody>
        </p:sp>
        <p:sp>
          <p:nvSpPr>
            <p:cNvPr id="412" name="Shape 412"/>
            <p:cNvSpPr/>
            <p:nvPr/>
          </p:nvSpPr>
          <p:spPr>
            <a:xfrm>
              <a:off x="5518537"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39</a:t>
              </a:r>
            </a:p>
          </p:txBody>
        </p:sp>
        <p:sp>
          <p:nvSpPr>
            <p:cNvPr id="413" name="Shape 413"/>
            <p:cNvSpPr/>
            <p:nvPr/>
          </p:nvSpPr>
          <p:spPr>
            <a:xfrm>
              <a:off x="6949427"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4" name="Shape 414"/>
            <p:cNvSpPr/>
            <p:nvPr/>
          </p:nvSpPr>
          <p:spPr>
            <a:xfrm>
              <a:off x="7536401"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5" name="Shape 415"/>
            <p:cNvSpPr/>
            <p:nvPr/>
          </p:nvSpPr>
          <p:spPr>
            <a:xfrm>
              <a:off x="8123373"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6" name="Shape 416"/>
            <p:cNvSpPr/>
            <p:nvPr/>
          </p:nvSpPr>
          <p:spPr>
            <a:xfrm>
              <a:off x="8710347"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7" name="Shape 417"/>
            <p:cNvSpPr/>
            <p:nvPr/>
          </p:nvSpPr>
          <p:spPr>
            <a:xfrm>
              <a:off x="9297320"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8" name="Shape 418"/>
            <p:cNvSpPr/>
            <p:nvPr/>
          </p:nvSpPr>
          <p:spPr>
            <a:xfrm>
              <a:off x="9884293"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19" name="Shape 419"/>
            <p:cNvSpPr/>
            <p:nvPr/>
          </p:nvSpPr>
          <p:spPr>
            <a:xfrm>
              <a:off x="10471267"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0" name="Shape 420"/>
            <p:cNvSpPr/>
            <p:nvPr/>
          </p:nvSpPr>
          <p:spPr>
            <a:xfrm>
              <a:off x="11058239"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1" name="Shape 421"/>
            <p:cNvSpPr/>
            <p:nvPr/>
          </p:nvSpPr>
          <p:spPr>
            <a:xfrm>
              <a:off x="6920046"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40</a:t>
              </a:r>
            </a:p>
          </p:txBody>
        </p:sp>
        <p:sp>
          <p:nvSpPr>
            <p:cNvPr id="422" name="Shape 422"/>
            <p:cNvSpPr/>
            <p:nvPr/>
          </p:nvSpPr>
          <p:spPr>
            <a:xfrm>
              <a:off x="11028858"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47</a:t>
              </a:r>
            </a:p>
          </p:txBody>
        </p:sp>
        <p:sp>
          <p:nvSpPr>
            <p:cNvPr id="423" name="Shape 423"/>
            <p:cNvSpPr/>
            <p:nvPr/>
          </p:nvSpPr>
          <p:spPr>
            <a:xfrm>
              <a:off x="1439106"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4" name="Shape 424"/>
            <p:cNvSpPr/>
            <p:nvPr/>
          </p:nvSpPr>
          <p:spPr>
            <a:xfrm>
              <a:off x="2026079"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5" name="Shape 425"/>
            <p:cNvSpPr/>
            <p:nvPr/>
          </p:nvSpPr>
          <p:spPr>
            <a:xfrm>
              <a:off x="2613052"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6" name="Shape 426"/>
            <p:cNvSpPr/>
            <p:nvPr/>
          </p:nvSpPr>
          <p:spPr>
            <a:xfrm>
              <a:off x="3200025"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7" name="Shape 427"/>
            <p:cNvSpPr/>
            <p:nvPr/>
          </p:nvSpPr>
          <p:spPr>
            <a:xfrm>
              <a:off x="3786999"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8" name="Shape 428"/>
            <p:cNvSpPr/>
            <p:nvPr/>
          </p:nvSpPr>
          <p:spPr>
            <a:xfrm>
              <a:off x="4373972"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29" name="Shape 429"/>
            <p:cNvSpPr/>
            <p:nvPr/>
          </p:nvSpPr>
          <p:spPr>
            <a:xfrm>
              <a:off x="4960945"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0" name="Shape 430"/>
            <p:cNvSpPr/>
            <p:nvPr/>
          </p:nvSpPr>
          <p:spPr>
            <a:xfrm>
              <a:off x="5547918"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1" name="Shape 431"/>
            <p:cNvSpPr/>
            <p:nvPr/>
          </p:nvSpPr>
          <p:spPr>
            <a:xfrm>
              <a:off x="1409724"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48</a:t>
              </a:r>
            </a:p>
          </p:txBody>
        </p:sp>
        <p:sp>
          <p:nvSpPr>
            <p:cNvPr id="432" name="Shape 432"/>
            <p:cNvSpPr/>
            <p:nvPr/>
          </p:nvSpPr>
          <p:spPr>
            <a:xfrm>
              <a:off x="5518537"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55</a:t>
              </a:r>
            </a:p>
          </p:txBody>
        </p:sp>
        <p:sp>
          <p:nvSpPr>
            <p:cNvPr id="433" name="Shape 433"/>
            <p:cNvSpPr/>
            <p:nvPr/>
          </p:nvSpPr>
          <p:spPr>
            <a:xfrm>
              <a:off x="6949427"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4" name="Shape 434"/>
            <p:cNvSpPr/>
            <p:nvPr/>
          </p:nvSpPr>
          <p:spPr>
            <a:xfrm>
              <a:off x="7536401"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5" name="Shape 435"/>
            <p:cNvSpPr/>
            <p:nvPr/>
          </p:nvSpPr>
          <p:spPr>
            <a:xfrm>
              <a:off x="8123373"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6" name="Shape 436"/>
            <p:cNvSpPr/>
            <p:nvPr/>
          </p:nvSpPr>
          <p:spPr>
            <a:xfrm>
              <a:off x="8710347"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7" name="Shape 437"/>
            <p:cNvSpPr/>
            <p:nvPr/>
          </p:nvSpPr>
          <p:spPr>
            <a:xfrm>
              <a:off x="9297320"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8" name="Shape 438"/>
            <p:cNvSpPr/>
            <p:nvPr/>
          </p:nvSpPr>
          <p:spPr>
            <a:xfrm>
              <a:off x="9884293"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39" name="Shape 439"/>
            <p:cNvSpPr/>
            <p:nvPr/>
          </p:nvSpPr>
          <p:spPr>
            <a:xfrm>
              <a:off x="10471267"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40" name="Shape 440"/>
            <p:cNvSpPr/>
            <p:nvPr/>
          </p:nvSpPr>
          <p:spPr>
            <a:xfrm>
              <a:off x="11058239"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441" name="Shape 441"/>
            <p:cNvSpPr/>
            <p:nvPr/>
          </p:nvSpPr>
          <p:spPr>
            <a:xfrm>
              <a:off x="6920046"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56</a:t>
              </a:r>
            </a:p>
          </p:txBody>
        </p:sp>
        <p:sp>
          <p:nvSpPr>
            <p:cNvPr id="442" name="Shape 442"/>
            <p:cNvSpPr/>
            <p:nvPr/>
          </p:nvSpPr>
          <p:spPr>
            <a:xfrm>
              <a:off x="11028858"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63</a:t>
              </a:r>
            </a:p>
          </p:txBody>
        </p:sp>
        <p:sp>
          <p:nvSpPr>
            <p:cNvPr id="443" name="Shape 443"/>
            <p:cNvSpPr/>
            <p:nvPr/>
          </p:nvSpPr>
          <p:spPr>
            <a:xfrm>
              <a:off x="1439106"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444" name="Shape 444"/>
            <p:cNvSpPr/>
            <p:nvPr/>
          </p:nvSpPr>
          <p:spPr>
            <a:xfrm>
              <a:off x="2026079"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445" name="Shape 445"/>
            <p:cNvSpPr/>
            <p:nvPr/>
          </p:nvSpPr>
          <p:spPr>
            <a:xfrm>
              <a:off x="2613052"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446" name="Shape 446"/>
            <p:cNvSpPr/>
            <p:nvPr/>
          </p:nvSpPr>
          <p:spPr>
            <a:xfrm>
              <a:off x="3200025" y="2045826"/>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447" name="Shape 447"/>
            <p:cNvSpPr/>
            <p:nvPr/>
          </p:nvSpPr>
          <p:spPr>
            <a:xfrm>
              <a:off x="3786999" y="2045826"/>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448" name="Shape 448"/>
            <p:cNvSpPr/>
            <p:nvPr/>
          </p:nvSpPr>
          <p:spPr>
            <a:xfrm>
              <a:off x="4373972" y="2045826"/>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449" name="Shape 449"/>
            <p:cNvSpPr/>
            <p:nvPr/>
          </p:nvSpPr>
          <p:spPr>
            <a:xfrm>
              <a:off x="4960945" y="2045826"/>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450" name="Shape 450"/>
            <p:cNvSpPr/>
            <p:nvPr/>
          </p:nvSpPr>
          <p:spPr>
            <a:xfrm>
              <a:off x="5547918" y="2045826"/>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grpSp>
    </p:spTree>
    <p:extLst>
      <p:ext uri="{BB962C8B-B14F-4D97-AF65-F5344CB8AC3E}">
        <p14:creationId xmlns:p14="http://schemas.microsoft.com/office/powerpoint/2010/main" val="38392954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Review: </a:t>
            </a:r>
            <a:r>
              <a:rPr sz="3600" dirty="0">
                <a:solidFill>
                  <a:srgbClr val="000000"/>
                </a:solidFill>
              </a:rPr>
              <a:t>File API</a:t>
            </a:r>
          </a:p>
        </p:txBody>
      </p:sp>
      <p:sp>
        <p:nvSpPr>
          <p:cNvPr id="48" name="Shape 48"/>
          <p:cNvSpPr>
            <a:spLocks noGrp="1"/>
          </p:cNvSpPr>
          <p:nvPr>
            <p:ph type="body" idx="4294967295"/>
          </p:nvPr>
        </p:nvSpPr>
        <p:spPr>
          <a:xfrm>
            <a:off x="357762" y="1658337"/>
            <a:ext cx="9144000" cy="5170957"/>
          </a:xfrm>
          <a:prstGeom prst="rect">
            <a:avLst/>
          </a:prstGeom>
        </p:spPr>
        <p:txBody>
          <a:bodyPr>
            <a:normAutofit/>
          </a:bodyPr>
          <a:lstStyle/>
          <a:p>
            <a:pPr lvl="0">
              <a:buNone/>
              <a:defRPr sz="1800">
                <a:solidFill>
                  <a:srgbClr val="000000"/>
                </a:solidFill>
              </a:defRPr>
            </a:pPr>
            <a:r>
              <a:rPr sz="2250" dirty="0">
                <a:solidFill>
                  <a:srgbClr val="333333"/>
                </a:solidFill>
                <a:latin typeface="Menlo"/>
                <a:ea typeface="Menlo"/>
                <a:cs typeface="Menlo"/>
                <a:sym typeface="Menlo"/>
              </a:rPr>
              <a:t>int fd = </a:t>
            </a:r>
            <a:r>
              <a:rPr sz="2250" dirty="0">
                <a:solidFill>
                  <a:srgbClr val="0070C0"/>
                </a:solidFill>
                <a:latin typeface="Menlo"/>
                <a:ea typeface="Menlo"/>
                <a:cs typeface="Menlo"/>
                <a:sym typeface="Menlo"/>
              </a:rPr>
              <a:t>open</a:t>
            </a:r>
            <a:r>
              <a:rPr sz="2250" dirty="0">
                <a:solidFill>
                  <a:srgbClr val="333333"/>
                </a:solidFill>
                <a:latin typeface="Menlo"/>
                <a:ea typeface="Menlo"/>
                <a:cs typeface="Menlo"/>
                <a:sym typeface="Menlo"/>
              </a:rPr>
              <a:t>(char *path, int flag, mode_t mode)</a:t>
            </a:r>
          </a:p>
          <a:p>
            <a:pPr lvl="0">
              <a:buNone/>
              <a:defRPr sz="1800">
                <a:solidFill>
                  <a:srgbClr val="000000"/>
                </a:solidFill>
              </a:defRPr>
            </a:pPr>
            <a:endParaRPr sz="2250" dirty="0">
              <a:solidFill>
                <a:srgbClr val="333333"/>
              </a:solidFill>
              <a:latin typeface="Menlo"/>
              <a:ea typeface="Menlo"/>
              <a:cs typeface="Menlo"/>
              <a:sym typeface="Menlo"/>
            </a:endParaRPr>
          </a:p>
          <a:p>
            <a:pPr lvl="0">
              <a:buNone/>
              <a:defRPr sz="1800">
                <a:solidFill>
                  <a:srgbClr val="000000"/>
                </a:solidFill>
              </a:defRPr>
            </a:pPr>
            <a:r>
              <a:rPr sz="2250" dirty="0">
                <a:solidFill>
                  <a:srgbClr val="0070C0"/>
                </a:solidFill>
                <a:latin typeface="Menlo"/>
                <a:ea typeface="Menlo"/>
                <a:cs typeface="Menlo"/>
                <a:sym typeface="Menlo"/>
              </a:rPr>
              <a:t>read</a:t>
            </a:r>
            <a:r>
              <a:rPr sz="2250" dirty="0">
                <a:solidFill>
                  <a:srgbClr val="333333"/>
                </a:solidFill>
                <a:latin typeface="Menlo"/>
                <a:ea typeface="Menlo"/>
                <a:cs typeface="Menlo"/>
                <a:sym typeface="Menlo"/>
              </a:rPr>
              <a:t>(int fd, void *buf, size_t nbyte)</a:t>
            </a:r>
          </a:p>
          <a:p>
            <a:pPr lvl="0">
              <a:buNone/>
              <a:defRPr sz="1800">
                <a:solidFill>
                  <a:srgbClr val="000000"/>
                </a:solidFill>
              </a:defRPr>
            </a:pPr>
            <a:endParaRPr sz="2250" dirty="0">
              <a:solidFill>
                <a:srgbClr val="333333"/>
              </a:solidFill>
              <a:latin typeface="Menlo"/>
              <a:ea typeface="Menlo"/>
              <a:cs typeface="Menlo"/>
              <a:sym typeface="Menlo"/>
            </a:endParaRPr>
          </a:p>
          <a:p>
            <a:pPr lvl="0">
              <a:buNone/>
              <a:defRPr sz="1800">
                <a:solidFill>
                  <a:srgbClr val="000000"/>
                </a:solidFill>
              </a:defRPr>
            </a:pPr>
            <a:r>
              <a:rPr sz="2250" dirty="0">
                <a:solidFill>
                  <a:srgbClr val="0070C0"/>
                </a:solidFill>
                <a:latin typeface="Menlo"/>
                <a:ea typeface="Menlo"/>
                <a:cs typeface="Menlo"/>
                <a:sym typeface="Menlo"/>
              </a:rPr>
              <a:t>write</a:t>
            </a:r>
            <a:r>
              <a:rPr sz="2250" dirty="0">
                <a:solidFill>
                  <a:srgbClr val="333333"/>
                </a:solidFill>
                <a:latin typeface="Menlo"/>
                <a:ea typeface="Menlo"/>
                <a:cs typeface="Menlo"/>
                <a:sym typeface="Menlo"/>
              </a:rPr>
              <a:t>(int fd, void *buf, size_t nbyte)</a:t>
            </a:r>
          </a:p>
          <a:p>
            <a:pPr lvl="0">
              <a:buNone/>
              <a:defRPr sz="1800">
                <a:solidFill>
                  <a:srgbClr val="000000"/>
                </a:solidFill>
              </a:defRPr>
            </a:pPr>
            <a:endParaRPr sz="2250" strike="sngStrike" dirty="0">
              <a:solidFill>
                <a:srgbClr val="333333"/>
              </a:solidFill>
              <a:latin typeface="Menlo"/>
              <a:ea typeface="Menlo"/>
              <a:cs typeface="Menlo"/>
              <a:sym typeface="Menlo"/>
            </a:endParaRPr>
          </a:p>
          <a:p>
            <a:pPr lvl="0">
              <a:buNone/>
              <a:defRPr sz="1800">
                <a:solidFill>
                  <a:srgbClr val="000000"/>
                </a:solidFill>
              </a:defRPr>
            </a:pPr>
            <a:r>
              <a:rPr sz="2250" dirty="0">
                <a:solidFill>
                  <a:srgbClr val="0070C0"/>
                </a:solidFill>
                <a:latin typeface="Menlo"/>
                <a:ea typeface="Menlo"/>
                <a:cs typeface="Menlo"/>
                <a:sym typeface="Menlo"/>
              </a:rPr>
              <a:t>close</a:t>
            </a:r>
            <a:r>
              <a:rPr sz="2250" dirty="0">
                <a:solidFill>
                  <a:srgbClr val="333333"/>
                </a:solidFill>
                <a:latin typeface="Menlo"/>
                <a:ea typeface="Menlo"/>
                <a:cs typeface="Menlo"/>
                <a:sym typeface="Menlo"/>
              </a:rPr>
              <a:t>(int fd)</a:t>
            </a:r>
          </a:p>
        </p:txBody>
      </p:sp>
    </p:spTree>
    <p:extLst>
      <p:ext uri="{BB962C8B-B14F-4D97-AF65-F5344CB8AC3E}">
        <p14:creationId xmlns:p14="http://schemas.microsoft.com/office/powerpoint/2010/main" val="48322115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C348206F-96BF-05DA-6F2A-BDF07757F96C}"/>
              </a:ext>
            </a:extLst>
          </p:cNvPr>
          <p:cNvGrpSpPr/>
          <p:nvPr/>
        </p:nvGrpSpPr>
        <p:grpSpPr>
          <a:xfrm>
            <a:off x="4932040" y="692696"/>
            <a:ext cx="3732053" cy="4146373"/>
            <a:chOff x="5018337" y="2057886"/>
            <a:chExt cx="3732053" cy="4146373"/>
          </a:xfrm>
        </p:grpSpPr>
        <p:sp>
          <p:nvSpPr>
            <p:cNvPr id="535" name="Shape 535"/>
            <p:cNvSpPr/>
            <p:nvPr/>
          </p:nvSpPr>
          <p:spPr>
            <a:xfrm>
              <a:off x="5024795" y="2064343"/>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16</a:t>
              </a:r>
            </a:p>
          </p:txBody>
        </p:sp>
        <p:sp>
          <p:nvSpPr>
            <p:cNvPr id="536" name="Shape 536"/>
            <p:cNvSpPr/>
            <p:nvPr/>
          </p:nvSpPr>
          <p:spPr>
            <a:xfrm>
              <a:off x="5963914" y="2064343"/>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17</a:t>
              </a:r>
            </a:p>
          </p:txBody>
        </p:sp>
        <p:sp>
          <p:nvSpPr>
            <p:cNvPr id="537" name="Shape 537"/>
            <p:cNvSpPr/>
            <p:nvPr/>
          </p:nvSpPr>
          <p:spPr>
            <a:xfrm>
              <a:off x="6909491" y="2057886"/>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18</a:t>
              </a:r>
            </a:p>
          </p:txBody>
        </p:sp>
        <p:sp>
          <p:nvSpPr>
            <p:cNvPr id="538" name="Shape 538"/>
            <p:cNvSpPr/>
            <p:nvPr/>
          </p:nvSpPr>
          <p:spPr>
            <a:xfrm>
              <a:off x="7848611" y="2057886"/>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19</a:t>
              </a:r>
            </a:p>
          </p:txBody>
        </p:sp>
        <p:sp>
          <p:nvSpPr>
            <p:cNvPr id="539" name="Shape 539"/>
            <p:cNvSpPr/>
            <p:nvPr/>
          </p:nvSpPr>
          <p:spPr>
            <a:xfrm>
              <a:off x="5024795" y="3111186"/>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20</a:t>
              </a:r>
            </a:p>
          </p:txBody>
        </p:sp>
        <p:sp>
          <p:nvSpPr>
            <p:cNvPr id="540" name="Shape 540"/>
            <p:cNvSpPr/>
            <p:nvPr/>
          </p:nvSpPr>
          <p:spPr>
            <a:xfrm>
              <a:off x="5963914" y="3111186"/>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21</a:t>
              </a:r>
            </a:p>
          </p:txBody>
        </p:sp>
        <p:sp>
          <p:nvSpPr>
            <p:cNvPr id="541" name="Shape 541"/>
            <p:cNvSpPr/>
            <p:nvPr/>
          </p:nvSpPr>
          <p:spPr>
            <a:xfrm>
              <a:off x="6909492" y="3104729"/>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22</a:t>
              </a:r>
            </a:p>
          </p:txBody>
        </p:sp>
        <p:sp>
          <p:nvSpPr>
            <p:cNvPr id="542" name="Shape 542"/>
            <p:cNvSpPr/>
            <p:nvPr/>
          </p:nvSpPr>
          <p:spPr>
            <a:xfrm>
              <a:off x="7848611" y="3104729"/>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23</a:t>
              </a:r>
            </a:p>
          </p:txBody>
        </p:sp>
        <p:sp>
          <p:nvSpPr>
            <p:cNvPr id="543" name="Shape 543"/>
            <p:cNvSpPr/>
            <p:nvPr/>
          </p:nvSpPr>
          <p:spPr>
            <a:xfrm>
              <a:off x="5018337" y="4155558"/>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24</a:t>
              </a:r>
            </a:p>
          </p:txBody>
        </p:sp>
        <p:sp>
          <p:nvSpPr>
            <p:cNvPr id="544" name="Shape 544"/>
            <p:cNvSpPr/>
            <p:nvPr/>
          </p:nvSpPr>
          <p:spPr>
            <a:xfrm>
              <a:off x="5957456" y="4155558"/>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25</a:t>
              </a:r>
            </a:p>
          </p:txBody>
        </p:sp>
        <p:sp>
          <p:nvSpPr>
            <p:cNvPr id="545" name="Shape 545"/>
            <p:cNvSpPr/>
            <p:nvPr/>
          </p:nvSpPr>
          <p:spPr>
            <a:xfrm>
              <a:off x="6903034" y="4158030"/>
              <a:ext cx="901779" cy="999385"/>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26</a:t>
              </a:r>
            </a:p>
          </p:txBody>
        </p:sp>
        <p:sp>
          <p:nvSpPr>
            <p:cNvPr id="546" name="Shape 546"/>
            <p:cNvSpPr/>
            <p:nvPr/>
          </p:nvSpPr>
          <p:spPr>
            <a:xfrm>
              <a:off x="7842153" y="4158030"/>
              <a:ext cx="901779" cy="999385"/>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27</a:t>
              </a:r>
            </a:p>
          </p:txBody>
        </p:sp>
        <p:sp>
          <p:nvSpPr>
            <p:cNvPr id="547" name="Shape 547"/>
            <p:cNvSpPr/>
            <p:nvPr/>
          </p:nvSpPr>
          <p:spPr>
            <a:xfrm>
              <a:off x="5018337" y="5202402"/>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28</a:t>
              </a:r>
            </a:p>
          </p:txBody>
        </p:sp>
        <p:sp>
          <p:nvSpPr>
            <p:cNvPr id="548" name="Shape 548"/>
            <p:cNvSpPr/>
            <p:nvPr/>
          </p:nvSpPr>
          <p:spPr>
            <a:xfrm>
              <a:off x="5957456" y="5202402"/>
              <a:ext cx="901779" cy="999386"/>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29</a:t>
              </a:r>
            </a:p>
          </p:txBody>
        </p:sp>
        <p:sp>
          <p:nvSpPr>
            <p:cNvPr id="549" name="Shape 549"/>
            <p:cNvSpPr/>
            <p:nvPr/>
          </p:nvSpPr>
          <p:spPr>
            <a:xfrm>
              <a:off x="6903034" y="5204874"/>
              <a:ext cx="901779" cy="999385"/>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30</a:t>
              </a:r>
            </a:p>
          </p:txBody>
        </p:sp>
        <p:sp>
          <p:nvSpPr>
            <p:cNvPr id="550" name="Shape 550"/>
            <p:cNvSpPr/>
            <p:nvPr/>
          </p:nvSpPr>
          <p:spPr>
            <a:xfrm>
              <a:off x="7842153" y="5204874"/>
              <a:ext cx="901779" cy="999385"/>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a:solidFill>
                    <a:schemeClr val="bg1"/>
                  </a:solidFill>
                  <a:latin typeface="Helvetica"/>
                  <a:ea typeface="Helvetica"/>
                  <a:cs typeface="Helvetica"/>
                  <a:sym typeface="Helvetica"/>
                </a:rPr>
                <a:t>inode</a:t>
              </a:r>
            </a:p>
            <a:p>
              <a:pPr lvl="0" algn="ctr">
                <a:defRPr sz="1800">
                  <a:solidFill>
                    <a:srgbClr val="000000"/>
                  </a:solidFill>
                </a:defRPr>
              </a:pPr>
              <a:r>
                <a:rPr sz="2250">
                  <a:solidFill>
                    <a:schemeClr val="bg1"/>
                  </a:solidFill>
                  <a:latin typeface="Helvetica"/>
                  <a:ea typeface="Helvetica"/>
                  <a:cs typeface="Helvetica"/>
                  <a:sym typeface="Helvetica"/>
                </a:rPr>
                <a:t>31</a:t>
              </a:r>
            </a:p>
          </p:txBody>
        </p:sp>
      </p:grpSp>
      <p:sp>
        <p:nvSpPr>
          <p:cNvPr id="552" name="Shape 55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One </a:t>
            </a:r>
            <a:r>
              <a:rPr sz="3600" dirty="0" err="1">
                <a:solidFill>
                  <a:srgbClr val="000000"/>
                </a:solidFill>
              </a:rPr>
              <a:t>Inode</a:t>
            </a:r>
            <a:r>
              <a:rPr sz="3600" dirty="0">
                <a:solidFill>
                  <a:srgbClr val="000000"/>
                </a:solidFill>
              </a:rPr>
              <a:t> Block</a:t>
            </a:r>
          </a:p>
        </p:txBody>
      </p:sp>
      <p:sp>
        <p:nvSpPr>
          <p:cNvPr id="551" name="Shape 551"/>
          <p:cNvSpPr>
            <a:spLocks noGrp="1"/>
          </p:cNvSpPr>
          <p:nvPr>
            <p:ph type="body" idx="4294967295"/>
          </p:nvPr>
        </p:nvSpPr>
        <p:spPr>
          <a:xfrm>
            <a:off x="339700" y="1718140"/>
            <a:ext cx="4464631" cy="4288250"/>
          </a:xfrm>
          <a:prstGeom prst="rect">
            <a:avLst/>
          </a:prstGeom>
        </p:spPr>
        <p:txBody>
          <a:bodyPr>
            <a:normAutofit/>
          </a:bodyPr>
          <a:lstStyle/>
          <a:p>
            <a:pPr>
              <a:defRPr sz="1800">
                <a:solidFill>
                  <a:srgbClr val="000000"/>
                </a:solidFill>
              </a:defRPr>
            </a:pPr>
            <a:r>
              <a:rPr lang="en-US" sz="2672" dirty="0"/>
              <a:t>Each </a:t>
            </a:r>
            <a:r>
              <a:rPr lang="en-US" sz="2672" dirty="0" err="1"/>
              <a:t>in</a:t>
            </a:r>
            <a:r>
              <a:rPr sz="2672" dirty="0" err="1"/>
              <a:t>ode</a:t>
            </a:r>
            <a:r>
              <a:rPr lang="en-US" sz="2672" dirty="0"/>
              <a:t> is</a:t>
            </a:r>
            <a:r>
              <a:rPr sz="2672" dirty="0"/>
              <a:t> typically 256 bytes (depends on the FS</a:t>
            </a:r>
            <a:r>
              <a:rPr lang="en-US" sz="2672" dirty="0"/>
              <a:t>, maybe 128 bytes</a:t>
            </a:r>
            <a:r>
              <a:rPr sz="2672" dirty="0"/>
              <a:t>)</a:t>
            </a:r>
          </a:p>
          <a:p>
            <a:pPr>
              <a:defRPr sz="1800">
                <a:solidFill>
                  <a:srgbClr val="000000"/>
                </a:solidFill>
              </a:defRPr>
            </a:pPr>
            <a:endParaRPr sz="2672" dirty="0"/>
          </a:p>
          <a:p>
            <a:pPr>
              <a:defRPr sz="1800">
                <a:solidFill>
                  <a:srgbClr val="000000"/>
                </a:solidFill>
              </a:defRPr>
            </a:pPr>
            <a:r>
              <a:rPr lang="en-US" sz="2672" dirty="0"/>
              <a:t>4KB disk block</a:t>
            </a:r>
          </a:p>
          <a:p>
            <a:pPr>
              <a:defRPr sz="1800">
                <a:solidFill>
                  <a:srgbClr val="000000"/>
                </a:solidFill>
              </a:defRPr>
            </a:pPr>
            <a:endParaRPr lang="en-US" sz="2672" dirty="0"/>
          </a:p>
          <a:p>
            <a:pPr>
              <a:defRPr sz="1800">
                <a:solidFill>
                  <a:srgbClr val="000000"/>
                </a:solidFill>
              </a:defRPr>
            </a:pPr>
            <a:r>
              <a:rPr sz="2672" dirty="0">
                <a:solidFill>
                  <a:srgbClr val="0070C0"/>
                </a:solidFill>
              </a:rPr>
              <a:t>16</a:t>
            </a:r>
            <a:r>
              <a:rPr sz="2672" dirty="0"/>
              <a:t> inodes per inode block.</a:t>
            </a:r>
          </a:p>
        </p:txBody>
      </p:sp>
      <p:pic>
        <p:nvPicPr>
          <p:cNvPr id="2" name="图片 1">
            <a:extLst>
              <a:ext uri="{FF2B5EF4-FFF2-40B4-BE49-F238E27FC236}">
                <a16:creationId xmlns:a16="http://schemas.microsoft.com/office/drawing/2014/main" id="{C329C5C1-67DB-7349-0CDA-312894DF6D24}"/>
              </a:ext>
            </a:extLst>
          </p:cNvPr>
          <p:cNvPicPr>
            <a:picLocks noChangeAspect="1"/>
          </p:cNvPicPr>
          <p:nvPr/>
        </p:nvPicPr>
        <p:blipFill>
          <a:blip r:embed="rId2"/>
          <a:stretch>
            <a:fillRect/>
          </a:stretch>
        </p:blipFill>
        <p:spPr>
          <a:xfrm>
            <a:off x="1086951" y="5085184"/>
            <a:ext cx="7112000" cy="1752600"/>
          </a:xfrm>
          <a:prstGeom prst="rect">
            <a:avLst/>
          </a:prstGeom>
        </p:spPr>
      </p:pic>
    </p:spTree>
    <p:extLst>
      <p:ext uri="{BB962C8B-B14F-4D97-AF65-F5344CB8AC3E}">
        <p14:creationId xmlns:p14="http://schemas.microsoft.com/office/powerpoint/2010/main" val="279929910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err="1">
                <a:solidFill>
                  <a:srgbClr val="000000"/>
                </a:solidFill>
              </a:rPr>
              <a:t>Inode</a:t>
            </a:r>
            <a:endParaRPr sz="3600" dirty="0">
              <a:solidFill>
                <a:srgbClr val="000000"/>
              </a:solidFill>
            </a:endParaRPr>
          </a:p>
        </p:txBody>
      </p:sp>
      <p:sp>
        <p:nvSpPr>
          <p:cNvPr id="575" name="Shape 575"/>
          <p:cNvSpPr/>
          <p:nvPr/>
        </p:nvSpPr>
        <p:spPr>
          <a:xfrm>
            <a:off x="357762" y="1902572"/>
            <a:ext cx="3842749" cy="390269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lang="en-US" sz="2250" dirty="0">
                <a:solidFill>
                  <a:schemeClr val="bg1"/>
                </a:solidFill>
                <a:latin typeface="Helvetica"/>
                <a:ea typeface="Helvetica"/>
                <a:cs typeface="Helvetica"/>
                <a:sym typeface="Helvetica"/>
              </a:rPr>
              <a:t>t</a:t>
            </a:r>
            <a:r>
              <a:rPr sz="2250" dirty="0">
                <a:solidFill>
                  <a:schemeClr val="bg1"/>
                </a:solidFill>
                <a:latin typeface="Helvetica"/>
                <a:ea typeface="Helvetica"/>
                <a:cs typeface="Helvetica"/>
                <a:sym typeface="Helvetica"/>
              </a:rPr>
              <a:t>ype</a:t>
            </a:r>
            <a:r>
              <a:rPr lang="en-US" sz="2250" dirty="0">
                <a:solidFill>
                  <a:schemeClr val="bg1"/>
                </a:solidFill>
                <a:latin typeface="Helvetica"/>
                <a:ea typeface="Helvetica"/>
                <a:cs typeface="Helvetica"/>
                <a:sym typeface="Helvetica"/>
              </a:rPr>
              <a:t> (file or dir?)</a:t>
            </a:r>
            <a:endParaRPr sz="2250" dirty="0">
              <a:solidFill>
                <a:schemeClr val="bg1"/>
              </a:solidFill>
              <a:latin typeface="Helvetica"/>
              <a:ea typeface="Helvetica"/>
              <a:cs typeface="Helvetica"/>
              <a:sym typeface="Helvetica"/>
            </a:endParaRPr>
          </a:p>
          <a:p>
            <a:pPr lvl="0" algn="ctr">
              <a:defRPr sz="1800">
                <a:solidFill>
                  <a:srgbClr val="000000"/>
                </a:solidFill>
              </a:defRPr>
            </a:pPr>
            <a:r>
              <a:rPr lang="en-US" sz="2250" dirty="0" err="1">
                <a:solidFill>
                  <a:schemeClr val="bg1"/>
                </a:solidFill>
                <a:latin typeface="Helvetica"/>
                <a:ea typeface="Helvetica"/>
                <a:cs typeface="Helvetica"/>
                <a:sym typeface="Helvetica"/>
              </a:rPr>
              <a:t>ui</a:t>
            </a:r>
            <a:r>
              <a:rPr sz="2250" dirty="0" err="1">
                <a:solidFill>
                  <a:schemeClr val="bg1"/>
                </a:solidFill>
                <a:latin typeface="Helvetica"/>
                <a:ea typeface="Helvetica"/>
                <a:cs typeface="Helvetica"/>
                <a:sym typeface="Helvetica"/>
              </a:rPr>
              <a:t>d</a:t>
            </a:r>
            <a:r>
              <a:rPr lang="en-US" sz="2250" dirty="0">
                <a:solidFill>
                  <a:schemeClr val="bg1"/>
                </a:solidFill>
                <a:latin typeface="Helvetica"/>
                <a:ea typeface="Helvetica"/>
                <a:cs typeface="Helvetica"/>
                <a:sym typeface="Helvetica"/>
              </a:rPr>
              <a:t> (owner)</a:t>
            </a:r>
            <a:endParaRPr sz="2250" dirty="0">
              <a:solidFill>
                <a:schemeClr val="bg1"/>
              </a:solidFill>
              <a:latin typeface="Helvetica"/>
              <a:ea typeface="Helvetica"/>
              <a:cs typeface="Helvetica"/>
              <a:sym typeface="Helvetica"/>
            </a:endParaRPr>
          </a:p>
          <a:p>
            <a:pPr lvl="0" algn="ctr">
              <a:defRPr sz="1800">
                <a:solidFill>
                  <a:srgbClr val="000000"/>
                </a:solidFill>
              </a:defRPr>
            </a:pPr>
            <a:r>
              <a:rPr lang="en-US" sz="2250" dirty="0" err="1">
                <a:solidFill>
                  <a:schemeClr val="bg1"/>
                </a:solidFill>
                <a:latin typeface="Helvetica"/>
                <a:ea typeface="Helvetica"/>
                <a:cs typeface="Helvetica"/>
                <a:sym typeface="Helvetica"/>
              </a:rPr>
              <a:t>r</a:t>
            </a:r>
            <a:r>
              <a:rPr sz="2250" dirty="0" err="1">
                <a:solidFill>
                  <a:schemeClr val="bg1"/>
                </a:solidFill>
                <a:latin typeface="Helvetica"/>
                <a:ea typeface="Helvetica"/>
                <a:cs typeface="Helvetica"/>
                <a:sym typeface="Helvetica"/>
              </a:rPr>
              <a:t>wx</a:t>
            </a:r>
            <a:r>
              <a:rPr lang="en-US" sz="2250" dirty="0">
                <a:solidFill>
                  <a:schemeClr val="bg1"/>
                </a:solidFill>
                <a:latin typeface="Helvetica"/>
                <a:ea typeface="Helvetica"/>
                <a:cs typeface="Helvetica"/>
                <a:sym typeface="Helvetica"/>
              </a:rPr>
              <a:t> (permissions)</a:t>
            </a:r>
            <a:endParaRPr sz="2250" dirty="0">
              <a:solidFill>
                <a:schemeClr val="bg1"/>
              </a:solidFill>
              <a:latin typeface="Helvetica"/>
              <a:ea typeface="Helvetica"/>
              <a:cs typeface="Helvetica"/>
              <a:sym typeface="Helvetica"/>
            </a:endParaRPr>
          </a:p>
          <a:p>
            <a:pPr lvl="0" algn="ctr">
              <a:defRPr sz="1800">
                <a:solidFill>
                  <a:srgbClr val="000000"/>
                </a:solidFill>
              </a:defRPr>
            </a:pPr>
            <a:r>
              <a:rPr lang="en-US" sz="2250" dirty="0">
                <a:solidFill>
                  <a:schemeClr val="bg1"/>
                </a:solidFill>
                <a:latin typeface="Helvetica"/>
                <a:ea typeface="Helvetica"/>
                <a:cs typeface="Helvetica"/>
                <a:sym typeface="Helvetica"/>
              </a:rPr>
              <a:t>s</a:t>
            </a:r>
            <a:r>
              <a:rPr sz="2250" dirty="0">
                <a:solidFill>
                  <a:schemeClr val="bg1"/>
                </a:solidFill>
                <a:latin typeface="Helvetica"/>
                <a:ea typeface="Helvetica"/>
                <a:cs typeface="Helvetica"/>
                <a:sym typeface="Helvetica"/>
              </a:rPr>
              <a:t>ize</a:t>
            </a:r>
            <a:r>
              <a:rPr lang="en-US" sz="2250" dirty="0">
                <a:solidFill>
                  <a:schemeClr val="bg1"/>
                </a:solidFill>
                <a:latin typeface="Helvetica"/>
                <a:ea typeface="Helvetica"/>
                <a:cs typeface="Helvetica"/>
                <a:sym typeface="Helvetica"/>
              </a:rPr>
              <a:t> (in bytes)</a:t>
            </a:r>
            <a:endParaRPr sz="2250" dirty="0">
              <a:solidFill>
                <a:schemeClr val="bg1"/>
              </a:solidFill>
              <a:latin typeface="Helvetica"/>
              <a:ea typeface="Helvetica"/>
              <a:cs typeface="Helvetica"/>
              <a:sym typeface="Helvetica"/>
            </a:endParaRPr>
          </a:p>
          <a:p>
            <a:pPr lvl="0" algn="ctr">
              <a:defRPr sz="1800">
                <a:solidFill>
                  <a:srgbClr val="000000"/>
                </a:solidFill>
              </a:defRPr>
            </a:pPr>
            <a:r>
              <a:rPr sz="2250" dirty="0">
                <a:solidFill>
                  <a:schemeClr val="bg1"/>
                </a:solidFill>
                <a:latin typeface="Helvetica"/>
                <a:ea typeface="Helvetica"/>
                <a:cs typeface="Helvetica"/>
                <a:sym typeface="Helvetica"/>
              </a:rPr>
              <a:t>Blocks</a:t>
            </a:r>
          </a:p>
          <a:p>
            <a:pPr lvl="0" algn="ctr">
              <a:defRPr sz="1800">
                <a:solidFill>
                  <a:srgbClr val="000000"/>
                </a:solidFill>
              </a:defRPr>
            </a:pPr>
            <a:r>
              <a:rPr lang="en-US" sz="2250" dirty="0">
                <a:solidFill>
                  <a:schemeClr val="bg1"/>
                </a:solidFill>
                <a:latin typeface="Helvetica"/>
                <a:ea typeface="Helvetica"/>
                <a:cs typeface="Helvetica"/>
                <a:sym typeface="Helvetica"/>
              </a:rPr>
              <a:t>t</a:t>
            </a:r>
            <a:r>
              <a:rPr sz="2250" dirty="0">
                <a:solidFill>
                  <a:schemeClr val="bg1"/>
                </a:solidFill>
                <a:latin typeface="Helvetica"/>
                <a:ea typeface="Helvetica"/>
                <a:cs typeface="Helvetica"/>
                <a:sym typeface="Helvetica"/>
              </a:rPr>
              <a:t>ime</a:t>
            </a:r>
            <a:r>
              <a:rPr lang="en-US" sz="2250" dirty="0">
                <a:solidFill>
                  <a:schemeClr val="bg1"/>
                </a:solidFill>
                <a:latin typeface="Helvetica"/>
                <a:ea typeface="Helvetica"/>
                <a:cs typeface="Helvetica"/>
                <a:sym typeface="Helvetica"/>
              </a:rPr>
              <a:t> (access)</a:t>
            </a:r>
            <a:endParaRPr sz="2250" dirty="0">
              <a:solidFill>
                <a:schemeClr val="bg1"/>
              </a:solidFill>
              <a:latin typeface="Helvetica"/>
              <a:ea typeface="Helvetica"/>
              <a:cs typeface="Helvetica"/>
              <a:sym typeface="Helvetica"/>
            </a:endParaRPr>
          </a:p>
          <a:p>
            <a:pPr lvl="0" algn="ctr">
              <a:defRPr sz="1800">
                <a:solidFill>
                  <a:srgbClr val="000000"/>
                </a:solidFill>
              </a:defRPr>
            </a:pPr>
            <a:r>
              <a:rPr lang="en-US" sz="2250" dirty="0" err="1">
                <a:solidFill>
                  <a:schemeClr val="bg1"/>
                </a:solidFill>
                <a:latin typeface="Helvetica"/>
                <a:ea typeface="Helvetica"/>
                <a:cs typeface="Helvetica"/>
                <a:sym typeface="Helvetica"/>
              </a:rPr>
              <a:t>c</a:t>
            </a:r>
            <a:r>
              <a:rPr sz="2250" dirty="0" err="1">
                <a:solidFill>
                  <a:schemeClr val="bg1"/>
                </a:solidFill>
                <a:latin typeface="Helvetica"/>
                <a:ea typeface="Helvetica"/>
                <a:cs typeface="Helvetica"/>
                <a:sym typeface="Helvetica"/>
              </a:rPr>
              <a:t>time</a:t>
            </a:r>
            <a:r>
              <a:rPr lang="en-US" sz="2250" dirty="0">
                <a:solidFill>
                  <a:schemeClr val="bg1"/>
                </a:solidFill>
                <a:latin typeface="Helvetica"/>
                <a:ea typeface="Helvetica"/>
                <a:cs typeface="Helvetica"/>
                <a:sym typeface="Helvetica"/>
              </a:rPr>
              <a:t> (create)</a:t>
            </a:r>
            <a:endParaRPr sz="2250" dirty="0">
              <a:solidFill>
                <a:schemeClr val="bg1"/>
              </a:solidFill>
              <a:latin typeface="Helvetica"/>
              <a:ea typeface="Helvetica"/>
              <a:cs typeface="Helvetica"/>
              <a:sym typeface="Helvetica"/>
            </a:endParaRPr>
          </a:p>
          <a:p>
            <a:pPr lvl="0" algn="ctr">
              <a:defRPr sz="1800">
                <a:solidFill>
                  <a:srgbClr val="000000"/>
                </a:solidFill>
              </a:defRPr>
            </a:pPr>
            <a:r>
              <a:rPr sz="2250" dirty="0">
                <a:solidFill>
                  <a:schemeClr val="bg1"/>
                </a:solidFill>
                <a:latin typeface="Helvetica"/>
                <a:ea typeface="Helvetica"/>
                <a:cs typeface="Helvetica"/>
                <a:sym typeface="Helvetica"/>
              </a:rPr>
              <a:t>links_count</a:t>
            </a:r>
            <a:r>
              <a:rPr lang="en-US" sz="2250" dirty="0">
                <a:solidFill>
                  <a:schemeClr val="bg1"/>
                </a:solidFill>
                <a:latin typeface="Helvetica"/>
                <a:ea typeface="Helvetica"/>
                <a:cs typeface="Helvetica"/>
                <a:sym typeface="Helvetica"/>
              </a:rPr>
              <a:t> (# paths)</a:t>
            </a:r>
            <a:endParaRPr sz="2250" dirty="0">
              <a:solidFill>
                <a:schemeClr val="bg1"/>
              </a:solidFill>
              <a:latin typeface="Helvetica"/>
              <a:ea typeface="Helvetica"/>
              <a:cs typeface="Helvetica"/>
              <a:sym typeface="Helvetica"/>
            </a:endParaRPr>
          </a:p>
          <a:p>
            <a:pPr lvl="0" algn="ctr">
              <a:defRPr sz="1800">
                <a:solidFill>
                  <a:srgbClr val="000000"/>
                </a:solidFill>
              </a:defRPr>
            </a:pPr>
            <a:r>
              <a:rPr sz="1969" dirty="0">
                <a:solidFill>
                  <a:schemeClr val="bg1"/>
                </a:solidFill>
                <a:latin typeface="Helvetica"/>
                <a:ea typeface="Helvetica"/>
                <a:cs typeface="Helvetica"/>
                <a:sym typeface="Helvetica"/>
              </a:rPr>
              <a:t>addrs[N]</a:t>
            </a:r>
            <a:r>
              <a:rPr lang="en-US" sz="1969" dirty="0">
                <a:solidFill>
                  <a:schemeClr val="bg1"/>
                </a:solidFill>
                <a:latin typeface="Helvetica"/>
                <a:ea typeface="Helvetica"/>
                <a:cs typeface="Helvetica"/>
                <a:sym typeface="Helvetica"/>
              </a:rPr>
              <a:t> (N data blocks)</a:t>
            </a:r>
            <a:endParaRPr sz="1969" dirty="0">
              <a:solidFill>
                <a:schemeClr val="bg1"/>
              </a:solidFill>
              <a:latin typeface="Helvetica"/>
              <a:ea typeface="Helvetica"/>
              <a:cs typeface="Helvetica"/>
              <a:sym typeface="Helvetica"/>
            </a:endParaRPr>
          </a:p>
        </p:txBody>
      </p:sp>
      <p:pic>
        <p:nvPicPr>
          <p:cNvPr id="2" name="图片 1">
            <a:extLst>
              <a:ext uri="{FF2B5EF4-FFF2-40B4-BE49-F238E27FC236}">
                <a16:creationId xmlns:a16="http://schemas.microsoft.com/office/drawing/2014/main" id="{061EBF37-CCE5-6823-211B-A7D05DA36DAE}"/>
              </a:ext>
            </a:extLst>
          </p:cNvPr>
          <p:cNvPicPr>
            <a:picLocks noChangeAspect="1"/>
          </p:cNvPicPr>
          <p:nvPr/>
        </p:nvPicPr>
        <p:blipFill>
          <a:blip r:embed="rId2"/>
          <a:stretch>
            <a:fillRect/>
          </a:stretch>
        </p:blipFill>
        <p:spPr>
          <a:xfrm>
            <a:off x="4211960" y="2420888"/>
            <a:ext cx="4824536" cy="3145278"/>
          </a:xfrm>
          <a:prstGeom prst="rect">
            <a:avLst/>
          </a:prstGeom>
        </p:spPr>
      </p:pic>
    </p:spTree>
    <p:extLst>
      <p:ext uri="{BB962C8B-B14F-4D97-AF65-F5344CB8AC3E}">
        <p14:creationId xmlns:p14="http://schemas.microsoft.com/office/powerpoint/2010/main" val="64063177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Inodes</a:t>
            </a:r>
          </a:p>
        </p:txBody>
      </p:sp>
      <p:grpSp>
        <p:nvGrpSpPr>
          <p:cNvPr id="87" name="Group 86"/>
          <p:cNvGrpSpPr/>
          <p:nvPr/>
        </p:nvGrpSpPr>
        <p:grpSpPr>
          <a:xfrm>
            <a:off x="991212" y="1854421"/>
            <a:ext cx="7140916" cy="3204813"/>
            <a:chOff x="1409724" y="2045826"/>
            <a:chExt cx="10155970" cy="4557957"/>
          </a:xfrm>
        </p:grpSpPr>
        <p:sp>
          <p:nvSpPr>
            <p:cNvPr id="608" name="Shape 608"/>
            <p:cNvSpPr/>
            <p:nvPr/>
          </p:nvSpPr>
          <p:spPr>
            <a:xfrm>
              <a:off x="1522704"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0</a:t>
              </a:r>
            </a:p>
          </p:txBody>
        </p:sp>
        <p:sp>
          <p:nvSpPr>
            <p:cNvPr id="609" name="Shape 609"/>
            <p:cNvSpPr/>
            <p:nvPr/>
          </p:nvSpPr>
          <p:spPr>
            <a:xfrm>
              <a:off x="5631516"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7</a:t>
              </a:r>
            </a:p>
          </p:txBody>
        </p:sp>
        <p:sp>
          <p:nvSpPr>
            <p:cNvPr id="610" name="Shape 610"/>
            <p:cNvSpPr/>
            <p:nvPr/>
          </p:nvSpPr>
          <p:spPr>
            <a:xfrm>
              <a:off x="6949427"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1" name="Shape 611"/>
            <p:cNvSpPr/>
            <p:nvPr/>
          </p:nvSpPr>
          <p:spPr>
            <a:xfrm>
              <a:off x="7536400"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2" name="Shape 612"/>
            <p:cNvSpPr/>
            <p:nvPr/>
          </p:nvSpPr>
          <p:spPr>
            <a:xfrm>
              <a:off x="8123373"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3" name="Shape 613"/>
            <p:cNvSpPr/>
            <p:nvPr/>
          </p:nvSpPr>
          <p:spPr>
            <a:xfrm>
              <a:off x="8710346"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4" name="Shape 614"/>
            <p:cNvSpPr/>
            <p:nvPr/>
          </p:nvSpPr>
          <p:spPr>
            <a:xfrm>
              <a:off x="9297320" y="2045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5" name="Shape 615"/>
            <p:cNvSpPr/>
            <p:nvPr/>
          </p:nvSpPr>
          <p:spPr>
            <a:xfrm>
              <a:off x="9884293"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6" name="Shape 616"/>
            <p:cNvSpPr/>
            <p:nvPr/>
          </p:nvSpPr>
          <p:spPr>
            <a:xfrm>
              <a:off x="10471266"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7" name="Shape 617"/>
            <p:cNvSpPr/>
            <p:nvPr/>
          </p:nvSpPr>
          <p:spPr>
            <a:xfrm>
              <a:off x="11058239" y="2045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18" name="Shape 618"/>
            <p:cNvSpPr/>
            <p:nvPr/>
          </p:nvSpPr>
          <p:spPr>
            <a:xfrm>
              <a:off x="7033025" y="2579747"/>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8</a:t>
              </a:r>
            </a:p>
          </p:txBody>
        </p:sp>
        <p:sp>
          <p:nvSpPr>
            <p:cNvPr id="619" name="Shape 619"/>
            <p:cNvSpPr/>
            <p:nvPr/>
          </p:nvSpPr>
          <p:spPr>
            <a:xfrm>
              <a:off x="11028858" y="2579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15</a:t>
              </a:r>
            </a:p>
          </p:txBody>
        </p:sp>
        <p:sp>
          <p:nvSpPr>
            <p:cNvPr id="620" name="Shape 620"/>
            <p:cNvSpPr/>
            <p:nvPr/>
          </p:nvSpPr>
          <p:spPr>
            <a:xfrm>
              <a:off x="1439106"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1" name="Shape 621"/>
            <p:cNvSpPr/>
            <p:nvPr/>
          </p:nvSpPr>
          <p:spPr>
            <a:xfrm>
              <a:off x="2026079"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2" name="Shape 622"/>
            <p:cNvSpPr/>
            <p:nvPr/>
          </p:nvSpPr>
          <p:spPr>
            <a:xfrm>
              <a:off x="2613052"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3" name="Shape 623"/>
            <p:cNvSpPr/>
            <p:nvPr/>
          </p:nvSpPr>
          <p:spPr>
            <a:xfrm>
              <a:off x="3200025"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4" name="Shape 624"/>
            <p:cNvSpPr/>
            <p:nvPr/>
          </p:nvSpPr>
          <p:spPr>
            <a:xfrm>
              <a:off x="3786999"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5" name="Shape 625"/>
            <p:cNvSpPr/>
            <p:nvPr/>
          </p:nvSpPr>
          <p:spPr>
            <a:xfrm>
              <a:off x="4373972"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6" name="Shape 626"/>
            <p:cNvSpPr/>
            <p:nvPr/>
          </p:nvSpPr>
          <p:spPr>
            <a:xfrm>
              <a:off x="4960945"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7" name="Shape 627"/>
            <p:cNvSpPr/>
            <p:nvPr/>
          </p:nvSpPr>
          <p:spPr>
            <a:xfrm>
              <a:off x="5547918"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28" name="Shape 628"/>
            <p:cNvSpPr/>
            <p:nvPr/>
          </p:nvSpPr>
          <p:spPr>
            <a:xfrm>
              <a:off x="1409724"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16</a:t>
              </a:r>
            </a:p>
          </p:txBody>
        </p:sp>
        <p:sp>
          <p:nvSpPr>
            <p:cNvPr id="629" name="Shape 629"/>
            <p:cNvSpPr/>
            <p:nvPr/>
          </p:nvSpPr>
          <p:spPr>
            <a:xfrm>
              <a:off x="5518537"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23</a:t>
              </a:r>
            </a:p>
          </p:txBody>
        </p:sp>
        <p:sp>
          <p:nvSpPr>
            <p:cNvPr id="630" name="Shape 630"/>
            <p:cNvSpPr/>
            <p:nvPr/>
          </p:nvSpPr>
          <p:spPr>
            <a:xfrm>
              <a:off x="6949427"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1" name="Shape 631"/>
            <p:cNvSpPr/>
            <p:nvPr/>
          </p:nvSpPr>
          <p:spPr>
            <a:xfrm>
              <a:off x="7536401"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2" name="Shape 632"/>
            <p:cNvSpPr/>
            <p:nvPr/>
          </p:nvSpPr>
          <p:spPr>
            <a:xfrm>
              <a:off x="8123373"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3" name="Shape 633"/>
            <p:cNvSpPr/>
            <p:nvPr/>
          </p:nvSpPr>
          <p:spPr>
            <a:xfrm>
              <a:off x="8710347"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4" name="Shape 634"/>
            <p:cNvSpPr/>
            <p:nvPr/>
          </p:nvSpPr>
          <p:spPr>
            <a:xfrm>
              <a:off x="9297320"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5" name="Shape 635"/>
            <p:cNvSpPr/>
            <p:nvPr/>
          </p:nvSpPr>
          <p:spPr>
            <a:xfrm>
              <a:off x="9884293"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6" name="Shape 636"/>
            <p:cNvSpPr/>
            <p:nvPr/>
          </p:nvSpPr>
          <p:spPr>
            <a:xfrm>
              <a:off x="10471267" y="3188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7" name="Shape 637"/>
            <p:cNvSpPr/>
            <p:nvPr/>
          </p:nvSpPr>
          <p:spPr>
            <a:xfrm>
              <a:off x="11058239" y="3188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38" name="Shape 638"/>
            <p:cNvSpPr/>
            <p:nvPr/>
          </p:nvSpPr>
          <p:spPr>
            <a:xfrm>
              <a:off x="6920046"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24</a:t>
              </a:r>
            </a:p>
          </p:txBody>
        </p:sp>
        <p:sp>
          <p:nvSpPr>
            <p:cNvPr id="639" name="Shape 639"/>
            <p:cNvSpPr/>
            <p:nvPr/>
          </p:nvSpPr>
          <p:spPr>
            <a:xfrm>
              <a:off x="11028858" y="372274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31</a:t>
              </a:r>
            </a:p>
          </p:txBody>
        </p:sp>
        <p:sp>
          <p:nvSpPr>
            <p:cNvPr id="640" name="Shape 640"/>
            <p:cNvSpPr/>
            <p:nvPr/>
          </p:nvSpPr>
          <p:spPr>
            <a:xfrm>
              <a:off x="1439106"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1" name="Shape 641"/>
            <p:cNvSpPr/>
            <p:nvPr/>
          </p:nvSpPr>
          <p:spPr>
            <a:xfrm>
              <a:off x="2026079"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2" name="Shape 642"/>
            <p:cNvSpPr/>
            <p:nvPr/>
          </p:nvSpPr>
          <p:spPr>
            <a:xfrm>
              <a:off x="2613052"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3" name="Shape 643"/>
            <p:cNvSpPr/>
            <p:nvPr/>
          </p:nvSpPr>
          <p:spPr>
            <a:xfrm>
              <a:off x="3200025"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4" name="Shape 644"/>
            <p:cNvSpPr/>
            <p:nvPr/>
          </p:nvSpPr>
          <p:spPr>
            <a:xfrm>
              <a:off x="3786999"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5" name="Shape 645"/>
            <p:cNvSpPr/>
            <p:nvPr/>
          </p:nvSpPr>
          <p:spPr>
            <a:xfrm>
              <a:off x="4373972"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6" name="Shape 646"/>
            <p:cNvSpPr/>
            <p:nvPr/>
          </p:nvSpPr>
          <p:spPr>
            <a:xfrm>
              <a:off x="4960945"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7" name="Shape 647"/>
            <p:cNvSpPr/>
            <p:nvPr/>
          </p:nvSpPr>
          <p:spPr>
            <a:xfrm>
              <a:off x="5547918"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48" name="Shape 648"/>
            <p:cNvSpPr/>
            <p:nvPr/>
          </p:nvSpPr>
          <p:spPr>
            <a:xfrm>
              <a:off x="1409724"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32</a:t>
              </a:r>
            </a:p>
          </p:txBody>
        </p:sp>
        <p:sp>
          <p:nvSpPr>
            <p:cNvPr id="649" name="Shape 649"/>
            <p:cNvSpPr/>
            <p:nvPr/>
          </p:nvSpPr>
          <p:spPr>
            <a:xfrm>
              <a:off x="5518537"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39</a:t>
              </a:r>
            </a:p>
          </p:txBody>
        </p:sp>
        <p:sp>
          <p:nvSpPr>
            <p:cNvPr id="650" name="Shape 650"/>
            <p:cNvSpPr/>
            <p:nvPr/>
          </p:nvSpPr>
          <p:spPr>
            <a:xfrm>
              <a:off x="6949427"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1" name="Shape 651"/>
            <p:cNvSpPr/>
            <p:nvPr/>
          </p:nvSpPr>
          <p:spPr>
            <a:xfrm>
              <a:off x="7536401"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2" name="Shape 652"/>
            <p:cNvSpPr/>
            <p:nvPr/>
          </p:nvSpPr>
          <p:spPr>
            <a:xfrm>
              <a:off x="8123373"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3" name="Shape 653"/>
            <p:cNvSpPr/>
            <p:nvPr/>
          </p:nvSpPr>
          <p:spPr>
            <a:xfrm>
              <a:off x="8710347"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4" name="Shape 654"/>
            <p:cNvSpPr/>
            <p:nvPr/>
          </p:nvSpPr>
          <p:spPr>
            <a:xfrm>
              <a:off x="9297320"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5" name="Shape 655"/>
            <p:cNvSpPr/>
            <p:nvPr/>
          </p:nvSpPr>
          <p:spPr>
            <a:xfrm>
              <a:off x="9884293"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6" name="Shape 656"/>
            <p:cNvSpPr/>
            <p:nvPr/>
          </p:nvSpPr>
          <p:spPr>
            <a:xfrm>
              <a:off x="10471267" y="4331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7" name="Shape 657"/>
            <p:cNvSpPr/>
            <p:nvPr/>
          </p:nvSpPr>
          <p:spPr>
            <a:xfrm>
              <a:off x="11058239" y="4331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58" name="Shape 658"/>
            <p:cNvSpPr/>
            <p:nvPr/>
          </p:nvSpPr>
          <p:spPr>
            <a:xfrm>
              <a:off x="6920046"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40</a:t>
              </a:r>
            </a:p>
          </p:txBody>
        </p:sp>
        <p:sp>
          <p:nvSpPr>
            <p:cNvPr id="659" name="Shape 659"/>
            <p:cNvSpPr/>
            <p:nvPr/>
          </p:nvSpPr>
          <p:spPr>
            <a:xfrm>
              <a:off x="11028858" y="4865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47</a:t>
              </a:r>
            </a:p>
          </p:txBody>
        </p:sp>
        <p:sp>
          <p:nvSpPr>
            <p:cNvPr id="660" name="Shape 660"/>
            <p:cNvSpPr/>
            <p:nvPr/>
          </p:nvSpPr>
          <p:spPr>
            <a:xfrm>
              <a:off x="1439106"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61" name="Shape 661"/>
            <p:cNvSpPr/>
            <p:nvPr/>
          </p:nvSpPr>
          <p:spPr>
            <a:xfrm>
              <a:off x="2026079"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62" name="Shape 662"/>
            <p:cNvSpPr/>
            <p:nvPr/>
          </p:nvSpPr>
          <p:spPr>
            <a:xfrm>
              <a:off x="2613052"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63" name="Shape 663"/>
            <p:cNvSpPr/>
            <p:nvPr/>
          </p:nvSpPr>
          <p:spPr>
            <a:xfrm>
              <a:off x="3200025"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a:t>D</a:t>
              </a:r>
            </a:p>
          </p:txBody>
        </p:sp>
        <p:sp>
          <p:nvSpPr>
            <p:cNvPr id="664" name="Shape 664"/>
            <p:cNvSpPr/>
            <p:nvPr/>
          </p:nvSpPr>
          <p:spPr>
            <a:xfrm>
              <a:off x="3786999"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65" name="Shape 665"/>
            <p:cNvSpPr/>
            <p:nvPr/>
          </p:nvSpPr>
          <p:spPr>
            <a:xfrm>
              <a:off x="4373972"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66" name="Shape 666"/>
            <p:cNvSpPr/>
            <p:nvPr/>
          </p:nvSpPr>
          <p:spPr>
            <a:xfrm>
              <a:off x="4960945"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67" name="Shape 667"/>
            <p:cNvSpPr/>
            <p:nvPr/>
          </p:nvSpPr>
          <p:spPr>
            <a:xfrm>
              <a:off x="5547918"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68" name="Shape 668"/>
            <p:cNvSpPr/>
            <p:nvPr/>
          </p:nvSpPr>
          <p:spPr>
            <a:xfrm>
              <a:off x="1409724"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48</a:t>
              </a:r>
            </a:p>
          </p:txBody>
        </p:sp>
        <p:sp>
          <p:nvSpPr>
            <p:cNvPr id="669" name="Shape 669"/>
            <p:cNvSpPr/>
            <p:nvPr/>
          </p:nvSpPr>
          <p:spPr>
            <a:xfrm>
              <a:off x="5518537"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55</a:t>
              </a:r>
            </a:p>
          </p:txBody>
        </p:sp>
        <p:sp>
          <p:nvSpPr>
            <p:cNvPr id="670" name="Shape 670"/>
            <p:cNvSpPr/>
            <p:nvPr/>
          </p:nvSpPr>
          <p:spPr>
            <a:xfrm>
              <a:off x="6949427"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1" name="Shape 671"/>
            <p:cNvSpPr/>
            <p:nvPr/>
          </p:nvSpPr>
          <p:spPr>
            <a:xfrm>
              <a:off x="7536401"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2" name="Shape 672"/>
            <p:cNvSpPr/>
            <p:nvPr/>
          </p:nvSpPr>
          <p:spPr>
            <a:xfrm>
              <a:off x="8123373"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3" name="Shape 673"/>
            <p:cNvSpPr/>
            <p:nvPr/>
          </p:nvSpPr>
          <p:spPr>
            <a:xfrm>
              <a:off x="8710347"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4" name="Shape 674"/>
            <p:cNvSpPr/>
            <p:nvPr/>
          </p:nvSpPr>
          <p:spPr>
            <a:xfrm>
              <a:off x="9297320"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5" name="Shape 675"/>
            <p:cNvSpPr/>
            <p:nvPr/>
          </p:nvSpPr>
          <p:spPr>
            <a:xfrm>
              <a:off x="9884293"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6" name="Shape 676"/>
            <p:cNvSpPr/>
            <p:nvPr/>
          </p:nvSpPr>
          <p:spPr>
            <a:xfrm>
              <a:off x="10471267" y="5474826"/>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7" name="Shape 677"/>
            <p:cNvSpPr/>
            <p:nvPr/>
          </p:nvSpPr>
          <p:spPr>
            <a:xfrm>
              <a:off x="11058239" y="5474826"/>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678" name="Shape 678"/>
            <p:cNvSpPr/>
            <p:nvPr/>
          </p:nvSpPr>
          <p:spPr>
            <a:xfrm>
              <a:off x="6920046"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56</a:t>
              </a:r>
            </a:p>
          </p:txBody>
        </p:sp>
        <p:sp>
          <p:nvSpPr>
            <p:cNvPr id="679" name="Shape 679"/>
            <p:cNvSpPr/>
            <p:nvPr/>
          </p:nvSpPr>
          <p:spPr>
            <a:xfrm>
              <a:off x="11028858" y="6008748"/>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63</a:t>
              </a:r>
            </a:p>
          </p:txBody>
        </p:sp>
        <p:sp>
          <p:nvSpPr>
            <p:cNvPr id="680" name="Shape 680"/>
            <p:cNvSpPr/>
            <p:nvPr/>
          </p:nvSpPr>
          <p:spPr>
            <a:xfrm>
              <a:off x="1439106"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81" name="Shape 681"/>
            <p:cNvSpPr/>
            <p:nvPr/>
          </p:nvSpPr>
          <p:spPr>
            <a:xfrm>
              <a:off x="2026079"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82" name="Shape 682"/>
            <p:cNvSpPr/>
            <p:nvPr/>
          </p:nvSpPr>
          <p:spPr>
            <a:xfrm>
              <a:off x="2613052" y="2045826"/>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83" name="Shape 683"/>
            <p:cNvSpPr/>
            <p:nvPr/>
          </p:nvSpPr>
          <p:spPr>
            <a:xfrm>
              <a:off x="3200025" y="2045826"/>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684" name="Shape 684"/>
            <p:cNvSpPr/>
            <p:nvPr/>
          </p:nvSpPr>
          <p:spPr>
            <a:xfrm>
              <a:off x="3786999" y="2045826"/>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685" name="Shape 685"/>
            <p:cNvSpPr/>
            <p:nvPr/>
          </p:nvSpPr>
          <p:spPr>
            <a:xfrm>
              <a:off x="4373972" y="2045826"/>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686" name="Shape 686"/>
            <p:cNvSpPr/>
            <p:nvPr/>
          </p:nvSpPr>
          <p:spPr>
            <a:xfrm>
              <a:off x="4960945" y="2045826"/>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687" name="Shape 687"/>
            <p:cNvSpPr/>
            <p:nvPr/>
          </p:nvSpPr>
          <p:spPr>
            <a:xfrm>
              <a:off x="5547918" y="2045826"/>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688" name="Shape 688"/>
            <p:cNvSpPr/>
            <p:nvPr/>
          </p:nvSpPr>
          <p:spPr>
            <a:xfrm flipH="1">
              <a:off x="2007029" y="2681856"/>
              <a:ext cx="1281305" cy="1587937"/>
            </a:xfrm>
            <a:prstGeom prst="line">
              <a:avLst/>
            </a:prstGeom>
            <a:ln w="38100">
              <a:solidFill>
                <a:srgbClr val="FF2600"/>
              </a:solidFill>
              <a:miter lim="400000"/>
              <a:tailEnd type="triangle"/>
            </a:ln>
          </p:spPr>
          <p:txBody>
            <a:bodyPr lIns="0" tIns="0" rIns="0" bIns="0" anchor="ctr"/>
            <a:lstStyle/>
            <a:p>
              <a:pPr lvl="0" algn="ctr">
                <a:defRPr sz="2600"/>
              </a:pPr>
              <a:endParaRPr sz="1828" b="0" dirty="0">
                <a:latin typeface="Calibri" panose="020F0502020204030204" pitchFamily="34" charset="0"/>
              </a:endParaRPr>
            </a:p>
          </p:txBody>
        </p:sp>
        <p:sp>
          <p:nvSpPr>
            <p:cNvPr id="689" name="Shape 689"/>
            <p:cNvSpPr/>
            <p:nvPr/>
          </p:nvSpPr>
          <p:spPr>
            <a:xfrm flipH="1">
              <a:off x="2063014" y="2681856"/>
              <a:ext cx="1301520" cy="2742977"/>
            </a:xfrm>
            <a:prstGeom prst="line">
              <a:avLst/>
            </a:prstGeom>
            <a:ln w="38100">
              <a:solidFill>
                <a:srgbClr val="FF2600"/>
              </a:solidFill>
              <a:miter lim="400000"/>
              <a:tailEnd type="triangle"/>
            </a:ln>
          </p:spPr>
          <p:txBody>
            <a:bodyPr lIns="0" tIns="0" rIns="0" bIns="0" anchor="ctr"/>
            <a:lstStyle/>
            <a:p>
              <a:pPr lvl="0" algn="ctr">
                <a:defRPr sz="2600"/>
              </a:pPr>
              <a:endParaRPr sz="1828" b="0" dirty="0">
                <a:latin typeface="Calibri" panose="020F0502020204030204" pitchFamily="34" charset="0"/>
              </a:endParaRPr>
            </a:p>
          </p:txBody>
        </p:sp>
        <p:sp>
          <p:nvSpPr>
            <p:cNvPr id="690" name="Shape 690"/>
            <p:cNvSpPr/>
            <p:nvPr/>
          </p:nvSpPr>
          <p:spPr>
            <a:xfrm>
              <a:off x="4126533" y="2681856"/>
              <a:ext cx="2777631" cy="1576100"/>
            </a:xfrm>
            <a:prstGeom prst="line">
              <a:avLst/>
            </a:prstGeom>
            <a:ln w="38100">
              <a:solidFill>
                <a:srgbClr val="FF2600"/>
              </a:solidFill>
              <a:miter lim="400000"/>
              <a:tailEnd type="triangle"/>
            </a:ln>
          </p:spPr>
          <p:txBody>
            <a:bodyPr lIns="0" tIns="0" rIns="0" bIns="0" anchor="ctr"/>
            <a:lstStyle/>
            <a:p>
              <a:pPr lvl="0" algn="ctr">
                <a:defRPr sz="2600"/>
              </a:pPr>
              <a:endParaRPr sz="1828" b="0" dirty="0">
                <a:latin typeface="Calibri" panose="020F0502020204030204" pitchFamily="34" charset="0"/>
              </a:endParaRPr>
            </a:p>
          </p:txBody>
        </p:sp>
        <p:sp>
          <p:nvSpPr>
            <p:cNvPr id="691" name="Shape 691"/>
            <p:cNvSpPr/>
            <p:nvPr/>
          </p:nvSpPr>
          <p:spPr>
            <a:xfrm>
              <a:off x="5904533" y="2681855"/>
              <a:ext cx="2168703" cy="2688782"/>
            </a:xfrm>
            <a:prstGeom prst="line">
              <a:avLst/>
            </a:prstGeom>
            <a:ln w="38100">
              <a:solidFill>
                <a:srgbClr val="FF2600"/>
              </a:solidFill>
              <a:miter lim="400000"/>
              <a:tailEnd type="triangle"/>
            </a:ln>
          </p:spPr>
          <p:txBody>
            <a:bodyPr lIns="0" tIns="0" rIns="0" bIns="0" anchor="ctr"/>
            <a:lstStyle/>
            <a:p>
              <a:pPr lvl="0" algn="ctr">
                <a:defRPr sz="2600"/>
              </a:pPr>
              <a:endParaRPr sz="1828" b="0" dirty="0">
                <a:latin typeface="Calibri" panose="020F0502020204030204" pitchFamily="34" charset="0"/>
              </a:endParaRPr>
            </a:p>
          </p:txBody>
        </p:sp>
      </p:grpSp>
    </p:spTree>
    <p:extLst>
      <p:ext uri="{BB962C8B-B14F-4D97-AF65-F5344CB8AC3E}">
        <p14:creationId xmlns:p14="http://schemas.microsoft.com/office/powerpoint/2010/main" val="279855127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3" name="Shape 883"/>
          <p:cNvSpPr/>
          <p:nvPr/>
        </p:nvSpPr>
        <p:spPr>
          <a:xfrm>
            <a:off x="1070651"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0</a:t>
            </a:r>
          </a:p>
        </p:txBody>
      </p:sp>
      <p:sp>
        <p:nvSpPr>
          <p:cNvPr id="884" name="Shape 884"/>
          <p:cNvSpPr/>
          <p:nvPr/>
        </p:nvSpPr>
        <p:spPr>
          <a:xfrm>
            <a:off x="3959660"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7</a:t>
            </a:r>
          </a:p>
        </p:txBody>
      </p:sp>
      <p:sp>
        <p:nvSpPr>
          <p:cNvPr id="885" name="Shape 885"/>
          <p:cNvSpPr/>
          <p:nvPr/>
        </p:nvSpPr>
        <p:spPr>
          <a:xfrm>
            <a:off x="4886316"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86" name="Shape 886"/>
          <p:cNvSpPr/>
          <p:nvPr/>
        </p:nvSpPr>
        <p:spPr>
          <a:xfrm>
            <a:off x="5299032"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87" name="Shape 887"/>
          <p:cNvSpPr/>
          <p:nvPr/>
        </p:nvSpPr>
        <p:spPr>
          <a:xfrm>
            <a:off x="5711747"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88" name="Shape 888"/>
          <p:cNvSpPr/>
          <p:nvPr/>
        </p:nvSpPr>
        <p:spPr>
          <a:xfrm>
            <a:off x="6124463"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89" name="Shape 889"/>
          <p:cNvSpPr/>
          <p:nvPr/>
        </p:nvSpPr>
        <p:spPr>
          <a:xfrm>
            <a:off x="6537178"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0" name="Shape 890"/>
          <p:cNvSpPr/>
          <p:nvPr/>
        </p:nvSpPr>
        <p:spPr>
          <a:xfrm>
            <a:off x="6949894"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1" name="Shape 891"/>
          <p:cNvSpPr/>
          <p:nvPr/>
        </p:nvSpPr>
        <p:spPr>
          <a:xfrm>
            <a:off x="7362609"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2" name="Shape 892"/>
          <p:cNvSpPr/>
          <p:nvPr/>
        </p:nvSpPr>
        <p:spPr>
          <a:xfrm>
            <a:off x="7775325"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3" name="Shape 893"/>
          <p:cNvSpPr/>
          <p:nvPr/>
        </p:nvSpPr>
        <p:spPr>
          <a:xfrm>
            <a:off x="4945095"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8</a:t>
            </a:r>
          </a:p>
        </p:txBody>
      </p:sp>
      <p:sp>
        <p:nvSpPr>
          <p:cNvPr id="894" name="Shape 894"/>
          <p:cNvSpPr/>
          <p:nvPr/>
        </p:nvSpPr>
        <p:spPr>
          <a:xfrm>
            <a:off x="7754666" y="1813885"/>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15</a:t>
            </a:r>
          </a:p>
        </p:txBody>
      </p:sp>
      <p:sp>
        <p:nvSpPr>
          <p:cNvPr id="895" name="Shape 895"/>
          <p:cNvSpPr/>
          <p:nvPr/>
        </p:nvSpPr>
        <p:spPr>
          <a:xfrm>
            <a:off x="101187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6" name="Shape 896"/>
          <p:cNvSpPr/>
          <p:nvPr/>
        </p:nvSpPr>
        <p:spPr>
          <a:xfrm>
            <a:off x="142458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7" name="Shape 897"/>
          <p:cNvSpPr/>
          <p:nvPr/>
        </p:nvSpPr>
        <p:spPr>
          <a:xfrm>
            <a:off x="183730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8" name="Shape 898"/>
          <p:cNvSpPr/>
          <p:nvPr/>
        </p:nvSpPr>
        <p:spPr>
          <a:xfrm>
            <a:off x="2250018"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899" name="Shape 899"/>
          <p:cNvSpPr/>
          <p:nvPr/>
        </p:nvSpPr>
        <p:spPr>
          <a:xfrm>
            <a:off x="266273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0" name="Shape 900"/>
          <p:cNvSpPr/>
          <p:nvPr/>
        </p:nvSpPr>
        <p:spPr>
          <a:xfrm>
            <a:off x="307544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1" name="Shape 901"/>
          <p:cNvSpPr/>
          <p:nvPr/>
        </p:nvSpPr>
        <p:spPr>
          <a:xfrm>
            <a:off x="348816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2" name="Shape 902"/>
          <p:cNvSpPr/>
          <p:nvPr/>
        </p:nvSpPr>
        <p:spPr>
          <a:xfrm>
            <a:off x="3900880"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3" name="Shape 903"/>
          <p:cNvSpPr/>
          <p:nvPr/>
        </p:nvSpPr>
        <p:spPr>
          <a:xfrm>
            <a:off x="99121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16</a:t>
            </a:r>
          </a:p>
        </p:txBody>
      </p:sp>
      <p:sp>
        <p:nvSpPr>
          <p:cNvPr id="904" name="Shape 904"/>
          <p:cNvSpPr/>
          <p:nvPr/>
        </p:nvSpPr>
        <p:spPr>
          <a:xfrm>
            <a:off x="388022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23</a:t>
            </a:r>
          </a:p>
        </p:txBody>
      </p:sp>
      <p:sp>
        <p:nvSpPr>
          <p:cNvPr id="905" name="Shape 905"/>
          <p:cNvSpPr/>
          <p:nvPr/>
        </p:nvSpPr>
        <p:spPr>
          <a:xfrm>
            <a:off x="4886316"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6" name="Shape 906"/>
          <p:cNvSpPr/>
          <p:nvPr/>
        </p:nvSpPr>
        <p:spPr>
          <a:xfrm>
            <a:off x="529903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7" name="Shape 907"/>
          <p:cNvSpPr/>
          <p:nvPr/>
        </p:nvSpPr>
        <p:spPr>
          <a:xfrm>
            <a:off x="571174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8" name="Shape 908"/>
          <p:cNvSpPr/>
          <p:nvPr/>
        </p:nvSpPr>
        <p:spPr>
          <a:xfrm>
            <a:off x="612446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09" name="Shape 909"/>
          <p:cNvSpPr/>
          <p:nvPr/>
        </p:nvSpPr>
        <p:spPr>
          <a:xfrm>
            <a:off x="653717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0" name="Shape 910"/>
          <p:cNvSpPr/>
          <p:nvPr/>
        </p:nvSpPr>
        <p:spPr>
          <a:xfrm>
            <a:off x="6949894"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1" name="Shape 911"/>
          <p:cNvSpPr/>
          <p:nvPr/>
        </p:nvSpPr>
        <p:spPr>
          <a:xfrm>
            <a:off x="736260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2" name="Shape 912"/>
          <p:cNvSpPr/>
          <p:nvPr/>
        </p:nvSpPr>
        <p:spPr>
          <a:xfrm>
            <a:off x="777532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3" name="Shape 913"/>
          <p:cNvSpPr/>
          <p:nvPr/>
        </p:nvSpPr>
        <p:spPr>
          <a:xfrm>
            <a:off x="4865658"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24</a:t>
            </a:r>
          </a:p>
        </p:txBody>
      </p:sp>
      <p:sp>
        <p:nvSpPr>
          <p:cNvPr id="914" name="Shape 914"/>
          <p:cNvSpPr/>
          <p:nvPr/>
        </p:nvSpPr>
        <p:spPr>
          <a:xfrm>
            <a:off x="7754666"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31</a:t>
            </a:r>
          </a:p>
        </p:txBody>
      </p:sp>
      <p:sp>
        <p:nvSpPr>
          <p:cNvPr id="915" name="Shape 915"/>
          <p:cNvSpPr/>
          <p:nvPr/>
        </p:nvSpPr>
        <p:spPr>
          <a:xfrm>
            <a:off x="101187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6" name="Shape 916"/>
          <p:cNvSpPr/>
          <p:nvPr/>
        </p:nvSpPr>
        <p:spPr>
          <a:xfrm>
            <a:off x="142458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7" name="Shape 917"/>
          <p:cNvSpPr/>
          <p:nvPr/>
        </p:nvSpPr>
        <p:spPr>
          <a:xfrm>
            <a:off x="183730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8" name="Shape 918"/>
          <p:cNvSpPr/>
          <p:nvPr/>
        </p:nvSpPr>
        <p:spPr>
          <a:xfrm>
            <a:off x="2250018"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19" name="Shape 919"/>
          <p:cNvSpPr/>
          <p:nvPr/>
        </p:nvSpPr>
        <p:spPr>
          <a:xfrm>
            <a:off x="266273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0" name="Shape 920"/>
          <p:cNvSpPr/>
          <p:nvPr/>
        </p:nvSpPr>
        <p:spPr>
          <a:xfrm>
            <a:off x="307544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1" name="Shape 921"/>
          <p:cNvSpPr/>
          <p:nvPr/>
        </p:nvSpPr>
        <p:spPr>
          <a:xfrm>
            <a:off x="348816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2" name="Shape 922"/>
          <p:cNvSpPr/>
          <p:nvPr/>
        </p:nvSpPr>
        <p:spPr>
          <a:xfrm>
            <a:off x="3900880"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3" name="Shape 923"/>
          <p:cNvSpPr/>
          <p:nvPr/>
        </p:nvSpPr>
        <p:spPr>
          <a:xfrm>
            <a:off x="99121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32</a:t>
            </a:r>
          </a:p>
        </p:txBody>
      </p:sp>
      <p:sp>
        <p:nvSpPr>
          <p:cNvPr id="924" name="Shape 924"/>
          <p:cNvSpPr/>
          <p:nvPr/>
        </p:nvSpPr>
        <p:spPr>
          <a:xfrm>
            <a:off x="388022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39</a:t>
            </a:r>
          </a:p>
        </p:txBody>
      </p:sp>
      <p:sp>
        <p:nvSpPr>
          <p:cNvPr id="925" name="Shape 925"/>
          <p:cNvSpPr/>
          <p:nvPr/>
        </p:nvSpPr>
        <p:spPr>
          <a:xfrm>
            <a:off x="4886316"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6" name="Shape 926"/>
          <p:cNvSpPr/>
          <p:nvPr/>
        </p:nvSpPr>
        <p:spPr>
          <a:xfrm>
            <a:off x="529903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7" name="Shape 927"/>
          <p:cNvSpPr/>
          <p:nvPr/>
        </p:nvSpPr>
        <p:spPr>
          <a:xfrm>
            <a:off x="571174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8" name="Shape 928"/>
          <p:cNvSpPr/>
          <p:nvPr/>
        </p:nvSpPr>
        <p:spPr>
          <a:xfrm>
            <a:off x="612446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29" name="Shape 929"/>
          <p:cNvSpPr/>
          <p:nvPr/>
        </p:nvSpPr>
        <p:spPr>
          <a:xfrm>
            <a:off x="653717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0" name="Shape 930"/>
          <p:cNvSpPr/>
          <p:nvPr/>
        </p:nvSpPr>
        <p:spPr>
          <a:xfrm>
            <a:off x="6949894"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1" name="Shape 931"/>
          <p:cNvSpPr/>
          <p:nvPr/>
        </p:nvSpPr>
        <p:spPr>
          <a:xfrm>
            <a:off x="736260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2" name="Shape 932"/>
          <p:cNvSpPr/>
          <p:nvPr/>
        </p:nvSpPr>
        <p:spPr>
          <a:xfrm>
            <a:off x="777532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3" name="Shape 933"/>
          <p:cNvSpPr/>
          <p:nvPr/>
        </p:nvSpPr>
        <p:spPr>
          <a:xfrm>
            <a:off x="4865658"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40</a:t>
            </a:r>
          </a:p>
        </p:txBody>
      </p:sp>
      <p:sp>
        <p:nvSpPr>
          <p:cNvPr id="934" name="Shape 934"/>
          <p:cNvSpPr/>
          <p:nvPr/>
        </p:nvSpPr>
        <p:spPr>
          <a:xfrm>
            <a:off x="7754666"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47</a:t>
            </a:r>
          </a:p>
        </p:txBody>
      </p:sp>
      <p:sp>
        <p:nvSpPr>
          <p:cNvPr id="935" name="Shape 935"/>
          <p:cNvSpPr/>
          <p:nvPr/>
        </p:nvSpPr>
        <p:spPr>
          <a:xfrm>
            <a:off x="101187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6" name="Shape 936"/>
          <p:cNvSpPr/>
          <p:nvPr/>
        </p:nvSpPr>
        <p:spPr>
          <a:xfrm>
            <a:off x="142458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7" name="Shape 937"/>
          <p:cNvSpPr/>
          <p:nvPr/>
        </p:nvSpPr>
        <p:spPr>
          <a:xfrm>
            <a:off x="183730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8" name="Shape 938"/>
          <p:cNvSpPr/>
          <p:nvPr/>
        </p:nvSpPr>
        <p:spPr>
          <a:xfrm>
            <a:off x="2250018"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39" name="Shape 939"/>
          <p:cNvSpPr/>
          <p:nvPr/>
        </p:nvSpPr>
        <p:spPr>
          <a:xfrm>
            <a:off x="266273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0" name="Shape 940"/>
          <p:cNvSpPr/>
          <p:nvPr/>
        </p:nvSpPr>
        <p:spPr>
          <a:xfrm>
            <a:off x="307544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1" name="Shape 941"/>
          <p:cNvSpPr/>
          <p:nvPr/>
        </p:nvSpPr>
        <p:spPr>
          <a:xfrm>
            <a:off x="348816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2" name="Shape 942"/>
          <p:cNvSpPr/>
          <p:nvPr/>
        </p:nvSpPr>
        <p:spPr>
          <a:xfrm>
            <a:off x="3900880"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3" name="Shape 943"/>
          <p:cNvSpPr/>
          <p:nvPr/>
        </p:nvSpPr>
        <p:spPr>
          <a:xfrm>
            <a:off x="99121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48</a:t>
            </a:r>
          </a:p>
        </p:txBody>
      </p:sp>
      <p:sp>
        <p:nvSpPr>
          <p:cNvPr id="944" name="Shape 944"/>
          <p:cNvSpPr/>
          <p:nvPr/>
        </p:nvSpPr>
        <p:spPr>
          <a:xfrm>
            <a:off x="388022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55</a:t>
            </a:r>
          </a:p>
        </p:txBody>
      </p:sp>
      <p:sp>
        <p:nvSpPr>
          <p:cNvPr id="945" name="Shape 945"/>
          <p:cNvSpPr/>
          <p:nvPr/>
        </p:nvSpPr>
        <p:spPr>
          <a:xfrm>
            <a:off x="4886316"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6" name="Shape 946"/>
          <p:cNvSpPr/>
          <p:nvPr/>
        </p:nvSpPr>
        <p:spPr>
          <a:xfrm>
            <a:off x="529903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7" name="Shape 947"/>
          <p:cNvSpPr/>
          <p:nvPr/>
        </p:nvSpPr>
        <p:spPr>
          <a:xfrm>
            <a:off x="571174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8" name="Shape 948"/>
          <p:cNvSpPr/>
          <p:nvPr/>
        </p:nvSpPr>
        <p:spPr>
          <a:xfrm>
            <a:off x="612446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49" name="Shape 949"/>
          <p:cNvSpPr/>
          <p:nvPr/>
        </p:nvSpPr>
        <p:spPr>
          <a:xfrm>
            <a:off x="653717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50" name="Shape 950"/>
          <p:cNvSpPr/>
          <p:nvPr/>
        </p:nvSpPr>
        <p:spPr>
          <a:xfrm>
            <a:off x="6949894"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51" name="Shape 951"/>
          <p:cNvSpPr/>
          <p:nvPr/>
        </p:nvSpPr>
        <p:spPr>
          <a:xfrm>
            <a:off x="736260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52" name="Shape 952"/>
          <p:cNvSpPr/>
          <p:nvPr/>
        </p:nvSpPr>
        <p:spPr>
          <a:xfrm>
            <a:off x="777532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53" name="Shape 953"/>
          <p:cNvSpPr/>
          <p:nvPr/>
        </p:nvSpPr>
        <p:spPr>
          <a:xfrm>
            <a:off x="4865658"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56</a:t>
            </a:r>
          </a:p>
        </p:txBody>
      </p:sp>
      <p:sp>
        <p:nvSpPr>
          <p:cNvPr id="954" name="Shape 954"/>
          <p:cNvSpPr/>
          <p:nvPr/>
        </p:nvSpPr>
        <p:spPr>
          <a:xfrm>
            <a:off x="7754666"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63</a:t>
            </a:r>
          </a:p>
        </p:txBody>
      </p:sp>
      <p:sp>
        <p:nvSpPr>
          <p:cNvPr id="955" name="Shape 955"/>
          <p:cNvSpPr/>
          <p:nvPr/>
        </p:nvSpPr>
        <p:spPr>
          <a:xfrm>
            <a:off x="1011872"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956" name="Shape 956"/>
          <p:cNvSpPr/>
          <p:nvPr/>
        </p:nvSpPr>
        <p:spPr>
          <a:xfrm>
            <a:off x="1424587"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957" name="Shape 957"/>
          <p:cNvSpPr/>
          <p:nvPr/>
        </p:nvSpPr>
        <p:spPr>
          <a:xfrm>
            <a:off x="1837303"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958" name="Shape 958"/>
          <p:cNvSpPr/>
          <p:nvPr/>
        </p:nvSpPr>
        <p:spPr>
          <a:xfrm>
            <a:off x="2250018"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959" name="Shape 959"/>
          <p:cNvSpPr/>
          <p:nvPr/>
        </p:nvSpPr>
        <p:spPr>
          <a:xfrm>
            <a:off x="2662733"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960" name="Shape 960"/>
          <p:cNvSpPr/>
          <p:nvPr/>
        </p:nvSpPr>
        <p:spPr>
          <a:xfrm>
            <a:off x="3075449"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961" name="Shape 961"/>
          <p:cNvSpPr/>
          <p:nvPr/>
        </p:nvSpPr>
        <p:spPr>
          <a:xfrm>
            <a:off x="3488165"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962" name="Shape 962"/>
          <p:cNvSpPr/>
          <p:nvPr/>
        </p:nvSpPr>
        <p:spPr>
          <a:xfrm>
            <a:off x="3900880"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963" name="Shape 963"/>
          <p:cNvSpPr/>
          <p:nvPr/>
        </p:nvSpPr>
        <p:spPr>
          <a:xfrm>
            <a:off x="950887" y="235766"/>
            <a:ext cx="5873147" cy="8510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lgn="l">
              <a:defRPr sz="1800">
                <a:solidFill>
                  <a:srgbClr val="000000"/>
                </a:solidFill>
              </a:defRPr>
            </a:pPr>
            <a:r>
              <a:rPr sz="2531" b="0" dirty="0">
                <a:solidFill>
                  <a:srgbClr val="000000"/>
                </a:solidFill>
                <a:latin typeface="Calibri" panose="020F0502020204030204" pitchFamily="34" charset="0"/>
              </a:rPr>
              <a:t>Assume 256 byte inodes</a:t>
            </a:r>
            <a:r>
              <a:rPr lang="en-US" sz="2531" b="0" dirty="0">
                <a:solidFill>
                  <a:srgbClr val="000000"/>
                </a:solidFill>
                <a:latin typeface="Calibri" panose="020F0502020204030204" pitchFamily="34" charset="0"/>
              </a:rPr>
              <a:t> (16 inodes/block)</a:t>
            </a:r>
            <a:r>
              <a:rPr sz="2531" b="0" dirty="0">
                <a:solidFill>
                  <a:srgbClr val="000000"/>
                </a:solidFill>
                <a:latin typeface="Calibri" panose="020F0502020204030204" pitchFamily="34" charset="0"/>
              </a:rPr>
              <a:t>.  </a:t>
            </a:r>
            <a:endParaRPr lang="en-US" sz="2531" b="0" dirty="0">
              <a:solidFill>
                <a:srgbClr val="000000"/>
              </a:solidFill>
              <a:latin typeface="Calibri" panose="020F0502020204030204" pitchFamily="34" charset="0"/>
            </a:endParaRPr>
          </a:p>
          <a:p>
            <a:pPr lvl="0" algn="l">
              <a:defRPr sz="1800">
                <a:solidFill>
                  <a:srgbClr val="000000"/>
                </a:solidFill>
              </a:defRPr>
            </a:pPr>
            <a:r>
              <a:rPr sz="2531" b="0" dirty="0">
                <a:solidFill>
                  <a:srgbClr val="000000"/>
                </a:solidFill>
                <a:latin typeface="Calibri" panose="020F0502020204030204" pitchFamily="34" charset="0"/>
              </a:rPr>
              <a:t>What is offset for inode</a:t>
            </a:r>
            <a:r>
              <a:rPr lang="en-US" sz="2531" b="0" dirty="0">
                <a:solidFill>
                  <a:srgbClr val="000000"/>
                </a:solidFill>
                <a:latin typeface="Calibri" panose="020F0502020204030204" pitchFamily="34" charset="0"/>
              </a:rPr>
              <a:t> </a:t>
            </a:r>
            <a:r>
              <a:rPr sz="2531" b="0" dirty="0">
                <a:solidFill>
                  <a:srgbClr val="000000"/>
                </a:solidFill>
                <a:latin typeface="Calibri" panose="020F0502020204030204" pitchFamily="34" charset="0"/>
              </a:rPr>
              <a:t>with number 0?</a:t>
            </a:r>
          </a:p>
        </p:txBody>
      </p:sp>
    </p:spTree>
    <p:extLst>
      <p:ext uri="{BB962C8B-B14F-4D97-AF65-F5344CB8AC3E}">
        <p14:creationId xmlns:p14="http://schemas.microsoft.com/office/powerpoint/2010/main" val="410592133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5" name="Shape 965"/>
          <p:cNvSpPr/>
          <p:nvPr/>
        </p:nvSpPr>
        <p:spPr>
          <a:xfrm>
            <a:off x="1070651"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0</a:t>
            </a:r>
          </a:p>
        </p:txBody>
      </p:sp>
      <p:sp>
        <p:nvSpPr>
          <p:cNvPr id="966" name="Shape 966"/>
          <p:cNvSpPr/>
          <p:nvPr/>
        </p:nvSpPr>
        <p:spPr>
          <a:xfrm>
            <a:off x="3959660"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7</a:t>
            </a:r>
          </a:p>
        </p:txBody>
      </p:sp>
      <p:sp>
        <p:nvSpPr>
          <p:cNvPr id="967" name="Shape 967"/>
          <p:cNvSpPr/>
          <p:nvPr/>
        </p:nvSpPr>
        <p:spPr>
          <a:xfrm>
            <a:off x="4886316"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68" name="Shape 968"/>
          <p:cNvSpPr/>
          <p:nvPr/>
        </p:nvSpPr>
        <p:spPr>
          <a:xfrm>
            <a:off x="5299032"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69" name="Shape 969"/>
          <p:cNvSpPr/>
          <p:nvPr/>
        </p:nvSpPr>
        <p:spPr>
          <a:xfrm>
            <a:off x="5711747"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0" name="Shape 970"/>
          <p:cNvSpPr/>
          <p:nvPr/>
        </p:nvSpPr>
        <p:spPr>
          <a:xfrm>
            <a:off x="6124463"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1" name="Shape 971"/>
          <p:cNvSpPr/>
          <p:nvPr/>
        </p:nvSpPr>
        <p:spPr>
          <a:xfrm>
            <a:off x="6537178"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2" name="Shape 972"/>
          <p:cNvSpPr/>
          <p:nvPr/>
        </p:nvSpPr>
        <p:spPr>
          <a:xfrm>
            <a:off x="6949894"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3" name="Shape 973"/>
          <p:cNvSpPr/>
          <p:nvPr/>
        </p:nvSpPr>
        <p:spPr>
          <a:xfrm>
            <a:off x="7362609"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4" name="Shape 974"/>
          <p:cNvSpPr/>
          <p:nvPr/>
        </p:nvSpPr>
        <p:spPr>
          <a:xfrm>
            <a:off x="7775325"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5" name="Shape 975"/>
          <p:cNvSpPr/>
          <p:nvPr/>
        </p:nvSpPr>
        <p:spPr>
          <a:xfrm>
            <a:off x="4945095"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8</a:t>
            </a:r>
          </a:p>
        </p:txBody>
      </p:sp>
      <p:sp>
        <p:nvSpPr>
          <p:cNvPr id="976" name="Shape 976"/>
          <p:cNvSpPr/>
          <p:nvPr/>
        </p:nvSpPr>
        <p:spPr>
          <a:xfrm>
            <a:off x="7754666" y="1813885"/>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15</a:t>
            </a:r>
          </a:p>
        </p:txBody>
      </p:sp>
      <p:sp>
        <p:nvSpPr>
          <p:cNvPr id="977" name="Shape 977"/>
          <p:cNvSpPr/>
          <p:nvPr/>
        </p:nvSpPr>
        <p:spPr>
          <a:xfrm>
            <a:off x="101187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8" name="Shape 978"/>
          <p:cNvSpPr/>
          <p:nvPr/>
        </p:nvSpPr>
        <p:spPr>
          <a:xfrm>
            <a:off x="142458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79" name="Shape 979"/>
          <p:cNvSpPr/>
          <p:nvPr/>
        </p:nvSpPr>
        <p:spPr>
          <a:xfrm>
            <a:off x="183730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0" name="Shape 980"/>
          <p:cNvSpPr/>
          <p:nvPr/>
        </p:nvSpPr>
        <p:spPr>
          <a:xfrm>
            <a:off x="2250018"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1" name="Shape 981"/>
          <p:cNvSpPr/>
          <p:nvPr/>
        </p:nvSpPr>
        <p:spPr>
          <a:xfrm>
            <a:off x="266273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2" name="Shape 982"/>
          <p:cNvSpPr/>
          <p:nvPr/>
        </p:nvSpPr>
        <p:spPr>
          <a:xfrm>
            <a:off x="307544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3" name="Shape 983"/>
          <p:cNvSpPr/>
          <p:nvPr/>
        </p:nvSpPr>
        <p:spPr>
          <a:xfrm>
            <a:off x="348816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4" name="Shape 984"/>
          <p:cNvSpPr/>
          <p:nvPr/>
        </p:nvSpPr>
        <p:spPr>
          <a:xfrm>
            <a:off x="3900880"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5" name="Shape 985"/>
          <p:cNvSpPr/>
          <p:nvPr/>
        </p:nvSpPr>
        <p:spPr>
          <a:xfrm>
            <a:off x="99121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16</a:t>
            </a:r>
          </a:p>
        </p:txBody>
      </p:sp>
      <p:sp>
        <p:nvSpPr>
          <p:cNvPr id="986" name="Shape 986"/>
          <p:cNvSpPr/>
          <p:nvPr/>
        </p:nvSpPr>
        <p:spPr>
          <a:xfrm>
            <a:off x="388022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23</a:t>
            </a:r>
          </a:p>
        </p:txBody>
      </p:sp>
      <p:sp>
        <p:nvSpPr>
          <p:cNvPr id="987" name="Shape 987"/>
          <p:cNvSpPr/>
          <p:nvPr/>
        </p:nvSpPr>
        <p:spPr>
          <a:xfrm>
            <a:off x="4886316"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8" name="Shape 988"/>
          <p:cNvSpPr/>
          <p:nvPr/>
        </p:nvSpPr>
        <p:spPr>
          <a:xfrm>
            <a:off x="529903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89" name="Shape 989"/>
          <p:cNvSpPr/>
          <p:nvPr/>
        </p:nvSpPr>
        <p:spPr>
          <a:xfrm>
            <a:off x="571174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0" name="Shape 990"/>
          <p:cNvSpPr/>
          <p:nvPr/>
        </p:nvSpPr>
        <p:spPr>
          <a:xfrm>
            <a:off x="612446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1" name="Shape 991"/>
          <p:cNvSpPr/>
          <p:nvPr/>
        </p:nvSpPr>
        <p:spPr>
          <a:xfrm>
            <a:off x="653717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2" name="Shape 992"/>
          <p:cNvSpPr/>
          <p:nvPr/>
        </p:nvSpPr>
        <p:spPr>
          <a:xfrm>
            <a:off x="6949894"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3" name="Shape 993"/>
          <p:cNvSpPr/>
          <p:nvPr/>
        </p:nvSpPr>
        <p:spPr>
          <a:xfrm>
            <a:off x="736260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4" name="Shape 994"/>
          <p:cNvSpPr/>
          <p:nvPr/>
        </p:nvSpPr>
        <p:spPr>
          <a:xfrm>
            <a:off x="777532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5" name="Shape 995"/>
          <p:cNvSpPr/>
          <p:nvPr/>
        </p:nvSpPr>
        <p:spPr>
          <a:xfrm>
            <a:off x="4865658"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24</a:t>
            </a:r>
          </a:p>
        </p:txBody>
      </p:sp>
      <p:sp>
        <p:nvSpPr>
          <p:cNvPr id="996" name="Shape 996"/>
          <p:cNvSpPr/>
          <p:nvPr/>
        </p:nvSpPr>
        <p:spPr>
          <a:xfrm>
            <a:off x="7754666"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31</a:t>
            </a:r>
          </a:p>
        </p:txBody>
      </p:sp>
      <p:sp>
        <p:nvSpPr>
          <p:cNvPr id="997" name="Shape 997"/>
          <p:cNvSpPr/>
          <p:nvPr/>
        </p:nvSpPr>
        <p:spPr>
          <a:xfrm>
            <a:off x="101187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8" name="Shape 998"/>
          <p:cNvSpPr/>
          <p:nvPr/>
        </p:nvSpPr>
        <p:spPr>
          <a:xfrm>
            <a:off x="142458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999" name="Shape 999"/>
          <p:cNvSpPr/>
          <p:nvPr/>
        </p:nvSpPr>
        <p:spPr>
          <a:xfrm>
            <a:off x="183730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0" name="Shape 1000"/>
          <p:cNvSpPr/>
          <p:nvPr/>
        </p:nvSpPr>
        <p:spPr>
          <a:xfrm>
            <a:off x="2250018"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1" name="Shape 1001"/>
          <p:cNvSpPr/>
          <p:nvPr/>
        </p:nvSpPr>
        <p:spPr>
          <a:xfrm>
            <a:off x="266273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2" name="Shape 1002"/>
          <p:cNvSpPr/>
          <p:nvPr/>
        </p:nvSpPr>
        <p:spPr>
          <a:xfrm>
            <a:off x="307544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3" name="Shape 1003"/>
          <p:cNvSpPr/>
          <p:nvPr/>
        </p:nvSpPr>
        <p:spPr>
          <a:xfrm>
            <a:off x="348816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4" name="Shape 1004"/>
          <p:cNvSpPr/>
          <p:nvPr/>
        </p:nvSpPr>
        <p:spPr>
          <a:xfrm>
            <a:off x="3900880"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5" name="Shape 1005"/>
          <p:cNvSpPr/>
          <p:nvPr/>
        </p:nvSpPr>
        <p:spPr>
          <a:xfrm>
            <a:off x="99121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32</a:t>
            </a:r>
          </a:p>
        </p:txBody>
      </p:sp>
      <p:sp>
        <p:nvSpPr>
          <p:cNvPr id="1006" name="Shape 1006"/>
          <p:cNvSpPr/>
          <p:nvPr/>
        </p:nvSpPr>
        <p:spPr>
          <a:xfrm>
            <a:off x="388022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39</a:t>
            </a:r>
          </a:p>
        </p:txBody>
      </p:sp>
      <p:sp>
        <p:nvSpPr>
          <p:cNvPr id="1007" name="Shape 1007"/>
          <p:cNvSpPr/>
          <p:nvPr/>
        </p:nvSpPr>
        <p:spPr>
          <a:xfrm>
            <a:off x="4886316"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8" name="Shape 1008"/>
          <p:cNvSpPr/>
          <p:nvPr/>
        </p:nvSpPr>
        <p:spPr>
          <a:xfrm>
            <a:off x="529903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09" name="Shape 1009"/>
          <p:cNvSpPr/>
          <p:nvPr/>
        </p:nvSpPr>
        <p:spPr>
          <a:xfrm>
            <a:off x="571174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0" name="Shape 1010"/>
          <p:cNvSpPr/>
          <p:nvPr/>
        </p:nvSpPr>
        <p:spPr>
          <a:xfrm>
            <a:off x="612446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1" name="Shape 1011"/>
          <p:cNvSpPr/>
          <p:nvPr/>
        </p:nvSpPr>
        <p:spPr>
          <a:xfrm>
            <a:off x="653717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2" name="Shape 1012"/>
          <p:cNvSpPr/>
          <p:nvPr/>
        </p:nvSpPr>
        <p:spPr>
          <a:xfrm>
            <a:off x="6949894"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3" name="Shape 1013"/>
          <p:cNvSpPr/>
          <p:nvPr/>
        </p:nvSpPr>
        <p:spPr>
          <a:xfrm>
            <a:off x="736260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4" name="Shape 1014"/>
          <p:cNvSpPr/>
          <p:nvPr/>
        </p:nvSpPr>
        <p:spPr>
          <a:xfrm>
            <a:off x="777532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5" name="Shape 1015"/>
          <p:cNvSpPr/>
          <p:nvPr/>
        </p:nvSpPr>
        <p:spPr>
          <a:xfrm>
            <a:off x="4865658"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40</a:t>
            </a:r>
          </a:p>
        </p:txBody>
      </p:sp>
      <p:sp>
        <p:nvSpPr>
          <p:cNvPr id="1016" name="Shape 1016"/>
          <p:cNvSpPr/>
          <p:nvPr/>
        </p:nvSpPr>
        <p:spPr>
          <a:xfrm>
            <a:off x="7754666"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47</a:t>
            </a:r>
          </a:p>
        </p:txBody>
      </p:sp>
      <p:sp>
        <p:nvSpPr>
          <p:cNvPr id="1017" name="Shape 1017"/>
          <p:cNvSpPr/>
          <p:nvPr/>
        </p:nvSpPr>
        <p:spPr>
          <a:xfrm>
            <a:off x="101187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8" name="Shape 1018"/>
          <p:cNvSpPr/>
          <p:nvPr/>
        </p:nvSpPr>
        <p:spPr>
          <a:xfrm>
            <a:off x="142458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19" name="Shape 1019"/>
          <p:cNvSpPr/>
          <p:nvPr/>
        </p:nvSpPr>
        <p:spPr>
          <a:xfrm>
            <a:off x="183730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0" name="Shape 1020"/>
          <p:cNvSpPr/>
          <p:nvPr/>
        </p:nvSpPr>
        <p:spPr>
          <a:xfrm>
            <a:off x="2250018"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1" name="Shape 1021"/>
          <p:cNvSpPr/>
          <p:nvPr/>
        </p:nvSpPr>
        <p:spPr>
          <a:xfrm>
            <a:off x="266273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2" name="Shape 1022"/>
          <p:cNvSpPr/>
          <p:nvPr/>
        </p:nvSpPr>
        <p:spPr>
          <a:xfrm>
            <a:off x="307544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3" name="Shape 1023"/>
          <p:cNvSpPr/>
          <p:nvPr/>
        </p:nvSpPr>
        <p:spPr>
          <a:xfrm>
            <a:off x="348816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4" name="Shape 1024"/>
          <p:cNvSpPr/>
          <p:nvPr/>
        </p:nvSpPr>
        <p:spPr>
          <a:xfrm>
            <a:off x="3900880"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5" name="Shape 1025"/>
          <p:cNvSpPr/>
          <p:nvPr/>
        </p:nvSpPr>
        <p:spPr>
          <a:xfrm>
            <a:off x="99121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48</a:t>
            </a:r>
          </a:p>
        </p:txBody>
      </p:sp>
      <p:sp>
        <p:nvSpPr>
          <p:cNvPr id="1026" name="Shape 1026"/>
          <p:cNvSpPr/>
          <p:nvPr/>
        </p:nvSpPr>
        <p:spPr>
          <a:xfrm>
            <a:off x="388022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55</a:t>
            </a:r>
          </a:p>
        </p:txBody>
      </p:sp>
      <p:sp>
        <p:nvSpPr>
          <p:cNvPr id="1027" name="Shape 1027"/>
          <p:cNvSpPr/>
          <p:nvPr/>
        </p:nvSpPr>
        <p:spPr>
          <a:xfrm>
            <a:off x="4886316"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8" name="Shape 1028"/>
          <p:cNvSpPr/>
          <p:nvPr/>
        </p:nvSpPr>
        <p:spPr>
          <a:xfrm>
            <a:off x="529903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29" name="Shape 1029"/>
          <p:cNvSpPr/>
          <p:nvPr/>
        </p:nvSpPr>
        <p:spPr>
          <a:xfrm>
            <a:off x="571174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30" name="Shape 1030"/>
          <p:cNvSpPr/>
          <p:nvPr/>
        </p:nvSpPr>
        <p:spPr>
          <a:xfrm>
            <a:off x="612446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31" name="Shape 1031"/>
          <p:cNvSpPr/>
          <p:nvPr/>
        </p:nvSpPr>
        <p:spPr>
          <a:xfrm>
            <a:off x="653717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32" name="Shape 1032"/>
          <p:cNvSpPr/>
          <p:nvPr/>
        </p:nvSpPr>
        <p:spPr>
          <a:xfrm>
            <a:off x="6949894"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33" name="Shape 1033"/>
          <p:cNvSpPr/>
          <p:nvPr/>
        </p:nvSpPr>
        <p:spPr>
          <a:xfrm>
            <a:off x="736260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34" name="Shape 1034"/>
          <p:cNvSpPr/>
          <p:nvPr/>
        </p:nvSpPr>
        <p:spPr>
          <a:xfrm>
            <a:off x="777532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35" name="Shape 1035"/>
          <p:cNvSpPr/>
          <p:nvPr/>
        </p:nvSpPr>
        <p:spPr>
          <a:xfrm>
            <a:off x="4865658"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56</a:t>
            </a:r>
          </a:p>
        </p:txBody>
      </p:sp>
      <p:sp>
        <p:nvSpPr>
          <p:cNvPr id="1036" name="Shape 1036"/>
          <p:cNvSpPr/>
          <p:nvPr/>
        </p:nvSpPr>
        <p:spPr>
          <a:xfrm>
            <a:off x="7754666"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63</a:t>
            </a:r>
          </a:p>
        </p:txBody>
      </p:sp>
      <p:sp>
        <p:nvSpPr>
          <p:cNvPr id="1037" name="Shape 1037"/>
          <p:cNvSpPr/>
          <p:nvPr/>
        </p:nvSpPr>
        <p:spPr>
          <a:xfrm>
            <a:off x="1011872"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1038" name="Shape 1038"/>
          <p:cNvSpPr/>
          <p:nvPr/>
        </p:nvSpPr>
        <p:spPr>
          <a:xfrm>
            <a:off x="1424587"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1039" name="Shape 1039"/>
          <p:cNvSpPr/>
          <p:nvPr/>
        </p:nvSpPr>
        <p:spPr>
          <a:xfrm>
            <a:off x="1837303"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1040" name="Shape 1040"/>
          <p:cNvSpPr/>
          <p:nvPr/>
        </p:nvSpPr>
        <p:spPr>
          <a:xfrm>
            <a:off x="2250018"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041" name="Shape 1041"/>
          <p:cNvSpPr/>
          <p:nvPr/>
        </p:nvSpPr>
        <p:spPr>
          <a:xfrm>
            <a:off x="2662733"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042" name="Shape 1042"/>
          <p:cNvSpPr/>
          <p:nvPr/>
        </p:nvSpPr>
        <p:spPr>
          <a:xfrm>
            <a:off x="3075449"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043" name="Shape 1043"/>
          <p:cNvSpPr/>
          <p:nvPr/>
        </p:nvSpPr>
        <p:spPr>
          <a:xfrm>
            <a:off x="3488165"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044" name="Shape 1044"/>
          <p:cNvSpPr/>
          <p:nvPr/>
        </p:nvSpPr>
        <p:spPr>
          <a:xfrm>
            <a:off x="3900880"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83" name="Shape 963">
            <a:extLst>
              <a:ext uri="{FF2B5EF4-FFF2-40B4-BE49-F238E27FC236}">
                <a16:creationId xmlns:a16="http://schemas.microsoft.com/office/drawing/2014/main" id="{710402FC-45E4-5644-9468-13364011B976}"/>
              </a:ext>
            </a:extLst>
          </p:cNvPr>
          <p:cNvSpPr/>
          <p:nvPr/>
        </p:nvSpPr>
        <p:spPr>
          <a:xfrm>
            <a:off x="950887" y="235766"/>
            <a:ext cx="5873147" cy="8510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lgn="l">
              <a:defRPr sz="1800">
                <a:solidFill>
                  <a:srgbClr val="000000"/>
                </a:solidFill>
              </a:defRPr>
            </a:pPr>
            <a:r>
              <a:rPr sz="2531" b="0" dirty="0">
                <a:solidFill>
                  <a:srgbClr val="000000"/>
                </a:solidFill>
                <a:latin typeface="Calibri" panose="020F0502020204030204" pitchFamily="34" charset="0"/>
              </a:rPr>
              <a:t>Assume 256 byte inodes</a:t>
            </a:r>
            <a:r>
              <a:rPr lang="en-US" sz="2531" b="0" dirty="0">
                <a:solidFill>
                  <a:srgbClr val="000000"/>
                </a:solidFill>
                <a:latin typeface="Calibri" panose="020F0502020204030204" pitchFamily="34" charset="0"/>
              </a:rPr>
              <a:t> (16 inodes/block)</a:t>
            </a:r>
            <a:r>
              <a:rPr sz="2531" b="0" dirty="0">
                <a:solidFill>
                  <a:srgbClr val="000000"/>
                </a:solidFill>
                <a:latin typeface="Calibri" panose="020F0502020204030204" pitchFamily="34" charset="0"/>
              </a:rPr>
              <a:t>.  </a:t>
            </a:r>
            <a:endParaRPr lang="en-US" sz="2531" b="0" dirty="0">
              <a:solidFill>
                <a:srgbClr val="000000"/>
              </a:solidFill>
              <a:latin typeface="Calibri" panose="020F0502020204030204" pitchFamily="34" charset="0"/>
            </a:endParaRPr>
          </a:p>
          <a:p>
            <a:pPr lvl="0" algn="l">
              <a:defRPr sz="1800">
                <a:solidFill>
                  <a:srgbClr val="000000"/>
                </a:solidFill>
              </a:defRPr>
            </a:pPr>
            <a:r>
              <a:rPr sz="2531" b="0" dirty="0">
                <a:solidFill>
                  <a:srgbClr val="000000"/>
                </a:solidFill>
                <a:latin typeface="Calibri" panose="020F0502020204030204" pitchFamily="34" charset="0"/>
              </a:rPr>
              <a:t>What is offset for inode</a:t>
            </a:r>
            <a:r>
              <a:rPr lang="en-US" sz="2531" b="0" dirty="0">
                <a:solidFill>
                  <a:srgbClr val="000000"/>
                </a:solidFill>
                <a:latin typeface="Calibri" panose="020F0502020204030204" pitchFamily="34" charset="0"/>
              </a:rPr>
              <a:t> </a:t>
            </a:r>
            <a:r>
              <a:rPr sz="2531" b="0" dirty="0">
                <a:solidFill>
                  <a:srgbClr val="000000"/>
                </a:solidFill>
                <a:latin typeface="Calibri" panose="020F0502020204030204" pitchFamily="34" charset="0"/>
              </a:rPr>
              <a:t>with number </a:t>
            </a:r>
            <a:r>
              <a:rPr lang="en-US" sz="2531" b="0" dirty="0">
                <a:solidFill>
                  <a:srgbClr val="000000"/>
                </a:solidFill>
                <a:latin typeface="Calibri" panose="020F0502020204030204" pitchFamily="34" charset="0"/>
              </a:rPr>
              <a:t>4</a:t>
            </a:r>
            <a:r>
              <a:rPr sz="2531" b="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33625225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7" name="Shape 1047"/>
          <p:cNvSpPr/>
          <p:nvPr/>
        </p:nvSpPr>
        <p:spPr>
          <a:xfrm>
            <a:off x="1070651"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0</a:t>
            </a:r>
          </a:p>
        </p:txBody>
      </p:sp>
      <p:sp>
        <p:nvSpPr>
          <p:cNvPr id="1048" name="Shape 1048"/>
          <p:cNvSpPr/>
          <p:nvPr/>
        </p:nvSpPr>
        <p:spPr>
          <a:xfrm>
            <a:off x="3959660"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7</a:t>
            </a:r>
          </a:p>
        </p:txBody>
      </p:sp>
      <p:sp>
        <p:nvSpPr>
          <p:cNvPr id="1049" name="Shape 1049"/>
          <p:cNvSpPr/>
          <p:nvPr/>
        </p:nvSpPr>
        <p:spPr>
          <a:xfrm>
            <a:off x="4886316"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0" name="Shape 1050"/>
          <p:cNvSpPr/>
          <p:nvPr/>
        </p:nvSpPr>
        <p:spPr>
          <a:xfrm>
            <a:off x="5299032"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1" name="Shape 1051"/>
          <p:cNvSpPr/>
          <p:nvPr/>
        </p:nvSpPr>
        <p:spPr>
          <a:xfrm>
            <a:off x="5711747"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2" name="Shape 1052"/>
          <p:cNvSpPr/>
          <p:nvPr/>
        </p:nvSpPr>
        <p:spPr>
          <a:xfrm>
            <a:off x="6124463"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3" name="Shape 1053"/>
          <p:cNvSpPr/>
          <p:nvPr/>
        </p:nvSpPr>
        <p:spPr>
          <a:xfrm>
            <a:off x="6537178"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4" name="Shape 1054"/>
          <p:cNvSpPr/>
          <p:nvPr/>
        </p:nvSpPr>
        <p:spPr>
          <a:xfrm>
            <a:off x="6949894"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5" name="Shape 1055"/>
          <p:cNvSpPr/>
          <p:nvPr/>
        </p:nvSpPr>
        <p:spPr>
          <a:xfrm>
            <a:off x="7362609"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6" name="Shape 1056"/>
          <p:cNvSpPr/>
          <p:nvPr/>
        </p:nvSpPr>
        <p:spPr>
          <a:xfrm>
            <a:off x="7775325"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57" name="Shape 1057"/>
          <p:cNvSpPr/>
          <p:nvPr/>
        </p:nvSpPr>
        <p:spPr>
          <a:xfrm>
            <a:off x="4945095"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8</a:t>
            </a:r>
          </a:p>
        </p:txBody>
      </p:sp>
      <p:sp>
        <p:nvSpPr>
          <p:cNvPr id="1058" name="Shape 1058"/>
          <p:cNvSpPr/>
          <p:nvPr/>
        </p:nvSpPr>
        <p:spPr>
          <a:xfrm>
            <a:off x="7754666" y="1813885"/>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15</a:t>
            </a:r>
          </a:p>
        </p:txBody>
      </p:sp>
      <p:sp>
        <p:nvSpPr>
          <p:cNvPr id="1059" name="Shape 1059"/>
          <p:cNvSpPr/>
          <p:nvPr/>
        </p:nvSpPr>
        <p:spPr>
          <a:xfrm>
            <a:off x="101187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0" name="Shape 1060"/>
          <p:cNvSpPr/>
          <p:nvPr/>
        </p:nvSpPr>
        <p:spPr>
          <a:xfrm>
            <a:off x="142458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1" name="Shape 1061"/>
          <p:cNvSpPr/>
          <p:nvPr/>
        </p:nvSpPr>
        <p:spPr>
          <a:xfrm>
            <a:off x="183730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2" name="Shape 1062"/>
          <p:cNvSpPr/>
          <p:nvPr/>
        </p:nvSpPr>
        <p:spPr>
          <a:xfrm>
            <a:off x="2250018"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3" name="Shape 1063"/>
          <p:cNvSpPr/>
          <p:nvPr/>
        </p:nvSpPr>
        <p:spPr>
          <a:xfrm>
            <a:off x="266273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4" name="Shape 1064"/>
          <p:cNvSpPr/>
          <p:nvPr/>
        </p:nvSpPr>
        <p:spPr>
          <a:xfrm>
            <a:off x="307544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5" name="Shape 1065"/>
          <p:cNvSpPr/>
          <p:nvPr/>
        </p:nvSpPr>
        <p:spPr>
          <a:xfrm>
            <a:off x="348816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6" name="Shape 1066"/>
          <p:cNvSpPr/>
          <p:nvPr/>
        </p:nvSpPr>
        <p:spPr>
          <a:xfrm>
            <a:off x="3900880"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67" name="Shape 1067"/>
          <p:cNvSpPr/>
          <p:nvPr/>
        </p:nvSpPr>
        <p:spPr>
          <a:xfrm>
            <a:off x="99121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16</a:t>
            </a:r>
          </a:p>
        </p:txBody>
      </p:sp>
      <p:sp>
        <p:nvSpPr>
          <p:cNvPr id="1068" name="Shape 1068"/>
          <p:cNvSpPr/>
          <p:nvPr/>
        </p:nvSpPr>
        <p:spPr>
          <a:xfrm>
            <a:off x="388022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23</a:t>
            </a:r>
          </a:p>
        </p:txBody>
      </p:sp>
      <p:sp>
        <p:nvSpPr>
          <p:cNvPr id="1069" name="Shape 1069"/>
          <p:cNvSpPr/>
          <p:nvPr/>
        </p:nvSpPr>
        <p:spPr>
          <a:xfrm>
            <a:off x="4886316"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0" name="Shape 1070"/>
          <p:cNvSpPr/>
          <p:nvPr/>
        </p:nvSpPr>
        <p:spPr>
          <a:xfrm>
            <a:off x="529903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1" name="Shape 1071"/>
          <p:cNvSpPr/>
          <p:nvPr/>
        </p:nvSpPr>
        <p:spPr>
          <a:xfrm>
            <a:off x="571174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2" name="Shape 1072"/>
          <p:cNvSpPr/>
          <p:nvPr/>
        </p:nvSpPr>
        <p:spPr>
          <a:xfrm>
            <a:off x="612446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3" name="Shape 1073"/>
          <p:cNvSpPr/>
          <p:nvPr/>
        </p:nvSpPr>
        <p:spPr>
          <a:xfrm>
            <a:off x="653717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4" name="Shape 1074"/>
          <p:cNvSpPr/>
          <p:nvPr/>
        </p:nvSpPr>
        <p:spPr>
          <a:xfrm>
            <a:off x="6949894"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5" name="Shape 1075"/>
          <p:cNvSpPr/>
          <p:nvPr/>
        </p:nvSpPr>
        <p:spPr>
          <a:xfrm>
            <a:off x="736260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6" name="Shape 1076"/>
          <p:cNvSpPr/>
          <p:nvPr/>
        </p:nvSpPr>
        <p:spPr>
          <a:xfrm>
            <a:off x="777532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77" name="Shape 1077"/>
          <p:cNvSpPr/>
          <p:nvPr/>
        </p:nvSpPr>
        <p:spPr>
          <a:xfrm>
            <a:off x="4865658"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24</a:t>
            </a:r>
          </a:p>
        </p:txBody>
      </p:sp>
      <p:sp>
        <p:nvSpPr>
          <p:cNvPr id="1078" name="Shape 1078"/>
          <p:cNvSpPr/>
          <p:nvPr/>
        </p:nvSpPr>
        <p:spPr>
          <a:xfrm>
            <a:off x="7754666"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31</a:t>
            </a:r>
          </a:p>
        </p:txBody>
      </p:sp>
      <p:sp>
        <p:nvSpPr>
          <p:cNvPr id="1079" name="Shape 1079"/>
          <p:cNvSpPr/>
          <p:nvPr/>
        </p:nvSpPr>
        <p:spPr>
          <a:xfrm>
            <a:off x="101187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0" name="Shape 1080"/>
          <p:cNvSpPr/>
          <p:nvPr/>
        </p:nvSpPr>
        <p:spPr>
          <a:xfrm>
            <a:off x="142458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1" name="Shape 1081"/>
          <p:cNvSpPr/>
          <p:nvPr/>
        </p:nvSpPr>
        <p:spPr>
          <a:xfrm>
            <a:off x="183730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2" name="Shape 1082"/>
          <p:cNvSpPr/>
          <p:nvPr/>
        </p:nvSpPr>
        <p:spPr>
          <a:xfrm>
            <a:off x="2250018"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3" name="Shape 1083"/>
          <p:cNvSpPr/>
          <p:nvPr/>
        </p:nvSpPr>
        <p:spPr>
          <a:xfrm>
            <a:off x="266273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4" name="Shape 1084"/>
          <p:cNvSpPr/>
          <p:nvPr/>
        </p:nvSpPr>
        <p:spPr>
          <a:xfrm>
            <a:off x="307544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5" name="Shape 1085"/>
          <p:cNvSpPr/>
          <p:nvPr/>
        </p:nvSpPr>
        <p:spPr>
          <a:xfrm>
            <a:off x="348816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6" name="Shape 1086"/>
          <p:cNvSpPr/>
          <p:nvPr/>
        </p:nvSpPr>
        <p:spPr>
          <a:xfrm>
            <a:off x="3900880"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87" name="Shape 1087"/>
          <p:cNvSpPr/>
          <p:nvPr/>
        </p:nvSpPr>
        <p:spPr>
          <a:xfrm>
            <a:off x="99121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32</a:t>
            </a:r>
          </a:p>
        </p:txBody>
      </p:sp>
      <p:sp>
        <p:nvSpPr>
          <p:cNvPr id="1088" name="Shape 1088"/>
          <p:cNvSpPr/>
          <p:nvPr/>
        </p:nvSpPr>
        <p:spPr>
          <a:xfrm>
            <a:off x="388022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39</a:t>
            </a:r>
          </a:p>
        </p:txBody>
      </p:sp>
      <p:sp>
        <p:nvSpPr>
          <p:cNvPr id="1089" name="Shape 1089"/>
          <p:cNvSpPr/>
          <p:nvPr/>
        </p:nvSpPr>
        <p:spPr>
          <a:xfrm>
            <a:off x="4886316"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0" name="Shape 1090"/>
          <p:cNvSpPr/>
          <p:nvPr/>
        </p:nvSpPr>
        <p:spPr>
          <a:xfrm>
            <a:off x="529903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1" name="Shape 1091"/>
          <p:cNvSpPr/>
          <p:nvPr/>
        </p:nvSpPr>
        <p:spPr>
          <a:xfrm>
            <a:off x="571174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2" name="Shape 1092"/>
          <p:cNvSpPr/>
          <p:nvPr/>
        </p:nvSpPr>
        <p:spPr>
          <a:xfrm>
            <a:off x="612446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3" name="Shape 1093"/>
          <p:cNvSpPr/>
          <p:nvPr/>
        </p:nvSpPr>
        <p:spPr>
          <a:xfrm>
            <a:off x="653717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4" name="Shape 1094"/>
          <p:cNvSpPr/>
          <p:nvPr/>
        </p:nvSpPr>
        <p:spPr>
          <a:xfrm>
            <a:off x="6949894"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5" name="Shape 1095"/>
          <p:cNvSpPr/>
          <p:nvPr/>
        </p:nvSpPr>
        <p:spPr>
          <a:xfrm>
            <a:off x="736260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6" name="Shape 1096"/>
          <p:cNvSpPr/>
          <p:nvPr/>
        </p:nvSpPr>
        <p:spPr>
          <a:xfrm>
            <a:off x="777532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097" name="Shape 1097"/>
          <p:cNvSpPr/>
          <p:nvPr/>
        </p:nvSpPr>
        <p:spPr>
          <a:xfrm>
            <a:off x="4865658"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40</a:t>
            </a:r>
          </a:p>
        </p:txBody>
      </p:sp>
      <p:sp>
        <p:nvSpPr>
          <p:cNvPr id="1098" name="Shape 1098"/>
          <p:cNvSpPr/>
          <p:nvPr/>
        </p:nvSpPr>
        <p:spPr>
          <a:xfrm>
            <a:off x="7754666"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47</a:t>
            </a:r>
          </a:p>
        </p:txBody>
      </p:sp>
      <p:sp>
        <p:nvSpPr>
          <p:cNvPr id="1099" name="Shape 1099"/>
          <p:cNvSpPr/>
          <p:nvPr/>
        </p:nvSpPr>
        <p:spPr>
          <a:xfrm>
            <a:off x="101187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0" name="Shape 1100"/>
          <p:cNvSpPr/>
          <p:nvPr/>
        </p:nvSpPr>
        <p:spPr>
          <a:xfrm>
            <a:off x="142458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1" name="Shape 1101"/>
          <p:cNvSpPr/>
          <p:nvPr/>
        </p:nvSpPr>
        <p:spPr>
          <a:xfrm>
            <a:off x="183730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2" name="Shape 1102"/>
          <p:cNvSpPr/>
          <p:nvPr/>
        </p:nvSpPr>
        <p:spPr>
          <a:xfrm>
            <a:off x="2250018"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3" name="Shape 1103"/>
          <p:cNvSpPr/>
          <p:nvPr/>
        </p:nvSpPr>
        <p:spPr>
          <a:xfrm>
            <a:off x="266273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4" name="Shape 1104"/>
          <p:cNvSpPr/>
          <p:nvPr/>
        </p:nvSpPr>
        <p:spPr>
          <a:xfrm>
            <a:off x="307544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5" name="Shape 1105"/>
          <p:cNvSpPr/>
          <p:nvPr/>
        </p:nvSpPr>
        <p:spPr>
          <a:xfrm>
            <a:off x="348816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6" name="Shape 1106"/>
          <p:cNvSpPr/>
          <p:nvPr/>
        </p:nvSpPr>
        <p:spPr>
          <a:xfrm>
            <a:off x="3900880"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07" name="Shape 1107"/>
          <p:cNvSpPr/>
          <p:nvPr/>
        </p:nvSpPr>
        <p:spPr>
          <a:xfrm>
            <a:off x="99121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48</a:t>
            </a:r>
          </a:p>
        </p:txBody>
      </p:sp>
      <p:sp>
        <p:nvSpPr>
          <p:cNvPr id="1108" name="Shape 1108"/>
          <p:cNvSpPr/>
          <p:nvPr/>
        </p:nvSpPr>
        <p:spPr>
          <a:xfrm>
            <a:off x="388022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55</a:t>
            </a:r>
          </a:p>
        </p:txBody>
      </p:sp>
      <p:sp>
        <p:nvSpPr>
          <p:cNvPr id="1109" name="Shape 1109"/>
          <p:cNvSpPr/>
          <p:nvPr/>
        </p:nvSpPr>
        <p:spPr>
          <a:xfrm>
            <a:off x="4886316"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0" name="Shape 1110"/>
          <p:cNvSpPr/>
          <p:nvPr/>
        </p:nvSpPr>
        <p:spPr>
          <a:xfrm>
            <a:off x="529903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1" name="Shape 1111"/>
          <p:cNvSpPr/>
          <p:nvPr/>
        </p:nvSpPr>
        <p:spPr>
          <a:xfrm>
            <a:off x="571174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2" name="Shape 1112"/>
          <p:cNvSpPr/>
          <p:nvPr/>
        </p:nvSpPr>
        <p:spPr>
          <a:xfrm>
            <a:off x="612446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3" name="Shape 1113"/>
          <p:cNvSpPr/>
          <p:nvPr/>
        </p:nvSpPr>
        <p:spPr>
          <a:xfrm>
            <a:off x="653717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4" name="Shape 1114"/>
          <p:cNvSpPr/>
          <p:nvPr/>
        </p:nvSpPr>
        <p:spPr>
          <a:xfrm>
            <a:off x="6949894"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5" name="Shape 1115"/>
          <p:cNvSpPr/>
          <p:nvPr/>
        </p:nvSpPr>
        <p:spPr>
          <a:xfrm>
            <a:off x="736260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6" name="Shape 1116"/>
          <p:cNvSpPr/>
          <p:nvPr/>
        </p:nvSpPr>
        <p:spPr>
          <a:xfrm>
            <a:off x="777532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117" name="Shape 1117"/>
          <p:cNvSpPr/>
          <p:nvPr/>
        </p:nvSpPr>
        <p:spPr>
          <a:xfrm>
            <a:off x="4865658"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56</a:t>
            </a:r>
          </a:p>
        </p:txBody>
      </p:sp>
      <p:sp>
        <p:nvSpPr>
          <p:cNvPr id="1118" name="Shape 1118"/>
          <p:cNvSpPr/>
          <p:nvPr/>
        </p:nvSpPr>
        <p:spPr>
          <a:xfrm>
            <a:off x="7754666"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63</a:t>
            </a:r>
          </a:p>
        </p:txBody>
      </p:sp>
      <p:sp>
        <p:nvSpPr>
          <p:cNvPr id="1119" name="Shape 1119"/>
          <p:cNvSpPr/>
          <p:nvPr/>
        </p:nvSpPr>
        <p:spPr>
          <a:xfrm>
            <a:off x="1011872"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1120" name="Shape 1120"/>
          <p:cNvSpPr/>
          <p:nvPr/>
        </p:nvSpPr>
        <p:spPr>
          <a:xfrm>
            <a:off x="1424587"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1121" name="Shape 1121"/>
          <p:cNvSpPr/>
          <p:nvPr/>
        </p:nvSpPr>
        <p:spPr>
          <a:xfrm>
            <a:off x="1837303" y="1438472"/>
            <a:ext cx="356804" cy="395424"/>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t>D</a:t>
            </a:r>
          </a:p>
        </p:txBody>
      </p:sp>
      <p:sp>
        <p:nvSpPr>
          <p:cNvPr id="1122" name="Shape 1122"/>
          <p:cNvSpPr/>
          <p:nvPr/>
        </p:nvSpPr>
        <p:spPr>
          <a:xfrm>
            <a:off x="2250018"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123" name="Shape 1123"/>
          <p:cNvSpPr/>
          <p:nvPr/>
        </p:nvSpPr>
        <p:spPr>
          <a:xfrm>
            <a:off x="2662733"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124" name="Shape 1124"/>
          <p:cNvSpPr/>
          <p:nvPr/>
        </p:nvSpPr>
        <p:spPr>
          <a:xfrm>
            <a:off x="3075449"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125" name="Shape 1125"/>
          <p:cNvSpPr/>
          <p:nvPr/>
        </p:nvSpPr>
        <p:spPr>
          <a:xfrm>
            <a:off x="3488165"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126" name="Shape 1126"/>
          <p:cNvSpPr/>
          <p:nvPr/>
        </p:nvSpPr>
        <p:spPr>
          <a:xfrm>
            <a:off x="3900880"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127" name="Shape 1127"/>
          <p:cNvSpPr/>
          <p:nvPr/>
        </p:nvSpPr>
        <p:spPr>
          <a:xfrm>
            <a:off x="950887" y="235766"/>
            <a:ext cx="5873147" cy="8510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lgn="l">
              <a:defRPr sz="1800">
                <a:solidFill>
                  <a:srgbClr val="000000"/>
                </a:solidFill>
              </a:defRPr>
            </a:pPr>
            <a:r>
              <a:rPr sz="2531" b="0" dirty="0">
                <a:solidFill>
                  <a:srgbClr val="000000"/>
                </a:solidFill>
                <a:latin typeface="Calibri" panose="020F0502020204030204" pitchFamily="34" charset="0"/>
              </a:rPr>
              <a:t>Assume 256 byte inodes</a:t>
            </a:r>
            <a:r>
              <a:rPr lang="en-US" sz="2531" b="0" dirty="0">
                <a:solidFill>
                  <a:srgbClr val="000000"/>
                </a:solidFill>
                <a:latin typeface="Calibri" panose="020F0502020204030204" pitchFamily="34" charset="0"/>
              </a:rPr>
              <a:t> (16 inodes/block)</a:t>
            </a:r>
            <a:r>
              <a:rPr sz="2531" b="0" dirty="0">
                <a:solidFill>
                  <a:srgbClr val="000000"/>
                </a:solidFill>
                <a:latin typeface="Calibri" panose="020F0502020204030204" pitchFamily="34" charset="0"/>
              </a:rPr>
              <a:t>.  </a:t>
            </a:r>
            <a:endParaRPr lang="en-US" sz="2531" b="0" dirty="0">
              <a:solidFill>
                <a:srgbClr val="000000"/>
              </a:solidFill>
              <a:latin typeface="Calibri" panose="020F0502020204030204" pitchFamily="34" charset="0"/>
            </a:endParaRPr>
          </a:p>
          <a:p>
            <a:pPr lvl="0" algn="l">
              <a:defRPr sz="1800">
                <a:solidFill>
                  <a:srgbClr val="000000"/>
                </a:solidFill>
              </a:defRPr>
            </a:pPr>
            <a:r>
              <a:rPr sz="2531" b="0" dirty="0">
                <a:solidFill>
                  <a:srgbClr val="000000"/>
                </a:solidFill>
                <a:latin typeface="Calibri" panose="020F0502020204030204" pitchFamily="34" charset="0"/>
              </a:rPr>
              <a:t>What is offset for inode</a:t>
            </a:r>
            <a:r>
              <a:rPr lang="en-US" sz="2531" b="0" dirty="0">
                <a:solidFill>
                  <a:srgbClr val="000000"/>
                </a:solidFill>
                <a:latin typeface="Calibri" panose="020F0502020204030204" pitchFamily="34" charset="0"/>
              </a:rPr>
              <a:t> </a:t>
            </a:r>
            <a:r>
              <a:rPr sz="2531" b="0" dirty="0">
                <a:solidFill>
                  <a:srgbClr val="000000"/>
                </a:solidFill>
                <a:latin typeface="Calibri" panose="020F0502020204030204" pitchFamily="34" charset="0"/>
              </a:rPr>
              <a:t>with number 40?</a:t>
            </a:r>
          </a:p>
        </p:txBody>
      </p:sp>
    </p:spTree>
    <p:extLst>
      <p:ext uri="{BB962C8B-B14F-4D97-AF65-F5344CB8AC3E}">
        <p14:creationId xmlns:p14="http://schemas.microsoft.com/office/powerpoint/2010/main" val="171264087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 name="Shape 113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a:solidFill>
                  <a:srgbClr val="000000"/>
                </a:solidFill>
              </a:rPr>
              <a:t>Directories</a:t>
            </a:r>
          </a:p>
        </p:txBody>
      </p:sp>
      <p:sp>
        <p:nvSpPr>
          <p:cNvPr id="1136" name="Shape 1136"/>
          <p:cNvSpPr>
            <a:spLocks noGrp="1"/>
          </p:cNvSpPr>
          <p:nvPr>
            <p:ph type="body" idx="4294967295"/>
          </p:nvPr>
        </p:nvSpPr>
        <p:spPr>
          <a:xfrm>
            <a:off x="329994" y="1689019"/>
            <a:ext cx="8486232" cy="4943389"/>
          </a:xfrm>
          <a:prstGeom prst="rect">
            <a:avLst/>
          </a:prstGeom>
        </p:spPr>
        <p:txBody>
          <a:bodyPr>
            <a:normAutofit/>
          </a:bodyPr>
          <a:lstStyle/>
          <a:p>
            <a:pPr>
              <a:defRPr sz="1800">
                <a:solidFill>
                  <a:srgbClr val="000000"/>
                </a:solidFill>
              </a:defRPr>
            </a:pPr>
            <a:r>
              <a:rPr sz="2672" dirty="0"/>
              <a:t>File systems vary</a:t>
            </a:r>
          </a:p>
          <a:p>
            <a:pPr>
              <a:defRPr sz="1800">
                <a:solidFill>
                  <a:srgbClr val="000000"/>
                </a:solidFill>
              </a:defRPr>
            </a:pPr>
            <a:endParaRPr sz="2672" dirty="0"/>
          </a:p>
          <a:p>
            <a:pPr>
              <a:defRPr sz="1800">
                <a:solidFill>
                  <a:srgbClr val="000000"/>
                </a:solidFill>
              </a:defRPr>
            </a:pPr>
            <a:r>
              <a:rPr sz="2672" dirty="0"/>
              <a:t>Common design: </a:t>
            </a:r>
            <a:r>
              <a:rPr lang="en-US" sz="2672" dirty="0"/>
              <a:t>S</a:t>
            </a:r>
            <a:r>
              <a:rPr sz="2672" dirty="0"/>
              <a:t>tore </a:t>
            </a:r>
            <a:r>
              <a:rPr sz="2672" dirty="0">
                <a:solidFill>
                  <a:srgbClr val="0070C0"/>
                </a:solidFill>
              </a:rPr>
              <a:t>directory</a:t>
            </a:r>
            <a:r>
              <a:rPr sz="2672" dirty="0"/>
              <a:t> entries in </a:t>
            </a:r>
            <a:r>
              <a:rPr lang="en-US" sz="2672" dirty="0"/>
              <a:t>data blocks</a:t>
            </a:r>
          </a:p>
          <a:p>
            <a:pPr lvl="1">
              <a:defRPr sz="1800">
                <a:solidFill>
                  <a:srgbClr val="000000"/>
                </a:solidFill>
              </a:defRPr>
            </a:pPr>
            <a:r>
              <a:rPr lang="en-US" sz="2400" dirty="0">
                <a:solidFill>
                  <a:srgbClr val="0070C0"/>
                </a:solidFill>
              </a:rPr>
              <a:t>Large</a:t>
            </a:r>
            <a:r>
              <a:rPr lang="en-US" sz="2400" dirty="0"/>
              <a:t> directories just use </a:t>
            </a:r>
            <a:r>
              <a:rPr lang="en-US" sz="2400" dirty="0">
                <a:solidFill>
                  <a:srgbClr val="0070C0"/>
                </a:solidFill>
              </a:rPr>
              <a:t>multiple data blocks</a:t>
            </a:r>
          </a:p>
          <a:p>
            <a:pPr lvl="1">
              <a:defRPr sz="1800">
                <a:solidFill>
                  <a:srgbClr val="000000"/>
                </a:solidFill>
              </a:defRPr>
            </a:pPr>
            <a:r>
              <a:rPr lang="en-US" sz="2400" dirty="0"/>
              <a:t>Use </a:t>
            </a:r>
            <a:r>
              <a:rPr lang="en-US" sz="2400" dirty="0">
                <a:solidFill>
                  <a:srgbClr val="0070C0"/>
                </a:solidFill>
              </a:rPr>
              <a:t>bit in </a:t>
            </a:r>
            <a:r>
              <a:rPr lang="en-US" sz="2400" dirty="0" err="1">
                <a:solidFill>
                  <a:srgbClr val="0070C0"/>
                </a:solidFill>
              </a:rPr>
              <a:t>inode</a:t>
            </a:r>
            <a:r>
              <a:rPr lang="en-US" sz="2400" dirty="0">
                <a:solidFill>
                  <a:srgbClr val="0070C0"/>
                </a:solidFill>
              </a:rPr>
              <a:t> </a:t>
            </a:r>
            <a:r>
              <a:rPr lang="en-US" sz="2400" dirty="0"/>
              <a:t>to distinguish directories from files</a:t>
            </a:r>
            <a:endParaRPr sz="2400" dirty="0"/>
          </a:p>
          <a:p>
            <a:pPr>
              <a:defRPr sz="1800">
                <a:solidFill>
                  <a:srgbClr val="000000"/>
                </a:solidFill>
              </a:defRPr>
            </a:pPr>
            <a:endParaRPr sz="2672" dirty="0"/>
          </a:p>
          <a:p>
            <a:pPr>
              <a:defRPr sz="1800">
                <a:solidFill>
                  <a:srgbClr val="000000"/>
                </a:solidFill>
              </a:defRPr>
            </a:pPr>
            <a:r>
              <a:rPr sz="2672" dirty="0"/>
              <a:t>Various formats could be used</a:t>
            </a:r>
          </a:p>
          <a:p>
            <a:pPr lvl="1">
              <a:defRPr sz="1800">
                <a:solidFill>
                  <a:srgbClr val="000000"/>
                </a:solidFill>
              </a:defRPr>
            </a:pPr>
            <a:r>
              <a:rPr sz="2400" dirty="0"/>
              <a:t>lists</a:t>
            </a:r>
          </a:p>
          <a:p>
            <a:pPr lvl="1">
              <a:defRPr sz="1800">
                <a:solidFill>
                  <a:srgbClr val="000000"/>
                </a:solidFill>
              </a:defRPr>
            </a:pPr>
            <a:r>
              <a:rPr sz="2400" dirty="0"/>
              <a:t>b-trees</a:t>
            </a:r>
          </a:p>
        </p:txBody>
      </p:sp>
    </p:spTree>
    <p:extLst>
      <p:ext uri="{BB962C8B-B14F-4D97-AF65-F5344CB8AC3E}">
        <p14:creationId xmlns:p14="http://schemas.microsoft.com/office/powerpoint/2010/main" val="7857795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 name="Shape 113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Simple </a:t>
            </a:r>
            <a:r>
              <a:rPr lang="en-US" sz="3600" dirty="0">
                <a:solidFill>
                  <a:srgbClr val="000000"/>
                </a:solidFill>
              </a:rPr>
              <a:t>Directory </a:t>
            </a:r>
            <a:r>
              <a:rPr sz="3600" dirty="0">
                <a:solidFill>
                  <a:srgbClr val="000000"/>
                </a:solidFill>
              </a:rPr>
              <a:t>List Example</a:t>
            </a:r>
          </a:p>
        </p:txBody>
      </p:sp>
      <p:pic>
        <p:nvPicPr>
          <p:cNvPr id="2" name="图片 1">
            <a:extLst>
              <a:ext uri="{FF2B5EF4-FFF2-40B4-BE49-F238E27FC236}">
                <a16:creationId xmlns:a16="http://schemas.microsoft.com/office/drawing/2014/main" id="{F58C3537-CA00-902F-D0D7-E4201919CD14}"/>
              </a:ext>
            </a:extLst>
          </p:cNvPr>
          <p:cNvPicPr>
            <a:picLocks noChangeAspect="1"/>
          </p:cNvPicPr>
          <p:nvPr/>
        </p:nvPicPr>
        <p:blipFill>
          <a:blip r:embed="rId2"/>
          <a:stretch>
            <a:fillRect/>
          </a:stretch>
        </p:blipFill>
        <p:spPr>
          <a:xfrm>
            <a:off x="910246" y="2060848"/>
            <a:ext cx="7038941" cy="1512168"/>
          </a:xfrm>
          <a:prstGeom prst="rect">
            <a:avLst/>
          </a:prstGeom>
        </p:spPr>
      </p:pic>
      <p:sp>
        <p:nvSpPr>
          <p:cNvPr id="4" name="文本框 3">
            <a:extLst>
              <a:ext uri="{FF2B5EF4-FFF2-40B4-BE49-F238E27FC236}">
                <a16:creationId xmlns:a16="http://schemas.microsoft.com/office/drawing/2014/main" id="{29D3747B-2F77-A309-D312-B5E72310BDB4}"/>
              </a:ext>
            </a:extLst>
          </p:cNvPr>
          <p:cNvSpPr txBox="1"/>
          <p:nvPr/>
        </p:nvSpPr>
        <p:spPr>
          <a:xfrm>
            <a:off x="910246" y="4202108"/>
            <a:ext cx="7243307" cy="1015663"/>
          </a:xfrm>
          <a:prstGeom prst="rect">
            <a:avLst/>
          </a:prstGeom>
          <a:noFill/>
        </p:spPr>
        <p:txBody>
          <a:bodyPr wrap="square">
            <a:spAutoFit/>
          </a:bodyPr>
          <a:lstStyle/>
          <a:p>
            <a:pPr algn="just"/>
            <a:r>
              <a:rPr lang="en-US" altLang="zh-CN" sz="2000" b="0">
                <a:effectLst/>
                <a:latin typeface="URWPalladioL"/>
              </a:rPr>
              <a:t>In this example, each entry has an inode number, record length (the total bytes for the name plus any left over space), string length (the actual length of the name), and finally the name of the entry. </a:t>
            </a:r>
            <a:endParaRPr lang="en-US" altLang="zh-CN" sz="2000" b="0"/>
          </a:p>
        </p:txBody>
      </p:sp>
    </p:spTree>
    <p:extLst>
      <p:ext uri="{BB962C8B-B14F-4D97-AF65-F5344CB8AC3E}">
        <p14:creationId xmlns:p14="http://schemas.microsoft.com/office/powerpoint/2010/main" val="32211280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Shape 119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Allocation</a:t>
            </a:r>
          </a:p>
        </p:txBody>
      </p:sp>
      <p:sp>
        <p:nvSpPr>
          <p:cNvPr id="1198" name="Shape 1198"/>
          <p:cNvSpPr>
            <a:spLocks noGrp="1"/>
          </p:cNvSpPr>
          <p:nvPr>
            <p:ph type="body" idx="4294967295"/>
          </p:nvPr>
        </p:nvSpPr>
        <p:spPr>
          <a:xfrm>
            <a:off x="378523" y="1630777"/>
            <a:ext cx="7804547" cy="3718099"/>
          </a:xfrm>
          <a:prstGeom prst="rect">
            <a:avLst/>
          </a:prstGeom>
        </p:spPr>
        <p:txBody>
          <a:bodyPr>
            <a:normAutofit/>
          </a:bodyPr>
          <a:lstStyle/>
          <a:p>
            <a:pPr>
              <a:defRPr sz="1800">
                <a:solidFill>
                  <a:srgbClr val="000000"/>
                </a:solidFill>
              </a:defRPr>
            </a:pPr>
            <a:r>
              <a:rPr sz="2672" dirty="0"/>
              <a:t>How do we find </a:t>
            </a:r>
            <a:r>
              <a:rPr sz="2672" dirty="0">
                <a:solidFill>
                  <a:srgbClr val="0070C0"/>
                </a:solidFill>
              </a:rPr>
              <a:t>free</a:t>
            </a:r>
            <a:r>
              <a:rPr sz="2672" dirty="0"/>
              <a:t> data blocks or free inodes?</a:t>
            </a:r>
          </a:p>
          <a:p>
            <a:pPr>
              <a:defRPr sz="1800">
                <a:solidFill>
                  <a:srgbClr val="000000"/>
                </a:solidFill>
              </a:defRPr>
            </a:pPr>
            <a:endParaRPr sz="2672" dirty="0"/>
          </a:p>
          <a:p>
            <a:pPr>
              <a:defRPr sz="1800">
                <a:solidFill>
                  <a:srgbClr val="000000"/>
                </a:solidFill>
              </a:defRPr>
            </a:pPr>
            <a:r>
              <a:rPr sz="2672" dirty="0"/>
              <a:t>Free list</a:t>
            </a:r>
          </a:p>
          <a:p>
            <a:pPr>
              <a:defRPr sz="1800">
                <a:solidFill>
                  <a:srgbClr val="000000"/>
                </a:solidFill>
              </a:defRPr>
            </a:pPr>
            <a:endParaRPr sz="2672" dirty="0"/>
          </a:p>
          <a:p>
            <a:pPr>
              <a:defRPr sz="1800">
                <a:solidFill>
                  <a:srgbClr val="000000"/>
                </a:solidFill>
              </a:defRPr>
            </a:pPr>
            <a:r>
              <a:rPr sz="2672" dirty="0"/>
              <a:t>Bitmaps</a:t>
            </a:r>
          </a:p>
          <a:p>
            <a:pPr>
              <a:defRPr sz="1800">
                <a:solidFill>
                  <a:srgbClr val="000000"/>
                </a:solidFill>
              </a:defRPr>
            </a:pPr>
            <a:endParaRPr sz="2672" dirty="0"/>
          </a:p>
          <a:p>
            <a:pPr>
              <a:defRPr sz="1800">
                <a:solidFill>
                  <a:srgbClr val="000000"/>
                </a:solidFill>
              </a:defRPr>
            </a:pPr>
            <a:r>
              <a:rPr sz="2672" dirty="0"/>
              <a:t>Tradeoffs</a:t>
            </a:r>
            <a:r>
              <a:rPr lang="en-US" sz="2672" dirty="0"/>
              <a:t> between data structures</a:t>
            </a:r>
            <a:endParaRPr sz="2672" dirty="0"/>
          </a:p>
        </p:txBody>
      </p:sp>
    </p:spTree>
    <p:extLst>
      <p:ext uri="{BB962C8B-B14F-4D97-AF65-F5344CB8AC3E}">
        <p14:creationId xmlns:p14="http://schemas.microsoft.com/office/powerpoint/2010/main" val="842084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Shape 120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Bitmaps</a:t>
            </a:r>
            <a:r>
              <a:rPr lang="en-US" sz="3600" dirty="0">
                <a:solidFill>
                  <a:srgbClr val="000000"/>
                </a:solidFill>
              </a:rPr>
              <a:t>?</a:t>
            </a:r>
            <a:endParaRPr sz="3600" dirty="0">
              <a:solidFill>
                <a:srgbClr val="000000"/>
              </a:solidFill>
            </a:endParaRPr>
          </a:p>
        </p:txBody>
      </p:sp>
      <p:grpSp>
        <p:nvGrpSpPr>
          <p:cNvPr id="83" name="Group 82"/>
          <p:cNvGrpSpPr/>
          <p:nvPr/>
        </p:nvGrpSpPr>
        <p:grpSpPr>
          <a:xfrm>
            <a:off x="779463" y="2023906"/>
            <a:ext cx="7140916" cy="3204813"/>
            <a:chOff x="1522704" y="2888174"/>
            <a:chExt cx="10155970" cy="4557957"/>
          </a:xfrm>
        </p:grpSpPr>
        <p:sp>
          <p:nvSpPr>
            <p:cNvPr id="1201" name="Shape 1201"/>
            <p:cNvSpPr/>
            <p:nvPr/>
          </p:nvSpPr>
          <p:spPr>
            <a:xfrm>
              <a:off x="1635684" y="3422095"/>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0</a:t>
              </a:r>
            </a:p>
          </p:txBody>
        </p:sp>
        <p:sp>
          <p:nvSpPr>
            <p:cNvPr id="1202" name="Shape 1202"/>
            <p:cNvSpPr/>
            <p:nvPr/>
          </p:nvSpPr>
          <p:spPr>
            <a:xfrm>
              <a:off x="5744496" y="3422095"/>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7</a:t>
              </a:r>
            </a:p>
          </p:txBody>
        </p:sp>
        <p:sp>
          <p:nvSpPr>
            <p:cNvPr id="1203" name="Shape 1203"/>
            <p:cNvSpPr/>
            <p:nvPr/>
          </p:nvSpPr>
          <p:spPr>
            <a:xfrm>
              <a:off x="7062407" y="2888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04" name="Shape 1204"/>
            <p:cNvSpPr/>
            <p:nvPr/>
          </p:nvSpPr>
          <p:spPr>
            <a:xfrm>
              <a:off x="7649380" y="2888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05" name="Shape 1205"/>
            <p:cNvSpPr/>
            <p:nvPr/>
          </p:nvSpPr>
          <p:spPr>
            <a:xfrm>
              <a:off x="8236353" y="2888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06" name="Shape 1206"/>
            <p:cNvSpPr/>
            <p:nvPr/>
          </p:nvSpPr>
          <p:spPr>
            <a:xfrm>
              <a:off x="8823326" y="2888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07" name="Shape 1207"/>
            <p:cNvSpPr/>
            <p:nvPr/>
          </p:nvSpPr>
          <p:spPr>
            <a:xfrm>
              <a:off x="9410300" y="2888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08" name="Shape 1208"/>
            <p:cNvSpPr/>
            <p:nvPr/>
          </p:nvSpPr>
          <p:spPr>
            <a:xfrm>
              <a:off x="9997273" y="2888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09" name="Shape 1209"/>
            <p:cNvSpPr/>
            <p:nvPr/>
          </p:nvSpPr>
          <p:spPr>
            <a:xfrm>
              <a:off x="10584246" y="2888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0" name="Shape 1210"/>
            <p:cNvSpPr/>
            <p:nvPr/>
          </p:nvSpPr>
          <p:spPr>
            <a:xfrm>
              <a:off x="11171219" y="2888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1" name="Shape 1211"/>
            <p:cNvSpPr/>
            <p:nvPr/>
          </p:nvSpPr>
          <p:spPr>
            <a:xfrm>
              <a:off x="7146005" y="3422095"/>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8</a:t>
              </a:r>
            </a:p>
          </p:txBody>
        </p:sp>
        <p:sp>
          <p:nvSpPr>
            <p:cNvPr id="1212" name="Shape 1212"/>
            <p:cNvSpPr/>
            <p:nvPr/>
          </p:nvSpPr>
          <p:spPr>
            <a:xfrm>
              <a:off x="11141838" y="342209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15</a:t>
              </a:r>
            </a:p>
          </p:txBody>
        </p:sp>
        <p:sp>
          <p:nvSpPr>
            <p:cNvPr id="1213" name="Shape 1213"/>
            <p:cNvSpPr/>
            <p:nvPr/>
          </p:nvSpPr>
          <p:spPr>
            <a:xfrm>
              <a:off x="1552086"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4" name="Shape 1214"/>
            <p:cNvSpPr/>
            <p:nvPr/>
          </p:nvSpPr>
          <p:spPr>
            <a:xfrm>
              <a:off x="2139059"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5" name="Shape 1215"/>
            <p:cNvSpPr/>
            <p:nvPr/>
          </p:nvSpPr>
          <p:spPr>
            <a:xfrm>
              <a:off x="2726032"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6" name="Shape 1216"/>
            <p:cNvSpPr/>
            <p:nvPr/>
          </p:nvSpPr>
          <p:spPr>
            <a:xfrm>
              <a:off x="3313005"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7" name="Shape 1217"/>
            <p:cNvSpPr/>
            <p:nvPr/>
          </p:nvSpPr>
          <p:spPr>
            <a:xfrm>
              <a:off x="3899979" y="4031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8" name="Shape 1218"/>
            <p:cNvSpPr/>
            <p:nvPr/>
          </p:nvSpPr>
          <p:spPr>
            <a:xfrm>
              <a:off x="4486952" y="4031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19" name="Shape 1219"/>
            <p:cNvSpPr/>
            <p:nvPr/>
          </p:nvSpPr>
          <p:spPr>
            <a:xfrm>
              <a:off x="5073925"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0" name="Shape 1220"/>
            <p:cNvSpPr/>
            <p:nvPr/>
          </p:nvSpPr>
          <p:spPr>
            <a:xfrm>
              <a:off x="5660898"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1" name="Shape 1221"/>
            <p:cNvSpPr/>
            <p:nvPr/>
          </p:nvSpPr>
          <p:spPr>
            <a:xfrm>
              <a:off x="1522704" y="456509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16</a:t>
              </a:r>
            </a:p>
          </p:txBody>
        </p:sp>
        <p:sp>
          <p:nvSpPr>
            <p:cNvPr id="1222" name="Shape 1222"/>
            <p:cNvSpPr/>
            <p:nvPr/>
          </p:nvSpPr>
          <p:spPr>
            <a:xfrm>
              <a:off x="5631517" y="456509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23</a:t>
              </a:r>
            </a:p>
          </p:txBody>
        </p:sp>
        <p:sp>
          <p:nvSpPr>
            <p:cNvPr id="1223" name="Shape 1223"/>
            <p:cNvSpPr/>
            <p:nvPr/>
          </p:nvSpPr>
          <p:spPr>
            <a:xfrm>
              <a:off x="7062407"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4" name="Shape 1224"/>
            <p:cNvSpPr/>
            <p:nvPr/>
          </p:nvSpPr>
          <p:spPr>
            <a:xfrm>
              <a:off x="7649381"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5" name="Shape 1225"/>
            <p:cNvSpPr/>
            <p:nvPr/>
          </p:nvSpPr>
          <p:spPr>
            <a:xfrm>
              <a:off x="8236353"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6" name="Shape 1226"/>
            <p:cNvSpPr/>
            <p:nvPr/>
          </p:nvSpPr>
          <p:spPr>
            <a:xfrm>
              <a:off x="8823327"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7" name="Shape 1227"/>
            <p:cNvSpPr/>
            <p:nvPr/>
          </p:nvSpPr>
          <p:spPr>
            <a:xfrm>
              <a:off x="9410300"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8" name="Shape 1228"/>
            <p:cNvSpPr/>
            <p:nvPr/>
          </p:nvSpPr>
          <p:spPr>
            <a:xfrm>
              <a:off x="9997273"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29" name="Shape 1229"/>
            <p:cNvSpPr/>
            <p:nvPr/>
          </p:nvSpPr>
          <p:spPr>
            <a:xfrm>
              <a:off x="10584247" y="4031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0" name="Shape 1230"/>
            <p:cNvSpPr/>
            <p:nvPr/>
          </p:nvSpPr>
          <p:spPr>
            <a:xfrm>
              <a:off x="11171219" y="4031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1" name="Shape 1231"/>
            <p:cNvSpPr/>
            <p:nvPr/>
          </p:nvSpPr>
          <p:spPr>
            <a:xfrm>
              <a:off x="7033026" y="456509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24</a:t>
              </a:r>
            </a:p>
          </p:txBody>
        </p:sp>
        <p:sp>
          <p:nvSpPr>
            <p:cNvPr id="1232" name="Shape 1232"/>
            <p:cNvSpPr/>
            <p:nvPr/>
          </p:nvSpPr>
          <p:spPr>
            <a:xfrm>
              <a:off x="11141838" y="456509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31</a:t>
              </a:r>
            </a:p>
          </p:txBody>
        </p:sp>
        <p:sp>
          <p:nvSpPr>
            <p:cNvPr id="1233" name="Shape 1233"/>
            <p:cNvSpPr/>
            <p:nvPr/>
          </p:nvSpPr>
          <p:spPr>
            <a:xfrm>
              <a:off x="1552086"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4" name="Shape 1234"/>
            <p:cNvSpPr/>
            <p:nvPr/>
          </p:nvSpPr>
          <p:spPr>
            <a:xfrm>
              <a:off x="2139059"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5" name="Shape 1235"/>
            <p:cNvSpPr/>
            <p:nvPr/>
          </p:nvSpPr>
          <p:spPr>
            <a:xfrm>
              <a:off x="2726032"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6" name="Shape 1236"/>
            <p:cNvSpPr/>
            <p:nvPr/>
          </p:nvSpPr>
          <p:spPr>
            <a:xfrm>
              <a:off x="3313005"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7" name="Shape 1237"/>
            <p:cNvSpPr/>
            <p:nvPr/>
          </p:nvSpPr>
          <p:spPr>
            <a:xfrm>
              <a:off x="3899979" y="5174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8" name="Shape 1238"/>
            <p:cNvSpPr/>
            <p:nvPr/>
          </p:nvSpPr>
          <p:spPr>
            <a:xfrm>
              <a:off x="4486952" y="5174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39" name="Shape 1239"/>
            <p:cNvSpPr/>
            <p:nvPr/>
          </p:nvSpPr>
          <p:spPr>
            <a:xfrm>
              <a:off x="5073925"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0" name="Shape 1240"/>
            <p:cNvSpPr/>
            <p:nvPr/>
          </p:nvSpPr>
          <p:spPr>
            <a:xfrm>
              <a:off x="5660898"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1" name="Shape 1241"/>
            <p:cNvSpPr/>
            <p:nvPr/>
          </p:nvSpPr>
          <p:spPr>
            <a:xfrm>
              <a:off x="1522704" y="5708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32</a:t>
              </a:r>
            </a:p>
          </p:txBody>
        </p:sp>
        <p:sp>
          <p:nvSpPr>
            <p:cNvPr id="1242" name="Shape 1242"/>
            <p:cNvSpPr/>
            <p:nvPr/>
          </p:nvSpPr>
          <p:spPr>
            <a:xfrm>
              <a:off x="5631517" y="5708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39</a:t>
              </a:r>
            </a:p>
          </p:txBody>
        </p:sp>
        <p:sp>
          <p:nvSpPr>
            <p:cNvPr id="1243" name="Shape 1243"/>
            <p:cNvSpPr/>
            <p:nvPr/>
          </p:nvSpPr>
          <p:spPr>
            <a:xfrm>
              <a:off x="7062407"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4" name="Shape 1244"/>
            <p:cNvSpPr/>
            <p:nvPr/>
          </p:nvSpPr>
          <p:spPr>
            <a:xfrm>
              <a:off x="7649381"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5" name="Shape 1245"/>
            <p:cNvSpPr/>
            <p:nvPr/>
          </p:nvSpPr>
          <p:spPr>
            <a:xfrm>
              <a:off x="8236353"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6" name="Shape 1246"/>
            <p:cNvSpPr/>
            <p:nvPr/>
          </p:nvSpPr>
          <p:spPr>
            <a:xfrm>
              <a:off x="8823327"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7" name="Shape 1247"/>
            <p:cNvSpPr/>
            <p:nvPr/>
          </p:nvSpPr>
          <p:spPr>
            <a:xfrm>
              <a:off x="9410300"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8" name="Shape 1248"/>
            <p:cNvSpPr/>
            <p:nvPr/>
          </p:nvSpPr>
          <p:spPr>
            <a:xfrm>
              <a:off x="9997273"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49" name="Shape 1249"/>
            <p:cNvSpPr/>
            <p:nvPr/>
          </p:nvSpPr>
          <p:spPr>
            <a:xfrm>
              <a:off x="10584247" y="5174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0" name="Shape 1250"/>
            <p:cNvSpPr/>
            <p:nvPr/>
          </p:nvSpPr>
          <p:spPr>
            <a:xfrm>
              <a:off x="11171219" y="5174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1" name="Shape 1251"/>
            <p:cNvSpPr/>
            <p:nvPr/>
          </p:nvSpPr>
          <p:spPr>
            <a:xfrm>
              <a:off x="7033026" y="5708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40</a:t>
              </a:r>
            </a:p>
          </p:txBody>
        </p:sp>
        <p:sp>
          <p:nvSpPr>
            <p:cNvPr id="1252" name="Shape 1252"/>
            <p:cNvSpPr/>
            <p:nvPr/>
          </p:nvSpPr>
          <p:spPr>
            <a:xfrm>
              <a:off x="11141838" y="5708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47</a:t>
              </a:r>
            </a:p>
          </p:txBody>
        </p:sp>
        <p:sp>
          <p:nvSpPr>
            <p:cNvPr id="1253" name="Shape 1253"/>
            <p:cNvSpPr/>
            <p:nvPr/>
          </p:nvSpPr>
          <p:spPr>
            <a:xfrm>
              <a:off x="1552086"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4" name="Shape 1254"/>
            <p:cNvSpPr/>
            <p:nvPr/>
          </p:nvSpPr>
          <p:spPr>
            <a:xfrm>
              <a:off x="2139059"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5" name="Shape 1255"/>
            <p:cNvSpPr/>
            <p:nvPr/>
          </p:nvSpPr>
          <p:spPr>
            <a:xfrm>
              <a:off x="2726032"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6" name="Shape 1256"/>
            <p:cNvSpPr/>
            <p:nvPr/>
          </p:nvSpPr>
          <p:spPr>
            <a:xfrm>
              <a:off x="3313005"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7" name="Shape 1257"/>
            <p:cNvSpPr/>
            <p:nvPr/>
          </p:nvSpPr>
          <p:spPr>
            <a:xfrm>
              <a:off x="3899979" y="6317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8" name="Shape 1258"/>
            <p:cNvSpPr/>
            <p:nvPr/>
          </p:nvSpPr>
          <p:spPr>
            <a:xfrm>
              <a:off x="4486952" y="6317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59" name="Shape 1259"/>
            <p:cNvSpPr/>
            <p:nvPr/>
          </p:nvSpPr>
          <p:spPr>
            <a:xfrm>
              <a:off x="5073925"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0" name="Shape 1260"/>
            <p:cNvSpPr/>
            <p:nvPr/>
          </p:nvSpPr>
          <p:spPr>
            <a:xfrm>
              <a:off x="5660898"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1" name="Shape 1261"/>
            <p:cNvSpPr/>
            <p:nvPr/>
          </p:nvSpPr>
          <p:spPr>
            <a:xfrm>
              <a:off x="1522704" y="6851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48</a:t>
              </a:r>
            </a:p>
          </p:txBody>
        </p:sp>
        <p:sp>
          <p:nvSpPr>
            <p:cNvPr id="1262" name="Shape 1262"/>
            <p:cNvSpPr/>
            <p:nvPr/>
          </p:nvSpPr>
          <p:spPr>
            <a:xfrm>
              <a:off x="5631517" y="6851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55</a:t>
              </a:r>
            </a:p>
          </p:txBody>
        </p:sp>
        <p:sp>
          <p:nvSpPr>
            <p:cNvPr id="1263" name="Shape 1263"/>
            <p:cNvSpPr/>
            <p:nvPr/>
          </p:nvSpPr>
          <p:spPr>
            <a:xfrm>
              <a:off x="7062407"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4" name="Shape 1264"/>
            <p:cNvSpPr/>
            <p:nvPr/>
          </p:nvSpPr>
          <p:spPr>
            <a:xfrm>
              <a:off x="7649381"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5" name="Shape 1265"/>
            <p:cNvSpPr/>
            <p:nvPr/>
          </p:nvSpPr>
          <p:spPr>
            <a:xfrm>
              <a:off x="8236353"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6" name="Shape 1266"/>
            <p:cNvSpPr/>
            <p:nvPr/>
          </p:nvSpPr>
          <p:spPr>
            <a:xfrm>
              <a:off x="8823327"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7" name="Shape 1267"/>
            <p:cNvSpPr/>
            <p:nvPr/>
          </p:nvSpPr>
          <p:spPr>
            <a:xfrm>
              <a:off x="9410300"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8" name="Shape 1268"/>
            <p:cNvSpPr/>
            <p:nvPr/>
          </p:nvSpPr>
          <p:spPr>
            <a:xfrm>
              <a:off x="9997273"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69" name="Shape 1269"/>
            <p:cNvSpPr/>
            <p:nvPr/>
          </p:nvSpPr>
          <p:spPr>
            <a:xfrm>
              <a:off x="10584247" y="631717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70" name="Shape 1270"/>
            <p:cNvSpPr/>
            <p:nvPr/>
          </p:nvSpPr>
          <p:spPr>
            <a:xfrm>
              <a:off x="11171219" y="631717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271" name="Shape 1271"/>
            <p:cNvSpPr/>
            <p:nvPr/>
          </p:nvSpPr>
          <p:spPr>
            <a:xfrm>
              <a:off x="7033026" y="6851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56</a:t>
              </a:r>
            </a:p>
          </p:txBody>
        </p:sp>
        <p:sp>
          <p:nvSpPr>
            <p:cNvPr id="1272" name="Shape 1272"/>
            <p:cNvSpPr/>
            <p:nvPr/>
          </p:nvSpPr>
          <p:spPr>
            <a:xfrm>
              <a:off x="11141838" y="685109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63</a:t>
              </a:r>
            </a:p>
          </p:txBody>
        </p:sp>
        <p:sp>
          <p:nvSpPr>
            <p:cNvPr id="1273" name="Shape 1273"/>
            <p:cNvSpPr/>
            <p:nvPr/>
          </p:nvSpPr>
          <p:spPr>
            <a:xfrm>
              <a:off x="1552086" y="2888174"/>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1274" name="Shape 1274"/>
            <p:cNvSpPr/>
            <p:nvPr/>
          </p:nvSpPr>
          <p:spPr>
            <a:xfrm>
              <a:off x="2139059" y="2888174"/>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1275" name="Shape 1275"/>
            <p:cNvSpPr/>
            <p:nvPr/>
          </p:nvSpPr>
          <p:spPr>
            <a:xfrm>
              <a:off x="2726032" y="2888174"/>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1276" name="Shape 1276"/>
            <p:cNvSpPr/>
            <p:nvPr/>
          </p:nvSpPr>
          <p:spPr>
            <a:xfrm>
              <a:off x="3313005" y="2888174"/>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277" name="Shape 1277"/>
            <p:cNvSpPr/>
            <p:nvPr/>
          </p:nvSpPr>
          <p:spPr>
            <a:xfrm>
              <a:off x="3899979" y="2888174"/>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278" name="Shape 1278"/>
            <p:cNvSpPr/>
            <p:nvPr/>
          </p:nvSpPr>
          <p:spPr>
            <a:xfrm>
              <a:off x="4486952" y="2888174"/>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279" name="Shape 1279"/>
            <p:cNvSpPr/>
            <p:nvPr/>
          </p:nvSpPr>
          <p:spPr>
            <a:xfrm>
              <a:off x="5073925" y="2888174"/>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280" name="Shape 1280"/>
            <p:cNvSpPr/>
            <p:nvPr/>
          </p:nvSpPr>
          <p:spPr>
            <a:xfrm>
              <a:off x="5660898" y="2888174"/>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grpSp>
    </p:spTree>
    <p:extLst>
      <p:ext uri="{BB962C8B-B14F-4D97-AF65-F5344CB8AC3E}">
        <p14:creationId xmlns:p14="http://schemas.microsoft.com/office/powerpoint/2010/main" val="28436932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Implementation</a:t>
            </a:r>
          </a:p>
        </p:txBody>
      </p:sp>
      <p:sp>
        <p:nvSpPr>
          <p:cNvPr id="181" name="Shape 181"/>
          <p:cNvSpPr>
            <a:spLocks noGrp="1"/>
          </p:cNvSpPr>
          <p:nvPr>
            <p:ph type="body" idx="4294967295"/>
          </p:nvPr>
        </p:nvSpPr>
        <p:spPr>
          <a:xfrm>
            <a:off x="353383" y="1698727"/>
            <a:ext cx="8198569" cy="4795261"/>
          </a:xfrm>
          <a:prstGeom prst="rect">
            <a:avLst/>
          </a:prstGeom>
        </p:spPr>
        <p:txBody>
          <a:bodyPr>
            <a:normAutofit/>
          </a:bodyPr>
          <a:lstStyle/>
          <a:p>
            <a:pPr>
              <a:defRPr sz="1800">
                <a:solidFill>
                  <a:srgbClr val="000000"/>
                </a:solidFill>
              </a:defRPr>
            </a:pPr>
            <a:r>
              <a:rPr sz="2672" dirty="0"/>
              <a:t>1. On-disk structures</a:t>
            </a:r>
          </a:p>
          <a:p>
            <a:pPr lvl="1">
              <a:defRPr sz="1800">
                <a:solidFill>
                  <a:srgbClr val="000000"/>
                </a:solidFill>
              </a:defRPr>
            </a:pPr>
            <a:r>
              <a:rPr sz="2272" dirty="0"/>
              <a:t>how do</a:t>
            </a:r>
            <a:r>
              <a:rPr lang="en-US" sz="2272" dirty="0"/>
              <a:t>es file system </a:t>
            </a:r>
            <a:r>
              <a:rPr sz="2272" dirty="0"/>
              <a:t>represent files, directories?</a:t>
            </a:r>
          </a:p>
          <a:p>
            <a:pPr>
              <a:defRPr sz="1800">
                <a:solidFill>
                  <a:srgbClr val="000000"/>
                </a:solidFill>
              </a:defRPr>
            </a:pPr>
            <a:endParaRPr sz="2672" dirty="0"/>
          </a:p>
          <a:p>
            <a:pPr>
              <a:defRPr sz="1800">
                <a:solidFill>
                  <a:srgbClr val="000000"/>
                </a:solidFill>
              </a:defRPr>
            </a:pPr>
            <a:r>
              <a:rPr sz="2672" dirty="0"/>
              <a:t>2. Access methods</a:t>
            </a:r>
          </a:p>
          <a:p>
            <a:pPr lvl="1">
              <a:defRPr sz="1800">
                <a:solidFill>
                  <a:srgbClr val="000000"/>
                </a:solidFill>
              </a:defRPr>
            </a:pPr>
            <a:r>
              <a:rPr sz="2272" dirty="0"/>
              <a:t>what steps must reads/writes take?</a:t>
            </a:r>
          </a:p>
        </p:txBody>
      </p:sp>
    </p:spTree>
    <p:extLst>
      <p:ext uri="{BB962C8B-B14F-4D97-AF65-F5344CB8AC3E}">
        <p14:creationId xmlns:p14="http://schemas.microsoft.com/office/powerpoint/2010/main" val="335427606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 name="Shape 1446"/>
          <p:cNvSpPr>
            <a:spLocks noGrp="1"/>
          </p:cNvSpPr>
          <p:nvPr>
            <p:ph type="title"/>
          </p:nvPr>
        </p:nvSpPr>
        <p:spPr>
          <a:prstGeom prst="rect">
            <a:avLst/>
          </a:prstGeom>
        </p:spPr>
        <p:txBody>
          <a:bodyPr/>
          <a:lstStyle>
            <a:lvl1pPr defTabSz="391414">
              <a:defRPr sz="5360"/>
            </a:lvl1pPr>
          </a:lstStyle>
          <a:p>
            <a:pPr lvl="0">
              <a:defRPr sz="1800">
                <a:solidFill>
                  <a:srgbClr val="000000"/>
                </a:solidFill>
              </a:defRPr>
            </a:pPr>
            <a:r>
              <a:rPr sz="3769">
                <a:solidFill>
                  <a:srgbClr val="000000"/>
                </a:solidFill>
              </a:rPr>
              <a:t>Opportunity for Inconsistency (fsck)</a:t>
            </a:r>
          </a:p>
        </p:txBody>
      </p:sp>
      <p:grpSp>
        <p:nvGrpSpPr>
          <p:cNvPr id="83" name="Group 82"/>
          <p:cNvGrpSpPr/>
          <p:nvPr/>
        </p:nvGrpSpPr>
        <p:grpSpPr>
          <a:xfrm>
            <a:off x="800123" y="1970522"/>
            <a:ext cx="7140916" cy="3204813"/>
            <a:chOff x="1409724" y="2585164"/>
            <a:chExt cx="10155970" cy="4557957"/>
          </a:xfrm>
        </p:grpSpPr>
        <p:sp>
          <p:nvSpPr>
            <p:cNvPr id="1447" name="Shape 1447"/>
            <p:cNvSpPr/>
            <p:nvPr/>
          </p:nvSpPr>
          <p:spPr>
            <a:xfrm>
              <a:off x="1522704" y="3119085"/>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0</a:t>
              </a:r>
            </a:p>
          </p:txBody>
        </p:sp>
        <p:sp>
          <p:nvSpPr>
            <p:cNvPr id="1448" name="Shape 1448"/>
            <p:cNvSpPr/>
            <p:nvPr/>
          </p:nvSpPr>
          <p:spPr>
            <a:xfrm>
              <a:off x="5631516" y="3119085"/>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7</a:t>
              </a:r>
            </a:p>
          </p:txBody>
        </p:sp>
        <p:sp>
          <p:nvSpPr>
            <p:cNvPr id="1449" name="Shape 1449"/>
            <p:cNvSpPr/>
            <p:nvPr/>
          </p:nvSpPr>
          <p:spPr>
            <a:xfrm>
              <a:off x="6949427" y="2585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0" name="Shape 1450"/>
            <p:cNvSpPr/>
            <p:nvPr/>
          </p:nvSpPr>
          <p:spPr>
            <a:xfrm>
              <a:off x="7536400" y="2585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1" name="Shape 1451"/>
            <p:cNvSpPr/>
            <p:nvPr/>
          </p:nvSpPr>
          <p:spPr>
            <a:xfrm>
              <a:off x="8123373" y="2585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2" name="Shape 1452"/>
            <p:cNvSpPr/>
            <p:nvPr/>
          </p:nvSpPr>
          <p:spPr>
            <a:xfrm>
              <a:off x="8710346" y="2585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3" name="Shape 1453"/>
            <p:cNvSpPr/>
            <p:nvPr/>
          </p:nvSpPr>
          <p:spPr>
            <a:xfrm>
              <a:off x="9297320" y="2585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4" name="Shape 1454"/>
            <p:cNvSpPr/>
            <p:nvPr/>
          </p:nvSpPr>
          <p:spPr>
            <a:xfrm>
              <a:off x="9884293" y="2585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5" name="Shape 1455"/>
            <p:cNvSpPr/>
            <p:nvPr/>
          </p:nvSpPr>
          <p:spPr>
            <a:xfrm>
              <a:off x="10471266" y="2585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6" name="Shape 1456"/>
            <p:cNvSpPr/>
            <p:nvPr/>
          </p:nvSpPr>
          <p:spPr>
            <a:xfrm>
              <a:off x="11058239" y="2585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57" name="Shape 1457"/>
            <p:cNvSpPr/>
            <p:nvPr/>
          </p:nvSpPr>
          <p:spPr>
            <a:xfrm>
              <a:off x="7033025" y="3119085"/>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8</a:t>
              </a:r>
            </a:p>
          </p:txBody>
        </p:sp>
        <p:sp>
          <p:nvSpPr>
            <p:cNvPr id="1458" name="Shape 1458"/>
            <p:cNvSpPr/>
            <p:nvPr/>
          </p:nvSpPr>
          <p:spPr>
            <a:xfrm>
              <a:off x="11028858" y="311908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15</a:t>
              </a:r>
            </a:p>
          </p:txBody>
        </p:sp>
        <p:sp>
          <p:nvSpPr>
            <p:cNvPr id="1459" name="Shape 1459"/>
            <p:cNvSpPr/>
            <p:nvPr/>
          </p:nvSpPr>
          <p:spPr>
            <a:xfrm>
              <a:off x="1439106"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0" name="Shape 1460"/>
            <p:cNvSpPr/>
            <p:nvPr/>
          </p:nvSpPr>
          <p:spPr>
            <a:xfrm>
              <a:off x="2026079"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1" name="Shape 1461"/>
            <p:cNvSpPr/>
            <p:nvPr/>
          </p:nvSpPr>
          <p:spPr>
            <a:xfrm>
              <a:off x="2613052"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2" name="Shape 1462"/>
            <p:cNvSpPr/>
            <p:nvPr/>
          </p:nvSpPr>
          <p:spPr>
            <a:xfrm>
              <a:off x="3200025"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3" name="Shape 1463"/>
            <p:cNvSpPr/>
            <p:nvPr/>
          </p:nvSpPr>
          <p:spPr>
            <a:xfrm>
              <a:off x="3786999" y="3728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4" name="Shape 1464"/>
            <p:cNvSpPr/>
            <p:nvPr/>
          </p:nvSpPr>
          <p:spPr>
            <a:xfrm>
              <a:off x="4373972" y="3728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5" name="Shape 1465"/>
            <p:cNvSpPr/>
            <p:nvPr/>
          </p:nvSpPr>
          <p:spPr>
            <a:xfrm>
              <a:off x="4960945"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6" name="Shape 1466"/>
            <p:cNvSpPr/>
            <p:nvPr/>
          </p:nvSpPr>
          <p:spPr>
            <a:xfrm>
              <a:off x="5547918"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67" name="Shape 1467"/>
            <p:cNvSpPr/>
            <p:nvPr/>
          </p:nvSpPr>
          <p:spPr>
            <a:xfrm>
              <a:off x="1409724" y="426208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16</a:t>
              </a:r>
            </a:p>
          </p:txBody>
        </p:sp>
        <p:sp>
          <p:nvSpPr>
            <p:cNvPr id="1468" name="Shape 1468"/>
            <p:cNvSpPr/>
            <p:nvPr/>
          </p:nvSpPr>
          <p:spPr>
            <a:xfrm>
              <a:off x="5518537" y="426208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23</a:t>
              </a:r>
            </a:p>
          </p:txBody>
        </p:sp>
        <p:sp>
          <p:nvSpPr>
            <p:cNvPr id="1469" name="Shape 1469"/>
            <p:cNvSpPr/>
            <p:nvPr/>
          </p:nvSpPr>
          <p:spPr>
            <a:xfrm>
              <a:off x="6949427"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0" name="Shape 1470"/>
            <p:cNvSpPr/>
            <p:nvPr/>
          </p:nvSpPr>
          <p:spPr>
            <a:xfrm>
              <a:off x="7536401"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1" name="Shape 1471"/>
            <p:cNvSpPr/>
            <p:nvPr/>
          </p:nvSpPr>
          <p:spPr>
            <a:xfrm>
              <a:off x="8123373"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2" name="Shape 1472"/>
            <p:cNvSpPr/>
            <p:nvPr/>
          </p:nvSpPr>
          <p:spPr>
            <a:xfrm>
              <a:off x="8710347"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3" name="Shape 1473"/>
            <p:cNvSpPr/>
            <p:nvPr/>
          </p:nvSpPr>
          <p:spPr>
            <a:xfrm>
              <a:off x="9297320"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4" name="Shape 1474"/>
            <p:cNvSpPr/>
            <p:nvPr/>
          </p:nvSpPr>
          <p:spPr>
            <a:xfrm>
              <a:off x="9884293"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5" name="Shape 1475"/>
            <p:cNvSpPr/>
            <p:nvPr/>
          </p:nvSpPr>
          <p:spPr>
            <a:xfrm>
              <a:off x="10471267" y="3728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6" name="Shape 1476"/>
            <p:cNvSpPr/>
            <p:nvPr/>
          </p:nvSpPr>
          <p:spPr>
            <a:xfrm>
              <a:off x="11058239" y="3728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77" name="Shape 1477"/>
            <p:cNvSpPr/>
            <p:nvPr/>
          </p:nvSpPr>
          <p:spPr>
            <a:xfrm>
              <a:off x="6920046" y="426208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24</a:t>
              </a:r>
            </a:p>
          </p:txBody>
        </p:sp>
        <p:sp>
          <p:nvSpPr>
            <p:cNvPr id="1478" name="Shape 1478"/>
            <p:cNvSpPr/>
            <p:nvPr/>
          </p:nvSpPr>
          <p:spPr>
            <a:xfrm>
              <a:off x="11028858" y="4262085"/>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31</a:t>
              </a:r>
            </a:p>
          </p:txBody>
        </p:sp>
        <p:sp>
          <p:nvSpPr>
            <p:cNvPr id="1479" name="Shape 1479"/>
            <p:cNvSpPr/>
            <p:nvPr/>
          </p:nvSpPr>
          <p:spPr>
            <a:xfrm>
              <a:off x="1439106"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0" name="Shape 1480"/>
            <p:cNvSpPr/>
            <p:nvPr/>
          </p:nvSpPr>
          <p:spPr>
            <a:xfrm>
              <a:off x="2026079"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1" name="Shape 1481"/>
            <p:cNvSpPr/>
            <p:nvPr/>
          </p:nvSpPr>
          <p:spPr>
            <a:xfrm>
              <a:off x="2613052"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2" name="Shape 1482"/>
            <p:cNvSpPr/>
            <p:nvPr/>
          </p:nvSpPr>
          <p:spPr>
            <a:xfrm>
              <a:off x="3200025"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3" name="Shape 1483"/>
            <p:cNvSpPr/>
            <p:nvPr/>
          </p:nvSpPr>
          <p:spPr>
            <a:xfrm>
              <a:off x="3786999" y="4871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4" name="Shape 1484"/>
            <p:cNvSpPr/>
            <p:nvPr/>
          </p:nvSpPr>
          <p:spPr>
            <a:xfrm>
              <a:off x="4373972" y="4871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5" name="Shape 1485"/>
            <p:cNvSpPr/>
            <p:nvPr/>
          </p:nvSpPr>
          <p:spPr>
            <a:xfrm>
              <a:off x="4960945"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6" name="Shape 1486"/>
            <p:cNvSpPr/>
            <p:nvPr/>
          </p:nvSpPr>
          <p:spPr>
            <a:xfrm>
              <a:off x="5547918"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87" name="Shape 1487"/>
            <p:cNvSpPr/>
            <p:nvPr/>
          </p:nvSpPr>
          <p:spPr>
            <a:xfrm>
              <a:off x="1409724" y="5405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32</a:t>
              </a:r>
            </a:p>
          </p:txBody>
        </p:sp>
        <p:sp>
          <p:nvSpPr>
            <p:cNvPr id="1488" name="Shape 1488"/>
            <p:cNvSpPr/>
            <p:nvPr/>
          </p:nvSpPr>
          <p:spPr>
            <a:xfrm>
              <a:off x="5518537" y="5405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39</a:t>
              </a:r>
            </a:p>
          </p:txBody>
        </p:sp>
        <p:sp>
          <p:nvSpPr>
            <p:cNvPr id="1489" name="Shape 1489"/>
            <p:cNvSpPr/>
            <p:nvPr/>
          </p:nvSpPr>
          <p:spPr>
            <a:xfrm>
              <a:off x="6949427"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0" name="Shape 1490"/>
            <p:cNvSpPr/>
            <p:nvPr/>
          </p:nvSpPr>
          <p:spPr>
            <a:xfrm>
              <a:off x="7536401"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1" name="Shape 1491"/>
            <p:cNvSpPr/>
            <p:nvPr/>
          </p:nvSpPr>
          <p:spPr>
            <a:xfrm>
              <a:off x="8123373"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2" name="Shape 1492"/>
            <p:cNvSpPr/>
            <p:nvPr/>
          </p:nvSpPr>
          <p:spPr>
            <a:xfrm>
              <a:off x="8710347"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3" name="Shape 1493"/>
            <p:cNvSpPr/>
            <p:nvPr/>
          </p:nvSpPr>
          <p:spPr>
            <a:xfrm>
              <a:off x="9297320"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4" name="Shape 1494"/>
            <p:cNvSpPr/>
            <p:nvPr/>
          </p:nvSpPr>
          <p:spPr>
            <a:xfrm>
              <a:off x="9884293"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5" name="Shape 1495"/>
            <p:cNvSpPr/>
            <p:nvPr/>
          </p:nvSpPr>
          <p:spPr>
            <a:xfrm>
              <a:off x="10471267" y="4871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6" name="Shape 1496"/>
            <p:cNvSpPr/>
            <p:nvPr/>
          </p:nvSpPr>
          <p:spPr>
            <a:xfrm>
              <a:off x="11058239" y="4871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497" name="Shape 1497"/>
            <p:cNvSpPr/>
            <p:nvPr/>
          </p:nvSpPr>
          <p:spPr>
            <a:xfrm>
              <a:off x="6920046" y="5405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40</a:t>
              </a:r>
            </a:p>
          </p:txBody>
        </p:sp>
        <p:sp>
          <p:nvSpPr>
            <p:cNvPr id="1498" name="Shape 1498"/>
            <p:cNvSpPr/>
            <p:nvPr/>
          </p:nvSpPr>
          <p:spPr>
            <a:xfrm>
              <a:off x="11028858" y="5405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47</a:t>
              </a:r>
            </a:p>
          </p:txBody>
        </p:sp>
        <p:sp>
          <p:nvSpPr>
            <p:cNvPr id="1499" name="Shape 1499"/>
            <p:cNvSpPr/>
            <p:nvPr/>
          </p:nvSpPr>
          <p:spPr>
            <a:xfrm>
              <a:off x="1439106"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0" name="Shape 1500"/>
            <p:cNvSpPr/>
            <p:nvPr/>
          </p:nvSpPr>
          <p:spPr>
            <a:xfrm>
              <a:off x="2026079"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1" name="Shape 1501"/>
            <p:cNvSpPr/>
            <p:nvPr/>
          </p:nvSpPr>
          <p:spPr>
            <a:xfrm>
              <a:off x="2613052"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2" name="Shape 1502"/>
            <p:cNvSpPr/>
            <p:nvPr/>
          </p:nvSpPr>
          <p:spPr>
            <a:xfrm>
              <a:off x="3200025"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3" name="Shape 1503"/>
            <p:cNvSpPr/>
            <p:nvPr/>
          </p:nvSpPr>
          <p:spPr>
            <a:xfrm>
              <a:off x="3786999" y="6014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4" name="Shape 1504"/>
            <p:cNvSpPr/>
            <p:nvPr/>
          </p:nvSpPr>
          <p:spPr>
            <a:xfrm>
              <a:off x="4373972" y="6014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5" name="Shape 1505"/>
            <p:cNvSpPr/>
            <p:nvPr/>
          </p:nvSpPr>
          <p:spPr>
            <a:xfrm>
              <a:off x="4960945"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6" name="Shape 1506"/>
            <p:cNvSpPr/>
            <p:nvPr/>
          </p:nvSpPr>
          <p:spPr>
            <a:xfrm>
              <a:off x="5547918"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07" name="Shape 1507"/>
            <p:cNvSpPr/>
            <p:nvPr/>
          </p:nvSpPr>
          <p:spPr>
            <a:xfrm>
              <a:off x="1409724" y="6548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48</a:t>
              </a:r>
            </a:p>
          </p:txBody>
        </p:sp>
        <p:sp>
          <p:nvSpPr>
            <p:cNvPr id="1508" name="Shape 1508"/>
            <p:cNvSpPr/>
            <p:nvPr/>
          </p:nvSpPr>
          <p:spPr>
            <a:xfrm>
              <a:off x="5518537" y="6548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55</a:t>
              </a:r>
            </a:p>
          </p:txBody>
        </p:sp>
        <p:sp>
          <p:nvSpPr>
            <p:cNvPr id="1509" name="Shape 1509"/>
            <p:cNvSpPr/>
            <p:nvPr/>
          </p:nvSpPr>
          <p:spPr>
            <a:xfrm>
              <a:off x="6949427"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0" name="Shape 1510"/>
            <p:cNvSpPr/>
            <p:nvPr/>
          </p:nvSpPr>
          <p:spPr>
            <a:xfrm>
              <a:off x="7536401"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1" name="Shape 1511"/>
            <p:cNvSpPr/>
            <p:nvPr/>
          </p:nvSpPr>
          <p:spPr>
            <a:xfrm>
              <a:off x="8123373"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2" name="Shape 1512"/>
            <p:cNvSpPr/>
            <p:nvPr/>
          </p:nvSpPr>
          <p:spPr>
            <a:xfrm>
              <a:off x="8710347"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3" name="Shape 1513"/>
            <p:cNvSpPr/>
            <p:nvPr/>
          </p:nvSpPr>
          <p:spPr>
            <a:xfrm>
              <a:off x="9297320"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4" name="Shape 1514"/>
            <p:cNvSpPr/>
            <p:nvPr/>
          </p:nvSpPr>
          <p:spPr>
            <a:xfrm>
              <a:off x="9884293"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5" name="Shape 1515"/>
            <p:cNvSpPr/>
            <p:nvPr/>
          </p:nvSpPr>
          <p:spPr>
            <a:xfrm>
              <a:off x="10471267" y="6014164"/>
              <a:ext cx="507454"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6" name="Shape 1516"/>
            <p:cNvSpPr/>
            <p:nvPr/>
          </p:nvSpPr>
          <p:spPr>
            <a:xfrm>
              <a:off x="11058239" y="6014164"/>
              <a:ext cx="507455" cy="562381"/>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D</a:t>
              </a:r>
            </a:p>
          </p:txBody>
        </p:sp>
        <p:sp>
          <p:nvSpPr>
            <p:cNvPr id="1517" name="Shape 1517"/>
            <p:cNvSpPr/>
            <p:nvPr/>
          </p:nvSpPr>
          <p:spPr>
            <a:xfrm>
              <a:off x="6920046" y="6548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56</a:t>
              </a:r>
            </a:p>
          </p:txBody>
        </p:sp>
        <p:sp>
          <p:nvSpPr>
            <p:cNvPr id="1518" name="Shape 1518"/>
            <p:cNvSpPr/>
            <p:nvPr/>
          </p:nvSpPr>
          <p:spPr>
            <a:xfrm>
              <a:off x="11028858" y="65480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63</a:t>
              </a:r>
            </a:p>
          </p:txBody>
        </p:sp>
        <p:sp>
          <p:nvSpPr>
            <p:cNvPr id="1519" name="Shape 1519"/>
            <p:cNvSpPr/>
            <p:nvPr/>
          </p:nvSpPr>
          <p:spPr>
            <a:xfrm>
              <a:off x="1439106" y="2585164"/>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1520" name="Shape 1520"/>
            <p:cNvSpPr/>
            <p:nvPr/>
          </p:nvSpPr>
          <p:spPr>
            <a:xfrm>
              <a:off x="2026079" y="2585164"/>
              <a:ext cx="507455" cy="562381"/>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err="1"/>
                <a:t>i</a:t>
              </a:r>
              <a:endParaRPr sz="2250" dirty="0"/>
            </a:p>
          </p:txBody>
        </p:sp>
        <p:sp>
          <p:nvSpPr>
            <p:cNvPr id="1521" name="Shape 1521"/>
            <p:cNvSpPr/>
            <p:nvPr/>
          </p:nvSpPr>
          <p:spPr>
            <a:xfrm>
              <a:off x="2613052" y="2585164"/>
              <a:ext cx="507455" cy="562381"/>
            </a:xfrm>
            <a:prstGeom prst="rect">
              <a:avLst/>
            </a:prstGeom>
            <a:solidFill>
              <a:srgbClr val="BC802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a:t>d</a:t>
              </a:r>
            </a:p>
          </p:txBody>
        </p:sp>
        <p:sp>
          <p:nvSpPr>
            <p:cNvPr id="1522" name="Shape 1522"/>
            <p:cNvSpPr/>
            <p:nvPr/>
          </p:nvSpPr>
          <p:spPr>
            <a:xfrm>
              <a:off x="3200025" y="2585164"/>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523" name="Shape 1523"/>
            <p:cNvSpPr/>
            <p:nvPr/>
          </p:nvSpPr>
          <p:spPr>
            <a:xfrm>
              <a:off x="3786999" y="2585164"/>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524" name="Shape 1524"/>
            <p:cNvSpPr/>
            <p:nvPr/>
          </p:nvSpPr>
          <p:spPr>
            <a:xfrm>
              <a:off x="4373972" y="2585164"/>
              <a:ext cx="507454"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525" name="Shape 1525"/>
            <p:cNvSpPr/>
            <p:nvPr/>
          </p:nvSpPr>
          <p:spPr>
            <a:xfrm>
              <a:off x="4960945" y="2585164"/>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sp>
          <p:nvSpPr>
            <p:cNvPr id="1526" name="Shape 1526"/>
            <p:cNvSpPr/>
            <p:nvPr/>
          </p:nvSpPr>
          <p:spPr>
            <a:xfrm>
              <a:off x="5547918" y="2585164"/>
              <a:ext cx="507455" cy="562381"/>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t>I</a:t>
              </a:r>
            </a:p>
          </p:txBody>
        </p:sp>
      </p:grpSp>
      <p:sp>
        <p:nvSpPr>
          <p:cNvPr id="84" name="Shape 1520">
            <a:extLst>
              <a:ext uri="{FF2B5EF4-FFF2-40B4-BE49-F238E27FC236}">
                <a16:creationId xmlns:a16="http://schemas.microsoft.com/office/drawing/2014/main" id="{59E45101-1412-DC4B-9DFB-845733C03F43}"/>
              </a:ext>
            </a:extLst>
          </p:cNvPr>
          <p:cNvSpPr/>
          <p:nvPr/>
        </p:nvSpPr>
        <p:spPr>
          <a:xfrm>
            <a:off x="1025296" y="5550353"/>
            <a:ext cx="356804" cy="395424"/>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err="1"/>
              <a:t>i</a:t>
            </a:r>
            <a:endParaRPr sz="2250" dirty="0"/>
          </a:p>
        </p:txBody>
      </p:sp>
      <p:sp>
        <p:nvSpPr>
          <p:cNvPr id="2" name="TextBox 1">
            <a:extLst>
              <a:ext uri="{FF2B5EF4-FFF2-40B4-BE49-F238E27FC236}">
                <a16:creationId xmlns:a16="http://schemas.microsoft.com/office/drawing/2014/main" id="{2347F896-D6B1-4240-84C4-938775CD9973}"/>
              </a:ext>
            </a:extLst>
          </p:cNvPr>
          <p:cNvSpPr txBox="1"/>
          <p:nvPr/>
        </p:nvSpPr>
        <p:spPr>
          <a:xfrm>
            <a:off x="1642318" y="5517232"/>
            <a:ext cx="3037883" cy="461665"/>
          </a:xfrm>
          <a:prstGeom prst="rect">
            <a:avLst/>
          </a:prstGeom>
          <a:noFill/>
        </p:spPr>
        <p:txBody>
          <a:bodyPr wrap="none" rtlCol="0">
            <a:spAutoFit/>
          </a:bodyPr>
          <a:lstStyle/>
          <a:p>
            <a:r>
              <a:rPr lang="en-CN" dirty="0">
                <a:latin typeface="Calibri" pitchFamily="34" charset="0"/>
              </a:rPr>
              <a:t>free bitmap for inodes</a:t>
            </a:r>
          </a:p>
        </p:txBody>
      </p:sp>
      <p:sp>
        <p:nvSpPr>
          <p:cNvPr id="86" name="Shape 1521">
            <a:extLst>
              <a:ext uri="{FF2B5EF4-FFF2-40B4-BE49-F238E27FC236}">
                <a16:creationId xmlns:a16="http://schemas.microsoft.com/office/drawing/2014/main" id="{08376AE2-11CF-7548-B19D-3D37E35932DB}"/>
              </a:ext>
            </a:extLst>
          </p:cNvPr>
          <p:cNvSpPr/>
          <p:nvPr/>
        </p:nvSpPr>
        <p:spPr>
          <a:xfrm>
            <a:off x="1020453" y="6092976"/>
            <a:ext cx="356804" cy="395424"/>
          </a:xfrm>
          <a:prstGeom prst="rect">
            <a:avLst/>
          </a:prstGeom>
          <a:solidFill>
            <a:srgbClr val="BC802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a:t>d</a:t>
            </a:r>
          </a:p>
        </p:txBody>
      </p:sp>
      <p:sp>
        <p:nvSpPr>
          <p:cNvPr id="87" name="TextBox 86">
            <a:extLst>
              <a:ext uri="{FF2B5EF4-FFF2-40B4-BE49-F238E27FC236}">
                <a16:creationId xmlns:a16="http://schemas.microsoft.com/office/drawing/2014/main" id="{F3B38269-3216-234B-A751-00DCDCC6FB60}"/>
              </a:ext>
            </a:extLst>
          </p:cNvPr>
          <p:cNvSpPr txBox="1"/>
          <p:nvPr/>
        </p:nvSpPr>
        <p:spPr>
          <a:xfrm>
            <a:off x="1642318" y="6059855"/>
            <a:ext cx="3630546" cy="461665"/>
          </a:xfrm>
          <a:prstGeom prst="rect">
            <a:avLst/>
          </a:prstGeom>
          <a:noFill/>
        </p:spPr>
        <p:txBody>
          <a:bodyPr wrap="none" rtlCol="0">
            <a:spAutoFit/>
          </a:bodyPr>
          <a:lstStyle/>
          <a:p>
            <a:r>
              <a:rPr lang="en-CN" dirty="0">
                <a:latin typeface="Calibri" pitchFamily="34" charset="0"/>
              </a:rPr>
              <a:t>free bitmap for data blocks</a:t>
            </a:r>
          </a:p>
        </p:txBody>
      </p:sp>
    </p:spTree>
    <p:extLst>
      <p:ext uri="{BB962C8B-B14F-4D97-AF65-F5344CB8AC3E}">
        <p14:creationId xmlns:p14="http://schemas.microsoft.com/office/powerpoint/2010/main" val="391809666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Shape 153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a:solidFill>
                  <a:srgbClr val="000000"/>
                </a:solidFill>
              </a:rPr>
              <a:t>Superblock</a:t>
            </a:r>
          </a:p>
        </p:txBody>
      </p:sp>
      <p:sp>
        <p:nvSpPr>
          <p:cNvPr id="1532" name="Shape 1532"/>
          <p:cNvSpPr>
            <a:spLocks noGrp="1"/>
          </p:cNvSpPr>
          <p:nvPr>
            <p:ph type="body" idx="4294967295"/>
          </p:nvPr>
        </p:nvSpPr>
        <p:spPr>
          <a:xfrm>
            <a:off x="378523" y="1553121"/>
            <a:ext cx="8504166" cy="4436102"/>
          </a:xfrm>
          <a:prstGeom prst="rect">
            <a:avLst/>
          </a:prstGeom>
        </p:spPr>
        <p:txBody>
          <a:bodyPr/>
          <a:lstStyle/>
          <a:p>
            <a:pPr>
              <a:defRPr sz="1800">
                <a:solidFill>
                  <a:srgbClr val="000000"/>
                </a:solidFill>
              </a:defRPr>
            </a:pPr>
            <a:r>
              <a:rPr sz="2672" dirty="0"/>
              <a:t>Need to know basic FS </a:t>
            </a:r>
            <a:r>
              <a:rPr lang="en-US" sz="2672" dirty="0"/>
              <a:t>configuration </a:t>
            </a:r>
            <a:r>
              <a:rPr sz="2672" dirty="0"/>
              <a:t>metadata, like:</a:t>
            </a:r>
          </a:p>
          <a:p>
            <a:pPr lvl="1">
              <a:defRPr sz="1800">
                <a:solidFill>
                  <a:srgbClr val="000000"/>
                </a:solidFill>
              </a:defRPr>
            </a:pPr>
            <a:r>
              <a:rPr sz="2272" dirty="0">
                <a:solidFill>
                  <a:srgbClr val="0070C0"/>
                </a:solidFill>
              </a:rPr>
              <a:t>block size</a:t>
            </a:r>
          </a:p>
          <a:p>
            <a:pPr lvl="1">
              <a:defRPr sz="1800">
                <a:solidFill>
                  <a:srgbClr val="000000"/>
                </a:solidFill>
              </a:defRPr>
            </a:pPr>
            <a:r>
              <a:rPr lang="en-US" sz="2272" dirty="0">
                <a:solidFill>
                  <a:srgbClr val="0070C0"/>
                </a:solidFill>
              </a:rPr>
              <a:t># of inodes</a:t>
            </a:r>
            <a:endParaRPr sz="2272" dirty="0">
              <a:solidFill>
                <a:srgbClr val="0070C0"/>
              </a:solidFill>
            </a:endParaRPr>
          </a:p>
          <a:p>
            <a:pPr>
              <a:defRPr sz="1800">
                <a:solidFill>
                  <a:srgbClr val="000000"/>
                </a:solidFill>
              </a:defRPr>
            </a:pPr>
            <a:endParaRPr sz="2672" dirty="0"/>
          </a:p>
          <a:p>
            <a:pPr>
              <a:defRPr sz="1800">
                <a:solidFill>
                  <a:srgbClr val="000000"/>
                </a:solidFill>
              </a:defRPr>
            </a:pPr>
            <a:r>
              <a:rPr sz="2672" dirty="0"/>
              <a:t>Store this in </a:t>
            </a:r>
            <a:r>
              <a:rPr sz="2672" dirty="0">
                <a:solidFill>
                  <a:srgbClr val="0070C0"/>
                </a:solidFill>
              </a:rPr>
              <a:t>superblock</a:t>
            </a:r>
          </a:p>
        </p:txBody>
      </p:sp>
    </p:spTree>
    <p:extLst>
      <p:ext uri="{BB962C8B-B14F-4D97-AF65-F5344CB8AC3E}">
        <p14:creationId xmlns:p14="http://schemas.microsoft.com/office/powerpoint/2010/main" val="32299353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 name="Shape 1616"/>
          <p:cNvSpPr>
            <a:spLocks noGrp="1"/>
          </p:cNvSpPr>
          <p:nvPr>
            <p:ph type="title"/>
          </p:nvPr>
        </p:nvSpPr>
        <p:spPr>
          <a:xfrm>
            <a:off x="361453" y="293900"/>
            <a:ext cx="7804547" cy="769302"/>
          </a:xfrm>
          <a:prstGeom prst="rect">
            <a:avLst/>
          </a:prstGeom>
        </p:spPr>
        <p:txBody>
          <a:bodyPr/>
          <a:lstStyle>
            <a:lvl1pPr defTabSz="473201">
              <a:defRPr sz="6480"/>
            </a:lvl1pPr>
          </a:lstStyle>
          <a:p>
            <a:pPr lvl="0">
              <a:defRPr sz="1800">
                <a:solidFill>
                  <a:srgbClr val="000000"/>
                </a:solidFill>
              </a:defRPr>
            </a:pPr>
            <a:r>
              <a:rPr sz="3600" dirty="0">
                <a:solidFill>
                  <a:srgbClr val="000000"/>
                </a:solidFill>
              </a:rPr>
              <a:t>Super Block</a:t>
            </a:r>
          </a:p>
        </p:txBody>
      </p:sp>
      <p:sp>
        <p:nvSpPr>
          <p:cNvPr id="1617" name="Shape 1617"/>
          <p:cNvSpPr/>
          <p:nvPr/>
        </p:nvSpPr>
        <p:spPr>
          <a:xfrm>
            <a:off x="1070651"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0</a:t>
            </a:r>
          </a:p>
        </p:txBody>
      </p:sp>
      <p:sp>
        <p:nvSpPr>
          <p:cNvPr id="1618" name="Shape 1618"/>
          <p:cNvSpPr/>
          <p:nvPr/>
        </p:nvSpPr>
        <p:spPr>
          <a:xfrm>
            <a:off x="3959660"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7</a:t>
            </a:r>
          </a:p>
        </p:txBody>
      </p:sp>
      <p:sp>
        <p:nvSpPr>
          <p:cNvPr id="1619" name="Shape 1619"/>
          <p:cNvSpPr/>
          <p:nvPr/>
        </p:nvSpPr>
        <p:spPr>
          <a:xfrm>
            <a:off x="4886316"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0" name="Shape 1620"/>
          <p:cNvSpPr/>
          <p:nvPr/>
        </p:nvSpPr>
        <p:spPr>
          <a:xfrm>
            <a:off x="5299032"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1" name="Shape 1621"/>
          <p:cNvSpPr/>
          <p:nvPr/>
        </p:nvSpPr>
        <p:spPr>
          <a:xfrm>
            <a:off x="5711747"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2" name="Shape 1622"/>
          <p:cNvSpPr/>
          <p:nvPr/>
        </p:nvSpPr>
        <p:spPr>
          <a:xfrm>
            <a:off x="6124463"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3" name="Shape 1623"/>
          <p:cNvSpPr/>
          <p:nvPr/>
        </p:nvSpPr>
        <p:spPr>
          <a:xfrm>
            <a:off x="6537178"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4" name="Shape 1624"/>
          <p:cNvSpPr/>
          <p:nvPr/>
        </p:nvSpPr>
        <p:spPr>
          <a:xfrm>
            <a:off x="6949894"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5" name="Shape 1625"/>
          <p:cNvSpPr/>
          <p:nvPr/>
        </p:nvSpPr>
        <p:spPr>
          <a:xfrm>
            <a:off x="7362609"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6" name="Shape 1626"/>
          <p:cNvSpPr/>
          <p:nvPr/>
        </p:nvSpPr>
        <p:spPr>
          <a:xfrm>
            <a:off x="7775325" y="1438472"/>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27" name="Shape 1627"/>
          <p:cNvSpPr/>
          <p:nvPr/>
        </p:nvSpPr>
        <p:spPr>
          <a:xfrm>
            <a:off x="4945095" y="1813885"/>
            <a:ext cx="218009"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8</a:t>
            </a:r>
          </a:p>
        </p:txBody>
      </p:sp>
      <p:sp>
        <p:nvSpPr>
          <p:cNvPr id="1628" name="Shape 1628"/>
          <p:cNvSpPr/>
          <p:nvPr/>
        </p:nvSpPr>
        <p:spPr>
          <a:xfrm>
            <a:off x="7754666" y="1813885"/>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15</a:t>
            </a:r>
          </a:p>
        </p:txBody>
      </p:sp>
      <p:sp>
        <p:nvSpPr>
          <p:cNvPr id="1629" name="Shape 1629"/>
          <p:cNvSpPr/>
          <p:nvPr/>
        </p:nvSpPr>
        <p:spPr>
          <a:xfrm>
            <a:off x="101187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0" name="Shape 1630"/>
          <p:cNvSpPr/>
          <p:nvPr/>
        </p:nvSpPr>
        <p:spPr>
          <a:xfrm>
            <a:off x="142458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1" name="Shape 1631"/>
          <p:cNvSpPr/>
          <p:nvPr/>
        </p:nvSpPr>
        <p:spPr>
          <a:xfrm>
            <a:off x="183730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2" name="Shape 1632"/>
          <p:cNvSpPr/>
          <p:nvPr/>
        </p:nvSpPr>
        <p:spPr>
          <a:xfrm>
            <a:off x="2250018"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3" name="Shape 1633"/>
          <p:cNvSpPr/>
          <p:nvPr/>
        </p:nvSpPr>
        <p:spPr>
          <a:xfrm>
            <a:off x="266273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4" name="Shape 1634"/>
          <p:cNvSpPr/>
          <p:nvPr/>
        </p:nvSpPr>
        <p:spPr>
          <a:xfrm>
            <a:off x="307544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5" name="Shape 1635"/>
          <p:cNvSpPr/>
          <p:nvPr/>
        </p:nvSpPr>
        <p:spPr>
          <a:xfrm>
            <a:off x="348816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6" name="Shape 1636"/>
          <p:cNvSpPr/>
          <p:nvPr/>
        </p:nvSpPr>
        <p:spPr>
          <a:xfrm>
            <a:off x="3900880"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37" name="Shape 1637"/>
          <p:cNvSpPr/>
          <p:nvPr/>
        </p:nvSpPr>
        <p:spPr>
          <a:xfrm>
            <a:off x="99121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16</a:t>
            </a:r>
          </a:p>
        </p:txBody>
      </p:sp>
      <p:sp>
        <p:nvSpPr>
          <p:cNvPr id="1638" name="Shape 1638"/>
          <p:cNvSpPr/>
          <p:nvPr/>
        </p:nvSpPr>
        <p:spPr>
          <a:xfrm>
            <a:off x="3880222"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23</a:t>
            </a:r>
          </a:p>
        </p:txBody>
      </p:sp>
      <p:sp>
        <p:nvSpPr>
          <p:cNvPr id="1639" name="Shape 1639"/>
          <p:cNvSpPr/>
          <p:nvPr/>
        </p:nvSpPr>
        <p:spPr>
          <a:xfrm>
            <a:off x="4886316"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0" name="Shape 1640"/>
          <p:cNvSpPr/>
          <p:nvPr/>
        </p:nvSpPr>
        <p:spPr>
          <a:xfrm>
            <a:off x="5299032"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1" name="Shape 1641"/>
          <p:cNvSpPr/>
          <p:nvPr/>
        </p:nvSpPr>
        <p:spPr>
          <a:xfrm>
            <a:off x="5711747"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2" name="Shape 1642"/>
          <p:cNvSpPr/>
          <p:nvPr/>
        </p:nvSpPr>
        <p:spPr>
          <a:xfrm>
            <a:off x="6124463"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3" name="Shape 1643"/>
          <p:cNvSpPr/>
          <p:nvPr/>
        </p:nvSpPr>
        <p:spPr>
          <a:xfrm>
            <a:off x="653717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4" name="Shape 1644"/>
          <p:cNvSpPr/>
          <p:nvPr/>
        </p:nvSpPr>
        <p:spPr>
          <a:xfrm>
            <a:off x="6949894"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5" name="Shape 1645"/>
          <p:cNvSpPr/>
          <p:nvPr/>
        </p:nvSpPr>
        <p:spPr>
          <a:xfrm>
            <a:off x="7362609"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6" name="Shape 1646"/>
          <p:cNvSpPr/>
          <p:nvPr/>
        </p:nvSpPr>
        <p:spPr>
          <a:xfrm>
            <a:off x="7775325" y="2242144"/>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47" name="Shape 1647"/>
          <p:cNvSpPr/>
          <p:nvPr/>
        </p:nvSpPr>
        <p:spPr>
          <a:xfrm>
            <a:off x="4865658"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24</a:t>
            </a:r>
          </a:p>
        </p:txBody>
      </p:sp>
      <p:sp>
        <p:nvSpPr>
          <p:cNvPr id="1648" name="Shape 1648"/>
          <p:cNvSpPr/>
          <p:nvPr/>
        </p:nvSpPr>
        <p:spPr>
          <a:xfrm>
            <a:off x="7754666" y="2617557"/>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31</a:t>
            </a:r>
          </a:p>
        </p:txBody>
      </p:sp>
      <p:sp>
        <p:nvSpPr>
          <p:cNvPr id="1649" name="Shape 1649"/>
          <p:cNvSpPr/>
          <p:nvPr/>
        </p:nvSpPr>
        <p:spPr>
          <a:xfrm>
            <a:off x="101187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0" name="Shape 1650"/>
          <p:cNvSpPr/>
          <p:nvPr/>
        </p:nvSpPr>
        <p:spPr>
          <a:xfrm>
            <a:off x="142458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1" name="Shape 1651"/>
          <p:cNvSpPr/>
          <p:nvPr/>
        </p:nvSpPr>
        <p:spPr>
          <a:xfrm>
            <a:off x="183730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2" name="Shape 1652"/>
          <p:cNvSpPr/>
          <p:nvPr/>
        </p:nvSpPr>
        <p:spPr>
          <a:xfrm>
            <a:off x="2250018"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3" name="Shape 1653"/>
          <p:cNvSpPr/>
          <p:nvPr/>
        </p:nvSpPr>
        <p:spPr>
          <a:xfrm>
            <a:off x="266273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4" name="Shape 1654"/>
          <p:cNvSpPr/>
          <p:nvPr/>
        </p:nvSpPr>
        <p:spPr>
          <a:xfrm>
            <a:off x="307544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5" name="Shape 1655"/>
          <p:cNvSpPr/>
          <p:nvPr/>
        </p:nvSpPr>
        <p:spPr>
          <a:xfrm>
            <a:off x="348816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6" name="Shape 1656"/>
          <p:cNvSpPr/>
          <p:nvPr/>
        </p:nvSpPr>
        <p:spPr>
          <a:xfrm>
            <a:off x="3900880"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57" name="Shape 1657"/>
          <p:cNvSpPr/>
          <p:nvPr/>
        </p:nvSpPr>
        <p:spPr>
          <a:xfrm>
            <a:off x="99121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32</a:t>
            </a:r>
          </a:p>
        </p:txBody>
      </p:sp>
      <p:sp>
        <p:nvSpPr>
          <p:cNvPr id="1658" name="Shape 1658"/>
          <p:cNvSpPr/>
          <p:nvPr/>
        </p:nvSpPr>
        <p:spPr>
          <a:xfrm>
            <a:off x="3880222"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39</a:t>
            </a:r>
          </a:p>
        </p:txBody>
      </p:sp>
      <p:sp>
        <p:nvSpPr>
          <p:cNvPr id="1659" name="Shape 1659"/>
          <p:cNvSpPr/>
          <p:nvPr/>
        </p:nvSpPr>
        <p:spPr>
          <a:xfrm>
            <a:off x="4886316"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0" name="Shape 1660"/>
          <p:cNvSpPr/>
          <p:nvPr/>
        </p:nvSpPr>
        <p:spPr>
          <a:xfrm>
            <a:off x="5299032"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1" name="Shape 1661"/>
          <p:cNvSpPr/>
          <p:nvPr/>
        </p:nvSpPr>
        <p:spPr>
          <a:xfrm>
            <a:off x="5711747"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2" name="Shape 1662"/>
          <p:cNvSpPr/>
          <p:nvPr/>
        </p:nvSpPr>
        <p:spPr>
          <a:xfrm>
            <a:off x="6124463"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3" name="Shape 1663"/>
          <p:cNvSpPr/>
          <p:nvPr/>
        </p:nvSpPr>
        <p:spPr>
          <a:xfrm>
            <a:off x="653717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4" name="Shape 1664"/>
          <p:cNvSpPr/>
          <p:nvPr/>
        </p:nvSpPr>
        <p:spPr>
          <a:xfrm>
            <a:off x="6949894"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5" name="Shape 1665"/>
          <p:cNvSpPr/>
          <p:nvPr/>
        </p:nvSpPr>
        <p:spPr>
          <a:xfrm>
            <a:off x="7362609"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6" name="Shape 1666"/>
          <p:cNvSpPr/>
          <p:nvPr/>
        </p:nvSpPr>
        <p:spPr>
          <a:xfrm>
            <a:off x="7775325" y="3045816"/>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67" name="Shape 1667"/>
          <p:cNvSpPr/>
          <p:nvPr/>
        </p:nvSpPr>
        <p:spPr>
          <a:xfrm>
            <a:off x="4865658"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40</a:t>
            </a:r>
          </a:p>
        </p:txBody>
      </p:sp>
      <p:sp>
        <p:nvSpPr>
          <p:cNvPr id="1668" name="Shape 1668"/>
          <p:cNvSpPr/>
          <p:nvPr/>
        </p:nvSpPr>
        <p:spPr>
          <a:xfrm>
            <a:off x="7754666" y="3421229"/>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solidFill>
                  <a:srgbClr val="000000"/>
                </a:solidFill>
                <a:latin typeface="Calibri" panose="020F0502020204030204" pitchFamily="34" charset="0"/>
              </a:rPr>
              <a:t>47</a:t>
            </a:r>
          </a:p>
        </p:txBody>
      </p:sp>
      <p:sp>
        <p:nvSpPr>
          <p:cNvPr id="1669" name="Shape 1669"/>
          <p:cNvSpPr/>
          <p:nvPr/>
        </p:nvSpPr>
        <p:spPr>
          <a:xfrm>
            <a:off x="101187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0" name="Shape 1670"/>
          <p:cNvSpPr/>
          <p:nvPr/>
        </p:nvSpPr>
        <p:spPr>
          <a:xfrm>
            <a:off x="142458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1" name="Shape 1671"/>
          <p:cNvSpPr/>
          <p:nvPr/>
        </p:nvSpPr>
        <p:spPr>
          <a:xfrm>
            <a:off x="183730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2" name="Shape 1672"/>
          <p:cNvSpPr/>
          <p:nvPr/>
        </p:nvSpPr>
        <p:spPr>
          <a:xfrm>
            <a:off x="2250018"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3" name="Shape 1673"/>
          <p:cNvSpPr/>
          <p:nvPr/>
        </p:nvSpPr>
        <p:spPr>
          <a:xfrm>
            <a:off x="266273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4" name="Shape 1674"/>
          <p:cNvSpPr/>
          <p:nvPr/>
        </p:nvSpPr>
        <p:spPr>
          <a:xfrm>
            <a:off x="307544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5" name="Shape 1675"/>
          <p:cNvSpPr/>
          <p:nvPr/>
        </p:nvSpPr>
        <p:spPr>
          <a:xfrm>
            <a:off x="348816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6" name="Shape 1676"/>
          <p:cNvSpPr/>
          <p:nvPr/>
        </p:nvSpPr>
        <p:spPr>
          <a:xfrm>
            <a:off x="3900880"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77" name="Shape 1677"/>
          <p:cNvSpPr/>
          <p:nvPr/>
        </p:nvSpPr>
        <p:spPr>
          <a:xfrm>
            <a:off x="99121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defRPr sz="1800">
                <a:solidFill>
                  <a:srgbClr val="000000"/>
                </a:solidFill>
              </a:defRPr>
            </a:pPr>
            <a:r>
              <a:rPr sz="2250" b="0" dirty="0">
                <a:solidFill>
                  <a:srgbClr val="000000"/>
                </a:solidFill>
                <a:latin typeface="Calibri" panose="020F0502020204030204" pitchFamily="34" charset="0"/>
              </a:rPr>
              <a:t>48</a:t>
            </a:r>
          </a:p>
        </p:txBody>
      </p:sp>
      <p:sp>
        <p:nvSpPr>
          <p:cNvPr id="1678" name="Shape 1678"/>
          <p:cNvSpPr/>
          <p:nvPr/>
        </p:nvSpPr>
        <p:spPr>
          <a:xfrm>
            <a:off x="3880222"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defRPr sz="1800">
                <a:solidFill>
                  <a:srgbClr val="000000"/>
                </a:solidFill>
              </a:defRPr>
            </a:pPr>
            <a:r>
              <a:rPr sz="2250" b="0" dirty="0">
                <a:solidFill>
                  <a:srgbClr val="000000"/>
                </a:solidFill>
                <a:latin typeface="Calibri" panose="020F0502020204030204" pitchFamily="34" charset="0"/>
              </a:rPr>
              <a:t>55</a:t>
            </a:r>
          </a:p>
        </p:txBody>
      </p:sp>
      <p:sp>
        <p:nvSpPr>
          <p:cNvPr id="1679" name="Shape 1679"/>
          <p:cNvSpPr/>
          <p:nvPr/>
        </p:nvSpPr>
        <p:spPr>
          <a:xfrm>
            <a:off x="4886316"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0" name="Shape 1680"/>
          <p:cNvSpPr/>
          <p:nvPr/>
        </p:nvSpPr>
        <p:spPr>
          <a:xfrm>
            <a:off x="5299032"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1" name="Shape 1681"/>
          <p:cNvSpPr/>
          <p:nvPr/>
        </p:nvSpPr>
        <p:spPr>
          <a:xfrm>
            <a:off x="5711747"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2" name="Shape 1682"/>
          <p:cNvSpPr/>
          <p:nvPr/>
        </p:nvSpPr>
        <p:spPr>
          <a:xfrm>
            <a:off x="6124463"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3" name="Shape 1683"/>
          <p:cNvSpPr/>
          <p:nvPr/>
        </p:nvSpPr>
        <p:spPr>
          <a:xfrm>
            <a:off x="653717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4" name="Shape 1684"/>
          <p:cNvSpPr/>
          <p:nvPr/>
        </p:nvSpPr>
        <p:spPr>
          <a:xfrm>
            <a:off x="6949894"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5" name="Shape 1685"/>
          <p:cNvSpPr/>
          <p:nvPr/>
        </p:nvSpPr>
        <p:spPr>
          <a:xfrm>
            <a:off x="7362609"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6" name="Shape 1686"/>
          <p:cNvSpPr/>
          <p:nvPr/>
        </p:nvSpPr>
        <p:spPr>
          <a:xfrm>
            <a:off x="7775325" y="3849487"/>
            <a:ext cx="356804" cy="395424"/>
          </a:xfrm>
          <a:prstGeom prst="rect">
            <a:avLst/>
          </a:prstGeom>
          <a:solidFill>
            <a:srgbClr val="0065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87" name="Shape 1687"/>
          <p:cNvSpPr/>
          <p:nvPr/>
        </p:nvSpPr>
        <p:spPr>
          <a:xfrm>
            <a:off x="4865658"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defRPr sz="1800">
                <a:solidFill>
                  <a:srgbClr val="000000"/>
                </a:solidFill>
              </a:defRPr>
            </a:pPr>
            <a:r>
              <a:rPr sz="2250" b="0" dirty="0">
                <a:solidFill>
                  <a:srgbClr val="000000"/>
                </a:solidFill>
                <a:latin typeface="Calibri" panose="020F0502020204030204" pitchFamily="34" charset="0"/>
              </a:rPr>
              <a:t>56</a:t>
            </a:r>
          </a:p>
        </p:txBody>
      </p:sp>
      <p:sp>
        <p:nvSpPr>
          <p:cNvPr id="1688" name="Shape 1688"/>
          <p:cNvSpPr/>
          <p:nvPr/>
        </p:nvSpPr>
        <p:spPr>
          <a:xfrm>
            <a:off x="7754666" y="4224901"/>
            <a:ext cx="363882"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defRPr sz="1800">
                <a:solidFill>
                  <a:srgbClr val="000000"/>
                </a:solidFill>
              </a:defRPr>
            </a:pPr>
            <a:r>
              <a:rPr sz="2250" b="0" dirty="0">
                <a:solidFill>
                  <a:srgbClr val="000000"/>
                </a:solidFill>
                <a:latin typeface="Calibri" panose="020F0502020204030204" pitchFamily="34" charset="0"/>
              </a:rPr>
              <a:t>63</a:t>
            </a:r>
          </a:p>
        </p:txBody>
      </p:sp>
      <p:sp>
        <p:nvSpPr>
          <p:cNvPr id="1689" name="Shape 1689"/>
          <p:cNvSpPr/>
          <p:nvPr/>
        </p:nvSpPr>
        <p:spPr>
          <a:xfrm>
            <a:off x="1011872" y="1438472"/>
            <a:ext cx="356804" cy="395424"/>
          </a:xfrm>
          <a:prstGeom prst="rect">
            <a:avLst/>
          </a:prstGeom>
          <a:solidFill>
            <a:srgbClr val="5747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S</a:t>
            </a:r>
          </a:p>
        </p:txBody>
      </p:sp>
      <p:sp>
        <p:nvSpPr>
          <p:cNvPr id="1690" name="Shape 1690"/>
          <p:cNvSpPr/>
          <p:nvPr/>
        </p:nvSpPr>
        <p:spPr>
          <a:xfrm>
            <a:off x="1424587" y="1438472"/>
            <a:ext cx="356804" cy="395424"/>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691" name="Shape 1691"/>
          <p:cNvSpPr/>
          <p:nvPr/>
        </p:nvSpPr>
        <p:spPr>
          <a:xfrm>
            <a:off x="1837303" y="1438472"/>
            <a:ext cx="356804" cy="395424"/>
          </a:xfrm>
          <a:prstGeom prst="rect">
            <a:avLst/>
          </a:prstGeom>
          <a:solidFill>
            <a:srgbClr val="BC802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d</a:t>
            </a:r>
          </a:p>
        </p:txBody>
      </p:sp>
      <p:sp>
        <p:nvSpPr>
          <p:cNvPr id="1692" name="Shape 1692"/>
          <p:cNvSpPr/>
          <p:nvPr/>
        </p:nvSpPr>
        <p:spPr>
          <a:xfrm>
            <a:off x="2250018"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693" name="Shape 1693"/>
          <p:cNvSpPr/>
          <p:nvPr/>
        </p:nvSpPr>
        <p:spPr>
          <a:xfrm>
            <a:off x="2662733"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694" name="Shape 1694"/>
          <p:cNvSpPr/>
          <p:nvPr/>
        </p:nvSpPr>
        <p:spPr>
          <a:xfrm>
            <a:off x="3075449"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695" name="Shape 1695"/>
          <p:cNvSpPr/>
          <p:nvPr/>
        </p:nvSpPr>
        <p:spPr>
          <a:xfrm>
            <a:off x="3488165"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1696" name="Shape 1696"/>
          <p:cNvSpPr/>
          <p:nvPr/>
        </p:nvSpPr>
        <p:spPr>
          <a:xfrm>
            <a:off x="3900880" y="1438472"/>
            <a:ext cx="356804" cy="395424"/>
          </a:xfrm>
          <a:prstGeom prst="rect">
            <a:avLst/>
          </a:prstGeom>
          <a:solidFill>
            <a:srgbClr val="308B16"/>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a:solidFill>
                  <a:srgbClr val="000000"/>
                </a:solidFill>
              </a:rPr>
              <a:t>I</a:t>
            </a:r>
          </a:p>
        </p:txBody>
      </p:sp>
      <p:sp>
        <p:nvSpPr>
          <p:cNvPr id="83" name="Shape 1689">
            <a:extLst>
              <a:ext uri="{FF2B5EF4-FFF2-40B4-BE49-F238E27FC236}">
                <a16:creationId xmlns:a16="http://schemas.microsoft.com/office/drawing/2014/main" id="{09F2021D-ACDD-1F44-8C30-F525FC8A07BC}"/>
              </a:ext>
            </a:extLst>
          </p:cNvPr>
          <p:cNvSpPr/>
          <p:nvPr/>
        </p:nvSpPr>
        <p:spPr>
          <a:xfrm>
            <a:off x="1020453" y="5028573"/>
            <a:ext cx="356804" cy="395424"/>
          </a:xfrm>
          <a:prstGeom prst="rect">
            <a:avLst/>
          </a:prstGeom>
          <a:solidFill>
            <a:srgbClr val="5747C1"/>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a:solidFill>
                  <a:srgbClr val="000000"/>
                </a:solidFill>
              </a:rPr>
              <a:t>S</a:t>
            </a:r>
          </a:p>
        </p:txBody>
      </p:sp>
      <p:sp>
        <p:nvSpPr>
          <p:cNvPr id="84" name="Shape 1520">
            <a:extLst>
              <a:ext uri="{FF2B5EF4-FFF2-40B4-BE49-F238E27FC236}">
                <a16:creationId xmlns:a16="http://schemas.microsoft.com/office/drawing/2014/main" id="{F9647D64-51D4-EF4A-BB2C-B06C8C628BBE}"/>
              </a:ext>
            </a:extLst>
          </p:cNvPr>
          <p:cNvSpPr/>
          <p:nvPr/>
        </p:nvSpPr>
        <p:spPr>
          <a:xfrm>
            <a:off x="1025296" y="5550353"/>
            <a:ext cx="356804" cy="395424"/>
          </a:xfrm>
          <a:prstGeom prst="rect">
            <a:avLst/>
          </a:prstGeom>
          <a:solidFill>
            <a:srgbClr val="97181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err="1"/>
              <a:t>i</a:t>
            </a:r>
            <a:endParaRPr sz="2250" dirty="0"/>
          </a:p>
        </p:txBody>
      </p:sp>
      <p:sp>
        <p:nvSpPr>
          <p:cNvPr id="85" name="TextBox 84">
            <a:extLst>
              <a:ext uri="{FF2B5EF4-FFF2-40B4-BE49-F238E27FC236}">
                <a16:creationId xmlns:a16="http://schemas.microsoft.com/office/drawing/2014/main" id="{93CBA030-27B1-254A-A1A2-DC9F20BD9BFE}"/>
              </a:ext>
            </a:extLst>
          </p:cNvPr>
          <p:cNvSpPr txBox="1"/>
          <p:nvPr/>
        </p:nvSpPr>
        <p:spPr>
          <a:xfrm>
            <a:off x="1642318" y="5517232"/>
            <a:ext cx="3037883" cy="461665"/>
          </a:xfrm>
          <a:prstGeom prst="rect">
            <a:avLst/>
          </a:prstGeom>
          <a:noFill/>
        </p:spPr>
        <p:txBody>
          <a:bodyPr wrap="none" rtlCol="0">
            <a:spAutoFit/>
          </a:bodyPr>
          <a:lstStyle/>
          <a:p>
            <a:r>
              <a:rPr lang="en-CN" dirty="0">
                <a:latin typeface="Calibri" pitchFamily="34" charset="0"/>
              </a:rPr>
              <a:t>free bitmap for inodes</a:t>
            </a:r>
          </a:p>
        </p:txBody>
      </p:sp>
      <p:sp>
        <p:nvSpPr>
          <p:cNvPr id="86" name="Shape 1521">
            <a:extLst>
              <a:ext uri="{FF2B5EF4-FFF2-40B4-BE49-F238E27FC236}">
                <a16:creationId xmlns:a16="http://schemas.microsoft.com/office/drawing/2014/main" id="{92A6A95F-761A-334D-A06B-6356D8D576FB}"/>
              </a:ext>
            </a:extLst>
          </p:cNvPr>
          <p:cNvSpPr/>
          <p:nvPr/>
        </p:nvSpPr>
        <p:spPr>
          <a:xfrm>
            <a:off x="1020453" y="6092976"/>
            <a:ext cx="356804" cy="395424"/>
          </a:xfrm>
          <a:prstGeom prst="rect">
            <a:avLst/>
          </a:prstGeom>
          <a:solidFill>
            <a:srgbClr val="BC8027"/>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latin typeface="Helvetica"/>
                <a:ea typeface="Helvetica"/>
                <a:cs typeface="Helvetica"/>
                <a:sym typeface="Helvetica"/>
              </a:defRPr>
            </a:lvl1pPr>
          </a:lstStyle>
          <a:p>
            <a:pPr lvl="0" algn="ctr">
              <a:defRPr sz="1800" b="0">
                <a:solidFill>
                  <a:srgbClr val="000000"/>
                </a:solidFill>
              </a:defRPr>
            </a:pPr>
            <a:r>
              <a:rPr sz="2250" dirty="0"/>
              <a:t>d</a:t>
            </a:r>
          </a:p>
        </p:txBody>
      </p:sp>
      <p:sp>
        <p:nvSpPr>
          <p:cNvPr id="87" name="TextBox 86">
            <a:extLst>
              <a:ext uri="{FF2B5EF4-FFF2-40B4-BE49-F238E27FC236}">
                <a16:creationId xmlns:a16="http://schemas.microsoft.com/office/drawing/2014/main" id="{97B1C8ED-E848-0448-8EF9-70FB10AFE3C7}"/>
              </a:ext>
            </a:extLst>
          </p:cNvPr>
          <p:cNvSpPr txBox="1"/>
          <p:nvPr/>
        </p:nvSpPr>
        <p:spPr>
          <a:xfrm>
            <a:off x="1642318" y="6059855"/>
            <a:ext cx="3630546" cy="461665"/>
          </a:xfrm>
          <a:prstGeom prst="rect">
            <a:avLst/>
          </a:prstGeom>
          <a:noFill/>
        </p:spPr>
        <p:txBody>
          <a:bodyPr wrap="none" rtlCol="0">
            <a:spAutoFit/>
          </a:bodyPr>
          <a:lstStyle/>
          <a:p>
            <a:r>
              <a:rPr lang="en-CN" dirty="0">
                <a:latin typeface="Calibri" pitchFamily="34" charset="0"/>
              </a:rPr>
              <a:t>free bitmap for data blocks</a:t>
            </a:r>
          </a:p>
        </p:txBody>
      </p:sp>
      <p:sp>
        <p:nvSpPr>
          <p:cNvPr id="88" name="TextBox 87">
            <a:extLst>
              <a:ext uri="{FF2B5EF4-FFF2-40B4-BE49-F238E27FC236}">
                <a16:creationId xmlns:a16="http://schemas.microsoft.com/office/drawing/2014/main" id="{C45174B5-4A3D-6B42-8B0C-6D365CC315BB}"/>
              </a:ext>
            </a:extLst>
          </p:cNvPr>
          <p:cNvSpPr txBox="1"/>
          <p:nvPr/>
        </p:nvSpPr>
        <p:spPr>
          <a:xfrm>
            <a:off x="1642317" y="4995452"/>
            <a:ext cx="1653017" cy="461665"/>
          </a:xfrm>
          <a:prstGeom prst="rect">
            <a:avLst/>
          </a:prstGeom>
          <a:noFill/>
        </p:spPr>
        <p:txBody>
          <a:bodyPr wrap="none" rtlCol="0">
            <a:spAutoFit/>
          </a:bodyPr>
          <a:lstStyle/>
          <a:p>
            <a:r>
              <a:rPr lang="en-CN" dirty="0">
                <a:latin typeface="Calibri" pitchFamily="34" charset="0"/>
              </a:rPr>
              <a:t>super block</a:t>
            </a:r>
          </a:p>
        </p:txBody>
      </p:sp>
    </p:spTree>
    <p:extLst>
      <p:ext uri="{BB962C8B-B14F-4D97-AF65-F5344CB8AC3E}">
        <p14:creationId xmlns:p14="http://schemas.microsoft.com/office/powerpoint/2010/main" val="331877623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Shape 1746"/>
          <p:cNvSpPr>
            <a:spLocks noGrp="1"/>
          </p:cNvSpPr>
          <p:nvPr>
            <p:ph type="title"/>
          </p:nvPr>
        </p:nvSpPr>
        <p:spPr>
          <a:xfrm>
            <a:off x="323528" y="362380"/>
            <a:ext cx="7591425" cy="762000"/>
          </a:xfrm>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On-Disk </a:t>
            </a:r>
            <a:r>
              <a:rPr sz="3600" dirty="0">
                <a:solidFill>
                  <a:srgbClr val="000000"/>
                </a:solidFill>
              </a:rPr>
              <a:t>Structure</a:t>
            </a:r>
            <a:r>
              <a:rPr lang="en-US" sz="3600" dirty="0">
                <a:solidFill>
                  <a:srgbClr val="000000"/>
                </a:solidFill>
              </a:rPr>
              <a:t>s</a:t>
            </a:r>
            <a:endParaRPr sz="3600" dirty="0">
              <a:solidFill>
                <a:srgbClr val="000000"/>
              </a:solidFill>
            </a:endParaRPr>
          </a:p>
        </p:txBody>
      </p:sp>
      <p:sp>
        <p:nvSpPr>
          <p:cNvPr id="1749" name="Shape 1749"/>
          <p:cNvSpPr/>
          <p:nvPr/>
        </p:nvSpPr>
        <p:spPr>
          <a:xfrm>
            <a:off x="2205852" y="1633015"/>
            <a:ext cx="2860429" cy="1062971"/>
          </a:xfrm>
          <a:prstGeom prst="rect">
            <a:avLst/>
          </a:prstGeom>
          <a:solidFill>
            <a:srgbClr val="0065C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400" b="1">
                <a:latin typeface="Helvetica"/>
                <a:ea typeface="Helvetica"/>
                <a:cs typeface="Helvetica"/>
                <a:sym typeface="Helvetica"/>
              </a:defRPr>
            </a:lvl1pPr>
          </a:lstStyle>
          <a:p>
            <a:pPr lvl="0" algn="ctr">
              <a:defRPr sz="1800" b="0">
                <a:solidFill>
                  <a:srgbClr val="000000"/>
                </a:solidFill>
              </a:defRPr>
            </a:pPr>
            <a:r>
              <a:rPr sz="2391">
                <a:solidFill>
                  <a:schemeClr val="bg1"/>
                </a:solidFill>
              </a:rPr>
              <a:t>Super Block</a:t>
            </a:r>
          </a:p>
        </p:txBody>
      </p:sp>
      <p:sp>
        <p:nvSpPr>
          <p:cNvPr id="1750" name="Shape 1750"/>
          <p:cNvSpPr/>
          <p:nvPr/>
        </p:nvSpPr>
        <p:spPr>
          <a:xfrm>
            <a:off x="1064468" y="2914999"/>
            <a:ext cx="2860429" cy="1062971"/>
          </a:xfrm>
          <a:prstGeom prst="rect">
            <a:avLst/>
          </a:prstGeom>
          <a:solidFill>
            <a:srgbClr val="0065C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400" b="1">
                <a:latin typeface="Helvetica"/>
                <a:ea typeface="Helvetica"/>
                <a:cs typeface="Helvetica"/>
                <a:sym typeface="Helvetica"/>
              </a:defRPr>
            </a:lvl1pPr>
          </a:lstStyle>
          <a:p>
            <a:pPr lvl="0" algn="ctr">
              <a:defRPr sz="1800" b="0">
                <a:solidFill>
                  <a:srgbClr val="000000"/>
                </a:solidFill>
              </a:defRPr>
            </a:pPr>
            <a:r>
              <a:rPr sz="2391" dirty="0">
                <a:solidFill>
                  <a:schemeClr val="bg1"/>
                </a:solidFill>
              </a:rPr>
              <a:t>Data Block</a:t>
            </a:r>
            <a:br>
              <a:rPr lang="en-US" sz="2391" dirty="0">
                <a:solidFill>
                  <a:schemeClr val="bg1"/>
                </a:solidFill>
              </a:rPr>
            </a:br>
            <a:endParaRPr sz="2391" dirty="0">
              <a:solidFill>
                <a:schemeClr val="bg1"/>
              </a:solidFill>
            </a:endParaRPr>
          </a:p>
        </p:txBody>
      </p:sp>
      <p:sp>
        <p:nvSpPr>
          <p:cNvPr id="1751" name="Shape 1751"/>
          <p:cNvSpPr/>
          <p:nvPr/>
        </p:nvSpPr>
        <p:spPr>
          <a:xfrm>
            <a:off x="1548731" y="5328035"/>
            <a:ext cx="2860429" cy="1062971"/>
          </a:xfrm>
          <a:prstGeom prst="rect">
            <a:avLst/>
          </a:prstGeom>
          <a:solidFill>
            <a:srgbClr val="0065C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400" b="1">
                <a:latin typeface="Helvetica"/>
                <a:ea typeface="Helvetica"/>
                <a:cs typeface="Helvetica"/>
                <a:sym typeface="Helvetica"/>
              </a:defRPr>
            </a:lvl1pPr>
          </a:lstStyle>
          <a:p>
            <a:pPr lvl="0" algn="ctr">
              <a:defRPr sz="1800" b="0">
                <a:solidFill>
                  <a:srgbClr val="000000"/>
                </a:solidFill>
              </a:defRPr>
            </a:pPr>
            <a:r>
              <a:rPr sz="2391">
                <a:solidFill>
                  <a:schemeClr val="bg1"/>
                </a:solidFill>
              </a:rPr>
              <a:t>Inode Table</a:t>
            </a:r>
          </a:p>
        </p:txBody>
      </p:sp>
      <p:sp>
        <p:nvSpPr>
          <p:cNvPr id="1752" name="Shape 1752"/>
          <p:cNvSpPr/>
          <p:nvPr/>
        </p:nvSpPr>
        <p:spPr>
          <a:xfrm>
            <a:off x="5269028" y="2211467"/>
            <a:ext cx="2860429" cy="1062971"/>
          </a:xfrm>
          <a:prstGeom prst="rect">
            <a:avLst/>
          </a:prstGeom>
          <a:solidFill>
            <a:srgbClr val="BC802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400" b="1">
                <a:latin typeface="Helvetica"/>
                <a:ea typeface="Helvetica"/>
                <a:cs typeface="Helvetica"/>
                <a:sym typeface="Helvetica"/>
              </a:defRPr>
            </a:lvl1pPr>
          </a:lstStyle>
          <a:p>
            <a:pPr lvl="0" algn="ctr">
              <a:defRPr sz="1800" b="0">
                <a:solidFill>
                  <a:srgbClr val="000000"/>
                </a:solidFill>
              </a:defRPr>
            </a:pPr>
            <a:r>
              <a:rPr sz="2391">
                <a:solidFill>
                  <a:schemeClr val="bg1"/>
                </a:solidFill>
              </a:rPr>
              <a:t>Data Bitmap</a:t>
            </a:r>
          </a:p>
        </p:txBody>
      </p:sp>
      <p:sp>
        <p:nvSpPr>
          <p:cNvPr id="1753" name="Shape 1753"/>
          <p:cNvSpPr/>
          <p:nvPr/>
        </p:nvSpPr>
        <p:spPr>
          <a:xfrm>
            <a:off x="4409159" y="3929246"/>
            <a:ext cx="2908166" cy="1062971"/>
          </a:xfrm>
          <a:prstGeom prst="rect">
            <a:avLst/>
          </a:prstGeom>
          <a:solidFill>
            <a:srgbClr val="BC802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400" b="1">
                <a:latin typeface="Helvetica"/>
                <a:ea typeface="Helvetica"/>
                <a:cs typeface="Helvetica"/>
                <a:sym typeface="Helvetica"/>
              </a:defRPr>
            </a:lvl1pPr>
          </a:lstStyle>
          <a:p>
            <a:pPr lvl="0" algn="ctr">
              <a:defRPr sz="1800" b="0">
                <a:solidFill>
                  <a:srgbClr val="000000"/>
                </a:solidFill>
              </a:defRPr>
            </a:pPr>
            <a:r>
              <a:rPr sz="2391">
                <a:solidFill>
                  <a:schemeClr val="bg1"/>
                </a:solidFill>
              </a:rPr>
              <a:t>Inode Bitmap</a:t>
            </a:r>
          </a:p>
        </p:txBody>
      </p:sp>
      <p:sp>
        <p:nvSpPr>
          <p:cNvPr id="1754" name="Shape 1754"/>
          <p:cNvSpPr/>
          <p:nvPr/>
        </p:nvSpPr>
        <p:spPr>
          <a:xfrm>
            <a:off x="1079832" y="3502941"/>
            <a:ext cx="1414851" cy="426305"/>
          </a:xfrm>
          <a:prstGeom prst="rect">
            <a:avLst/>
          </a:prstGeom>
          <a:solidFill>
            <a:srgbClr val="97181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800" b="1">
                <a:latin typeface="Helvetica"/>
                <a:ea typeface="Helvetica"/>
                <a:cs typeface="Helvetica"/>
                <a:sym typeface="Helvetica"/>
              </a:defRPr>
            </a:lvl1pPr>
          </a:lstStyle>
          <a:p>
            <a:pPr lvl="0" algn="ctr">
              <a:defRPr sz="1800" b="0">
                <a:solidFill>
                  <a:srgbClr val="000000"/>
                </a:solidFill>
              </a:defRPr>
            </a:pPr>
            <a:r>
              <a:rPr sz="1969">
                <a:solidFill>
                  <a:schemeClr val="bg1"/>
                </a:solidFill>
              </a:rPr>
              <a:t>directories</a:t>
            </a:r>
          </a:p>
        </p:txBody>
      </p:sp>
      <p:sp>
        <p:nvSpPr>
          <p:cNvPr id="1755" name="Shape 1755"/>
          <p:cNvSpPr/>
          <p:nvPr/>
        </p:nvSpPr>
        <p:spPr>
          <a:xfrm>
            <a:off x="2605449" y="3502941"/>
            <a:ext cx="1252751" cy="426305"/>
          </a:xfrm>
          <a:prstGeom prst="rect">
            <a:avLst/>
          </a:prstGeom>
          <a:solidFill>
            <a:srgbClr val="97181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800" b="1">
                <a:latin typeface="Helvetica"/>
                <a:ea typeface="Helvetica"/>
                <a:cs typeface="Helvetica"/>
                <a:sym typeface="Helvetica"/>
              </a:defRPr>
            </a:lvl1pPr>
          </a:lstStyle>
          <a:p>
            <a:pPr lvl="0" algn="ctr">
              <a:defRPr sz="1800" b="0">
                <a:solidFill>
                  <a:srgbClr val="000000"/>
                </a:solidFill>
              </a:defRPr>
            </a:pPr>
            <a:r>
              <a:rPr sz="1969">
                <a:solidFill>
                  <a:schemeClr val="bg1"/>
                </a:solidFill>
              </a:rPr>
              <a:t>indirects</a:t>
            </a:r>
          </a:p>
        </p:txBody>
      </p:sp>
    </p:spTree>
    <p:extLst>
      <p:ext uri="{BB962C8B-B14F-4D97-AF65-F5344CB8AC3E}">
        <p14:creationId xmlns:p14="http://schemas.microsoft.com/office/powerpoint/2010/main" val="21487563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 name="Shape 1854"/>
          <p:cNvSpPr>
            <a:spLocks noGrp="1"/>
          </p:cNvSpPr>
          <p:nvPr>
            <p:ph type="title"/>
          </p:nvPr>
        </p:nvSpPr>
        <p:spPr>
          <a:xfrm>
            <a:off x="416921" y="404664"/>
            <a:ext cx="7591425" cy="762000"/>
          </a:xfrm>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Part 2 : </a:t>
            </a:r>
            <a:r>
              <a:rPr sz="3600" dirty="0">
                <a:solidFill>
                  <a:srgbClr val="000000"/>
                </a:solidFill>
              </a:rPr>
              <a:t>Operations</a:t>
            </a:r>
          </a:p>
        </p:txBody>
      </p:sp>
      <p:sp>
        <p:nvSpPr>
          <p:cNvPr id="1855" name="Shape 1855"/>
          <p:cNvSpPr>
            <a:spLocks noGrp="1"/>
          </p:cNvSpPr>
          <p:nvPr>
            <p:ph type="body" idx="4294967295"/>
          </p:nvPr>
        </p:nvSpPr>
        <p:spPr>
          <a:xfrm>
            <a:off x="650283" y="1582242"/>
            <a:ext cx="7358063" cy="5018522"/>
          </a:xfrm>
          <a:prstGeom prst="rect">
            <a:avLst/>
          </a:prstGeom>
        </p:spPr>
        <p:txBody>
          <a:bodyPr>
            <a:normAutofit/>
          </a:bodyPr>
          <a:lstStyle/>
          <a:p>
            <a:pPr>
              <a:defRPr sz="1800">
                <a:solidFill>
                  <a:srgbClr val="000000"/>
                </a:solidFill>
              </a:defRPr>
            </a:pPr>
            <a:r>
              <a:rPr sz="2391" dirty="0"/>
              <a:t>create</a:t>
            </a:r>
            <a:r>
              <a:rPr lang="en-US" sz="2391" dirty="0"/>
              <a:t> file</a:t>
            </a:r>
            <a:endParaRPr sz="2391" dirty="0"/>
          </a:p>
          <a:p>
            <a:pPr>
              <a:defRPr sz="1800">
                <a:solidFill>
                  <a:srgbClr val="000000"/>
                </a:solidFill>
              </a:defRPr>
            </a:pPr>
            <a:r>
              <a:rPr sz="2391" dirty="0"/>
              <a:t>write</a:t>
            </a:r>
          </a:p>
          <a:p>
            <a:pPr>
              <a:defRPr sz="1800">
                <a:solidFill>
                  <a:srgbClr val="000000"/>
                </a:solidFill>
              </a:defRPr>
            </a:pPr>
            <a:r>
              <a:rPr sz="2391" dirty="0"/>
              <a:t>open</a:t>
            </a:r>
          </a:p>
          <a:p>
            <a:pPr>
              <a:defRPr sz="1800">
                <a:solidFill>
                  <a:srgbClr val="000000"/>
                </a:solidFill>
              </a:defRPr>
            </a:pPr>
            <a:r>
              <a:rPr sz="2391" dirty="0"/>
              <a:t>read</a:t>
            </a:r>
          </a:p>
          <a:p>
            <a:pPr>
              <a:defRPr sz="1800">
                <a:solidFill>
                  <a:srgbClr val="000000"/>
                </a:solidFill>
              </a:defRPr>
            </a:pPr>
            <a:r>
              <a:rPr sz="2391" dirty="0"/>
              <a:t>close</a:t>
            </a:r>
          </a:p>
        </p:txBody>
      </p:sp>
    </p:spTree>
    <p:extLst>
      <p:ext uri="{BB962C8B-B14F-4D97-AF65-F5344CB8AC3E}">
        <p14:creationId xmlns:p14="http://schemas.microsoft.com/office/powerpoint/2010/main" val="253547642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 name="Shape 1999"/>
          <p:cNvSpPr/>
          <p:nvPr/>
        </p:nvSpPr>
        <p:spPr>
          <a:xfrm>
            <a:off x="1434121" y="876054"/>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000" name="Shape 2000"/>
          <p:cNvSpPr/>
          <p:nvPr/>
        </p:nvSpPr>
        <p:spPr>
          <a:xfrm>
            <a:off x="2358611" y="876054"/>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001" name="Shape 2001"/>
          <p:cNvSpPr/>
          <p:nvPr/>
        </p:nvSpPr>
        <p:spPr>
          <a:xfrm>
            <a:off x="3507627" y="876054"/>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002" name="Shape 2002"/>
          <p:cNvSpPr/>
          <p:nvPr/>
        </p:nvSpPr>
        <p:spPr>
          <a:xfrm>
            <a:off x="4496999" y="876054"/>
            <a:ext cx="50763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r>
              <a:rPr lang="en-US" sz="1969" b="0" dirty="0">
                <a:solidFill>
                  <a:srgbClr val="000000"/>
                </a:solidFill>
                <a:latin typeface="Calibri" panose="020F0502020204030204" pitchFamily="34" charset="0"/>
              </a:rPr>
              <a:t>/</a:t>
            </a:r>
            <a:endParaRPr sz="1969" b="0" dirty="0">
              <a:solidFill>
                <a:srgbClr val="000000"/>
              </a:solidFill>
              <a:latin typeface="Calibri" panose="020F0502020204030204" pitchFamily="34" charset="0"/>
            </a:endParaRPr>
          </a:p>
        </p:txBody>
      </p:sp>
      <p:sp>
        <p:nvSpPr>
          <p:cNvPr id="2003" name="Shape 2003"/>
          <p:cNvSpPr/>
          <p:nvPr/>
        </p:nvSpPr>
        <p:spPr>
          <a:xfrm>
            <a:off x="5393859" y="876054"/>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004" name="Shape 2004"/>
          <p:cNvSpPr/>
          <p:nvPr/>
        </p:nvSpPr>
        <p:spPr>
          <a:xfrm>
            <a:off x="6292595" y="876054"/>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005" name="Shape 2005"/>
          <p:cNvSpPr/>
          <p:nvPr/>
        </p:nvSpPr>
        <p:spPr>
          <a:xfrm>
            <a:off x="7281967" y="876054"/>
            <a:ext cx="50763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r>
              <a:rPr lang="en-US" sz="1969" b="0" dirty="0">
                <a:solidFill>
                  <a:srgbClr val="000000"/>
                </a:solidFill>
                <a:latin typeface="Calibri" panose="020F0502020204030204" pitchFamily="34" charset="0"/>
              </a:rPr>
              <a:t>/</a:t>
            </a:r>
            <a:endParaRPr sz="1969" b="0" dirty="0">
              <a:solidFill>
                <a:srgbClr val="000000"/>
              </a:solidFill>
              <a:latin typeface="Calibri" panose="020F0502020204030204" pitchFamily="34" charset="0"/>
            </a:endParaRPr>
          </a:p>
        </p:txBody>
      </p:sp>
      <p:sp>
        <p:nvSpPr>
          <p:cNvPr id="2006" name="Shape 2006"/>
          <p:cNvSpPr/>
          <p:nvPr/>
        </p:nvSpPr>
        <p:spPr>
          <a:xfrm>
            <a:off x="1295354" y="1143945"/>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007" name="Shape 2007"/>
          <p:cNvSpPr/>
          <p:nvPr/>
        </p:nvSpPr>
        <p:spPr>
          <a:xfrm>
            <a:off x="2282351" y="1143945"/>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008" name="Shape 2008"/>
          <p:cNvSpPr/>
          <p:nvPr/>
        </p:nvSpPr>
        <p:spPr>
          <a:xfrm>
            <a:off x="3408115" y="1143945"/>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009" name="Shape 2009"/>
          <p:cNvSpPr/>
          <p:nvPr/>
        </p:nvSpPr>
        <p:spPr>
          <a:xfrm>
            <a:off x="4358107" y="1143945"/>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010" name="Shape 2010"/>
          <p:cNvSpPr/>
          <p:nvPr/>
        </p:nvSpPr>
        <p:spPr>
          <a:xfrm>
            <a:off x="5268719" y="1143945"/>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011" name="Shape 2011"/>
          <p:cNvSpPr/>
          <p:nvPr/>
        </p:nvSpPr>
        <p:spPr>
          <a:xfrm>
            <a:off x="6255591" y="1143945"/>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012" name="Shape 2012"/>
          <p:cNvSpPr/>
          <p:nvPr/>
        </p:nvSpPr>
        <p:spPr>
          <a:xfrm>
            <a:off x="7205583" y="1143945"/>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013" name="Shape 2013"/>
          <p:cNvSpPr/>
          <p:nvPr/>
        </p:nvSpPr>
        <p:spPr>
          <a:xfrm>
            <a:off x="1115518" y="1651992"/>
            <a:ext cx="6912964" cy="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014" name="Shape 2014"/>
          <p:cNvSpPr/>
          <p:nvPr/>
        </p:nvSpPr>
        <p:spPr>
          <a:xfrm flipV="1">
            <a:off x="3324096" y="939344"/>
            <a:ext cx="1" cy="2797509"/>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015" name="Shape 2015"/>
          <p:cNvSpPr/>
          <p:nvPr/>
        </p:nvSpPr>
        <p:spPr>
          <a:xfrm flipV="1">
            <a:off x="6103439" y="939344"/>
            <a:ext cx="1" cy="279751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016" name="Shape 2016"/>
          <p:cNvSpPr/>
          <p:nvPr/>
        </p:nvSpPr>
        <p:spPr>
          <a:xfrm>
            <a:off x="3467431" y="241775"/>
            <a:ext cx="209999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70C0"/>
                </a:solidFill>
                <a:latin typeface="Calibri" panose="020F0502020204030204" pitchFamily="34" charset="0"/>
              </a:rPr>
              <a:t>create</a:t>
            </a:r>
            <a:r>
              <a:rPr sz="2531" b="0" dirty="0">
                <a:latin typeface="Calibri" panose="020F0502020204030204" pitchFamily="34" charset="0"/>
              </a:rPr>
              <a:t> /foo/bar</a:t>
            </a:r>
          </a:p>
        </p:txBody>
      </p:sp>
      <p:sp>
        <p:nvSpPr>
          <p:cNvPr id="2017" name="Shape 2017"/>
          <p:cNvSpPr/>
          <p:nvPr/>
        </p:nvSpPr>
        <p:spPr>
          <a:xfrm>
            <a:off x="3465997" y="1661866"/>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018" name="Shape 2018"/>
          <p:cNvSpPr/>
          <p:nvPr/>
        </p:nvSpPr>
        <p:spPr>
          <a:xfrm>
            <a:off x="6234200" y="1929757"/>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019" name="Shape 2019"/>
          <p:cNvSpPr/>
          <p:nvPr/>
        </p:nvSpPr>
        <p:spPr>
          <a:xfrm>
            <a:off x="4358966" y="2197648"/>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020" name="Shape 2020"/>
          <p:cNvSpPr/>
          <p:nvPr/>
        </p:nvSpPr>
        <p:spPr>
          <a:xfrm>
            <a:off x="7225395" y="2465538"/>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021" name="Shape 2021"/>
          <p:cNvSpPr/>
          <p:nvPr/>
        </p:nvSpPr>
        <p:spPr>
          <a:xfrm>
            <a:off x="2403364" y="2733429"/>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022" name="Shape 2022"/>
          <p:cNvSpPr/>
          <p:nvPr/>
        </p:nvSpPr>
        <p:spPr>
          <a:xfrm>
            <a:off x="2394238" y="3001320"/>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
        <p:nvSpPr>
          <p:cNvPr id="2023" name="Shape 2023"/>
          <p:cNvSpPr/>
          <p:nvPr/>
        </p:nvSpPr>
        <p:spPr>
          <a:xfrm>
            <a:off x="5350161" y="3626398"/>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70C0"/>
                </a:solidFill>
                <a:latin typeface="Calibri" panose="020F0502020204030204" pitchFamily="34" charset="0"/>
              </a:rPr>
              <a:t>read</a:t>
            </a:r>
          </a:p>
        </p:txBody>
      </p:sp>
      <p:sp>
        <p:nvSpPr>
          <p:cNvPr id="2024" name="Shape 2024"/>
          <p:cNvSpPr/>
          <p:nvPr/>
        </p:nvSpPr>
        <p:spPr>
          <a:xfrm>
            <a:off x="5341035" y="3894288"/>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
        <p:nvSpPr>
          <p:cNvPr id="2025" name="Shape 2025"/>
          <p:cNvSpPr/>
          <p:nvPr/>
        </p:nvSpPr>
        <p:spPr>
          <a:xfrm>
            <a:off x="7191831" y="3269210"/>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
        <p:nvSpPr>
          <p:cNvPr id="2026" name="Shape 2026"/>
          <p:cNvSpPr/>
          <p:nvPr/>
        </p:nvSpPr>
        <p:spPr>
          <a:xfrm>
            <a:off x="4358769" y="4251476"/>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
        <p:nvSpPr>
          <p:cNvPr id="30" name="TextBox 29"/>
          <p:cNvSpPr txBox="1"/>
          <p:nvPr/>
        </p:nvSpPr>
        <p:spPr>
          <a:xfrm>
            <a:off x="2321224" y="4797970"/>
            <a:ext cx="4701928" cy="461665"/>
          </a:xfrm>
          <a:prstGeom prst="rect">
            <a:avLst/>
          </a:prstGeom>
          <a:noFill/>
        </p:spPr>
        <p:txBody>
          <a:bodyPr wrap="none" rtlCol="0">
            <a:spAutoFit/>
          </a:bodyPr>
          <a:lstStyle/>
          <a:p>
            <a:r>
              <a:rPr lang="en-US" b="0" dirty="0">
                <a:latin typeface="Calibri" panose="020F0502020204030204" pitchFamily="34" charset="0"/>
              </a:rPr>
              <a:t>What needs to be read and written?</a:t>
            </a:r>
          </a:p>
        </p:txBody>
      </p:sp>
      <p:sp>
        <p:nvSpPr>
          <p:cNvPr id="31" name="TextBox 30">
            <a:extLst>
              <a:ext uri="{FF2B5EF4-FFF2-40B4-BE49-F238E27FC236}">
                <a16:creationId xmlns:a16="http://schemas.microsoft.com/office/drawing/2014/main" id="{65A4A894-715E-1548-B770-745645F10A37}"/>
              </a:ext>
            </a:extLst>
          </p:cNvPr>
          <p:cNvSpPr txBox="1"/>
          <p:nvPr/>
        </p:nvSpPr>
        <p:spPr>
          <a:xfrm>
            <a:off x="3138819" y="5195544"/>
            <a:ext cx="2866362" cy="461665"/>
          </a:xfrm>
          <a:prstGeom prst="rect">
            <a:avLst/>
          </a:prstGeom>
          <a:noFill/>
        </p:spPr>
        <p:txBody>
          <a:bodyPr wrap="none" rtlCol="0">
            <a:spAutoFit/>
          </a:bodyPr>
          <a:lstStyle/>
          <a:p>
            <a:r>
              <a:rPr lang="en-US" b="0" dirty="0">
                <a:latin typeface="Calibri" panose="020F0502020204030204" pitchFamily="34" charset="0"/>
              </a:rPr>
              <a:t>Why</a:t>
            </a:r>
            <a:r>
              <a:rPr lang="zh-CN" altLang="en-US" b="0" dirty="0">
                <a:latin typeface="Calibri" panose="020F0502020204030204" pitchFamily="34" charset="0"/>
              </a:rPr>
              <a:t> </a:t>
            </a:r>
            <a:r>
              <a:rPr lang="en-US" altLang="zh-CN" b="0" dirty="0">
                <a:latin typeface="Calibri" panose="020F0502020204030204" pitchFamily="34" charset="0"/>
              </a:rPr>
              <a:t>read</a:t>
            </a:r>
            <a:r>
              <a:rPr lang="zh-CN" altLang="en-US" b="0" dirty="0">
                <a:latin typeface="Calibri" panose="020F0502020204030204" pitchFamily="34" charset="0"/>
              </a:rPr>
              <a:t> </a:t>
            </a:r>
            <a:r>
              <a:rPr lang="en-US" altLang="zh-CN" b="0" dirty="0">
                <a:latin typeface="Calibri" panose="020F0502020204030204" pitchFamily="34" charset="0"/>
              </a:rPr>
              <a:t>bar </a:t>
            </a:r>
            <a:r>
              <a:rPr lang="en-US" altLang="zh-CN" b="0" dirty="0" err="1">
                <a:latin typeface="Calibri" panose="020F0502020204030204" pitchFamily="34" charset="0"/>
              </a:rPr>
              <a:t>inode</a:t>
            </a:r>
            <a:r>
              <a:rPr lang="en-US" altLang="zh-CN" b="0" dirty="0">
                <a:latin typeface="Calibri" panose="020F0502020204030204" pitchFamily="34" charset="0"/>
              </a:rPr>
              <a:t>? </a:t>
            </a:r>
            <a:endParaRPr lang="en-US" b="0" dirty="0">
              <a:latin typeface="Calibri" panose="020F0502020204030204" pitchFamily="34" charset="0"/>
            </a:endParaRPr>
          </a:p>
        </p:txBody>
      </p:sp>
      <p:sp>
        <p:nvSpPr>
          <p:cNvPr id="32" name="TextBox 31">
            <a:extLst>
              <a:ext uri="{FF2B5EF4-FFF2-40B4-BE49-F238E27FC236}">
                <a16:creationId xmlns:a16="http://schemas.microsoft.com/office/drawing/2014/main" id="{6D2AD6CE-DDD2-5442-AC4E-4C275A684E4D}"/>
              </a:ext>
            </a:extLst>
          </p:cNvPr>
          <p:cNvSpPr txBox="1"/>
          <p:nvPr/>
        </p:nvSpPr>
        <p:spPr>
          <a:xfrm>
            <a:off x="919153" y="5828361"/>
            <a:ext cx="7531934"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0" dirty="0">
                <a:solidFill>
                  <a:srgbClr val="0070C0"/>
                </a:solidFill>
                <a:latin typeface="Calibri" panose="020F0502020204030204" pitchFamily="34" charset="0"/>
              </a:rPr>
              <a:t>When write partial of a block, it needs to be read from disk</a:t>
            </a:r>
          </a:p>
          <a:p>
            <a:r>
              <a:rPr lang="en-US" b="0" dirty="0">
                <a:solidFill>
                  <a:srgbClr val="0070C0"/>
                </a:solidFill>
                <a:latin typeface="Calibri" panose="020F0502020204030204" pitchFamily="34" charset="0"/>
              </a:rPr>
              <a:t>When write an entire block, no read is needed.</a:t>
            </a:r>
          </a:p>
        </p:txBody>
      </p:sp>
    </p:spTree>
    <p:extLst>
      <p:ext uri="{BB962C8B-B14F-4D97-AF65-F5344CB8AC3E}">
        <p14:creationId xmlns:p14="http://schemas.microsoft.com/office/powerpoint/2010/main" val="30928392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 grpId="0" animBg="1"/>
      <p:bldP spid="2018" grpId="0" animBg="1"/>
      <p:bldP spid="2019" grpId="0" animBg="1"/>
      <p:bldP spid="2020" grpId="0" animBg="1"/>
      <p:bldP spid="2021" grpId="0" animBg="1"/>
      <p:bldP spid="2022" grpId="0" animBg="1"/>
      <p:bldP spid="2023" grpId="0" animBg="1"/>
      <p:bldP spid="2024" grpId="0" animBg="1"/>
      <p:bldP spid="2025" grpId="0" animBg="1"/>
      <p:bldP spid="2026" grpId="0" animBg="1"/>
      <p:bldP spid="31" grpId="0"/>
      <p:bldP spid="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0" name="Shape 2290"/>
          <p:cNvSpPr/>
          <p:nvPr/>
        </p:nvSpPr>
        <p:spPr>
          <a:xfrm>
            <a:off x="1076934" y="1233241"/>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291" name="Shape 2291"/>
          <p:cNvSpPr/>
          <p:nvPr/>
        </p:nvSpPr>
        <p:spPr>
          <a:xfrm>
            <a:off x="2001423" y="1233241"/>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292" name="Shape 2292"/>
          <p:cNvSpPr/>
          <p:nvPr/>
        </p:nvSpPr>
        <p:spPr>
          <a:xfrm>
            <a:off x="3150440"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293" name="Shape 2293"/>
          <p:cNvSpPr/>
          <p:nvPr/>
        </p:nvSpPr>
        <p:spPr>
          <a:xfrm>
            <a:off x="4139811"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294" name="Shape 2294"/>
          <p:cNvSpPr/>
          <p:nvPr/>
        </p:nvSpPr>
        <p:spPr>
          <a:xfrm>
            <a:off x="5036672"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295" name="Shape 2295"/>
          <p:cNvSpPr/>
          <p:nvPr/>
        </p:nvSpPr>
        <p:spPr>
          <a:xfrm>
            <a:off x="5935408"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296" name="Shape 2296"/>
          <p:cNvSpPr/>
          <p:nvPr/>
        </p:nvSpPr>
        <p:spPr>
          <a:xfrm>
            <a:off x="6924780"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297" name="Shape 2297"/>
          <p:cNvSpPr/>
          <p:nvPr/>
        </p:nvSpPr>
        <p:spPr>
          <a:xfrm>
            <a:off x="938167"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298" name="Shape 2298"/>
          <p:cNvSpPr/>
          <p:nvPr/>
        </p:nvSpPr>
        <p:spPr>
          <a:xfrm>
            <a:off x="1925164"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299" name="Shape 2299"/>
          <p:cNvSpPr/>
          <p:nvPr/>
        </p:nvSpPr>
        <p:spPr>
          <a:xfrm>
            <a:off x="3050927"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300" name="Shape 2300"/>
          <p:cNvSpPr/>
          <p:nvPr/>
        </p:nvSpPr>
        <p:spPr>
          <a:xfrm>
            <a:off x="4000919"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301" name="Shape 2301"/>
          <p:cNvSpPr/>
          <p:nvPr/>
        </p:nvSpPr>
        <p:spPr>
          <a:xfrm>
            <a:off x="4911532"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302" name="Shape 2302"/>
          <p:cNvSpPr/>
          <p:nvPr/>
        </p:nvSpPr>
        <p:spPr>
          <a:xfrm>
            <a:off x="5898403"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303" name="Shape 2303"/>
          <p:cNvSpPr/>
          <p:nvPr/>
        </p:nvSpPr>
        <p:spPr>
          <a:xfrm>
            <a:off x="6848396"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304" name="Shape 2304"/>
          <p:cNvSpPr/>
          <p:nvPr/>
        </p:nvSpPr>
        <p:spPr>
          <a:xfrm>
            <a:off x="758330" y="2009180"/>
            <a:ext cx="7618785" cy="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305" name="Shape 2305"/>
          <p:cNvSpPr/>
          <p:nvPr/>
        </p:nvSpPr>
        <p:spPr>
          <a:xfrm flipV="1">
            <a:off x="2966909" y="1296531"/>
            <a:ext cx="1" cy="2797509"/>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306" name="Shape 2306"/>
          <p:cNvSpPr/>
          <p:nvPr/>
        </p:nvSpPr>
        <p:spPr>
          <a:xfrm flipV="1">
            <a:off x="5746251" y="1296531"/>
            <a:ext cx="1" cy="279751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307" name="Shape 2307"/>
          <p:cNvSpPr/>
          <p:nvPr/>
        </p:nvSpPr>
        <p:spPr>
          <a:xfrm>
            <a:off x="3566928" y="241775"/>
            <a:ext cx="194405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70C0"/>
                </a:solidFill>
                <a:latin typeface="Calibri" panose="020F0502020204030204" pitchFamily="34" charset="0"/>
              </a:rPr>
              <a:t>open</a:t>
            </a:r>
            <a:r>
              <a:rPr sz="2531" b="0" dirty="0">
                <a:solidFill>
                  <a:srgbClr val="000000"/>
                </a:solidFill>
                <a:latin typeface="Calibri" panose="020F0502020204030204" pitchFamily="34" charset="0"/>
              </a:rPr>
              <a:t> /foo/bar</a:t>
            </a:r>
          </a:p>
        </p:txBody>
      </p:sp>
      <p:sp>
        <p:nvSpPr>
          <p:cNvPr id="2308" name="Shape 2308"/>
          <p:cNvSpPr/>
          <p:nvPr/>
        </p:nvSpPr>
        <p:spPr>
          <a:xfrm>
            <a:off x="7652067"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309" name="Shape 2309"/>
          <p:cNvSpPr/>
          <p:nvPr/>
        </p:nvSpPr>
        <p:spPr>
          <a:xfrm>
            <a:off x="7714700"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310" name="Shape 2310"/>
          <p:cNvSpPr/>
          <p:nvPr/>
        </p:nvSpPr>
        <p:spPr>
          <a:xfrm>
            <a:off x="3108809" y="2036913"/>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311" name="Shape 2311"/>
          <p:cNvSpPr/>
          <p:nvPr/>
        </p:nvSpPr>
        <p:spPr>
          <a:xfrm>
            <a:off x="5948450" y="2276872"/>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312" name="Shape 2312"/>
          <p:cNvSpPr/>
          <p:nvPr/>
        </p:nvSpPr>
        <p:spPr>
          <a:xfrm>
            <a:off x="4073216" y="2661991"/>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313" name="Shape 2313"/>
          <p:cNvSpPr/>
          <p:nvPr/>
        </p:nvSpPr>
        <p:spPr>
          <a:xfrm>
            <a:off x="6930716" y="2901950"/>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314" name="Shape 2314"/>
          <p:cNvSpPr/>
          <p:nvPr/>
        </p:nvSpPr>
        <p:spPr>
          <a:xfrm>
            <a:off x="4966184" y="3287070"/>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Tree>
    <p:extLst>
      <p:ext uri="{BB962C8B-B14F-4D97-AF65-F5344CB8AC3E}">
        <p14:creationId xmlns:p14="http://schemas.microsoft.com/office/powerpoint/2010/main" val="471791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 grpId="0" animBg="1"/>
      <p:bldP spid="2311" grpId="0" animBg="1"/>
      <p:bldP spid="2312" grpId="0" animBg="1"/>
      <p:bldP spid="2313" grpId="0" animBg="1"/>
      <p:bldP spid="23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6" name="Shape 2146"/>
          <p:cNvSpPr/>
          <p:nvPr/>
        </p:nvSpPr>
        <p:spPr>
          <a:xfrm>
            <a:off x="1076934" y="1233241"/>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147" name="Shape 2147"/>
          <p:cNvSpPr/>
          <p:nvPr/>
        </p:nvSpPr>
        <p:spPr>
          <a:xfrm>
            <a:off x="2001423" y="1233241"/>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148" name="Shape 2148"/>
          <p:cNvSpPr/>
          <p:nvPr/>
        </p:nvSpPr>
        <p:spPr>
          <a:xfrm>
            <a:off x="3150440"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149" name="Shape 2149"/>
          <p:cNvSpPr/>
          <p:nvPr/>
        </p:nvSpPr>
        <p:spPr>
          <a:xfrm>
            <a:off x="4139811"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150" name="Shape 2150"/>
          <p:cNvSpPr/>
          <p:nvPr/>
        </p:nvSpPr>
        <p:spPr>
          <a:xfrm>
            <a:off x="5036672"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151" name="Shape 2151"/>
          <p:cNvSpPr/>
          <p:nvPr/>
        </p:nvSpPr>
        <p:spPr>
          <a:xfrm>
            <a:off x="5935408"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152" name="Shape 2152"/>
          <p:cNvSpPr/>
          <p:nvPr/>
        </p:nvSpPr>
        <p:spPr>
          <a:xfrm>
            <a:off x="6924780"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153" name="Shape 2153"/>
          <p:cNvSpPr/>
          <p:nvPr/>
        </p:nvSpPr>
        <p:spPr>
          <a:xfrm>
            <a:off x="938167"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154" name="Shape 2154"/>
          <p:cNvSpPr/>
          <p:nvPr/>
        </p:nvSpPr>
        <p:spPr>
          <a:xfrm>
            <a:off x="1925164"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155" name="Shape 2155"/>
          <p:cNvSpPr/>
          <p:nvPr/>
        </p:nvSpPr>
        <p:spPr>
          <a:xfrm>
            <a:off x="3050927"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156" name="Shape 2156"/>
          <p:cNvSpPr/>
          <p:nvPr/>
        </p:nvSpPr>
        <p:spPr>
          <a:xfrm>
            <a:off x="4000919"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157" name="Shape 2157"/>
          <p:cNvSpPr/>
          <p:nvPr/>
        </p:nvSpPr>
        <p:spPr>
          <a:xfrm>
            <a:off x="4911532"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158" name="Shape 2158"/>
          <p:cNvSpPr/>
          <p:nvPr/>
        </p:nvSpPr>
        <p:spPr>
          <a:xfrm>
            <a:off x="5898403"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159" name="Shape 2159"/>
          <p:cNvSpPr/>
          <p:nvPr/>
        </p:nvSpPr>
        <p:spPr>
          <a:xfrm>
            <a:off x="6848396"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160" name="Shape 2160"/>
          <p:cNvSpPr/>
          <p:nvPr/>
        </p:nvSpPr>
        <p:spPr>
          <a:xfrm>
            <a:off x="758330" y="2009180"/>
            <a:ext cx="7618785" cy="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161" name="Shape 2161"/>
          <p:cNvSpPr/>
          <p:nvPr/>
        </p:nvSpPr>
        <p:spPr>
          <a:xfrm flipV="1">
            <a:off x="2966909" y="1296531"/>
            <a:ext cx="1" cy="2797509"/>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162" name="Shape 2162"/>
          <p:cNvSpPr/>
          <p:nvPr/>
        </p:nvSpPr>
        <p:spPr>
          <a:xfrm flipV="1">
            <a:off x="5746251" y="1296531"/>
            <a:ext cx="1" cy="279751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163" name="Shape 2163"/>
          <p:cNvSpPr/>
          <p:nvPr/>
        </p:nvSpPr>
        <p:spPr>
          <a:xfrm>
            <a:off x="549352" y="241775"/>
            <a:ext cx="7776617"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70C0"/>
                </a:solidFill>
                <a:latin typeface="Calibri" panose="020F0502020204030204" pitchFamily="34" charset="0"/>
              </a:rPr>
              <a:t>write</a:t>
            </a:r>
            <a:r>
              <a:rPr sz="2531" b="0" dirty="0">
                <a:solidFill>
                  <a:srgbClr val="000000"/>
                </a:solidFill>
                <a:latin typeface="Calibri" panose="020F0502020204030204" pitchFamily="34" charset="0"/>
              </a:rPr>
              <a:t> to /foo/bar</a:t>
            </a:r>
            <a:r>
              <a:rPr lang="en-US" sz="2531" b="0" dirty="0">
                <a:solidFill>
                  <a:srgbClr val="000000"/>
                </a:solidFill>
                <a:latin typeface="Calibri" panose="020F0502020204030204" pitchFamily="34" charset="0"/>
              </a:rPr>
              <a:t> (assume file exists and has been opened)</a:t>
            </a:r>
            <a:endParaRPr sz="2531" b="0" dirty="0">
              <a:solidFill>
                <a:srgbClr val="000000"/>
              </a:solidFill>
              <a:latin typeface="Calibri" panose="020F0502020204030204" pitchFamily="34" charset="0"/>
            </a:endParaRPr>
          </a:p>
        </p:txBody>
      </p:sp>
      <p:sp>
        <p:nvSpPr>
          <p:cNvPr id="2164" name="Shape 2164"/>
          <p:cNvSpPr/>
          <p:nvPr/>
        </p:nvSpPr>
        <p:spPr>
          <a:xfrm>
            <a:off x="7714700"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165" name="Shape 2165"/>
          <p:cNvSpPr/>
          <p:nvPr/>
        </p:nvSpPr>
        <p:spPr>
          <a:xfrm>
            <a:off x="7652067"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166" name="Shape 2166"/>
          <p:cNvSpPr/>
          <p:nvPr/>
        </p:nvSpPr>
        <p:spPr>
          <a:xfrm>
            <a:off x="4969414" y="2036913"/>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167" name="Shape 2167"/>
          <p:cNvSpPr/>
          <p:nvPr/>
        </p:nvSpPr>
        <p:spPr>
          <a:xfrm>
            <a:off x="1040351" y="2304804"/>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168" name="Shape 2168"/>
          <p:cNvSpPr/>
          <p:nvPr/>
        </p:nvSpPr>
        <p:spPr>
          <a:xfrm>
            <a:off x="1031225" y="2661991"/>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
        <p:nvSpPr>
          <p:cNvPr id="2169" name="Shape 2169"/>
          <p:cNvSpPr/>
          <p:nvPr/>
        </p:nvSpPr>
        <p:spPr>
          <a:xfrm>
            <a:off x="7639194" y="2929882"/>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
        <p:nvSpPr>
          <p:cNvPr id="2170" name="Shape 2170"/>
          <p:cNvSpPr/>
          <p:nvPr/>
        </p:nvSpPr>
        <p:spPr>
          <a:xfrm>
            <a:off x="4960288" y="3197773"/>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Tree>
    <p:extLst>
      <p:ext uri="{BB962C8B-B14F-4D97-AF65-F5344CB8AC3E}">
        <p14:creationId xmlns:p14="http://schemas.microsoft.com/office/powerpoint/2010/main" val="18016008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 grpId="0" animBg="1"/>
      <p:bldP spid="2167" grpId="0" animBg="1"/>
      <p:bldP spid="2168" grpId="0" animBg="1"/>
      <p:bldP spid="2169" grpId="0" animBg="1"/>
      <p:bldP spid="217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 name="Shape 2385"/>
          <p:cNvSpPr/>
          <p:nvPr/>
        </p:nvSpPr>
        <p:spPr>
          <a:xfrm>
            <a:off x="1076934" y="1233241"/>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386" name="Shape 2386"/>
          <p:cNvSpPr/>
          <p:nvPr/>
        </p:nvSpPr>
        <p:spPr>
          <a:xfrm>
            <a:off x="2001423" y="1233241"/>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387" name="Shape 2387"/>
          <p:cNvSpPr/>
          <p:nvPr/>
        </p:nvSpPr>
        <p:spPr>
          <a:xfrm>
            <a:off x="3150440"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388" name="Shape 2388"/>
          <p:cNvSpPr/>
          <p:nvPr/>
        </p:nvSpPr>
        <p:spPr>
          <a:xfrm>
            <a:off x="4139811"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389" name="Shape 2389"/>
          <p:cNvSpPr/>
          <p:nvPr/>
        </p:nvSpPr>
        <p:spPr>
          <a:xfrm>
            <a:off x="5036672"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390" name="Shape 2390"/>
          <p:cNvSpPr/>
          <p:nvPr/>
        </p:nvSpPr>
        <p:spPr>
          <a:xfrm>
            <a:off x="5935408"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391" name="Shape 2391"/>
          <p:cNvSpPr/>
          <p:nvPr/>
        </p:nvSpPr>
        <p:spPr>
          <a:xfrm>
            <a:off x="6924780"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392" name="Shape 2392"/>
          <p:cNvSpPr/>
          <p:nvPr/>
        </p:nvSpPr>
        <p:spPr>
          <a:xfrm>
            <a:off x="938167"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393" name="Shape 2393"/>
          <p:cNvSpPr/>
          <p:nvPr/>
        </p:nvSpPr>
        <p:spPr>
          <a:xfrm>
            <a:off x="1925164"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394" name="Shape 2394"/>
          <p:cNvSpPr/>
          <p:nvPr/>
        </p:nvSpPr>
        <p:spPr>
          <a:xfrm>
            <a:off x="3050927"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395" name="Shape 2395"/>
          <p:cNvSpPr/>
          <p:nvPr/>
        </p:nvSpPr>
        <p:spPr>
          <a:xfrm>
            <a:off x="4000919"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396" name="Shape 2396"/>
          <p:cNvSpPr/>
          <p:nvPr/>
        </p:nvSpPr>
        <p:spPr>
          <a:xfrm>
            <a:off x="4911532"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397" name="Shape 2397"/>
          <p:cNvSpPr/>
          <p:nvPr/>
        </p:nvSpPr>
        <p:spPr>
          <a:xfrm>
            <a:off x="5898403"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398" name="Shape 2398"/>
          <p:cNvSpPr/>
          <p:nvPr/>
        </p:nvSpPr>
        <p:spPr>
          <a:xfrm>
            <a:off x="6848396"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399" name="Shape 2399"/>
          <p:cNvSpPr/>
          <p:nvPr/>
        </p:nvSpPr>
        <p:spPr>
          <a:xfrm>
            <a:off x="758330" y="2009180"/>
            <a:ext cx="7618785" cy="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400" name="Shape 2400"/>
          <p:cNvSpPr/>
          <p:nvPr/>
        </p:nvSpPr>
        <p:spPr>
          <a:xfrm flipV="1">
            <a:off x="2966909" y="1296531"/>
            <a:ext cx="1" cy="2797509"/>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401" name="Shape 2401"/>
          <p:cNvSpPr/>
          <p:nvPr/>
        </p:nvSpPr>
        <p:spPr>
          <a:xfrm flipV="1">
            <a:off x="5746251" y="1296531"/>
            <a:ext cx="1" cy="279751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402" name="Shape 2402"/>
          <p:cNvSpPr/>
          <p:nvPr/>
        </p:nvSpPr>
        <p:spPr>
          <a:xfrm>
            <a:off x="2367936" y="241775"/>
            <a:ext cx="4256102"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70C0"/>
                </a:solidFill>
                <a:latin typeface="Calibri" panose="020F0502020204030204" pitchFamily="34" charset="0"/>
              </a:rPr>
              <a:t>read</a:t>
            </a:r>
            <a:r>
              <a:rPr sz="2531" b="0" dirty="0">
                <a:solidFill>
                  <a:srgbClr val="000000"/>
                </a:solidFill>
                <a:latin typeface="Calibri" panose="020F0502020204030204" pitchFamily="34" charset="0"/>
              </a:rPr>
              <a:t> /foo/bar</a:t>
            </a:r>
            <a:r>
              <a:rPr lang="en-US" sz="2531" b="0" dirty="0">
                <a:solidFill>
                  <a:srgbClr val="000000"/>
                </a:solidFill>
                <a:latin typeface="Calibri" panose="020F0502020204030204" pitchFamily="34" charset="0"/>
              </a:rPr>
              <a:t> – assume opened</a:t>
            </a:r>
            <a:endParaRPr sz="2531" b="0" dirty="0">
              <a:solidFill>
                <a:srgbClr val="000000"/>
              </a:solidFill>
              <a:latin typeface="Calibri" panose="020F0502020204030204" pitchFamily="34" charset="0"/>
            </a:endParaRPr>
          </a:p>
        </p:txBody>
      </p:sp>
      <p:sp>
        <p:nvSpPr>
          <p:cNvPr id="2403" name="Shape 2403"/>
          <p:cNvSpPr/>
          <p:nvPr/>
        </p:nvSpPr>
        <p:spPr>
          <a:xfrm>
            <a:off x="7652067"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404" name="Shape 2404"/>
          <p:cNvSpPr/>
          <p:nvPr/>
        </p:nvSpPr>
        <p:spPr>
          <a:xfrm>
            <a:off x="7714700"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405" name="Shape 2405"/>
          <p:cNvSpPr/>
          <p:nvPr/>
        </p:nvSpPr>
        <p:spPr>
          <a:xfrm>
            <a:off x="4969414" y="2036913"/>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406" name="Shape 2406"/>
          <p:cNvSpPr/>
          <p:nvPr/>
        </p:nvSpPr>
        <p:spPr>
          <a:xfrm>
            <a:off x="7647442" y="2411960"/>
            <a:ext cx="5352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read</a:t>
            </a:r>
          </a:p>
        </p:txBody>
      </p:sp>
      <p:sp>
        <p:nvSpPr>
          <p:cNvPr id="2407" name="Shape 2407"/>
          <p:cNvSpPr/>
          <p:nvPr/>
        </p:nvSpPr>
        <p:spPr>
          <a:xfrm>
            <a:off x="4960288" y="2751288"/>
            <a:ext cx="60644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write</a:t>
            </a:r>
          </a:p>
        </p:txBody>
      </p:sp>
    </p:spTree>
    <p:extLst>
      <p:ext uri="{BB962C8B-B14F-4D97-AF65-F5344CB8AC3E}">
        <p14:creationId xmlns:p14="http://schemas.microsoft.com/office/powerpoint/2010/main" val="6560148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5" grpId="0" animBg="1"/>
      <p:bldP spid="2406" grpId="0" animBg="1"/>
      <p:bldP spid="240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3" name="Shape 2433"/>
          <p:cNvSpPr/>
          <p:nvPr/>
        </p:nvSpPr>
        <p:spPr>
          <a:xfrm>
            <a:off x="1076934" y="1233241"/>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434" name="Shape 2434"/>
          <p:cNvSpPr/>
          <p:nvPr/>
        </p:nvSpPr>
        <p:spPr>
          <a:xfrm>
            <a:off x="2001423" y="1233241"/>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435" name="Shape 2435"/>
          <p:cNvSpPr/>
          <p:nvPr/>
        </p:nvSpPr>
        <p:spPr>
          <a:xfrm>
            <a:off x="3150440"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436" name="Shape 2436"/>
          <p:cNvSpPr/>
          <p:nvPr/>
        </p:nvSpPr>
        <p:spPr>
          <a:xfrm>
            <a:off x="4139811"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437" name="Shape 2437"/>
          <p:cNvSpPr/>
          <p:nvPr/>
        </p:nvSpPr>
        <p:spPr>
          <a:xfrm>
            <a:off x="5036672"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438" name="Shape 2438"/>
          <p:cNvSpPr/>
          <p:nvPr/>
        </p:nvSpPr>
        <p:spPr>
          <a:xfrm>
            <a:off x="5935408" y="1233241"/>
            <a:ext cx="507319"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root</a:t>
            </a:r>
          </a:p>
        </p:txBody>
      </p:sp>
      <p:sp>
        <p:nvSpPr>
          <p:cNvPr id="2439" name="Shape 2439"/>
          <p:cNvSpPr/>
          <p:nvPr/>
        </p:nvSpPr>
        <p:spPr>
          <a:xfrm>
            <a:off x="6924780" y="1233241"/>
            <a:ext cx="40985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foo</a:t>
            </a:r>
          </a:p>
        </p:txBody>
      </p:sp>
      <p:sp>
        <p:nvSpPr>
          <p:cNvPr id="2440" name="Shape 2440"/>
          <p:cNvSpPr/>
          <p:nvPr/>
        </p:nvSpPr>
        <p:spPr>
          <a:xfrm>
            <a:off x="938167"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441" name="Shape 2441"/>
          <p:cNvSpPr/>
          <p:nvPr/>
        </p:nvSpPr>
        <p:spPr>
          <a:xfrm>
            <a:off x="1925164" y="1501132"/>
            <a:ext cx="80310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bitmap</a:t>
            </a:r>
          </a:p>
        </p:txBody>
      </p:sp>
      <p:sp>
        <p:nvSpPr>
          <p:cNvPr id="2442" name="Shape 2442"/>
          <p:cNvSpPr/>
          <p:nvPr/>
        </p:nvSpPr>
        <p:spPr>
          <a:xfrm>
            <a:off x="3050927"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443" name="Shape 2443"/>
          <p:cNvSpPr/>
          <p:nvPr/>
        </p:nvSpPr>
        <p:spPr>
          <a:xfrm>
            <a:off x="4000919"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444" name="Shape 2444"/>
          <p:cNvSpPr/>
          <p:nvPr/>
        </p:nvSpPr>
        <p:spPr>
          <a:xfrm>
            <a:off x="4911532" y="1501132"/>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2445" name="Shape 2445"/>
          <p:cNvSpPr/>
          <p:nvPr/>
        </p:nvSpPr>
        <p:spPr>
          <a:xfrm>
            <a:off x="5898403"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446" name="Shape 2446"/>
          <p:cNvSpPr/>
          <p:nvPr/>
        </p:nvSpPr>
        <p:spPr>
          <a:xfrm>
            <a:off x="6848396"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447" name="Shape 2447"/>
          <p:cNvSpPr/>
          <p:nvPr/>
        </p:nvSpPr>
        <p:spPr>
          <a:xfrm>
            <a:off x="758330" y="2009180"/>
            <a:ext cx="7618785" cy="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448" name="Shape 2448"/>
          <p:cNvSpPr/>
          <p:nvPr/>
        </p:nvSpPr>
        <p:spPr>
          <a:xfrm flipV="1">
            <a:off x="2966909" y="1296531"/>
            <a:ext cx="1" cy="2797509"/>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449" name="Shape 2449"/>
          <p:cNvSpPr/>
          <p:nvPr/>
        </p:nvSpPr>
        <p:spPr>
          <a:xfrm flipV="1">
            <a:off x="5746251" y="1296531"/>
            <a:ext cx="1" cy="2797510"/>
          </a:xfrm>
          <a:prstGeom prst="line">
            <a:avLst/>
          </a:prstGeom>
          <a:ln/>
        </p:spPr>
        <p:style>
          <a:lnRef idx="1">
            <a:schemeClr val="dk1"/>
          </a:lnRef>
          <a:fillRef idx="0">
            <a:schemeClr val="dk1"/>
          </a:fillRef>
          <a:effectRef idx="0">
            <a:schemeClr val="dk1"/>
          </a:effectRef>
          <a:fontRef idx="minor">
            <a:schemeClr val="tx1"/>
          </a:fontRef>
        </p:style>
        <p:txBody>
          <a:bodyPr lIns="35719" tIns="35719" rIns="35719" bIns="35719" anchor="ctr"/>
          <a:lstStyle/>
          <a:p>
            <a:pPr lvl="0">
              <a:defRPr sz="2600"/>
            </a:pPr>
            <a:endParaRPr sz="1828" b="0" dirty="0">
              <a:latin typeface="Calibri" panose="020F0502020204030204" pitchFamily="34" charset="0"/>
            </a:endParaRPr>
          </a:p>
        </p:txBody>
      </p:sp>
      <p:sp>
        <p:nvSpPr>
          <p:cNvPr id="2450" name="Shape 2450"/>
          <p:cNvSpPr/>
          <p:nvPr/>
        </p:nvSpPr>
        <p:spPr>
          <a:xfrm>
            <a:off x="3549086" y="241775"/>
            <a:ext cx="19424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70C0"/>
                </a:solidFill>
                <a:latin typeface="Calibri" panose="020F0502020204030204" pitchFamily="34" charset="0"/>
              </a:rPr>
              <a:t>close</a:t>
            </a:r>
            <a:r>
              <a:rPr sz="2531" b="0" dirty="0">
                <a:solidFill>
                  <a:srgbClr val="000000"/>
                </a:solidFill>
                <a:latin typeface="Calibri" panose="020F0502020204030204" pitchFamily="34" charset="0"/>
              </a:rPr>
              <a:t> /foo/bar</a:t>
            </a:r>
          </a:p>
        </p:txBody>
      </p:sp>
      <p:sp>
        <p:nvSpPr>
          <p:cNvPr id="2451" name="Shape 2451"/>
          <p:cNvSpPr/>
          <p:nvPr/>
        </p:nvSpPr>
        <p:spPr>
          <a:xfrm>
            <a:off x="7652067" y="1501132"/>
            <a:ext cx="52514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data</a:t>
            </a:r>
          </a:p>
        </p:txBody>
      </p:sp>
      <p:sp>
        <p:nvSpPr>
          <p:cNvPr id="2452" name="Shape 2452"/>
          <p:cNvSpPr/>
          <p:nvPr/>
        </p:nvSpPr>
        <p:spPr>
          <a:xfrm>
            <a:off x="7714700" y="1233241"/>
            <a:ext cx="41357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lvl1pPr>
          </a:lstStyle>
          <a:p>
            <a:pPr lvl="0">
              <a:defRPr sz="1800">
                <a:solidFill>
                  <a:srgbClr val="000000"/>
                </a:solidFill>
              </a:defRPr>
            </a:pPr>
            <a:r>
              <a:rPr sz="1969" b="0" dirty="0">
                <a:solidFill>
                  <a:srgbClr val="000000"/>
                </a:solidFill>
                <a:latin typeface="Calibri" panose="020F0502020204030204" pitchFamily="34" charset="0"/>
              </a:rPr>
              <a:t>bar</a:t>
            </a:r>
          </a:p>
        </p:txBody>
      </p:sp>
      <p:sp>
        <p:nvSpPr>
          <p:cNvPr id="2453" name="Shape 2453"/>
          <p:cNvSpPr/>
          <p:nvPr/>
        </p:nvSpPr>
        <p:spPr>
          <a:xfrm>
            <a:off x="702730" y="4974310"/>
            <a:ext cx="7635168" cy="8510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lgn="ctr">
              <a:defRPr sz="1800">
                <a:solidFill>
                  <a:srgbClr val="000000"/>
                </a:solidFill>
              </a:defRPr>
            </a:pPr>
            <a:r>
              <a:rPr sz="2531" b="0" dirty="0">
                <a:latin typeface="Calibri" panose="020F0502020204030204" pitchFamily="34" charset="0"/>
              </a:rPr>
              <a:t>nothing to do on disk!</a:t>
            </a:r>
            <a:endParaRPr lang="en-US" sz="2531" b="0" dirty="0">
              <a:latin typeface="Calibri" panose="020F0502020204030204" pitchFamily="34" charset="0"/>
            </a:endParaRPr>
          </a:p>
          <a:p>
            <a:pPr lvl="0" algn="ctr">
              <a:defRPr sz="1800">
                <a:solidFill>
                  <a:srgbClr val="000000"/>
                </a:solidFill>
              </a:defRPr>
            </a:pPr>
            <a:r>
              <a:rPr lang="en-US" sz="2531" b="0" dirty="0">
                <a:latin typeface="Calibri" panose="020F0502020204030204" pitchFamily="34" charset="0"/>
              </a:rPr>
              <a:t>Each process minds its business in its file descriptor table </a:t>
            </a:r>
            <a:endParaRPr sz="2531" b="0" dirty="0">
              <a:latin typeface="Calibri" panose="020F0502020204030204" pitchFamily="34" charset="0"/>
            </a:endParaRPr>
          </a:p>
        </p:txBody>
      </p:sp>
    </p:spTree>
    <p:extLst>
      <p:ext uri="{BB962C8B-B14F-4D97-AF65-F5344CB8AC3E}">
        <p14:creationId xmlns:p14="http://schemas.microsoft.com/office/powerpoint/2010/main" val="40686402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p:cNvSpPr>
          <p:nvPr>
            <p:ph type="title"/>
          </p:nvPr>
        </p:nvSpPr>
        <p:spPr>
          <a:xfrm>
            <a:off x="752577" y="1151930"/>
            <a:ext cx="7638847" cy="2321719"/>
          </a:xfrm>
          <a:prstGeom prst="rect">
            <a:avLst/>
          </a:prstGeom>
        </p:spPr>
        <p:txBody>
          <a:bodyPr/>
          <a:lstStyle>
            <a:lvl1pPr>
              <a:defRPr sz="7200"/>
            </a:lvl1pPr>
          </a:lstStyle>
          <a:p>
            <a:pPr lvl="0">
              <a:defRPr sz="1800">
                <a:solidFill>
                  <a:srgbClr val="000000"/>
                </a:solidFill>
              </a:defRPr>
            </a:pPr>
            <a:r>
              <a:rPr lang="en-US" sz="5062" dirty="0">
                <a:solidFill>
                  <a:srgbClr val="000000"/>
                </a:solidFill>
              </a:rPr>
              <a:t>Part 1: </a:t>
            </a:r>
            <a:r>
              <a:rPr sz="5062" dirty="0">
                <a:solidFill>
                  <a:srgbClr val="000000"/>
                </a:solidFill>
              </a:rPr>
              <a:t>Disk Structures</a:t>
            </a:r>
          </a:p>
        </p:txBody>
      </p:sp>
    </p:spTree>
    <p:extLst>
      <p:ext uri="{BB962C8B-B14F-4D97-AF65-F5344CB8AC3E}">
        <p14:creationId xmlns:p14="http://schemas.microsoft.com/office/powerpoint/2010/main" val="326279735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0" name="Shape 246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Optimization</a:t>
            </a:r>
            <a:endParaRPr sz="3600" dirty="0">
              <a:solidFill>
                <a:srgbClr val="000000"/>
              </a:solidFill>
            </a:endParaRPr>
          </a:p>
        </p:txBody>
      </p:sp>
      <p:sp>
        <p:nvSpPr>
          <p:cNvPr id="2461" name="Shape 2461"/>
          <p:cNvSpPr>
            <a:spLocks noGrp="1"/>
          </p:cNvSpPr>
          <p:nvPr>
            <p:ph type="body" idx="4294967295"/>
          </p:nvPr>
        </p:nvSpPr>
        <p:spPr>
          <a:xfrm>
            <a:off x="349405" y="1737554"/>
            <a:ext cx="7804547" cy="3523878"/>
          </a:xfrm>
          <a:prstGeom prst="rect">
            <a:avLst/>
          </a:prstGeom>
        </p:spPr>
        <p:txBody>
          <a:bodyPr/>
          <a:lstStyle/>
          <a:p>
            <a:pPr>
              <a:defRPr sz="1800">
                <a:solidFill>
                  <a:srgbClr val="000000"/>
                </a:solidFill>
              </a:defRPr>
            </a:pPr>
            <a:r>
              <a:rPr sz="2601" dirty="0"/>
              <a:t>How can we avoid this excessive I/O for basic ops?</a:t>
            </a:r>
          </a:p>
          <a:p>
            <a:pPr>
              <a:defRPr sz="1800">
                <a:solidFill>
                  <a:srgbClr val="000000"/>
                </a:solidFill>
              </a:defRPr>
            </a:pPr>
            <a:endParaRPr sz="2601" dirty="0"/>
          </a:p>
          <a:p>
            <a:pPr>
              <a:defRPr sz="1800">
                <a:solidFill>
                  <a:srgbClr val="000000"/>
                </a:solidFill>
              </a:defRPr>
            </a:pPr>
            <a:r>
              <a:rPr sz="2601" dirty="0"/>
              <a:t>Cache for:</a:t>
            </a:r>
          </a:p>
          <a:p>
            <a:pPr lvl="1">
              <a:defRPr sz="1800">
                <a:solidFill>
                  <a:srgbClr val="000000"/>
                </a:solidFill>
              </a:defRPr>
            </a:pPr>
            <a:r>
              <a:rPr sz="2400" dirty="0"/>
              <a:t>reads</a:t>
            </a:r>
          </a:p>
          <a:p>
            <a:pPr lvl="1">
              <a:defRPr sz="1800">
                <a:solidFill>
                  <a:srgbClr val="000000"/>
                </a:solidFill>
              </a:defRPr>
            </a:pPr>
            <a:r>
              <a:rPr sz="2400" dirty="0"/>
              <a:t>write buffering</a:t>
            </a:r>
            <a:endParaRPr lang="en-US" sz="2400" dirty="0"/>
          </a:p>
          <a:p>
            <a:pPr lvl="1">
              <a:defRPr sz="1800">
                <a:solidFill>
                  <a:srgbClr val="000000"/>
                </a:solidFill>
              </a:defRPr>
            </a:pPr>
            <a:endParaRPr lang="en-CN" sz="2400" dirty="0"/>
          </a:p>
          <a:p>
            <a:pPr>
              <a:defRPr sz="1800">
                <a:solidFill>
                  <a:srgbClr val="000000"/>
                </a:solidFill>
              </a:defRPr>
            </a:pPr>
            <a:r>
              <a:rPr lang="en-CN" sz="2600" dirty="0"/>
              <a:t>Virtual</a:t>
            </a:r>
            <a:r>
              <a:rPr lang="zh-CN" altLang="en-US" sz="2600" dirty="0"/>
              <a:t> </a:t>
            </a:r>
            <a:r>
              <a:rPr lang="en-US" altLang="zh-CN" sz="2600" dirty="0"/>
              <a:t>memory</a:t>
            </a:r>
            <a:r>
              <a:rPr lang="zh-CN" altLang="en-US" sz="2600" dirty="0"/>
              <a:t> </a:t>
            </a:r>
            <a:r>
              <a:rPr lang="en-US" altLang="zh-CN" sz="2600" dirty="0"/>
              <a:t>and disk cache</a:t>
            </a:r>
          </a:p>
          <a:p>
            <a:pPr lvl="1">
              <a:defRPr sz="1800">
                <a:solidFill>
                  <a:srgbClr val="000000"/>
                </a:solidFill>
              </a:defRPr>
            </a:pPr>
            <a:r>
              <a:rPr lang="en-US" sz="2400" dirty="0"/>
              <a:t>static partitioning – like 10% of memory for disk cache</a:t>
            </a:r>
          </a:p>
          <a:p>
            <a:pPr lvl="1">
              <a:defRPr sz="1800">
                <a:solidFill>
                  <a:srgbClr val="000000"/>
                </a:solidFill>
              </a:defRPr>
            </a:pPr>
            <a:r>
              <a:rPr lang="en-US" sz="2400" dirty="0"/>
              <a:t>dynamic partitioning – page cache</a:t>
            </a:r>
          </a:p>
          <a:p>
            <a:pPr lvl="1">
              <a:defRPr sz="1800">
                <a:solidFill>
                  <a:srgbClr val="000000"/>
                </a:solidFill>
              </a:defRPr>
            </a:pPr>
            <a:r>
              <a:rPr lang="en-US" sz="2400" dirty="0"/>
              <a:t>page</a:t>
            </a:r>
            <a:r>
              <a:rPr lang="zh-CN" altLang="en-US" sz="2400" dirty="0"/>
              <a:t> </a:t>
            </a:r>
            <a:r>
              <a:rPr lang="en-US" altLang="zh-CN" sz="2400" dirty="0"/>
              <a:t>cache = virtual memory pages + file system pages</a:t>
            </a:r>
            <a:endParaRPr sz="2400" dirty="0"/>
          </a:p>
        </p:txBody>
      </p:sp>
    </p:spTree>
    <p:extLst>
      <p:ext uri="{BB962C8B-B14F-4D97-AF65-F5344CB8AC3E}">
        <p14:creationId xmlns:p14="http://schemas.microsoft.com/office/powerpoint/2010/main" val="118002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6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6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1" name="Shape 248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Write Buffering</a:t>
            </a:r>
          </a:p>
        </p:txBody>
      </p:sp>
      <p:sp>
        <p:nvSpPr>
          <p:cNvPr id="2482" name="Shape 2482"/>
          <p:cNvSpPr>
            <a:spLocks noGrp="1"/>
          </p:cNvSpPr>
          <p:nvPr>
            <p:ph type="body" idx="4294967295"/>
          </p:nvPr>
        </p:nvSpPr>
        <p:spPr>
          <a:xfrm>
            <a:off x="357762" y="1238483"/>
            <a:ext cx="7804547" cy="5445224"/>
          </a:xfrm>
          <a:prstGeom prst="rect">
            <a:avLst/>
          </a:prstGeom>
        </p:spPr>
        <p:txBody>
          <a:bodyPr>
            <a:normAutofit/>
          </a:bodyPr>
          <a:lstStyle/>
          <a:p>
            <a:pPr>
              <a:defRPr sz="1800">
                <a:solidFill>
                  <a:srgbClr val="000000"/>
                </a:solidFill>
              </a:defRPr>
            </a:pPr>
            <a:r>
              <a:rPr sz="2531" dirty="0"/>
              <a:t>Why does procrastination</a:t>
            </a:r>
            <a:r>
              <a:rPr lang="en-US" sz="2531" dirty="0"/>
              <a:t> (</a:t>
            </a:r>
            <a:r>
              <a:rPr lang="en-US" sz="2531" dirty="0" err="1"/>
              <a:t>拖延</a:t>
            </a:r>
            <a:r>
              <a:rPr lang="en-US" sz="2531" dirty="0"/>
              <a:t>)</a:t>
            </a:r>
            <a:r>
              <a:rPr sz="2531" dirty="0"/>
              <a:t> help?</a:t>
            </a:r>
            <a:endParaRPr lang="en-US" sz="2531" dirty="0"/>
          </a:p>
          <a:p>
            <a:pPr lvl="1">
              <a:defRPr sz="1800">
                <a:solidFill>
                  <a:srgbClr val="000000"/>
                </a:solidFill>
              </a:defRPr>
            </a:pPr>
            <a:r>
              <a:rPr lang="en-CN" sz="2131" dirty="0"/>
              <a:t>Locality</a:t>
            </a:r>
          </a:p>
          <a:p>
            <a:pPr lvl="1">
              <a:defRPr sz="1800">
                <a:solidFill>
                  <a:srgbClr val="000000"/>
                </a:solidFill>
              </a:defRPr>
            </a:pPr>
            <a:r>
              <a:rPr lang="en-CN" sz="2131" dirty="0">
                <a:solidFill>
                  <a:srgbClr val="0070C0"/>
                </a:solidFill>
              </a:rPr>
              <a:t>Batching</a:t>
            </a:r>
          </a:p>
          <a:p>
            <a:pPr lvl="1">
              <a:defRPr sz="1800">
                <a:solidFill>
                  <a:srgbClr val="000000"/>
                </a:solidFill>
              </a:defRPr>
            </a:pPr>
            <a:r>
              <a:rPr lang="en-CN" sz="2131" dirty="0"/>
              <a:t>e.g., an inode with create+update can </a:t>
            </a:r>
            <a:r>
              <a:rPr lang="en-CN" sz="2131"/>
              <a:t>be batched</a:t>
            </a:r>
            <a:endParaRPr sz="2531" dirty="0"/>
          </a:p>
          <a:p>
            <a:pPr>
              <a:defRPr sz="1800">
                <a:solidFill>
                  <a:srgbClr val="000000"/>
                </a:solidFill>
              </a:defRPr>
            </a:pPr>
            <a:r>
              <a:rPr sz="2531" dirty="0"/>
              <a:t>Overwrites, deletes, scheduling</a:t>
            </a:r>
            <a:endParaRPr lang="en-US" sz="2531" dirty="0"/>
          </a:p>
          <a:p>
            <a:pPr lvl="1">
              <a:defRPr sz="1800">
                <a:solidFill>
                  <a:srgbClr val="000000"/>
                </a:solidFill>
              </a:defRPr>
            </a:pPr>
            <a:r>
              <a:rPr lang="en-US" sz="2131" dirty="0"/>
              <a:t>Shared structs (e.g., </a:t>
            </a:r>
            <a:r>
              <a:rPr lang="en-US" sz="2131" dirty="0" err="1">
                <a:solidFill>
                  <a:srgbClr val="0070C0"/>
                </a:solidFill>
              </a:rPr>
              <a:t>bitmaps+dirs</a:t>
            </a:r>
            <a:r>
              <a:rPr lang="en-US" sz="2131" dirty="0"/>
              <a:t>) often </a:t>
            </a:r>
            <a:r>
              <a:rPr lang="en-US" sz="2131" dirty="0">
                <a:solidFill>
                  <a:srgbClr val="0070C0"/>
                </a:solidFill>
              </a:rPr>
              <a:t>overwritten</a:t>
            </a:r>
            <a:r>
              <a:rPr lang="en-US" sz="2131" dirty="0"/>
              <a:t>, reducing the number of writes</a:t>
            </a:r>
            <a:endParaRPr sz="2131" dirty="0"/>
          </a:p>
          <a:p>
            <a:pPr lvl="1">
              <a:defRPr sz="1800">
                <a:solidFill>
                  <a:srgbClr val="000000"/>
                </a:solidFill>
              </a:defRPr>
            </a:pPr>
            <a:r>
              <a:rPr lang="en-US" sz="2131" dirty="0"/>
              <a:t>a </a:t>
            </a:r>
            <a:r>
              <a:rPr lang="en-US" sz="2131" dirty="0">
                <a:solidFill>
                  <a:srgbClr val="0070C0"/>
                </a:solidFill>
              </a:rPr>
              <a:t>temporary</a:t>
            </a:r>
            <a:r>
              <a:rPr lang="en-US" sz="2131" dirty="0"/>
              <a:t> file does not need to be write to disk</a:t>
            </a:r>
          </a:p>
          <a:p>
            <a:pPr lvl="1">
              <a:defRPr sz="1800">
                <a:solidFill>
                  <a:srgbClr val="000000"/>
                </a:solidFill>
              </a:defRPr>
            </a:pPr>
            <a:r>
              <a:rPr lang="en-US" sz="2131" dirty="0"/>
              <a:t>batching leads to OS controlled </a:t>
            </a:r>
            <a:r>
              <a:rPr lang="en-US" sz="2131" dirty="0">
                <a:solidFill>
                  <a:srgbClr val="0070C0"/>
                </a:solidFill>
              </a:rPr>
              <a:t>scheduling</a:t>
            </a:r>
            <a:endParaRPr sz="2531" dirty="0"/>
          </a:p>
          <a:p>
            <a:pPr>
              <a:defRPr sz="1800">
                <a:solidFill>
                  <a:srgbClr val="000000"/>
                </a:solidFill>
              </a:defRPr>
            </a:pPr>
            <a:r>
              <a:rPr sz="2531" dirty="0"/>
              <a:t>We decide: how much to buffer, how long to buffer…</a:t>
            </a:r>
          </a:p>
          <a:p>
            <a:pPr lvl="1">
              <a:defRPr sz="1800">
                <a:solidFill>
                  <a:srgbClr val="000000"/>
                </a:solidFill>
              </a:defRPr>
            </a:pPr>
            <a:r>
              <a:rPr sz="2400" dirty="0"/>
              <a:t>tradeoffs</a:t>
            </a:r>
            <a:r>
              <a:rPr sz="2131" dirty="0"/>
              <a:t>?</a:t>
            </a:r>
            <a:endParaRPr lang="en-US" sz="2131" dirty="0"/>
          </a:p>
          <a:p>
            <a:pPr lvl="1">
              <a:defRPr sz="1800">
                <a:solidFill>
                  <a:srgbClr val="000000"/>
                </a:solidFill>
              </a:defRPr>
            </a:pPr>
            <a:r>
              <a:rPr lang="en-CN" sz="2131" dirty="0"/>
              <a:t>modern file systems buffer writes between </a:t>
            </a:r>
            <a:r>
              <a:rPr lang="en-CN" sz="2131" dirty="0">
                <a:solidFill>
                  <a:srgbClr val="0070C0"/>
                </a:solidFill>
              </a:rPr>
              <a:t>5-30 seconds</a:t>
            </a:r>
            <a:endParaRPr sz="2131" dirty="0">
              <a:solidFill>
                <a:srgbClr val="0070C0"/>
              </a:solidFill>
            </a:endParaRPr>
          </a:p>
        </p:txBody>
      </p:sp>
    </p:spTree>
    <p:extLst>
      <p:ext uri="{BB962C8B-B14F-4D97-AF65-F5344CB8AC3E}">
        <p14:creationId xmlns:p14="http://schemas.microsoft.com/office/powerpoint/2010/main" val="2045163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8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8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8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1" name="Shape 248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Write Buffering</a:t>
            </a:r>
          </a:p>
        </p:txBody>
      </p:sp>
      <p:pic>
        <p:nvPicPr>
          <p:cNvPr id="2" name="图片 1">
            <a:extLst>
              <a:ext uri="{FF2B5EF4-FFF2-40B4-BE49-F238E27FC236}">
                <a16:creationId xmlns:a16="http://schemas.microsoft.com/office/drawing/2014/main" id="{567CABC0-5708-6AC9-0023-7F634B0F6B60}"/>
              </a:ext>
            </a:extLst>
          </p:cNvPr>
          <p:cNvPicPr>
            <a:picLocks noChangeAspect="1"/>
          </p:cNvPicPr>
          <p:nvPr/>
        </p:nvPicPr>
        <p:blipFill>
          <a:blip r:embed="rId2"/>
          <a:stretch>
            <a:fillRect/>
          </a:stretch>
        </p:blipFill>
        <p:spPr>
          <a:xfrm>
            <a:off x="1336604" y="1205457"/>
            <a:ext cx="6476578" cy="3804260"/>
          </a:xfrm>
          <a:prstGeom prst="rect">
            <a:avLst/>
          </a:prstGeom>
        </p:spPr>
      </p:pic>
      <p:sp>
        <p:nvSpPr>
          <p:cNvPr id="3" name="矩形 2">
            <a:extLst>
              <a:ext uri="{FF2B5EF4-FFF2-40B4-BE49-F238E27FC236}">
                <a16:creationId xmlns:a16="http://schemas.microsoft.com/office/drawing/2014/main" id="{AFACF487-B5D8-819F-3281-0853DE9122D0}"/>
              </a:ext>
            </a:extLst>
          </p:cNvPr>
          <p:cNvSpPr/>
          <p:nvPr/>
        </p:nvSpPr>
        <p:spPr bwMode="auto">
          <a:xfrm>
            <a:off x="1475656" y="3284984"/>
            <a:ext cx="6192141" cy="648072"/>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5" name="文本框 4">
            <a:extLst>
              <a:ext uri="{FF2B5EF4-FFF2-40B4-BE49-F238E27FC236}">
                <a16:creationId xmlns:a16="http://schemas.microsoft.com/office/drawing/2014/main" id="{7CC4EE67-C14C-138D-B25B-5F22838663BA}"/>
              </a:ext>
            </a:extLst>
          </p:cNvPr>
          <p:cNvSpPr txBox="1"/>
          <p:nvPr/>
        </p:nvSpPr>
        <p:spPr>
          <a:xfrm>
            <a:off x="1187624" y="5068770"/>
            <a:ext cx="6912768" cy="954107"/>
          </a:xfrm>
          <a:prstGeom prst="rect">
            <a:avLst/>
          </a:prstGeom>
          <a:noFill/>
        </p:spPr>
        <p:txBody>
          <a:bodyPr wrap="square">
            <a:spAutoFit/>
          </a:bodyPr>
          <a:lstStyle/>
          <a:p>
            <a:pPr algn="just"/>
            <a:r>
              <a:rPr lang="en-US" altLang="zh-CN" sz="1400" b="0" i="1">
                <a:effectLst/>
                <a:latin typeface="Times New Roman" panose="02020603050405020304" pitchFamily="18" charset="0"/>
                <a:cs typeface="Times New Roman" panose="02020603050405020304" pitchFamily="18" charset="0"/>
              </a:rPr>
              <a:t>Some applications (such as </a:t>
            </a:r>
            <a:r>
              <a:rPr lang="en-US" altLang="zh-CN" sz="1400" b="0" i="1">
                <a:effectLst/>
                <a:highlight>
                  <a:srgbClr val="FFFF00"/>
                </a:highlight>
                <a:latin typeface="Times New Roman" panose="02020603050405020304" pitchFamily="18" charset="0"/>
                <a:cs typeface="Times New Roman" panose="02020603050405020304" pitchFamily="18" charset="0"/>
              </a:rPr>
              <a:t>databases</a:t>
            </a:r>
            <a:r>
              <a:rPr lang="en-US" altLang="zh-CN" sz="1400" b="0" i="1">
                <a:effectLst/>
                <a:latin typeface="Times New Roman" panose="02020603050405020304" pitchFamily="18" charset="0"/>
                <a:cs typeface="Times New Roman" panose="02020603050405020304" pitchFamily="18" charset="0"/>
              </a:rPr>
              <a:t>) don’t enjoy this trade-off. Thus, to avoid unexpected data loss due to write buffering, they simply force writes to disk, by calling </a:t>
            </a:r>
            <a:r>
              <a:rPr lang="en-US" altLang="zh-CN" sz="1400" b="0" i="1">
                <a:effectLst/>
                <a:highlight>
                  <a:srgbClr val="FFFF00"/>
                </a:highlight>
                <a:latin typeface="Times New Roman" panose="02020603050405020304" pitchFamily="18" charset="0"/>
                <a:cs typeface="Times New Roman" panose="02020603050405020304" pitchFamily="18" charset="0"/>
              </a:rPr>
              <a:t>fsync()</a:t>
            </a:r>
            <a:r>
              <a:rPr lang="en-US" altLang="zh-CN" sz="1400" b="0" i="1">
                <a:effectLst/>
                <a:latin typeface="Times New Roman" panose="02020603050405020304" pitchFamily="18" charset="0"/>
                <a:cs typeface="Times New Roman" panose="02020603050405020304" pitchFamily="18" charset="0"/>
              </a:rPr>
              <a:t>, by using </a:t>
            </a:r>
            <a:r>
              <a:rPr lang="en-US" altLang="zh-CN" sz="1400" b="0" i="1">
                <a:effectLst/>
                <a:highlight>
                  <a:srgbClr val="FFFF00"/>
                </a:highlight>
                <a:latin typeface="Times New Roman" panose="02020603050405020304" pitchFamily="18" charset="0"/>
                <a:cs typeface="Times New Roman" panose="02020603050405020304" pitchFamily="18" charset="0"/>
              </a:rPr>
              <a:t>direct I/O </a:t>
            </a:r>
            <a:r>
              <a:rPr lang="en-US" altLang="zh-CN" sz="1400" b="0" i="1">
                <a:effectLst/>
                <a:latin typeface="Times New Roman" panose="02020603050405020304" pitchFamily="18" charset="0"/>
                <a:cs typeface="Times New Roman" panose="02020603050405020304" pitchFamily="18" charset="0"/>
              </a:rPr>
              <a:t>interfaces that work around the cache, or by using the </a:t>
            </a:r>
            <a:r>
              <a:rPr lang="en-US" altLang="zh-CN" sz="1400" b="0" i="1">
                <a:effectLst/>
                <a:highlight>
                  <a:srgbClr val="FFFF00"/>
                </a:highlight>
                <a:latin typeface="Times New Roman" panose="02020603050405020304" pitchFamily="18" charset="0"/>
                <a:cs typeface="Times New Roman" panose="02020603050405020304" pitchFamily="18" charset="0"/>
              </a:rPr>
              <a:t>raw disk interface </a:t>
            </a:r>
            <a:r>
              <a:rPr lang="en-US" altLang="zh-CN" sz="1400" b="0" i="1">
                <a:effectLst/>
                <a:latin typeface="Times New Roman" panose="02020603050405020304" pitchFamily="18" charset="0"/>
                <a:cs typeface="Times New Roman" panose="02020603050405020304" pitchFamily="18" charset="0"/>
              </a:rPr>
              <a:t>and avoiding the file system altogether</a:t>
            </a:r>
            <a:r>
              <a:rPr lang="en-US" altLang="zh-CN" sz="1400" b="0" i="1" baseline="30000">
                <a:solidFill>
                  <a:srgbClr val="3A6375"/>
                </a:solidFill>
                <a:effectLst/>
                <a:latin typeface="Times New Roman" panose="02020603050405020304" pitchFamily="18" charset="0"/>
                <a:cs typeface="Times New Roman" panose="02020603050405020304" pitchFamily="18" charset="0"/>
              </a:rPr>
              <a:t>2</a:t>
            </a:r>
            <a:r>
              <a:rPr lang="en-US" altLang="zh-CN" sz="1400" b="0" i="1">
                <a:effectLst/>
                <a:latin typeface="Times New Roman" panose="02020603050405020304" pitchFamily="18" charset="0"/>
                <a:cs typeface="Times New Roman" panose="02020603050405020304" pitchFamily="18" charset="0"/>
              </a:rPr>
              <a:t>. </a:t>
            </a:r>
            <a:endParaRPr lang="en-US" altLang="zh-CN" sz="1400" b="0" i="1">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8DEF26B-2232-FE3B-118E-07AD77167184}"/>
              </a:ext>
            </a:extLst>
          </p:cNvPr>
          <p:cNvPicPr>
            <a:picLocks noChangeAspect="1"/>
          </p:cNvPicPr>
          <p:nvPr/>
        </p:nvPicPr>
        <p:blipFill>
          <a:blip r:embed="rId3"/>
          <a:stretch>
            <a:fillRect/>
          </a:stretch>
        </p:blipFill>
        <p:spPr>
          <a:xfrm>
            <a:off x="1237976" y="6120830"/>
            <a:ext cx="6667500" cy="584200"/>
          </a:xfrm>
          <a:prstGeom prst="rect">
            <a:avLst/>
          </a:prstGeom>
        </p:spPr>
      </p:pic>
    </p:spTree>
    <p:extLst>
      <p:ext uri="{BB962C8B-B14F-4D97-AF65-F5344CB8AC3E}">
        <p14:creationId xmlns:p14="http://schemas.microsoft.com/office/powerpoint/2010/main" val="85283751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2" name="Shape 254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Summary/Future</a:t>
            </a:r>
          </a:p>
        </p:txBody>
      </p:sp>
      <p:sp>
        <p:nvSpPr>
          <p:cNvPr id="2543" name="Shape 2543"/>
          <p:cNvSpPr>
            <a:spLocks noGrp="1"/>
          </p:cNvSpPr>
          <p:nvPr>
            <p:ph type="body" idx="4294967295"/>
          </p:nvPr>
        </p:nvSpPr>
        <p:spPr>
          <a:xfrm>
            <a:off x="389787" y="1776382"/>
            <a:ext cx="8362839" cy="4669912"/>
          </a:xfrm>
          <a:prstGeom prst="rect">
            <a:avLst/>
          </a:prstGeom>
        </p:spPr>
        <p:txBody>
          <a:bodyPr>
            <a:normAutofit/>
          </a:bodyPr>
          <a:lstStyle/>
          <a:p>
            <a:pPr>
              <a:defRPr sz="1800">
                <a:solidFill>
                  <a:srgbClr val="000000"/>
                </a:solidFill>
              </a:defRPr>
            </a:pPr>
            <a:r>
              <a:rPr sz="2672" dirty="0"/>
              <a:t>We’ve described a very simple FS.</a:t>
            </a:r>
          </a:p>
          <a:p>
            <a:pPr lvl="1">
              <a:defRPr sz="1800">
                <a:solidFill>
                  <a:srgbClr val="000000"/>
                </a:solidFill>
              </a:defRPr>
            </a:pPr>
            <a:r>
              <a:rPr sz="2272" dirty="0"/>
              <a:t>basic on-disk structures</a:t>
            </a:r>
          </a:p>
          <a:p>
            <a:pPr lvl="1">
              <a:defRPr sz="1800">
                <a:solidFill>
                  <a:srgbClr val="000000"/>
                </a:solidFill>
              </a:defRPr>
            </a:pPr>
            <a:r>
              <a:rPr sz="2272" dirty="0"/>
              <a:t>the basic ops</a:t>
            </a:r>
          </a:p>
          <a:p>
            <a:pPr>
              <a:defRPr sz="1800">
                <a:solidFill>
                  <a:srgbClr val="000000"/>
                </a:solidFill>
              </a:defRPr>
            </a:pPr>
            <a:endParaRPr sz="2672" dirty="0"/>
          </a:p>
          <a:p>
            <a:pPr>
              <a:defRPr sz="1800">
                <a:solidFill>
                  <a:srgbClr val="000000"/>
                </a:solidFill>
              </a:defRPr>
            </a:pPr>
            <a:r>
              <a:rPr sz="2672" dirty="0"/>
              <a:t>Future questions:</a:t>
            </a:r>
          </a:p>
          <a:p>
            <a:pPr lvl="1">
              <a:defRPr sz="1800">
                <a:solidFill>
                  <a:srgbClr val="000000"/>
                </a:solidFill>
              </a:defRPr>
            </a:pPr>
            <a:r>
              <a:rPr sz="2272" dirty="0"/>
              <a:t>how to allocate efficiently</a:t>
            </a:r>
            <a:r>
              <a:rPr lang="en-US" sz="2272" dirty="0"/>
              <a:t> to obtain good performance from disk</a:t>
            </a:r>
            <a:r>
              <a:rPr sz="2272" dirty="0"/>
              <a:t>?</a:t>
            </a:r>
          </a:p>
          <a:p>
            <a:pPr lvl="1">
              <a:defRPr sz="1800">
                <a:solidFill>
                  <a:srgbClr val="000000"/>
                </a:solidFill>
              </a:defRPr>
            </a:pPr>
            <a:r>
              <a:rPr sz="2272"/>
              <a:t>how </a:t>
            </a:r>
            <a:r>
              <a:rPr sz="2272" dirty="0"/>
              <a:t>to handle crashes?</a:t>
            </a:r>
          </a:p>
        </p:txBody>
      </p:sp>
    </p:spTree>
    <p:extLst>
      <p:ext uri="{BB962C8B-B14F-4D97-AF65-F5344CB8AC3E}">
        <p14:creationId xmlns:p14="http://schemas.microsoft.com/office/powerpoint/2010/main" val="24787198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Persistent Store</a:t>
            </a:r>
          </a:p>
        </p:txBody>
      </p:sp>
      <p:sp>
        <p:nvSpPr>
          <p:cNvPr id="186" name="Shape 186"/>
          <p:cNvSpPr>
            <a:spLocks noGrp="1"/>
          </p:cNvSpPr>
          <p:nvPr>
            <p:ph type="body" idx="4294967295"/>
          </p:nvPr>
        </p:nvSpPr>
        <p:spPr>
          <a:xfrm>
            <a:off x="359112" y="1747261"/>
            <a:ext cx="8570149" cy="3777258"/>
          </a:xfrm>
          <a:prstGeom prst="rect">
            <a:avLst/>
          </a:prstGeom>
        </p:spPr>
        <p:txBody>
          <a:bodyPr/>
          <a:lstStyle/>
          <a:p>
            <a:pPr>
              <a:defRPr sz="1800">
                <a:solidFill>
                  <a:srgbClr val="000000"/>
                </a:solidFill>
              </a:defRPr>
            </a:pPr>
            <a:r>
              <a:rPr sz="2531" dirty="0"/>
              <a:t>Given: </a:t>
            </a:r>
            <a:r>
              <a:rPr lang="en-US" sz="2531" dirty="0"/>
              <a:t>large </a:t>
            </a:r>
            <a:r>
              <a:rPr sz="2531" dirty="0"/>
              <a:t>array of blocks</a:t>
            </a:r>
            <a:r>
              <a:rPr lang="en-US" sz="2531" dirty="0"/>
              <a:t> on disk</a:t>
            </a:r>
            <a:endParaRPr sz="2531" dirty="0"/>
          </a:p>
          <a:p>
            <a:pPr>
              <a:defRPr sz="1800">
                <a:solidFill>
                  <a:srgbClr val="000000"/>
                </a:solidFill>
              </a:defRPr>
            </a:pPr>
            <a:r>
              <a:rPr sz="2531" dirty="0"/>
              <a:t>Want: some structure</a:t>
            </a:r>
            <a:r>
              <a:rPr lang="en-US" sz="2531" dirty="0"/>
              <a:t> to map files to disk blocks</a:t>
            </a:r>
          </a:p>
          <a:p>
            <a:pPr>
              <a:defRPr sz="1800">
                <a:solidFill>
                  <a:srgbClr val="000000"/>
                </a:solidFill>
              </a:defRPr>
            </a:pPr>
            <a:endParaRPr lang="en-US" sz="2531" dirty="0"/>
          </a:p>
        </p:txBody>
      </p:sp>
      <p:grpSp>
        <p:nvGrpSpPr>
          <p:cNvPr id="20" name="Group 19"/>
          <p:cNvGrpSpPr/>
          <p:nvPr/>
        </p:nvGrpSpPr>
        <p:grpSpPr>
          <a:xfrm>
            <a:off x="899592" y="3431628"/>
            <a:ext cx="7140916" cy="3204813"/>
            <a:chOff x="1489242" y="3169365"/>
            <a:chExt cx="10155970" cy="4557957"/>
          </a:xfrm>
        </p:grpSpPr>
        <p:sp>
          <p:nvSpPr>
            <p:cNvPr id="21" name="Shape 201"/>
            <p:cNvSpPr/>
            <p:nvPr/>
          </p:nvSpPr>
          <p:spPr>
            <a:xfrm>
              <a:off x="1518624"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22" name="Shape 202"/>
            <p:cNvSpPr/>
            <p:nvPr/>
          </p:nvSpPr>
          <p:spPr>
            <a:xfrm>
              <a:off x="2105597"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3" name="Shape 203"/>
            <p:cNvSpPr/>
            <p:nvPr/>
          </p:nvSpPr>
          <p:spPr>
            <a:xfrm>
              <a:off x="2692570"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4" name="Shape 204"/>
            <p:cNvSpPr/>
            <p:nvPr/>
          </p:nvSpPr>
          <p:spPr>
            <a:xfrm>
              <a:off x="3279543"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25" name="Shape 205"/>
            <p:cNvSpPr/>
            <p:nvPr/>
          </p:nvSpPr>
          <p:spPr>
            <a:xfrm>
              <a:off x="3866517" y="3169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6" name="Shape 206"/>
            <p:cNvSpPr/>
            <p:nvPr/>
          </p:nvSpPr>
          <p:spPr>
            <a:xfrm>
              <a:off x="4453490" y="3169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7" name="Shape 207"/>
            <p:cNvSpPr/>
            <p:nvPr/>
          </p:nvSpPr>
          <p:spPr>
            <a:xfrm>
              <a:off x="5040463"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8" name="Shape 208"/>
            <p:cNvSpPr/>
            <p:nvPr/>
          </p:nvSpPr>
          <p:spPr>
            <a:xfrm>
              <a:off x="5627436"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29" name="Shape 209"/>
            <p:cNvSpPr/>
            <p:nvPr/>
          </p:nvSpPr>
          <p:spPr>
            <a:xfrm>
              <a:off x="1602222" y="3703286"/>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0</a:t>
              </a:r>
            </a:p>
          </p:txBody>
        </p:sp>
        <p:sp>
          <p:nvSpPr>
            <p:cNvPr id="30" name="Shape 210"/>
            <p:cNvSpPr/>
            <p:nvPr/>
          </p:nvSpPr>
          <p:spPr>
            <a:xfrm>
              <a:off x="5711034" y="3703286"/>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7</a:t>
              </a:r>
            </a:p>
          </p:txBody>
        </p:sp>
        <p:sp>
          <p:nvSpPr>
            <p:cNvPr id="31" name="Shape 211"/>
            <p:cNvSpPr/>
            <p:nvPr/>
          </p:nvSpPr>
          <p:spPr>
            <a:xfrm>
              <a:off x="7028945"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2" name="Shape 212"/>
            <p:cNvSpPr/>
            <p:nvPr/>
          </p:nvSpPr>
          <p:spPr>
            <a:xfrm>
              <a:off x="7615918"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3" name="Shape 213"/>
            <p:cNvSpPr/>
            <p:nvPr/>
          </p:nvSpPr>
          <p:spPr>
            <a:xfrm>
              <a:off x="8202891"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4" name="Shape 214"/>
            <p:cNvSpPr/>
            <p:nvPr/>
          </p:nvSpPr>
          <p:spPr>
            <a:xfrm>
              <a:off x="8789864"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5" name="Shape 215"/>
            <p:cNvSpPr/>
            <p:nvPr/>
          </p:nvSpPr>
          <p:spPr>
            <a:xfrm>
              <a:off x="9376838" y="3169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6" name="Shape 216"/>
            <p:cNvSpPr/>
            <p:nvPr/>
          </p:nvSpPr>
          <p:spPr>
            <a:xfrm>
              <a:off x="9963811"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7" name="Shape 217"/>
            <p:cNvSpPr/>
            <p:nvPr/>
          </p:nvSpPr>
          <p:spPr>
            <a:xfrm>
              <a:off x="10550784"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8" name="Shape 218"/>
            <p:cNvSpPr/>
            <p:nvPr/>
          </p:nvSpPr>
          <p:spPr>
            <a:xfrm>
              <a:off x="11137757" y="3169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39" name="Shape 219"/>
            <p:cNvSpPr/>
            <p:nvPr/>
          </p:nvSpPr>
          <p:spPr>
            <a:xfrm>
              <a:off x="7112543" y="3703286"/>
              <a:ext cx="310057"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8</a:t>
              </a:r>
            </a:p>
          </p:txBody>
        </p:sp>
        <p:sp>
          <p:nvSpPr>
            <p:cNvPr id="40" name="Shape 220"/>
            <p:cNvSpPr/>
            <p:nvPr/>
          </p:nvSpPr>
          <p:spPr>
            <a:xfrm>
              <a:off x="11108376" y="3703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15</a:t>
              </a:r>
            </a:p>
          </p:txBody>
        </p:sp>
        <p:sp>
          <p:nvSpPr>
            <p:cNvPr id="41" name="Shape 221"/>
            <p:cNvSpPr/>
            <p:nvPr/>
          </p:nvSpPr>
          <p:spPr>
            <a:xfrm>
              <a:off x="1518624"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42" name="Shape 222"/>
            <p:cNvSpPr/>
            <p:nvPr/>
          </p:nvSpPr>
          <p:spPr>
            <a:xfrm>
              <a:off x="2105597"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43" name="Shape 223"/>
            <p:cNvSpPr/>
            <p:nvPr/>
          </p:nvSpPr>
          <p:spPr>
            <a:xfrm>
              <a:off x="2692570"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dirty="0">
                  <a:solidFill>
                    <a:schemeClr val="tx1"/>
                  </a:solidFill>
                </a:rPr>
                <a:t>D</a:t>
              </a:r>
            </a:p>
          </p:txBody>
        </p:sp>
        <p:sp>
          <p:nvSpPr>
            <p:cNvPr id="44" name="Shape 224"/>
            <p:cNvSpPr/>
            <p:nvPr/>
          </p:nvSpPr>
          <p:spPr>
            <a:xfrm>
              <a:off x="3279543"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45" name="Shape 225"/>
            <p:cNvSpPr/>
            <p:nvPr/>
          </p:nvSpPr>
          <p:spPr>
            <a:xfrm>
              <a:off x="3866517" y="4312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46" name="Shape 226"/>
            <p:cNvSpPr/>
            <p:nvPr/>
          </p:nvSpPr>
          <p:spPr>
            <a:xfrm>
              <a:off x="4453490" y="4312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47" name="Shape 227"/>
            <p:cNvSpPr/>
            <p:nvPr/>
          </p:nvSpPr>
          <p:spPr>
            <a:xfrm>
              <a:off x="5040463"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48" name="Shape 228"/>
            <p:cNvSpPr/>
            <p:nvPr/>
          </p:nvSpPr>
          <p:spPr>
            <a:xfrm>
              <a:off x="5627436"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49" name="Shape 229"/>
            <p:cNvSpPr/>
            <p:nvPr/>
          </p:nvSpPr>
          <p:spPr>
            <a:xfrm>
              <a:off x="1489242"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16</a:t>
              </a:r>
            </a:p>
          </p:txBody>
        </p:sp>
        <p:sp>
          <p:nvSpPr>
            <p:cNvPr id="50" name="Shape 230"/>
            <p:cNvSpPr/>
            <p:nvPr/>
          </p:nvSpPr>
          <p:spPr>
            <a:xfrm>
              <a:off x="5598055"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23</a:t>
              </a:r>
            </a:p>
          </p:txBody>
        </p:sp>
        <p:sp>
          <p:nvSpPr>
            <p:cNvPr id="51" name="Shape 231"/>
            <p:cNvSpPr/>
            <p:nvPr/>
          </p:nvSpPr>
          <p:spPr>
            <a:xfrm>
              <a:off x="7028945"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2" name="Shape 232"/>
            <p:cNvSpPr/>
            <p:nvPr/>
          </p:nvSpPr>
          <p:spPr>
            <a:xfrm>
              <a:off x="7615919"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3" name="Shape 233"/>
            <p:cNvSpPr/>
            <p:nvPr/>
          </p:nvSpPr>
          <p:spPr>
            <a:xfrm>
              <a:off x="8202891"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4" name="Shape 234"/>
            <p:cNvSpPr/>
            <p:nvPr/>
          </p:nvSpPr>
          <p:spPr>
            <a:xfrm>
              <a:off x="8789865"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5" name="Shape 235"/>
            <p:cNvSpPr/>
            <p:nvPr/>
          </p:nvSpPr>
          <p:spPr>
            <a:xfrm>
              <a:off x="9376838"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6" name="Shape 236"/>
            <p:cNvSpPr/>
            <p:nvPr/>
          </p:nvSpPr>
          <p:spPr>
            <a:xfrm>
              <a:off x="9963811"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7" name="Shape 237"/>
            <p:cNvSpPr/>
            <p:nvPr/>
          </p:nvSpPr>
          <p:spPr>
            <a:xfrm>
              <a:off x="10550785" y="4312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8" name="Shape 238"/>
            <p:cNvSpPr/>
            <p:nvPr/>
          </p:nvSpPr>
          <p:spPr>
            <a:xfrm>
              <a:off x="11137757" y="4312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59" name="Shape 239"/>
            <p:cNvSpPr/>
            <p:nvPr/>
          </p:nvSpPr>
          <p:spPr>
            <a:xfrm>
              <a:off x="6999564"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24</a:t>
              </a:r>
            </a:p>
          </p:txBody>
        </p:sp>
        <p:sp>
          <p:nvSpPr>
            <p:cNvPr id="60" name="Shape 240"/>
            <p:cNvSpPr/>
            <p:nvPr/>
          </p:nvSpPr>
          <p:spPr>
            <a:xfrm>
              <a:off x="11108376" y="4846286"/>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31</a:t>
              </a:r>
            </a:p>
          </p:txBody>
        </p:sp>
        <p:sp>
          <p:nvSpPr>
            <p:cNvPr id="61" name="Shape 241"/>
            <p:cNvSpPr/>
            <p:nvPr/>
          </p:nvSpPr>
          <p:spPr>
            <a:xfrm>
              <a:off x="1518624"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2" name="Shape 242"/>
            <p:cNvSpPr/>
            <p:nvPr/>
          </p:nvSpPr>
          <p:spPr>
            <a:xfrm>
              <a:off x="2105597"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3" name="Shape 243"/>
            <p:cNvSpPr/>
            <p:nvPr/>
          </p:nvSpPr>
          <p:spPr>
            <a:xfrm>
              <a:off x="2692570"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4" name="Shape 244"/>
            <p:cNvSpPr/>
            <p:nvPr/>
          </p:nvSpPr>
          <p:spPr>
            <a:xfrm>
              <a:off x="3279543"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5" name="Shape 245"/>
            <p:cNvSpPr/>
            <p:nvPr/>
          </p:nvSpPr>
          <p:spPr>
            <a:xfrm>
              <a:off x="3866517" y="5455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6" name="Shape 246"/>
            <p:cNvSpPr/>
            <p:nvPr/>
          </p:nvSpPr>
          <p:spPr>
            <a:xfrm>
              <a:off x="4453490" y="5455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7" name="Shape 247"/>
            <p:cNvSpPr/>
            <p:nvPr/>
          </p:nvSpPr>
          <p:spPr>
            <a:xfrm>
              <a:off x="5040463"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8" name="Shape 248"/>
            <p:cNvSpPr/>
            <p:nvPr/>
          </p:nvSpPr>
          <p:spPr>
            <a:xfrm>
              <a:off x="5627436"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69" name="Shape 249"/>
            <p:cNvSpPr/>
            <p:nvPr/>
          </p:nvSpPr>
          <p:spPr>
            <a:xfrm>
              <a:off x="1489242"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32</a:t>
              </a:r>
            </a:p>
          </p:txBody>
        </p:sp>
        <p:sp>
          <p:nvSpPr>
            <p:cNvPr id="70" name="Shape 250"/>
            <p:cNvSpPr/>
            <p:nvPr/>
          </p:nvSpPr>
          <p:spPr>
            <a:xfrm>
              <a:off x="5598055"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39</a:t>
              </a:r>
            </a:p>
          </p:txBody>
        </p:sp>
        <p:sp>
          <p:nvSpPr>
            <p:cNvPr id="71" name="Shape 251"/>
            <p:cNvSpPr/>
            <p:nvPr/>
          </p:nvSpPr>
          <p:spPr>
            <a:xfrm>
              <a:off x="7028945"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2" name="Shape 252"/>
            <p:cNvSpPr/>
            <p:nvPr/>
          </p:nvSpPr>
          <p:spPr>
            <a:xfrm>
              <a:off x="7615919"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3" name="Shape 253"/>
            <p:cNvSpPr/>
            <p:nvPr/>
          </p:nvSpPr>
          <p:spPr>
            <a:xfrm>
              <a:off x="8202891"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4" name="Shape 254"/>
            <p:cNvSpPr/>
            <p:nvPr/>
          </p:nvSpPr>
          <p:spPr>
            <a:xfrm>
              <a:off x="8789865"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5" name="Shape 255"/>
            <p:cNvSpPr/>
            <p:nvPr/>
          </p:nvSpPr>
          <p:spPr>
            <a:xfrm>
              <a:off x="9376838"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6" name="Shape 256"/>
            <p:cNvSpPr/>
            <p:nvPr/>
          </p:nvSpPr>
          <p:spPr>
            <a:xfrm>
              <a:off x="9963811"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7" name="Shape 257"/>
            <p:cNvSpPr/>
            <p:nvPr/>
          </p:nvSpPr>
          <p:spPr>
            <a:xfrm>
              <a:off x="10550785" y="5455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8" name="Shape 258"/>
            <p:cNvSpPr/>
            <p:nvPr/>
          </p:nvSpPr>
          <p:spPr>
            <a:xfrm>
              <a:off x="11137757" y="5455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79" name="Shape 259"/>
            <p:cNvSpPr/>
            <p:nvPr/>
          </p:nvSpPr>
          <p:spPr>
            <a:xfrm>
              <a:off x="6999564"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40</a:t>
              </a:r>
            </a:p>
          </p:txBody>
        </p:sp>
        <p:sp>
          <p:nvSpPr>
            <p:cNvPr id="80" name="Shape 260"/>
            <p:cNvSpPr/>
            <p:nvPr/>
          </p:nvSpPr>
          <p:spPr>
            <a:xfrm>
              <a:off x="11108376" y="5989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47</a:t>
              </a:r>
            </a:p>
          </p:txBody>
        </p:sp>
        <p:sp>
          <p:nvSpPr>
            <p:cNvPr id="81" name="Shape 261"/>
            <p:cNvSpPr/>
            <p:nvPr/>
          </p:nvSpPr>
          <p:spPr>
            <a:xfrm>
              <a:off x="1518624"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2" name="Shape 262"/>
            <p:cNvSpPr/>
            <p:nvPr/>
          </p:nvSpPr>
          <p:spPr>
            <a:xfrm>
              <a:off x="2105597"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3" name="Shape 263"/>
            <p:cNvSpPr/>
            <p:nvPr/>
          </p:nvSpPr>
          <p:spPr>
            <a:xfrm>
              <a:off x="2692570"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4" name="Shape 264"/>
            <p:cNvSpPr/>
            <p:nvPr/>
          </p:nvSpPr>
          <p:spPr>
            <a:xfrm>
              <a:off x="3279543"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5" name="Shape 265"/>
            <p:cNvSpPr/>
            <p:nvPr/>
          </p:nvSpPr>
          <p:spPr>
            <a:xfrm>
              <a:off x="3866517" y="6598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6" name="Shape 266"/>
            <p:cNvSpPr/>
            <p:nvPr/>
          </p:nvSpPr>
          <p:spPr>
            <a:xfrm>
              <a:off x="4453490" y="6598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7" name="Shape 267"/>
            <p:cNvSpPr/>
            <p:nvPr/>
          </p:nvSpPr>
          <p:spPr>
            <a:xfrm>
              <a:off x="5040463"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8" name="Shape 268"/>
            <p:cNvSpPr/>
            <p:nvPr/>
          </p:nvSpPr>
          <p:spPr>
            <a:xfrm>
              <a:off x="5627436"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89" name="Shape 269"/>
            <p:cNvSpPr/>
            <p:nvPr/>
          </p:nvSpPr>
          <p:spPr>
            <a:xfrm>
              <a:off x="1489242"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48</a:t>
              </a:r>
            </a:p>
          </p:txBody>
        </p:sp>
        <p:sp>
          <p:nvSpPr>
            <p:cNvPr id="90" name="Shape 270"/>
            <p:cNvSpPr/>
            <p:nvPr/>
          </p:nvSpPr>
          <p:spPr>
            <a:xfrm>
              <a:off x="5598055"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55</a:t>
              </a:r>
            </a:p>
          </p:txBody>
        </p:sp>
        <p:sp>
          <p:nvSpPr>
            <p:cNvPr id="91" name="Shape 271"/>
            <p:cNvSpPr/>
            <p:nvPr/>
          </p:nvSpPr>
          <p:spPr>
            <a:xfrm>
              <a:off x="7028945"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2" name="Shape 272"/>
            <p:cNvSpPr/>
            <p:nvPr/>
          </p:nvSpPr>
          <p:spPr>
            <a:xfrm>
              <a:off x="7615919"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3" name="Shape 273"/>
            <p:cNvSpPr/>
            <p:nvPr/>
          </p:nvSpPr>
          <p:spPr>
            <a:xfrm>
              <a:off x="8202891"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4" name="Shape 274"/>
            <p:cNvSpPr/>
            <p:nvPr/>
          </p:nvSpPr>
          <p:spPr>
            <a:xfrm>
              <a:off x="8789865"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5" name="Shape 275"/>
            <p:cNvSpPr/>
            <p:nvPr/>
          </p:nvSpPr>
          <p:spPr>
            <a:xfrm>
              <a:off x="9376838"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6" name="Shape 276"/>
            <p:cNvSpPr/>
            <p:nvPr/>
          </p:nvSpPr>
          <p:spPr>
            <a:xfrm>
              <a:off x="9963811"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7" name="Shape 277"/>
            <p:cNvSpPr/>
            <p:nvPr/>
          </p:nvSpPr>
          <p:spPr>
            <a:xfrm>
              <a:off x="10550785" y="6598365"/>
              <a:ext cx="507454"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8" name="Shape 278"/>
            <p:cNvSpPr/>
            <p:nvPr/>
          </p:nvSpPr>
          <p:spPr>
            <a:xfrm>
              <a:off x="11137757" y="6598365"/>
              <a:ext cx="507455" cy="562381"/>
            </a:xfrm>
            <a:prstGeom prst="rect">
              <a:avLst/>
            </a:prstGeom>
            <a:solidFill>
              <a:srgbClr val="53585F"/>
            </a:solidFill>
            <a:ln w="381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defRPr sz="3200" b="1">
                  <a:solidFill>
                    <a:srgbClr val="53585F"/>
                  </a:solidFill>
                  <a:latin typeface="Helvetica"/>
                  <a:ea typeface="Helvetica"/>
                  <a:cs typeface="Helvetica"/>
                  <a:sym typeface="Helvetica"/>
                </a:defRPr>
              </a:lvl1pPr>
            </a:lstStyle>
            <a:p>
              <a:pPr lvl="0" algn="ctr">
                <a:defRPr sz="1800" b="0">
                  <a:solidFill>
                    <a:srgbClr val="000000"/>
                  </a:solidFill>
                </a:defRPr>
              </a:pPr>
              <a:r>
                <a:rPr sz="2250">
                  <a:solidFill>
                    <a:schemeClr val="tx1"/>
                  </a:solidFill>
                </a:rPr>
                <a:t>D</a:t>
              </a:r>
            </a:p>
          </p:txBody>
        </p:sp>
        <p:sp>
          <p:nvSpPr>
            <p:cNvPr id="99" name="Shape 279"/>
            <p:cNvSpPr/>
            <p:nvPr/>
          </p:nvSpPr>
          <p:spPr>
            <a:xfrm>
              <a:off x="6999564"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56</a:t>
              </a:r>
            </a:p>
          </p:txBody>
        </p:sp>
        <p:sp>
          <p:nvSpPr>
            <p:cNvPr id="100" name="Shape 280"/>
            <p:cNvSpPr/>
            <p:nvPr/>
          </p:nvSpPr>
          <p:spPr>
            <a:xfrm>
              <a:off x="11108376" y="7132287"/>
              <a:ext cx="517521" cy="5950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3200"/>
              </a:lvl1pPr>
            </a:lstStyle>
            <a:p>
              <a:pPr lvl="0" algn="ctr">
                <a:defRPr sz="1800">
                  <a:solidFill>
                    <a:srgbClr val="000000"/>
                  </a:solidFill>
                </a:defRPr>
              </a:pPr>
              <a:r>
                <a:rPr sz="2250" b="0" dirty="0">
                  <a:latin typeface="Calibri" panose="020F0502020204030204" pitchFamily="34" charset="0"/>
                </a:rPr>
                <a:t>63</a:t>
              </a:r>
            </a:p>
          </p:txBody>
        </p:sp>
      </p:grpSp>
    </p:spTree>
    <p:extLst>
      <p:ext uri="{BB962C8B-B14F-4D97-AF65-F5344CB8AC3E}">
        <p14:creationId xmlns:p14="http://schemas.microsoft.com/office/powerpoint/2010/main" val="17547422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Rectangle 14"/>
          <p:cNvSpPr>
            <a:spLocks noGrp="1" noChangeArrowheads="1"/>
          </p:cNvSpPr>
          <p:nvPr>
            <p:ph type="title"/>
          </p:nvPr>
        </p:nvSpPr>
        <p:spPr/>
        <p:txBody>
          <a:bodyPr/>
          <a:lstStyle/>
          <a:p>
            <a:r>
              <a:rPr lang="en-US" dirty="0"/>
              <a:t>Similarity to Memory?</a:t>
            </a:r>
          </a:p>
        </p:txBody>
      </p:sp>
      <p:sp>
        <p:nvSpPr>
          <p:cNvPr id="6160" name="Rectangle 16"/>
          <p:cNvSpPr>
            <a:spLocks noGrp="1" noChangeArrowheads="1"/>
          </p:cNvSpPr>
          <p:nvPr>
            <p:ph type="body" idx="1"/>
          </p:nvPr>
        </p:nvSpPr>
        <p:spPr>
          <a:xfrm>
            <a:off x="190500" y="1790699"/>
            <a:ext cx="7239000" cy="762000"/>
          </a:xfrm>
          <a:noFill/>
          <a:ln/>
        </p:spPr>
        <p:txBody>
          <a:bodyPr>
            <a:normAutofit/>
          </a:bodyPr>
          <a:lstStyle/>
          <a:p>
            <a:pPr marL="533372" indent="-533372">
              <a:lnSpc>
                <a:spcPct val="90000"/>
              </a:lnSpc>
              <a:buNone/>
            </a:pPr>
            <a:r>
              <a:rPr lang="en-US" dirty="0"/>
              <a:t>Same principle: </a:t>
            </a:r>
            <a:br>
              <a:rPr lang="en-US" dirty="0"/>
            </a:br>
            <a:r>
              <a:rPr lang="en-US" dirty="0"/>
              <a:t>map logical abstraction to physical resource</a:t>
            </a:r>
            <a:endParaRPr lang="en-US" sz="2000" dirty="0"/>
          </a:p>
        </p:txBody>
      </p:sp>
      <p:grpSp>
        <p:nvGrpSpPr>
          <p:cNvPr id="2" name="Group 231"/>
          <p:cNvGrpSpPr>
            <a:grpSpLocks/>
          </p:cNvGrpSpPr>
          <p:nvPr/>
        </p:nvGrpSpPr>
        <p:grpSpPr bwMode="auto">
          <a:xfrm>
            <a:off x="815014" y="3544935"/>
            <a:ext cx="762000" cy="1828800"/>
            <a:chOff x="576" y="1920"/>
            <a:chExt cx="480" cy="1152"/>
          </a:xfrm>
        </p:grpSpPr>
        <p:sp>
          <p:nvSpPr>
            <p:cNvPr id="6368" name="Rectangle 224"/>
            <p:cNvSpPr>
              <a:spLocks noChangeArrowheads="1"/>
            </p:cNvSpPr>
            <p:nvPr/>
          </p:nvSpPr>
          <p:spPr bwMode="auto">
            <a:xfrm>
              <a:off x="576" y="1920"/>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69" name="Rectangle 225"/>
            <p:cNvSpPr>
              <a:spLocks noChangeArrowheads="1"/>
            </p:cNvSpPr>
            <p:nvPr/>
          </p:nvSpPr>
          <p:spPr bwMode="auto">
            <a:xfrm>
              <a:off x="576" y="2112"/>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70" name="Rectangle 226"/>
            <p:cNvSpPr>
              <a:spLocks noChangeArrowheads="1"/>
            </p:cNvSpPr>
            <p:nvPr/>
          </p:nvSpPr>
          <p:spPr bwMode="auto">
            <a:xfrm>
              <a:off x="576" y="2304"/>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71" name="Rectangle 227"/>
            <p:cNvSpPr>
              <a:spLocks noChangeArrowheads="1"/>
            </p:cNvSpPr>
            <p:nvPr/>
          </p:nvSpPr>
          <p:spPr bwMode="auto">
            <a:xfrm>
              <a:off x="576" y="2496"/>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72" name="Rectangle 228"/>
            <p:cNvSpPr>
              <a:spLocks noChangeArrowheads="1"/>
            </p:cNvSpPr>
            <p:nvPr/>
          </p:nvSpPr>
          <p:spPr bwMode="auto">
            <a:xfrm>
              <a:off x="576" y="2880"/>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73" name="Rectangle 229"/>
            <p:cNvSpPr>
              <a:spLocks noChangeArrowheads="1"/>
            </p:cNvSpPr>
            <p:nvPr/>
          </p:nvSpPr>
          <p:spPr bwMode="auto">
            <a:xfrm>
              <a:off x="576" y="2688"/>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grpSp>
      <p:sp>
        <p:nvSpPr>
          <p:cNvPr id="6374" name="Text Box 230"/>
          <p:cNvSpPr txBox="1">
            <a:spLocks noChangeArrowheads="1"/>
          </p:cNvSpPr>
          <p:nvPr/>
        </p:nvSpPr>
        <p:spPr bwMode="auto">
          <a:xfrm>
            <a:off x="479428" y="5449935"/>
            <a:ext cx="1178528" cy="400110"/>
          </a:xfrm>
          <a:prstGeom prst="rect">
            <a:avLst/>
          </a:prstGeom>
          <a:noFill/>
          <a:ln w="9525">
            <a:noFill/>
            <a:miter lim="800000"/>
            <a:headEnd/>
            <a:tailEnd/>
          </a:ln>
          <a:effectLst/>
        </p:spPr>
        <p:txBody>
          <a:bodyPr wrap="none">
            <a:prstTxWarp prst="textNoShape">
              <a:avLst/>
            </a:prstTxWarp>
            <a:spAutoFit/>
          </a:bodyPr>
          <a:lstStyle/>
          <a:p>
            <a:r>
              <a:rPr lang="en-US" sz="2000" b="0" dirty="0">
                <a:latin typeface="Calibri" panose="020F0502020204030204" pitchFamily="34" charset="0"/>
              </a:rPr>
              <a:t>Process 1</a:t>
            </a:r>
          </a:p>
        </p:txBody>
      </p:sp>
      <p:grpSp>
        <p:nvGrpSpPr>
          <p:cNvPr id="3" name="Group 239"/>
          <p:cNvGrpSpPr>
            <a:grpSpLocks/>
          </p:cNvGrpSpPr>
          <p:nvPr/>
        </p:nvGrpSpPr>
        <p:grpSpPr bwMode="auto">
          <a:xfrm>
            <a:off x="1981200" y="4114800"/>
            <a:ext cx="762000" cy="1828800"/>
            <a:chOff x="576" y="1920"/>
            <a:chExt cx="480" cy="1152"/>
          </a:xfrm>
        </p:grpSpPr>
        <p:sp>
          <p:nvSpPr>
            <p:cNvPr id="6384" name="Rectangle 240"/>
            <p:cNvSpPr>
              <a:spLocks noChangeArrowheads="1"/>
            </p:cNvSpPr>
            <p:nvPr/>
          </p:nvSpPr>
          <p:spPr bwMode="auto">
            <a:xfrm>
              <a:off x="576" y="1920"/>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5" name="Rectangle 241"/>
            <p:cNvSpPr>
              <a:spLocks noChangeArrowheads="1"/>
            </p:cNvSpPr>
            <p:nvPr/>
          </p:nvSpPr>
          <p:spPr bwMode="auto">
            <a:xfrm>
              <a:off x="576" y="2112"/>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6" name="Rectangle 242"/>
            <p:cNvSpPr>
              <a:spLocks noChangeArrowheads="1"/>
            </p:cNvSpPr>
            <p:nvPr/>
          </p:nvSpPr>
          <p:spPr bwMode="auto">
            <a:xfrm>
              <a:off x="576" y="2304"/>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7" name="Rectangle 243"/>
            <p:cNvSpPr>
              <a:spLocks noChangeArrowheads="1"/>
            </p:cNvSpPr>
            <p:nvPr/>
          </p:nvSpPr>
          <p:spPr bwMode="auto">
            <a:xfrm>
              <a:off x="576" y="2496"/>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8" name="Rectangle 244"/>
            <p:cNvSpPr>
              <a:spLocks noChangeArrowheads="1"/>
            </p:cNvSpPr>
            <p:nvPr/>
          </p:nvSpPr>
          <p:spPr bwMode="auto">
            <a:xfrm>
              <a:off x="576" y="2880"/>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9" name="Rectangle 245"/>
            <p:cNvSpPr>
              <a:spLocks noChangeArrowheads="1"/>
            </p:cNvSpPr>
            <p:nvPr/>
          </p:nvSpPr>
          <p:spPr bwMode="auto">
            <a:xfrm>
              <a:off x="576" y="2688"/>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grpSp>
      <p:sp>
        <p:nvSpPr>
          <p:cNvPr id="6390" name="Text Box 246"/>
          <p:cNvSpPr txBox="1">
            <a:spLocks noChangeArrowheads="1"/>
          </p:cNvSpPr>
          <p:nvPr/>
        </p:nvSpPr>
        <p:spPr bwMode="auto">
          <a:xfrm>
            <a:off x="1899616" y="5943601"/>
            <a:ext cx="1178528" cy="400110"/>
          </a:xfrm>
          <a:prstGeom prst="rect">
            <a:avLst/>
          </a:prstGeom>
          <a:noFill/>
          <a:ln w="9525">
            <a:noFill/>
            <a:miter lim="800000"/>
            <a:headEnd/>
            <a:tailEnd/>
          </a:ln>
          <a:effectLst/>
        </p:spPr>
        <p:txBody>
          <a:bodyPr wrap="none">
            <a:prstTxWarp prst="textNoShape">
              <a:avLst/>
            </a:prstTxWarp>
            <a:spAutoFit/>
          </a:bodyPr>
          <a:lstStyle/>
          <a:p>
            <a:r>
              <a:rPr lang="en-US" sz="2000" b="0" dirty="0">
                <a:latin typeface="Calibri" panose="020F0502020204030204" pitchFamily="34" charset="0"/>
              </a:rPr>
              <a:t>Process 2</a:t>
            </a:r>
          </a:p>
        </p:txBody>
      </p:sp>
      <p:sp>
        <p:nvSpPr>
          <p:cNvPr id="6393" name="Text Box 249"/>
          <p:cNvSpPr txBox="1">
            <a:spLocks noChangeArrowheads="1"/>
          </p:cNvSpPr>
          <p:nvPr/>
        </p:nvSpPr>
        <p:spPr bwMode="auto">
          <a:xfrm>
            <a:off x="467833" y="6293243"/>
            <a:ext cx="2752805" cy="351956"/>
          </a:xfrm>
          <a:prstGeom prst="rect">
            <a:avLst/>
          </a:prstGeom>
          <a:noFill/>
          <a:ln w="9525">
            <a:noFill/>
            <a:miter lim="800000"/>
            <a:headEnd/>
            <a:tailEnd/>
          </a:ln>
          <a:effectLst/>
        </p:spPr>
        <p:txBody>
          <a:bodyPr wrap="none">
            <a:prstTxWarp prst="textNoShape">
              <a:avLst/>
            </a:prstTxWarp>
            <a:spAutoFit/>
          </a:bodyPr>
          <a:lstStyle/>
          <a:p>
            <a:r>
              <a:rPr lang="en-US" sz="1687" b="0" dirty="0">
                <a:latin typeface="Calibri" panose="020F0502020204030204" pitchFamily="34" charset="0"/>
              </a:rPr>
              <a:t>Logical View: Address Spaces</a:t>
            </a:r>
          </a:p>
        </p:txBody>
      </p:sp>
      <p:sp>
        <p:nvSpPr>
          <p:cNvPr id="6416" name="Rectangle 272"/>
          <p:cNvSpPr>
            <a:spLocks noChangeArrowheads="1"/>
          </p:cNvSpPr>
          <p:nvPr/>
        </p:nvSpPr>
        <p:spPr bwMode="auto">
          <a:xfrm>
            <a:off x="7620001" y="6553200"/>
            <a:ext cx="762000" cy="304800"/>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21" name="Text Box 277"/>
          <p:cNvSpPr txBox="1">
            <a:spLocks noChangeArrowheads="1"/>
          </p:cNvSpPr>
          <p:nvPr/>
        </p:nvSpPr>
        <p:spPr bwMode="auto">
          <a:xfrm rot="-5400000">
            <a:off x="7312447" y="3536842"/>
            <a:ext cx="2683620" cy="646331"/>
          </a:xfrm>
          <a:prstGeom prst="rect">
            <a:avLst/>
          </a:prstGeom>
          <a:noFill/>
          <a:ln w="9525">
            <a:noFill/>
            <a:miter lim="800000"/>
            <a:headEnd/>
            <a:tailEnd/>
          </a:ln>
          <a:effectLst/>
        </p:spPr>
        <p:txBody>
          <a:bodyPr wrap="none">
            <a:prstTxWarp prst="textNoShape">
              <a:avLst/>
            </a:prstTxWarp>
            <a:spAutoFit/>
          </a:bodyPr>
          <a:lstStyle/>
          <a:p>
            <a:r>
              <a:rPr lang="en-US" sz="3600" b="0" dirty="0">
                <a:latin typeface="Calibri" panose="020F0502020204030204" pitchFamily="34" charset="0"/>
              </a:rPr>
              <a:t>Physical View</a:t>
            </a:r>
          </a:p>
        </p:txBody>
      </p:sp>
      <p:sp>
        <p:nvSpPr>
          <p:cNvPr id="6377" name="Rectangle 233"/>
          <p:cNvSpPr>
            <a:spLocks noChangeArrowheads="1"/>
          </p:cNvSpPr>
          <p:nvPr/>
        </p:nvSpPr>
        <p:spPr bwMode="auto">
          <a:xfrm>
            <a:off x="3124200" y="3733801"/>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78" name="Rectangle 234"/>
          <p:cNvSpPr>
            <a:spLocks noChangeArrowheads="1"/>
          </p:cNvSpPr>
          <p:nvPr/>
        </p:nvSpPr>
        <p:spPr bwMode="auto">
          <a:xfrm>
            <a:off x="3124200" y="40386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79" name="Rectangle 235"/>
          <p:cNvSpPr>
            <a:spLocks noChangeArrowheads="1"/>
          </p:cNvSpPr>
          <p:nvPr/>
        </p:nvSpPr>
        <p:spPr bwMode="auto">
          <a:xfrm>
            <a:off x="3124200" y="4343400"/>
            <a:ext cx="762000" cy="304800"/>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0" name="Rectangle 236"/>
          <p:cNvSpPr>
            <a:spLocks noChangeArrowheads="1"/>
          </p:cNvSpPr>
          <p:nvPr/>
        </p:nvSpPr>
        <p:spPr bwMode="auto">
          <a:xfrm>
            <a:off x="3124200" y="4648201"/>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1" name="Rectangle 237"/>
          <p:cNvSpPr>
            <a:spLocks noChangeArrowheads="1"/>
          </p:cNvSpPr>
          <p:nvPr/>
        </p:nvSpPr>
        <p:spPr bwMode="auto">
          <a:xfrm>
            <a:off x="3124200" y="52578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82" name="Rectangle 238"/>
          <p:cNvSpPr>
            <a:spLocks noChangeArrowheads="1"/>
          </p:cNvSpPr>
          <p:nvPr/>
        </p:nvSpPr>
        <p:spPr bwMode="auto">
          <a:xfrm>
            <a:off x="3124200" y="49530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91" name="Text Box 247"/>
          <p:cNvSpPr txBox="1">
            <a:spLocks noChangeArrowheads="1"/>
          </p:cNvSpPr>
          <p:nvPr/>
        </p:nvSpPr>
        <p:spPr bwMode="auto">
          <a:xfrm>
            <a:off x="2966415" y="5562601"/>
            <a:ext cx="1178528" cy="400110"/>
          </a:xfrm>
          <a:prstGeom prst="rect">
            <a:avLst/>
          </a:prstGeom>
          <a:noFill/>
          <a:ln w="9525">
            <a:noFill/>
            <a:miter lim="800000"/>
            <a:headEnd/>
            <a:tailEnd/>
          </a:ln>
          <a:effectLst/>
        </p:spPr>
        <p:txBody>
          <a:bodyPr wrap="none">
            <a:prstTxWarp prst="textNoShape">
              <a:avLst/>
            </a:prstTxWarp>
            <a:spAutoFit/>
          </a:bodyPr>
          <a:lstStyle/>
          <a:p>
            <a:r>
              <a:rPr lang="en-US" sz="2000" b="0" dirty="0">
                <a:latin typeface="Calibri" panose="020F0502020204030204" pitchFamily="34" charset="0"/>
              </a:rPr>
              <a:t>Process 3</a:t>
            </a:r>
          </a:p>
        </p:txBody>
      </p:sp>
      <p:sp>
        <p:nvSpPr>
          <p:cNvPr id="6398" name="Rectangle 254"/>
          <p:cNvSpPr>
            <a:spLocks noChangeArrowheads="1"/>
          </p:cNvSpPr>
          <p:nvPr/>
        </p:nvSpPr>
        <p:spPr bwMode="auto">
          <a:xfrm>
            <a:off x="7620001" y="1447801"/>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399" name="Rectangle 255"/>
          <p:cNvSpPr>
            <a:spLocks noChangeArrowheads="1"/>
          </p:cNvSpPr>
          <p:nvPr/>
        </p:nvSpPr>
        <p:spPr bwMode="auto">
          <a:xfrm>
            <a:off x="7620001" y="17526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0" name="Rectangle 256"/>
          <p:cNvSpPr>
            <a:spLocks noChangeArrowheads="1"/>
          </p:cNvSpPr>
          <p:nvPr/>
        </p:nvSpPr>
        <p:spPr bwMode="auto">
          <a:xfrm>
            <a:off x="7620001" y="2057400"/>
            <a:ext cx="762000" cy="304800"/>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1" name="Rectangle 257"/>
          <p:cNvSpPr>
            <a:spLocks noChangeArrowheads="1"/>
          </p:cNvSpPr>
          <p:nvPr/>
        </p:nvSpPr>
        <p:spPr bwMode="auto">
          <a:xfrm>
            <a:off x="7620001" y="2362201"/>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2" name="Rectangle 258"/>
          <p:cNvSpPr>
            <a:spLocks noChangeArrowheads="1"/>
          </p:cNvSpPr>
          <p:nvPr/>
        </p:nvSpPr>
        <p:spPr bwMode="auto">
          <a:xfrm>
            <a:off x="7620001" y="2971800"/>
            <a:ext cx="762000" cy="304800"/>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3" name="Rectangle 259"/>
          <p:cNvSpPr>
            <a:spLocks noChangeArrowheads="1"/>
          </p:cNvSpPr>
          <p:nvPr/>
        </p:nvSpPr>
        <p:spPr bwMode="auto">
          <a:xfrm>
            <a:off x="7620001" y="26670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5" name="Rectangle 261"/>
          <p:cNvSpPr>
            <a:spLocks noChangeArrowheads="1"/>
          </p:cNvSpPr>
          <p:nvPr/>
        </p:nvSpPr>
        <p:spPr bwMode="auto">
          <a:xfrm>
            <a:off x="7620001" y="3276601"/>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6" name="Rectangle 262"/>
          <p:cNvSpPr>
            <a:spLocks noChangeArrowheads="1"/>
          </p:cNvSpPr>
          <p:nvPr/>
        </p:nvSpPr>
        <p:spPr bwMode="auto">
          <a:xfrm>
            <a:off x="7620001" y="35814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7" name="Rectangle 263"/>
          <p:cNvSpPr>
            <a:spLocks noChangeArrowheads="1"/>
          </p:cNvSpPr>
          <p:nvPr/>
        </p:nvSpPr>
        <p:spPr bwMode="auto">
          <a:xfrm>
            <a:off x="7620001" y="38862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8" name="Rectangle 264"/>
          <p:cNvSpPr>
            <a:spLocks noChangeArrowheads="1"/>
          </p:cNvSpPr>
          <p:nvPr/>
        </p:nvSpPr>
        <p:spPr bwMode="auto">
          <a:xfrm>
            <a:off x="7620001" y="4191001"/>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09" name="Rectangle 265"/>
          <p:cNvSpPr>
            <a:spLocks noChangeArrowheads="1"/>
          </p:cNvSpPr>
          <p:nvPr/>
        </p:nvSpPr>
        <p:spPr bwMode="auto">
          <a:xfrm>
            <a:off x="7620001" y="48006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0" name="Rectangle 266"/>
          <p:cNvSpPr>
            <a:spLocks noChangeArrowheads="1"/>
          </p:cNvSpPr>
          <p:nvPr/>
        </p:nvSpPr>
        <p:spPr bwMode="auto">
          <a:xfrm>
            <a:off x="7620001" y="44958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2" name="Rectangle 268"/>
          <p:cNvSpPr>
            <a:spLocks noChangeArrowheads="1"/>
          </p:cNvSpPr>
          <p:nvPr/>
        </p:nvSpPr>
        <p:spPr bwMode="auto">
          <a:xfrm>
            <a:off x="7620001" y="50292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3" name="Rectangle 269"/>
          <p:cNvSpPr>
            <a:spLocks noChangeArrowheads="1"/>
          </p:cNvSpPr>
          <p:nvPr/>
        </p:nvSpPr>
        <p:spPr bwMode="auto">
          <a:xfrm>
            <a:off x="7620001" y="5334001"/>
            <a:ext cx="762000" cy="304800"/>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4" name="Rectangle 270"/>
          <p:cNvSpPr>
            <a:spLocks noChangeArrowheads="1"/>
          </p:cNvSpPr>
          <p:nvPr/>
        </p:nvSpPr>
        <p:spPr bwMode="auto">
          <a:xfrm>
            <a:off x="7620001" y="56388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5" name="Rectangle 271"/>
          <p:cNvSpPr>
            <a:spLocks noChangeArrowheads="1"/>
          </p:cNvSpPr>
          <p:nvPr/>
        </p:nvSpPr>
        <p:spPr bwMode="auto">
          <a:xfrm>
            <a:off x="7620001" y="5943600"/>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7" name="Rectangle 273"/>
          <p:cNvSpPr>
            <a:spLocks noChangeArrowheads="1"/>
          </p:cNvSpPr>
          <p:nvPr/>
        </p:nvSpPr>
        <p:spPr bwMode="auto">
          <a:xfrm>
            <a:off x="7620001" y="6248401"/>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8" name="Rectangle 274"/>
          <p:cNvSpPr>
            <a:spLocks noChangeArrowheads="1"/>
          </p:cNvSpPr>
          <p:nvPr/>
        </p:nvSpPr>
        <p:spPr bwMode="auto">
          <a:xfrm>
            <a:off x="7620001" y="11430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19" name="Rectangle 275"/>
          <p:cNvSpPr>
            <a:spLocks noChangeArrowheads="1"/>
          </p:cNvSpPr>
          <p:nvPr/>
        </p:nvSpPr>
        <p:spPr bwMode="auto">
          <a:xfrm>
            <a:off x="7620001" y="8382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20" name="Rectangle 276"/>
          <p:cNvSpPr>
            <a:spLocks noChangeArrowheads="1"/>
          </p:cNvSpPr>
          <p:nvPr/>
        </p:nvSpPr>
        <p:spPr bwMode="auto">
          <a:xfrm>
            <a:off x="7620001" y="533401"/>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23" name="Line 279"/>
          <p:cNvSpPr>
            <a:spLocks noChangeShapeType="1"/>
          </p:cNvSpPr>
          <p:nvPr/>
        </p:nvSpPr>
        <p:spPr bwMode="auto">
          <a:xfrm flipV="1">
            <a:off x="3886200" y="1905000"/>
            <a:ext cx="3733800" cy="1981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24" name="Line 280"/>
          <p:cNvSpPr>
            <a:spLocks noChangeShapeType="1"/>
          </p:cNvSpPr>
          <p:nvPr/>
        </p:nvSpPr>
        <p:spPr bwMode="auto">
          <a:xfrm flipV="1">
            <a:off x="3886200" y="4038600"/>
            <a:ext cx="3657600" cy="76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26" name="Line 282"/>
          <p:cNvSpPr>
            <a:spLocks noChangeShapeType="1"/>
          </p:cNvSpPr>
          <p:nvPr/>
        </p:nvSpPr>
        <p:spPr bwMode="auto">
          <a:xfrm flipV="1">
            <a:off x="3886200" y="4724401"/>
            <a:ext cx="37338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27" name="Line 283"/>
          <p:cNvSpPr>
            <a:spLocks noChangeShapeType="1"/>
          </p:cNvSpPr>
          <p:nvPr/>
        </p:nvSpPr>
        <p:spPr bwMode="auto">
          <a:xfrm flipV="1">
            <a:off x="3810000" y="5181600"/>
            <a:ext cx="3886200" cy="2286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3600" b="0" dirty="0">
              <a:latin typeface="Calibri" panose="020F0502020204030204" pitchFamily="34" charset="0"/>
            </a:endParaRPr>
          </a:p>
        </p:txBody>
      </p:sp>
      <p:sp>
        <p:nvSpPr>
          <p:cNvPr id="6428" name="Line 284"/>
          <p:cNvSpPr>
            <a:spLocks noChangeShapeType="1"/>
          </p:cNvSpPr>
          <p:nvPr/>
        </p:nvSpPr>
        <p:spPr bwMode="auto">
          <a:xfrm flipV="1">
            <a:off x="3886200" y="2895600"/>
            <a:ext cx="3733800" cy="1905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3600" b="0" dirty="0">
              <a:latin typeface="Calibri" panose="020F0502020204030204" pitchFamily="34" charset="0"/>
            </a:endParaRPr>
          </a:p>
        </p:txBody>
      </p:sp>
    </p:spTree>
    <p:extLst>
      <p:ext uri="{BB962C8B-B14F-4D97-AF65-F5344CB8AC3E}">
        <p14:creationId xmlns:p14="http://schemas.microsoft.com/office/powerpoint/2010/main" val="360927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t>Allocation Strategies</a:t>
            </a:r>
          </a:p>
        </p:txBody>
      </p:sp>
      <p:sp>
        <p:nvSpPr>
          <p:cNvPr id="358403" name="Rectangle 3"/>
          <p:cNvSpPr>
            <a:spLocks noGrp="1" noChangeArrowheads="1"/>
          </p:cNvSpPr>
          <p:nvPr>
            <p:ph type="body" idx="1"/>
          </p:nvPr>
        </p:nvSpPr>
        <p:spPr>
          <a:xfrm>
            <a:off x="320289" y="1504587"/>
            <a:ext cx="8042662" cy="5028228"/>
          </a:xfrm>
        </p:spPr>
        <p:txBody>
          <a:bodyPr>
            <a:normAutofit/>
          </a:bodyPr>
          <a:lstStyle/>
          <a:p>
            <a:pPr>
              <a:lnSpc>
                <a:spcPct val="90000"/>
              </a:lnSpc>
            </a:pPr>
            <a:r>
              <a:rPr lang="en-US" dirty="0"/>
              <a:t>Many different approaches</a:t>
            </a:r>
          </a:p>
          <a:p>
            <a:pPr lvl="1">
              <a:lnSpc>
                <a:spcPct val="90000"/>
              </a:lnSpc>
            </a:pPr>
            <a:r>
              <a:rPr lang="en-US" sz="1969" dirty="0"/>
              <a:t>Contiguous</a:t>
            </a:r>
          </a:p>
          <a:p>
            <a:pPr lvl="1">
              <a:lnSpc>
                <a:spcPct val="90000"/>
              </a:lnSpc>
            </a:pPr>
            <a:r>
              <a:rPr lang="en-US" sz="1969" dirty="0"/>
              <a:t>Extent-based</a:t>
            </a:r>
          </a:p>
          <a:p>
            <a:pPr lvl="1">
              <a:lnSpc>
                <a:spcPct val="90000"/>
              </a:lnSpc>
            </a:pPr>
            <a:r>
              <a:rPr lang="en-US" sz="1969" dirty="0"/>
              <a:t>Linked</a:t>
            </a:r>
          </a:p>
          <a:p>
            <a:pPr lvl="1">
              <a:lnSpc>
                <a:spcPct val="90000"/>
              </a:lnSpc>
            </a:pPr>
            <a:r>
              <a:rPr lang="en-US" sz="1969" dirty="0"/>
              <a:t>File-allocation Tables</a:t>
            </a:r>
          </a:p>
          <a:p>
            <a:pPr lvl="1">
              <a:lnSpc>
                <a:spcPct val="90000"/>
              </a:lnSpc>
            </a:pPr>
            <a:r>
              <a:rPr lang="en-US" sz="1969" dirty="0"/>
              <a:t>Indexed</a:t>
            </a:r>
          </a:p>
          <a:p>
            <a:pPr lvl="1">
              <a:lnSpc>
                <a:spcPct val="90000"/>
              </a:lnSpc>
            </a:pPr>
            <a:r>
              <a:rPr lang="en-US" sz="1969" dirty="0"/>
              <a:t>Multi-level Indexed</a:t>
            </a:r>
          </a:p>
          <a:p>
            <a:pPr>
              <a:lnSpc>
                <a:spcPct val="90000"/>
              </a:lnSpc>
            </a:pPr>
            <a:r>
              <a:rPr lang="en-US" dirty="0"/>
              <a:t>Questions</a:t>
            </a:r>
          </a:p>
          <a:p>
            <a:pPr lvl="1">
              <a:lnSpc>
                <a:spcPct val="90000"/>
              </a:lnSpc>
            </a:pPr>
            <a:r>
              <a:rPr lang="en-US" sz="1969" dirty="0"/>
              <a:t>Amount of </a:t>
            </a:r>
            <a:r>
              <a:rPr lang="en-US" sz="1969" dirty="0">
                <a:solidFill>
                  <a:srgbClr val="0070C0"/>
                </a:solidFill>
              </a:rPr>
              <a:t>fragmentation</a:t>
            </a:r>
            <a:r>
              <a:rPr lang="en-US" sz="1969" dirty="0"/>
              <a:t> (internal and external)</a:t>
            </a:r>
            <a:br>
              <a:rPr lang="en-US" sz="1969" dirty="0"/>
            </a:br>
            <a:r>
              <a:rPr lang="en-US" sz="1969" dirty="0"/>
              <a:t>	 – </a:t>
            </a:r>
            <a:r>
              <a:rPr lang="en-US" sz="1969" dirty="0" err="1"/>
              <a:t>freespace</a:t>
            </a:r>
            <a:r>
              <a:rPr lang="en-US" sz="1969" dirty="0"/>
              <a:t> that can’t be used</a:t>
            </a:r>
          </a:p>
          <a:p>
            <a:pPr lvl="1">
              <a:lnSpc>
                <a:spcPct val="90000"/>
              </a:lnSpc>
            </a:pPr>
            <a:r>
              <a:rPr lang="en-US" sz="1969" dirty="0"/>
              <a:t>Ability to </a:t>
            </a:r>
            <a:r>
              <a:rPr lang="en-US" sz="1969" dirty="0">
                <a:solidFill>
                  <a:srgbClr val="0070C0"/>
                </a:solidFill>
              </a:rPr>
              <a:t>grow</a:t>
            </a:r>
            <a:r>
              <a:rPr lang="en-US" sz="1969" dirty="0"/>
              <a:t> file over time?</a:t>
            </a:r>
          </a:p>
          <a:p>
            <a:pPr lvl="1">
              <a:lnSpc>
                <a:spcPct val="90000"/>
              </a:lnSpc>
            </a:pPr>
            <a:r>
              <a:rPr lang="en-US" sz="1969" dirty="0"/>
              <a:t>Performance of </a:t>
            </a:r>
            <a:r>
              <a:rPr lang="en-US" sz="1969" dirty="0">
                <a:solidFill>
                  <a:srgbClr val="0070C0"/>
                </a:solidFill>
              </a:rPr>
              <a:t>sequential</a:t>
            </a:r>
            <a:r>
              <a:rPr lang="en-US" sz="1969" dirty="0"/>
              <a:t> </a:t>
            </a:r>
            <a:r>
              <a:rPr lang="en-US" sz="1969" dirty="0">
                <a:solidFill>
                  <a:srgbClr val="0070C0"/>
                </a:solidFill>
              </a:rPr>
              <a:t>accesses</a:t>
            </a:r>
            <a:r>
              <a:rPr lang="en-US" sz="1969" dirty="0"/>
              <a:t> (contiguous layout)?</a:t>
            </a:r>
          </a:p>
          <a:p>
            <a:pPr lvl="1">
              <a:lnSpc>
                <a:spcPct val="90000"/>
              </a:lnSpc>
            </a:pPr>
            <a:r>
              <a:rPr lang="en-US" sz="1969" dirty="0"/>
              <a:t>Speed to find data blocks for </a:t>
            </a:r>
            <a:r>
              <a:rPr lang="en-US" sz="1969" dirty="0">
                <a:solidFill>
                  <a:srgbClr val="0070C0"/>
                </a:solidFill>
              </a:rPr>
              <a:t>random accesses</a:t>
            </a:r>
            <a:r>
              <a:rPr lang="en-US" sz="1969" dirty="0"/>
              <a:t>?</a:t>
            </a:r>
          </a:p>
          <a:p>
            <a:pPr lvl="1">
              <a:lnSpc>
                <a:spcPct val="90000"/>
              </a:lnSpc>
            </a:pPr>
            <a:r>
              <a:rPr lang="en-US" sz="1969" dirty="0"/>
              <a:t>Wasted space for </a:t>
            </a:r>
            <a:r>
              <a:rPr lang="en-US" sz="1969" dirty="0">
                <a:solidFill>
                  <a:srgbClr val="0070C0"/>
                </a:solidFill>
              </a:rPr>
              <a:t>meta-data overhead</a:t>
            </a:r>
            <a:r>
              <a:rPr lang="en-US" sz="1969" dirty="0"/>
              <a:t> (everything that isn’t data)?</a:t>
            </a:r>
          </a:p>
          <a:p>
            <a:pPr lvl="2">
              <a:lnSpc>
                <a:spcPct val="90000"/>
              </a:lnSpc>
            </a:pPr>
            <a:r>
              <a:rPr lang="en-US" sz="1758" dirty="0"/>
              <a:t>Meta-data must be stored persistently too!</a:t>
            </a:r>
          </a:p>
          <a:p>
            <a:pPr>
              <a:lnSpc>
                <a:spcPct val="90000"/>
              </a:lnSpc>
            </a:pPr>
            <a:endParaRPr lang="en-US" dirty="0"/>
          </a:p>
        </p:txBody>
      </p:sp>
    </p:spTree>
    <p:extLst>
      <p:ext uri="{BB962C8B-B14F-4D97-AF65-F5344CB8AC3E}">
        <p14:creationId xmlns:p14="http://schemas.microsoft.com/office/powerpoint/2010/main" val="320929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zh-CN" b="1" i="0">
                <a:effectLst/>
                <a:latin typeface="Söhne"/>
              </a:rPr>
              <a:t>Internal Fragmentation</a:t>
            </a:r>
            <a:endParaRPr lang="en-US"/>
          </a:p>
        </p:txBody>
      </p:sp>
      <p:sp>
        <p:nvSpPr>
          <p:cNvPr id="358403" name="Rectangle 3"/>
          <p:cNvSpPr>
            <a:spLocks noGrp="1" noChangeArrowheads="1"/>
          </p:cNvSpPr>
          <p:nvPr>
            <p:ph type="body" idx="1"/>
          </p:nvPr>
        </p:nvSpPr>
        <p:spPr>
          <a:xfrm>
            <a:off x="320289" y="1504587"/>
            <a:ext cx="8042662" cy="5028228"/>
          </a:xfrm>
        </p:spPr>
        <p:txBody>
          <a:bodyPr>
            <a:normAutofit/>
          </a:bodyPr>
          <a:lstStyle/>
          <a:p>
            <a:pPr algn="just">
              <a:lnSpc>
                <a:spcPct val="90000"/>
              </a:lnSpc>
            </a:pPr>
            <a:r>
              <a:rPr lang="en-US" altLang="zh-CN"/>
              <a:t>Meaning</a:t>
            </a:r>
          </a:p>
          <a:p>
            <a:pPr lvl="1" algn="just">
              <a:lnSpc>
                <a:spcPct val="90000"/>
              </a:lnSpc>
            </a:pPr>
            <a:r>
              <a:rPr lang="en-US" altLang="zh-CN"/>
              <a:t>Internal fragmentation occurs when the allocated space </a:t>
            </a:r>
            <a:r>
              <a:rPr lang="en-US" altLang="zh-CN">
                <a:solidFill>
                  <a:srgbClr val="0070C0"/>
                </a:solidFill>
              </a:rPr>
              <a:t>within a storage unit</a:t>
            </a:r>
            <a:r>
              <a:rPr lang="en-US" altLang="zh-CN"/>
              <a:t> (such as a disk block or cluster) is not fully utilized by a file. This happens when the file's size is not an exact multiple of the storage unit size, </a:t>
            </a:r>
            <a:r>
              <a:rPr lang="en-US" altLang="zh-CN">
                <a:solidFill>
                  <a:srgbClr val="0070C0"/>
                </a:solidFill>
              </a:rPr>
              <a:t>leaving some space unused within the allocated unit</a:t>
            </a:r>
            <a:r>
              <a:rPr lang="en-US" altLang="zh-CN"/>
              <a:t>.</a:t>
            </a:r>
          </a:p>
          <a:p>
            <a:pPr algn="just"/>
            <a:r>
              <a:rPr lang="en-US" altLang="zh-CN"/>
              <a:t>Cause</a:t>
            </a:r>
          </a:p>
          <a:p>
            <a:pPr lvl="1" algn="just"/>
            <a:r>
              <a:rPr lang="en-US" altLang="zh-CN"/>
              <a:t>File systems often </a:t>
            </a:r>
            <a:r>
              <a:rPr lang="en-US" altLang="zh-CN">
                <a:solidFill>
                  <a:srgbClr val="0070C0"/>
                </a:solidFill>
              </a:rPr>
              <a:t>allocate space in fixed-size units </a:t>
            </a:r>
            <a:r>
              <a:rPr lang="en-US" altLang="zh-CN"/>
              <a:t>(like blocks or clusters). If a file's size is not a perfect multiple of the unit size, the last unit allocated to the file may have some unused space, leading to internal fragmentation.</a:t>
            </a:r>
          </a:p>
          <a:p>
            <a:pPr algn="just"/>
            <a:r>
              <a:rPr lang="en-US" altLang="zh-CN"/>
              <a:t>Solution</a:t>
            </a:r>
          </a:p>
          <a:p>
            <a:pPr lvl="1" algn="just"/>
            <a:r>
              <a:rPr lang="en-US" altLang="zh-CN"/>
              <a:t>Some file systems use </a:t>
            </a:r>
            <a:r>
              <a:rPr lang="en-US" altLang="zh-CN">
                <a:solidFill>
                  <a:srgbClr val="0070C0"/>
                </a:solidFill>
              </a:rPr>
              <a:t>dynamic block sizes </a:t>
            </a:r>
            <a:r>
              <a:rPr lang="en-US" altLang="zh-CN"/>
              <a:t>or other allocation strategies to reduce the impact of internal fragmentation.</a:t>
            </a:r>
          </a:p>
          <a:p>
            <a:pPr algn="just">
              <a:lnSpc>
                <a:spcPct val="90000"/>
              </a:lnSpc>
            </a:pPr>
            <a:endParaRPr lang="en-US" dirty="0"/>
          </a:p>
        </p:txBody>
      </p:sp>
      <p:sp>
        <p:nvSpPr>
          <p:cNvPr id="3" name="文本框 2">
            <a:extLst>
              <a:ext uri="{FF2B5EF4-FFF2-40B4-BE49-F238E27FC236}">
                <a16:creationId xmlns:a16="http://schemas.microsoft.com/office/drawing/2014/main" id="{203B3E6D-3A2E-0C95-E5CF-BAC96710EB70}"/>
              </a:ext>
            </a:extLst>
          </p:cNvPr>
          <p:cNvSpPr txBox="1"/>
          <p:nvPr/>
        </p:nvSpPr>
        <p:spPr>
          <a:xfrm>
            <a:off x="0" y="6627168"/>
            <a:ext cx="1043608" cy="230832"/>
          </a:xfrm>
          <a:prstGeom prst="rect">
            <a:avLst/>
          </a:prstGeom>
          <a:noFill/>
        </p:spPr>
        <p:txBody>
          <a:bodyPr wrap="square">
            <a:spAutoFit/>
          </a:bodyPr>
          <a:lstStyle/>
          <a:p>
            <a:r>
              <a:rPr lang="en-US" altLang="zh-CN" sz="900" b="0">
                <a:solidFill>
                  <a:schemeClr val="bg1">
                    <a:lumMod val="50000"/>
                  </a:schemeClr>
                </a:solidFill>
              </a:rPr>
              <a:t>From ChatGPT 3.5</a:t>
            </a:r>
            <a:endParaRPr lang="zh-CN" altLang="en-US" sz="900" b="0">
              <a:solidFill>
                <a:schemeClr val="bg1">
                  <a:lumMod val="50000"/>
                </a:schemeClr>
              </a:solidFill>
            </a:endParaRPr>
          </a:p>
        </p:txBody>
      </p:sp>
    </p:spTree>
    <p:extLst>
      <p:ext uri="{BB962C8B-B14F-4D97-AF65-F5344CB8AC3E}">
        <p14:creationId xmlns:p14="http://schemas.microsoft.com/office/powerpoint/2010/main" val="31213210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1-bits-ints-part1" id="{B715AE6D-8F23-B04C-8438-F12C9727B49A}" vid="{C382CE4F-DE24-3D4B-B558-25C32380179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2321</TotalTime>
  <Words>3360</Words>
  <Application>Microsoft Macintosh PowerPoint</Application>
  <PresentationFormat>全屏显示(4:3)</PresentationFormat>
  <Paragraphs>1504</Paragraphs>
  <Slides>53</Slides>
  <Notes>6</Notes>
  <HiddenSlides>3</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53</vt:i4>
      </vt:variant>
    </vt:vector>
  </HeadingPairs>
  <TitlesOfParts>
    <vt:vector size="65" baseType="lpstr">
      <vt:lpstr>Söhne</vt:lpstr>
      <vt:lpstr>URWPalladioL</vt:lpstr>
      <vt:lpstr>Arial</vt:lpstr>
      <vt:lpstr>Arial Narrow</vt:lpstr>
      <vt:lpstr>Calibri</vt:lpstr>
      <vt:lpstr>Helvetica</vt:lpstr>
      <vt:lpstr>Menlo</vt:lpstr>
      <vt:lpstr>Times</vt:lpstr>
      <vt:lpstr>Times New Roman</vt:lpstr>
      <vt:lpstr>Wingdings</vt:lpstr>
      <vt:lpstr>Wingdings 2</vt:lpstr>
      <vt:lpstr>template2007</vt:lpstr>
      <vt:lpstr>File System Implementation</vt:lpstr>
      <vt:lpstr>Review: File Names</vt:lpstr>
      <vt:lpstr>Review: File API</vt:lpstr>
      <vt:lpstr>Implementation</vt:lpstr>
      <vt:lpstr>Part 1: Disk Structures</vt:lpstr>
      <vt:lpstr>Persistent Store</vt:lpstr>
      <vt:lpstr>Similarity to Memory?</vt:lpstr>
      <vt:lpstr>Allocation Strategies</vt:lpstr>
      <vt:lpstr>Internal Fragmentation</vt:lpstr>
      <vt:lpstr>External Fragmentation</vt:lpstr>
      <vt:lpstr>Solution 1: Contiguous Allocation</vt:lpstr>
      <vt:lpstr>Solution 2: Small Fixed Number of ExtentS</vt:lpstr>
      <vt:lpstr>Solution 3: Linked Allocation</vt:lpstr>
      <vt:lpstr>Solution 4: File-Allocation Table (FAT)</vt:lpstr>
      <vt:lpstr>Solution4: File-Allocation Table (FAT)</vt:lpstr>
      <vt:lpstr>Solution 5: Indexed Allocation</vt:lpstr>
      <vt:lpstr>Inode</vt:lpstr>
      <vt:lpstr>PowerPoint 演示文稿</vt:lpstr>
      <vt:lpstr>PowerPoint 演示文稿</vt:lpstr>
      <vt:lpstr>Solution 6: Multi-Level Indexing</vt:lpstr>
      <vt:lpstr>PowerPoint 演示文稿</vt:lpstr>
      <vt:lpstr>Solution 6: Multi-Level Indexing</vt:lpstr>
      <vt:lpstr>Solution 6: Multi-Level Indexing</vt:lpstr>
      <vt:lpstr>Solution 7: Flexible # of Extents</vt:lpstr>
      <vt:lpstr>Assume Multi-Level Indexing</vt:lpstr>
      <vt:lpstr>On-Disk Structures</vt:lpstr>
      <vt:lpstr>FS Structs: Empty Disk</vt:lpstr>
      <vt:lpstr>Data Blocks</vt:lpstr>
      <vt:lpstr>Inodes</vt:lpstr>
      <vt:lpstr>One Inode Block</vt:lpstr>
      <vt:lpstr>Inode</vt:lpstr>
      <vt:lpstr>Inodes</vt:lpstr>
      <vt:lpstr>PowerPoint 演示文稿</vt:lpstr>
      <vt:lpstr>PowerPoint 演示文稿</vt:lpstr>
      <vt:lpstr>PowerPoint 演示文稿</vt:lpstr>
      <vt:lpstr>Directories</vt:lpstr>
      <vt:lpstr>Simple Directory List Example</vt:lpstr>
      <vt:lpstr>Allocation</vt:lpstr>
      <vt:lpstr>Bitmaps?</vt:lpstr>
      <vt:lpstr>Opportunity for Inconsistency (fsck)</vt:lpstr>
      <vt:lpstr>Superblock</vt:lpstr>
      <vt:lpstr>Super Block</vt:lpstr>
      <vt:lpstr>On-Disk Structures</vt:lpstr>
      <vt:lpstr>Part 2 : Operations</vt:lpstr>
      <vt:lpstr>PowerPoint 演示文稿</vt:lpstr>
      <vt:lpstr>PowerPoint 演示文稿</vt:lpstr>
      <vt:lpstr>PowerPoint 演示文稿</vt:lpstr>
      <vt:lpstr>PowerPoint 演示文稿</vt:lpstr>
      <vt:lpstr>PowerPoint 演示文稿</vt:lpstr>
      <vt:lpstr>Optimization</vt:lpstr>
      <vt:lpstr>Write Buffering</vt:lpstr>
      <vt:lpstr>Write Buffering</vt:lpstr>
      <vt:lpstr>Summary/Future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Implementation</dc:title>
  <dc:creator>Microsoft Office User</dc:creator>
  <dc:description>Redesign of slides created by Randal E. Bryant and David R. O'Hallaron</dc:description>
  <cp:lastModifiedBy>Ben</cp:lastModifiedBy>
  <cp:revision>46</cp:revision>
  <cp:lastPrinted>2017-08-31T16:02:16Z</cp:lastPrinted>
  <dcterms:created xsi:type="dcterms:W3CDTF">2021-11-25T00:50:10Z</dcterms:created>
  <dcterms:modified xsi:type="dcterms:W3CDTF">2023-11-30T00:03:09Z</dcterms:modified>
</cp:coreProperties>
</file>