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5"/>
  </p:notesMasterIdLst>
  <p:handoutMasterIdLst>
    <p:handoutMasterId r:id="rId66"/>
  </p:handoutMasterIdLst>
  <p:sldIdLst>
    <p:sldId id="385" r:id="rId2"/>
    <p:sldId id="257" r:id="rId3"/>
    <p:sldId id="269" r:id="rId4"/>
    <p:sldId id="271" r:id="rId5"/>
    <p:sldId id="274" r:id="rId6"/>
    <p:sldId id="276" r:id="rId7"/>
    <p:sldId id="277" r:id="rId8"/>
    <p:sldId id="278" r:id="rId9"/>
    <p:sldId id="388" r:id="rId10"/>
    <p:sldId id="389" r:id="rId11"/>
    <p:sldId id="279" r:id="rId12"/>
    <p:sldId id="280" r:id="rId13"/>
    <p:sldId id="281" r:id="rId14"/>
    <p:sldId id="282" r:id="rId15"/>
    <p:sldId id="283" r:id="rId16"/>
    <p:sldId id="387" r:id="rId17"/>
    <p:sldId id="386" r:id="rId18"/>
    <p:sldId id="286" r:id="rId19"/>
    <p:sldId id="289" r:id="rId20"/>
    <p:sldId id="290" r:id="rId21"/>
    <p:sldId id="291" r:id="rId22"/>
    <p:sldId id="292" r:id="rId23"/>
    <p:sldId id="293" r:id="rId24"/>
    <p:sldId id="294" r:id="rId25"/>
    <p:sldId id="297" r:id="rId26"/>
    <p:sldId id="298" r:id="rId27"/>
    <p:sldId id="307" r:id="rId28"/>
    <p:sldId id="313" r:id="rId29"/>
    <p:sldId id="314" r:id="rId30"/>
    <p:sldId id="317" r:id="rId31"/>
    <p:sldId id="319" r:id="rId32"/>
    <p:sldId id="321" r:id="rId33"/>
    <p:sldId id="322" r:id="rId34"/>
    <p:sldId id="323" r:id="rId35"/>
    <p:sldId id="324" r:id="rId36"/>
    <p:sldId id="325" r:id="rId37"/>
    <p:sldId id="327" r:id="rId38"/>
    <p:sldId id="328" r:id="rId39"/>
    <p:sldId id="330" r:id="rId40"/>
    <p:sldId id="332" r:id="rId41"/>
    <p:sldId id="336" r:id="rId42"/>
    <p:sldId id="341" r:id="rId43"/>
    <p:sldId id="345" r:id="rId44"/>
    <p:sldId id="346" r:id="rId45"/>
    <p:sldId id="347" r:id="rId46"/>
    <p:sldId id="349" r:id="rId47"/>
    <p:sldId id="350" r:id="rId48"/>
    <p:sldId id="351" r:id="rId49"/>
    <p:sldId id="352" r:id="rId50"/>
    <p:sldId id="354" r:id="rId51"/>
    <p:sldId id="355" r:id="rId52"/>
    <p:sldId id="357" r:id="rId53"/>
    <p:sldId id="360" r:id="rId54"/>
    <p:sldId id="364" r:id="rId55"/>
    <p:sldId id="368" r:id="rId56"/>
    <p:sldId id="371" r:id="rId57"/>
    <p:sldId id="372" r:id="rId58"/>
    <p:sldId id="383" r:id="rId59"/>
    <p:sldId id="377" r:id="rId60"/>
    <p:sldId id="390" r:id="rId61"/>
    <p:sldId id="379" r:id="rId62"/>
    <p:sldId id="381" r:id="rId63"/>
    <p:sldId id="382" r:id="rId64"/>
  </p:sldIdLst>
  <p:sldSz cx="9144000" cy="6858000" type="screen4x3"/>
  <p:notesSz cx="7302500" cy="9586913"/>
  <p:custDataLst>
    <p:tags r:id="rId6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19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A8E799"/>
    <a:srgbClr val="CDF1C5"/>
    <a:srgbClr val="F1C7C7"/>
    <a:srgbClr val="E0E0E0"/>
    <a:srgbClr val="E0F4E3"/>
    <a:srgbClr val="E3E4E6"/>
    <a:srgbClr val="FFFF99"/>
    <a:srgbClr val="FF9999"/>
    <a:srgbClr val="EFBFBF"/>
    <a:srgbClr val="C5F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57" autoAdjust="0"/>
    <p:restoredTop sz="89519"/>
  </p:normalViewPr>
  <p:slideViewPr>
    <p:cSldViewPr snapToObjects="1">
      <p:cViewPr varScale="1">
        <p:scale>
          <a:sx n="112" d="100"/>
          <a:sy n="112" d="100"/>
        </p:scale>
        <p:origin x="116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64"/>
    </p:cViewPr>
  </p:sorterViewPr>
  <p:notesViewPr>
    <p:cSldViewPr snapToObjects="1">
      <p:cViewPr varScale="1">
        <p:scale>
          <a:sx n="70" d="100"/>
          <a:sy n="70" d="100"/>
        </p:scale>
        <p:origin x="-2384" y="-120"/>
      </p:cViewPr>
      <p:guideLst>
        <p:guide orient="horz" pos="3019"/>
        <p:guide pos="23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/>
          <a:lstStyle/>
          <a:p>
            <a:endParaRPr lang="en-US"/>
          </a:p>
        </c:rich>
      </c:tx>
      <c:overlay val="1"/>
    </c:title>
    <c:autoTitleDeleted val="0"/>
    <c:plotArea>
      <c:layout>
        <c:manualLayout>
          <c:layoutTarget val="inner"/>
          <c:xMode val="edge"/>
          <c:yMode val="edge"/>
          <c:x val="0.194776"/>
          <c:y val="9.2102199999999995E-2"/>
          <c:w val="0.80522400000000005"/>
          <c:h val="0.638827000000000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invertIfNegative val="0"/>
          <c:cat>
            <c:strRef>
              <c:f>Sheet1!$B$1:$E$1</c:f>
              <c:strCache>
                <c:ptCount val="4"/>
                <c:pt idx="0">
                  <c:v>512</c:v>
                </c:pt>
                <c:pt idx="1">
                  <c:v>1024</c:v>
                </c:pt>
                <c:pt idx="2">
                  <c:v>2048</c:v>
                </c:pt>
                <c:pt idx="3">
                  <c:v>4096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6.9</c:v>
                </c:pt>
                <c:pt idx="1">
                  <c:v>11.8</c:v>
                </c:pt>
                <c:pt idx="2">
                  <c:v>22.4</c:v>
                </c:pt>
                <c:pt idx="3">
                  <c:v>45.6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FA-6A4A-84FF-F3BFB29E25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-10"/>
        <c:axId val="-2049925328"/>
        <c:axId val="-2049932304"/>
      </c:barChart>
      <c:catAx>
        <c:axId val="-2049925328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/>
                </a:pPr>
                <a:r>
                  <a:rPr lang="en-US"/>
                  <a:t>Block Size</a:t>
                </a:r>
              </a:p>
            </c:rich>
          </c:tx>
          <c:overlay val="1"/>
        </c:title>
        <c:numFmt formatCode="General" sourceLinked="0"/>
        <c:majorTickMark val="none"/>
        <c:minorTickMark val="none"/>
        <c:tickLblPos val="low"/>
        <c:txPr>
          <a:bodyPr rot="0"/>
          <a:lstStyle/>
          <a:p>
            <a:pPr>
              <a:defRPr/>
            </a:pPr>
            <a:endParaRPr lang="zh-CN"/>
          </a:p>
        </c:txPr>
        <c:crossAx val="-2049932304"/>
        <c:crosses val="autoZero"/>
        <c:auto val="1"/>
        <c:lblAlgn val="ctr"/>
        <c:lblOffset val="100"/>
        <c:noMultiLvlLbl val="1"/>
      </c:catAx>
      <c:valAx>
        <c:axId val="-2049932304"/>
        <c:scaling>
          <c:orientation val="minMax"/>
        </c:scaling>
        <c:delete val="0"/>
        <c:axPos val="l"/>
        <c:majorGridlines/>
        <c:title>
          <c:tx>
            <c:rich>
              <a:bodyPr rot="-5400000"/>
              <a:lstStyle/>
              <a:p>
                <a:pPr>
                  <a:defRPr/>
                </a:pPr>
                <a:r>
                  <a:rPr lang="en-US"/>
                  <a:t>Percent</a:t>
                </a:r>
              </a:p>
            </c:rich>
          </c:tx>
          <c:overlay val="1"/>
        </c:title>
        <c:numFmt formatCode="General" sourceLinked="0"/>
        <c:majorTickMark val="none"/>
        <c:minorTickMark val="none"/>
        <c:tickLblPos val="nextTo"/>
        <c:txPr>
          <a:bodyPr rot="0"/>
          <a:lstStyle/>
          <a:p>
            <a:pPr>
              <a:defRPr/>
            </a:pPr>
            <a:endParaRPr lang="zh-CN"/>
          </a:p>
        </c:txPr>
        <c:crossAx val="-2049925328"/>
        <c:crosses val="autoZero"/>
        <c:crossBetween val="between"/>
        <c:majorUnit val="12.5"/>
        <c:minorUnit val="6.25"/>
      </c:valAx>
    </c:plotArea>
    <c:plotVisOnly val="1"/>
    <c:dispBlanksAs val="gap"/>
    <c:showDLblsOverMax val="0"/>
  </c:chart>
  <c:txPr>
    <a:bodyPr/>
    <a:lstStyle/>
    <a:p>
      <a:pPr>
        <a:defRPr sz="1800">
          <a:latin typeface="Calibri" panose="020F0502020204030204" pitchFamily="34" charset="0"/>
          <a:cs typeface="Calibri" panose="020F0502020204030204" pitchFamily="34" charset="0"/>
        </a:defRPr>
      </a:pPr>
      <a:endParaRPr lang="zh-CN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548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5213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3999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3999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57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Temporal</a:t>
            </a:r>
            <a:r>
              <a:rPr kumimoji="1" lang="zh-CN" altLang="en-US"/>
              <a:t> </a:t>
            </a:r>
            <a:r>
              <a:rPr kumimoji="1" lang="en-US" altLang="zh-CN"/>
              <a:t>Locality</a:t>
            </a:r>
            <a:r>
              <a:rPr kumimoji="1" lang="zh-CN" altLang="en-US"/>
              <a:t>：重复访问，然后可以用</a:t>
            </a:r>
            <a:r>
              <a:rPr kumimoji="1" lang="en-US" altLang="zh-CN"/>
              <a:t>Cache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9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Access</a:t>
            </a:r>
            <a:r>
              <a:rPr kumimoji="1" lang="zh-CN" altLang="en-US"/>
              <a:t> </a:t>
            </a:r>
            <a:r>
              <a:rPr kumimoji="1" lang="en-US" altLang="zh-CN"/>
              <a:t>sequence</a:t>
            </a:r>
            <a:r>
              <a:rPr kumimoji="1" lang="zh-CN" altLang="en-US"/>
              <a:t>和</a:t>
            </a:r>
            <a:r>
              <a:rPr kumimoji="1" lang="en-US" altLang="zh-CN"/>
              <a:t>layout</a:t>
            </a:r>
            <a:r>
              <a:rPr kumimoji="1" lang="zh-CN" altLang="en-US"/>
              <a:t>的</a:t>
            </a:r>
            <a:r>
              <a:rPr kumimoji="1" lang="en-US" altLang="zh-CN"/>
              <a:t>order</a:t>
            </a:r>
            <a:r>
              <a:rPr kumimoji="1" lang="zh-CN" altLang="en-US"/>
              <a:t>不一致，会导致很慢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819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>
                <a:effectLst/>
                <a:latin typeface="URWPalladioL"/>
              </a:rPr>
              <a:t>One other problem: the original block size was too small (512 bytes). Thus, transferring data from the disk was inherently inefficient. Smaller blocks were good because they minimized </a:t>
            </a:r>
            <a:r>
              <a:rPr lang="en-US" altLang="zh-CN" sz="1800" b="1">
                <a:effectLst/>
                <a:latin typeface="URWPalladioL"/>
              </a:rPr>
              <a:t>internal fragmentation </a:t>
            </a:r>
            <a:r>
              <a:rPr lang="en-US" altLang="zh-CN" sz="1800">
                <a:effectLst/>
                <a:latin typeface="URWPalladioL"/>
              </a:rPr>
              <a:t>(waste within the block), but bad for transfer as each block might require a posi- tioning overhead to reach it.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90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>
                <a:effectLst/>
                <a:latin typeface="URWPalladioL"/>
              </a:rPr>
              <a:t>FFS keeps a copy of the </a:t>
            </a:r>
            <a:r>
              <a:rPr lang="en-US" altLang="zh-CN" sz="1800" b="1">
                <a:effectLst/>
                <a:latin typeface="URWPalladioL"/>
              </a:rPr>
              <a:t>super block </a:t>
            </a:r>
            <a:r>
              <a:rPr lang="en-US" altLang="zh-CN" sz="1800">
                <a:effectLst/>
                <a:latin typeface="URWPalladioL"/>
              </a:rPr>
              <a:t>(S) in each group for reliability reasons. The super block is needed to mount the file system; by keeping multiple copies, if one copy becomes corrupt, you can still mount and access the file system by using a working replica. </a:t>
            </a:r>
            <a:endParaRPr lang="en-US" altLang="zh-CN"/>
          </a:p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337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Percent</a:t>
            </a:r>
            <a:r>
              <a:rPr kumimoji="1" lang="zh-CN" altLang="en-US"/>
              <a:t>：</a:t>
            </a:r>
            <a:r>
              <a:rPr kumimoji="1" lang="en-US" altLang="zh-CN"/>
              <a:t>waste</a:t>
            </a:r>
            <a:r>
              <a:rPr kumimoji="1" lang="zh-CN" altLang="en-US"/>
              <a:t> </a:t>
            </a:r>
            <a:r>
              <a:rPr kumimoji="1" lang="en-US" altLang="zh-CN"/>
              <a:t>percent</a:t>
            </a:r>
            <a:r>
              <a:rPr kumimoji="1" lang="zh-CN" altLang="en-US"/>
              <a:t> </a:t>
            </a:r>
            <a:r>
              <a:rPr kumimoji="1" lang="en-US" altLang="zh-CN"/>
              <a:t>in</a:t>
            </a:r>
            <a:r>
              <a:rPr kumimoji="1" lang="zh-CN" altLang="en-US"/>
              <a:t> </a:t>
            </a:r>
            <a:r>
              <a:rPr kumimoji="1" lang="en-US" altLang="zh-CN"/>
              <a:t>one</a:t>
            </a:r>
            <a:r>
              <a:rPr kumimoji="1" lang="zh-CN" altLang="en-US"/>
              <a:t> </a:t>
            </a:r>
            <a:r>
              <a:rPr kumimoji="1" lang="en-US" altLang="zh-CN"/>
              <a:t>block</a:t>
            </a:r>
            <a:r>
              <a:rPr kumimoji="1" lang="zh-CN" altLang="en-US"/>
              <a:t> </a:t>
            </a:r>
            <a:r>
              <a:rPr kumimoji="1" lang="en-US" altLang="zh-CN"/>
              <a:t>due</a:t>
            </a:r>
            <a:r>
              <a:rPr kumimoji="1" lang="zh-CN" altLang="en-US"/>
              <a:t> </a:t>
            </a:r>
            <a:r>
              <a:rPr kumimoji="1" lang="en-US" altLang="zh-CN"/>
              <a:t>to</a:t>
            </a:r>
            <a:r>
              <a:rPr kumimoji="1" lang="zh-CN" altLang="en-US"/>
              <a:t> </a:t>
            </a:r>
            <a:r>
              <a:rPr kumimoji="1" lang="en-US" altLang="zh-CN"/>
              <a:t>internal</a:t>
            </a:r>
            <a:r>
              <a:rPr kumimoji="1" lang="zh-CN" altLang="en-US"/>
              <a:t> </a:t>
            </a:r>
            <a:r>
              <a:rPr kumimoji="1" lang="en-US" altLang="zh-CN"/>
              <a:t>fragment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76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b="0" i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fld id="{196F663E-5ED1-47B2-8DFB-BADDA486BF96}" type="datetimeFigureOut">
              <a:rPr lang="en-US" smtClean="0"/>
              <a:pPr/>
              <a:t>11/29/23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b="0" i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b="0" i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fld id="{61F84E61-BFA6-4150-9FE3-AA0C8F288190}" type="slidenum">
              <a:rPr lang="en-CN" smtClean="0"/>
              <a:pPr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618533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892969" y="1151930"/>
            <a:ext cx="7358063" cy="2321719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625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892969" y="3536156"/>
            <a:ext cx="7358063" cy="794742"/>
          </a:xfrm>
          <a:prstGeom prst="rect">
            <a:avLst/>
          </a:prstGeom>
        </p:spPr>
        <p:txBody>
          <a:bodyPr/>
          <a:lstStyle>
            <a:lvl1pPr algn="ctr">
              <a:defRPr sz="2250"/>
            </a:lvl1pPr>
            <a:lvl2pPr algn="ctr">
              <a:defRPr sz="2250"/>
            </a:lvl2pPr>
            <a:lvl3pPr algn="ctr">
              <a:defRPr sz="2250"/>
            </a:lvl3pPr>
            <a:lvl4pPr algn="ctr">
              <a:defRPr sz="2250"/>
            </a:lvl4pPr>
            <a:lvl5pPr algn="ctr">
              <a:defRPr sz="225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177776469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26" y="142875"/>
            <a:ext cx="759209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066800"/>
            <a:ext cx="7896225" cy="5267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38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  <p:sldLayoutId id="2147483662" r:id="rId14"/>
    <p:sldLayoutId id="2147483663" r:id="rId15"/>
  </p:sldLayoutIdLst>
  <p:hf sldNum="0" hdr="0" ft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057400"/>
            <a:ext cx="7772400" cy="1143000"/>
          </a:xfrm>
        </p:spPr>
        <p:txBody>
          <a:bodyPr/>
          <a:lstStyle/>
          <a:p>
            <a:r>
              <a:rPr lang="en-US" dirty="0"/>
              <a:t>Persistence: Fast File System (FFS)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571874"/>
            <a:ext cx="8458200" cy="3063727"/>
          </a:xfrm>
        </p:spPr>
        <p:txBody>
          <a:bodyPr>
            <a:normAutofit/>
          </a:bodyPr>
          <a:lstStyle/>
          <a:p>
            <a:pPr marL="609569" indent="-609569"/>
            <a:r>
              <a:rPr lang="en-US" b="1" dirty="0"/>
              <a:t>Questions answered in this lecture:</a:t>
            </a:r>
          </a:p>
          <a:p>
            <a:pPr marL="609569" indent="-609569"/>
            <a:r>
              <a:rPr lang="en-US" dirty="0"/>
              <a:t>How to improve performance of complex system? </a:t>
            </a:r>
          </a:p>
          <a:p>
            <a:pPr marL="609569" indent="-609569"/>
            <a:r>
              <a:rPr lang="en-US" dirty="0"/>
              <a:t>Why do file systems obtain worse performance over time?</a:t>
            </a:r>
          </a:p>
          <a:p>
            <a:pPr marL="609569" indent="-609569"/>
            <a:r>
              <a:rPr lang="en-US" dirty="0"/>
              <a:t>How to choose the right block size? How to avoid internal fragmentation?</a:t>
            </a:r>
          </a:p>
          <a:p>
            <a:pPr marL="609569" indent="-609569"/>
            <a:r>
              <a:rPr lang="en-US" dirty="0"/>
              <a:t>How to place related blocks close to one another on disk?</a:t>
            </a:r>
          </a:p>
          <a:p>
            <a:pPr marL="609569" indent="-609569"/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040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6" name="Shape 2146"/>
          <p:cNvSpPr/>
          <p:nvPr/>
        </p:nvSpPr>
        <p:spPr>
          <a:xfrm>
            <a:off x="1076934" y="1233241"/>
            <a:ext cx="52514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data</a:t>
            </a:r>
          </a:p>
        </p:txBody>
      </p:sp>
      <p:sp>
        <p:nvSpPr>
          <p:cNvPr id="2147" name="Shape 2147"/>
          <p:cNvSpPr/>
          <p:nvPr/>
        </p:nvSpPr>
        <p:spPr>
          <a:xfrm>
            <a:off x="2001423" y="1233241"/>
            <a:ext cx="65402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inode</a:t>
            </a:r>
            <a:endParaRPr sz="196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148" name="Shape 2148"/>
          <p:cNvSpPr/>
          <p:nvPr/>
        </p:nvSpPr>
        <p:spPr>
          <a:xfrm>
            <a:off x="3150440" y="1233241"/>
            <a:ext cx="507319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root</a:t>
            </a:r>
          </a:p>
        </p:txBody>
      </p:sp>
      <p:sp>
        <p:nvSpPr>
          <p:cNvPr id="2149" name="Shape 2149"/>
          <p:cNvSpPr/>
          <p:nvPr/>
        </p:nvSpPr>
        <p:spPr>
          <a:xfrm>
            <a:off x="4139811" y="1233241"/>
            <a:ext cx="40985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foo</a:t>
            </a:r>
          </a:p>
        </p:txBody>
      </p:sp>
      <p:sp>
        <p:nvSpPr>
          <p:cNvPr id="2150" name="Shape 2150"/>
          <p:cNvSpPr/>
          <p:nvPr/>
        </p:nvSpPr>
        <p:spPr>
          <a:xfrm>
            <a:off x="5036672" y="1233241"/>
            <a:ext cx="4135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bar</a:t>
            </a:r>
          </a:p>
        </p:txBody>
      </p:sp>
      <p:sp>
        <p:nvSpPr>
          <p:cNvPr id="2151" name="Shape 2151"/>
          <p:cNvSpPr/>
          <p:nvPr/>
        </p:nvSpPr>
        <p:spPr>
          <a:xfrm>
            <a:off x="5935408" y="1233241"/>
            <a:ext cx="507319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root</a:t>
            </a:r>
          </a:p>
        </p:txBody>
      </p:sp>
      <p:sp>
        <p:nvSpPr>
          <p:cNvPr id="2152" name="Shape 2152"/>
          <p:cNvSpPr/>
          <p:nvPr/>
        </p:nvSpPr>
        <p:spPr>
          <a:xfrm>
            <a:off x="6924780" y="1233241"/>
            <a:ext cx="40985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foo</a:t>
            </a:r>
          </a:p>
        </p:txBody>
      </p:sp>
      <p:sp>
        <p:nvSpPr>
          <p:cNvPr id="2153" name="Shape 2153"/>
          <p:cNvSpPr/>
          <p:nvPr/>
        </p:nvSpPr>
        <p:spPr>
          <a:xfrm>
            <a:off x="938167" y="1501132"/>
            <a:ext cx="8031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bitmap</a:t>
            </a:r>
          </a:p>
        </p:txBody>
      </p:sp>
      <p:sp>
        <p:nvSpPr>
          <p:cNvPr id="2154" name="Shape 2154"/>
          <p:cNvSpPr/>
          <p:nvPr/>
        </p:nvSpPr>
        <p:spPr>
          <a:xfrm>
            <a:off x="1925164" y="1501132"/>
            <a:ext cx="8031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bitmap</a:t>
            </a:r>
          </a:p>
        </p:txBody>
      </p:sp>
      <p:sp>
        <p:nvSpPr>
          <p:cNvPr id="2155" name="Shape 2155"/>
          <p:cNvSpPr/>
          <p:nvPr/>
        </p:nvSpPr>
        <p:spPr>
          <a:xfrm>
            <a:off x="3050927" y="1501132"/>
            <a:ext cx="65402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inode</a:t>
            </a:r>
            <a:endParaRPr sz="196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156" name="Shape 2156"/>
          <p:cNvSpPr/>
          <p:nvPr/>
        </p:nvSpPr>
        <p:spPr>
          <a:xfrm>
            <a:off x="4000919" y="1501132"/>
            <a:ext cx="65402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inode</a:t>
            </a:r>
            <a:endParaRPr sz="196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157" name="Shape 2157"/>
          <p:cNvSpPr/>
          <p:nvPr/>
        </p:nvSpPr>
        <p:spPr>
          <a:xfrm>
            <a:off x="4911532" y="1501132"/>
            <a:ext cx="65402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inode</a:t>
            </a:r>
            <a:endParaRPr sz="196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158" name="Shape 2158"/>
          <p:cNvSpPr/>
          <p:nvPr/>
        </p:nvSpPr>
        <p:spPr>
          <a:xfrm>
            <a:off x="5898403" y="1501132"/>
            <a:ext cx="52514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data</a:t>
            </a:r>
          </a:p>
        </p:txBody>
      </p:sp>
      <p:sp>
        <p:nvSpPr>
          <p:cNvPr id="2159" name="Shape 2159"/>
          <p:cNvSpPr/>
          <p:nvPr/>
        </p:nvSpPr>
        <p:spPr>
          <a:xfrm>
            <a:off x="6848396" y="1501132"/>
            <a:ext cx="52514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data</a:t>
            </a:r>
          </a:p>
        </p:txBody>
      </p:sp>
      <p:sp>
        <p:nvSpPr>
          <p:cNvPr id="2160" name="Shape 2160"/>
          <p:cNvSpPr/>
          <p:nvPr/>
        </p:nvSpPr>
        <p:spPr>
          <a:xfrm>
            <a:off x="758330" y="2009180"/>
            <a:ext cx="7618785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2161" name="Shape 2161"/>
          <p:cNvSpPr/>
          <p:nvPr/>
        </p:nvSpPr>
        <p:spPr>
          <a:xfrm flipV="1">
            <a:off x="2966909" y="1296531"/>
            <a:ext cx="1" cy="279750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2162" name="Shape 2162"/>
          <p:cNvSpPr/>
          <p:nvPr/>
        </p:nvSpPr>
        <p:spPr>
          <a:xfrm flipV="1">
            <a:off x="5746251" y="1296531"/>
            <a:ext cx="1" cy="279751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2163" name="Shape 2163"/>
          <p:cNvSpPr/>
          <p:nvPr/>
        </p:nvSpPr>
        <p:spPr>
          <a:xfrm>
            <a:off x="549352" y="241775"/>
            <a:ext cx="777661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write to /foo/bar</a:t>
            </a:r>
            <a:r>
              <a:rPr lang="en-US"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 (assume file exists and has been opened)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164" name="Shape 2164"/>
          <p:cNvSpPr/>
          <p:nvPr/>
        </p:nvSpPr>
        <p:spPr>
          <a:xfrm>
            <a:off x="7714700" y="1233241"/>
            <a:ext cx="4135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bar</a:t>
            </a:r>
          </a:p>
        </p:txBody>
      </p:sp>
      <p:sp>
        <p:nvSpPr>
          <p:cNvPr id="2165" name="Shape 2165"/>
          <p:cNvSpPr/>
          <p:nvPr/>
        </p:nvSpPr>
        <p:spPr>
          <a:xfrm>
            <a:off x="7652067" y="1501132"/>
            <a:ext cx="52514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data</a:t>
            </a:r>
          </a:p>
        </p:txBody>
      </p:sp>
      <p:sp>
        <p:nvSpPr>
          <p:cNvPr id="2166" name="Shape 2166"/>
          <p:cNvSpPr/>
          <p:nvPr/>
        </p:nvSpPr>
        <p:spPr>
          <a:xfrm>
            <a:off x="4969414" y="2036913"/>
            <a:ext cx="5352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read</a:t>
            </a:r>
          </a:p>
        </p:txBody>
      </p:sp>
      <p:sp>
        <p:nvSpPr>
          <p:cNvPr id="2167" name="Shape 2167"/>
          <p:cNvSpPr/>
          <p:nvPr/>
        </p:nvSpPr>
        <p:spPr>
          <a:xfrm>
            <a:off x="1040351" y="2304804"/>
            <a:ext cx="5352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read</a:t>
            </a:r>
          </a:p>
        </p:txBody>
      </p:sp>
      <p:sp>
        <p:nvSpPr>
          <p:cNvPr id="2168" name="Shape 2168"/>
          <p:cNvSpPr/>
          <p:nvPr/>
        </p:nvSpPr>
        <p:spPr>
          <a:xfrm>
            <a:off x="1031225" y="2661991"/>
            <a:ext cx="606449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write</a:t>
            </a:r>
          </a:p>
        </p:txBody>
      </p:sp>
      <p:sp>
        <p:nvSpPr>
          <p:cNvPr id="2169" name="Shape 2169"/>
          <p:cNvSpPr/>
          <p:nvPr/>
        </p:nvSpPr>
        <p:spPr>
          <a:xfrm>
            <a:off x="7639194" y="2929882"/>
            <a:ext cx="606449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write</a:t>
            </a:r>
          </a:p>
        </p:txBody>
      </p:sp>
      <p:sp>
        <p:nvSpPr>
          <p:cNvPr id="2170" name="Shape 2170"/>
          <p:cNvSpPr/>
          <p:nvPr/>
        </p:nvSpPr>
        <p:spPr>
          <a:xfrm>
            <a:off x="4960288" y="3197773"/>
            <a:ext cx="606449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write</a:t>
            </a:r>
          </a:p>
        </p:txBody>
      </p:sp>
    </p:spTree>
    <p:extLst>
      <p:ext uri="{BB962C8B-B14F-4D97-AF65-F5344CB8AC3E}">
        <p14:creationId xmlns:p14="http://schemas.microsoft.com/office/powerpoint/2010/main" val="29080463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6" grpId="0" animBg="1"/>
      <p:bldP spid="2167" grpId="0" animBg="1"/>
      <p:bldP spid="2168" grpId="0" animBg="1"/>
      <p:bldP spid="2169" grpId="0" animBg="1"/>
      <p:bldP spid="217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/>
        </p:nvSpPr>
        <p:spPr>
          <a:xfrm>
            <a:off x="1076934" y="1233241"/>
            <a:ext cx="52514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data</a:t>
            </a:r>
          </a:p>
        </p:txBody>
      </p:sp>
      <p:sp>
        <p:nvSpPr>
          <p:cNvPr id="326" name="Shape 326"/>
          <p:cNvSpPr/>
          <p:nvPr/>
        </p:nvSpPr>
        <p:spPr>
          <a:xfrm>
            <a:off x="2001423" y="1233241"/>
            <a:ext cx="65402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inode</a:t>
            </a:r>
            <a:endParaRPr sz="196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27" name="Shape 327"/>
          <p:cNvSpPr/>
          <p:nvPr/>
        </p:nvSpPr>
        <p:spPr>
          <a:xfrm>
            <a:off x="3150440" y="1233241"/>
            <a:ext cx="507319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root</a:t>
            </a:r>
          </a:p>
        </p:txBody>
      </p:sp>
      <p:sp>
        <p:nvSpPr>
          <p:cNvPr id="328" name="Shape 328"/>
          <p:cNvSpPr/>
          <p:nvPr/>
        </p:nvSpPr>
        <p:spPr>
          <a:xfrm>
            <a:off x="4139811" y="1233241"/>
            <a:ext cx="40985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foo</a:t>
            </a:r>
          </a:p>
        </p:txBody>
      </p:sp>
      <p:sp>
        <p:nvSpPr>
          <p:cNvPr id="329" name="Shape 329"/>
          <p:cNvSpPr/>
          <p:nvPr/>
        </p:nvSpPr>
        <p:spPr>
          <a:xfrm>
            <a:off x="5036672" y="1233241"/>
            <a:ext cx="4135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bar</a:t>
            </a:r>
          </a:p>
        </p:txBody>
      </p:sp>
      <p:sp>
        <p:nvSpPr>
          <p:cNvPr id="330" name="Shape 330"/>
          <p:cNvSpPr/>
          <p:nvPr/>
        </p:nvSpPr>
        <p:spPr>
          <a:xfrm>
            <a:off x="5935408" y="1233241"/>
            <a:ext cx="507319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root</a:t>
            </a:r>
          </a:p>
        </p:txBody>
      </p:sp>
      <p:sp>
        <p:nvSpPr>
          <p:cNvPr id="331" name="Shape 331"/>
          <p:cNvSpPr/>
          <p:nvPr/>
        </p:nvSpPr>
        <p:spPr>
          <a:xfrm>
            <a:off x="6924780" y="1233241"/>
            <a:ext cx="40985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foo</a:t>
            </a:r>
          </a:p>
        </p:txBody>
      </p:sp>
      <p:sp>
        <p:nvSpPr>
          <p:cNvPr id="332" name="Shape 332"/>
          <p:cNvSpPr/>
          <p:nvPr/>
        </p:nvSpPr>
        <p:spPr>
          <a:xfrm>
            <a:off x="938167" y="1501132"/>
            <a:ext cx="8031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bitmap</a:t>
            </a:r>
          </a:p>
        </p:txBody>
      </p:sp>
      <p:sp>
        <p:nvSpPr>
          <p:cNvPr id="333" name="Shape 333"/>
          <p:cNvSpPr/>
          <p:nvPr/>
        </p:nvSpPr>
        <p:spPr>
          <a:xfrm>
            <a:off x="1925164" y="1501132"/>
            <a:ext cx="8031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bitmap</a:t>
            </a:r>
          </a:p>
        </p:txBody>
      </p:sp>
      <p:sp>
        <p:nvSpPr>
          <p:cNvPr id="334" name="Shape 334"/>
          <p:cNvSpPr/>
          <p:nvPr/>
        </p:nvSpPr>
        <p:spPr>
          <a:xfrm>
            <a:off x="3050927" y="1501132"/>
            <a:ext cx="65402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inode</a:t>
            </a:r>
            <a:endParaRPr sz="196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35" name="Shape 335"/>
          <p:cNvSpPr/>
          <p:nvPr/>
        </p:nvSpPr>
        <p:spPr>
          <a:xfrm>
            <a:off x="4000919" y="1501132"/>
            <a:ext cx="65402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inode</a:t>
            </a:r>
            <a:endParaRPr sz="196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36" name="Shape 336"/>
          <p:cNvSpPr/>
          <p:nvPr/>
        </p:nvSpPr>
        <p:spPr>
          <a:xfrm>
            <a:off x="4911532" y="1501132"/>
            <a:ext cx="65402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inode</a:t>
            </a:r>
            <a:endParaRPr sz="196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37" name="Shape 337"/>
          <p:cNvSpPr/>
          <p:nvPr/>
        </p:nvSpPr>
        <p:spPr>
          <a:xfrm>
            <a:off x="5898403" y="1501132"/>
            <a:ext cx="52514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data</a:t>
            </a:r>
          </a:p>
        </p:txBody>
      </p:sp>
      <p:sp>
        <p:nvSpPr>
          <p:cNvPr id="338" name="Shape 338"/>
          <p:cNvSpPr/>
          <p:nvPr/>
        </p:nvSpPr>
        <p:spPr>
          <a:xfrm>
            <a:off x="6848396" y="1501132"/>
            <a:ext cx="52514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data</a:t>
            </a:r>
          </a:p>
        </p:txBody>
      </p:sp>
      <p:sp>
        <p:nvSpPr>
          <p:cNvPr id="339" name="Shape 339"/>
          <p:cNvSpPr/>
          <p:nvPr/>
        </p:nvSpPr>
        <p:spPr>
          <a:xfrm>
            <a:off x="758330" y="2009180"/>
            <a:ext cx="7618785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340" name="Shape 340"/>
          <p:cNvSpPr/>
          <p:nvPr/>
        </p:nvSpPr>
        <p:spPr>
          <a:xfrm flipV="1">
            <a:off x="2966909" y="1296531"/>
            <a:ext cx="1" cy="279750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341" name="Shape 341"/>
          <p:cNvSpPr/>
          <p:nvPr/>
        </p:nvSpPr>
        <p:spPr>
          <a:xfrm flipV="1">
            <a:off x="5746251" y="1296531"/>
            <a:ext cx="1" cy="279751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342" name="Shape 342"/>
          <p:cNvSpPr/>
          <p:nvPr/>
        </p:nvSpPr>
        <p:spPr>
          <a:xfrm>
            <a:off x="3191774" y="241775"/>
            <a:ext cx="261898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append to /foo/bar</a:t>
            </a:r>
          </a:p>
        </p:txBody>
      </p:sp>
      <p:sp>
        <p:nvSpPr>
          <p:cNvPr id="343" name="Shape 343"/>
          <p:cNvSpPr/>
          <p:nvPr/>
        </p:nvSpPr>
        <p:spPr>
          <a:xfrm>
            <a:off x="7652067" y="1501132"/>
            <a:ext cx="52514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data</a:t>
            </a:r>
          </a:p>
        </p:txBody>
      </p:sp>
      <p:sp>
        <p:nvSpPr>
          <p:cNvPr id="344" name="Shape 344"/>
          <p:cNvSpPr/>
          <p:nvPr/>
        </p:nvSpPr>
        <p:spPr>
          <a:xfrm>
            <a:off x="7714700" y="1233241"/>
            <a:ext cx="4135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bar</a:t>
            </a:r>
          </a:p>
        </p:txBody>
      </p:sp>
    </p:spTree>
    <p:extLst>
      <p:ext uri="{BB962C8B-B14F-4D97-AF65-F5344CB8AC3E}">
        <p14:creationId xmlns:p14="http://schemas.microsoft.com/office/powerpoint/2010/main" val="385827188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/>
        </p:nvSpPr>
        <p:spPr>
          <a:xfrm>
            <a:off x="1076934" y="1233241"/>
            <a:ext cx="52514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data</a:t>
            </a:r>
          </a:p>
        </p:txBody>
      </p:sp>
      <p:sp>
        <p:nvSpPr>
          <p:cNvPr id="347" name="Shape 347"/>
          <p:cNvSpPr/>
          <p:nvPr/>
        </p:nvSpPr>
        <p:spPr>
          <a:xfrm>
            <a:off x="2001423" y="1233241"/>
            <a:ext cx="65402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inode</a:t>
            </a:r>
            <a:endParaRPr sz="196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48" name="Shape 348"/>
          <p:cNvSpPr/>
          <p:nvPr/>
        </p:nvSpPr>
        <p:spPr>
          <a:xfrm>
            <a:off x="3150440" y="1233241"/>
            <a:ext cx="507319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root</a:t>
            </a:r>
          </a:p>
        </p:txBody>
      </p:sp>
      <p:sp>
        <p:nvSpPr>
          <p:cNvPr id="349" name="Shape 349"/>
          <p:cNvSpPr/>
          <p:nvPr/>
        </p:nvSpPr>
        <p:spPr>
          <a:xfrm>
            <a:off x="4139811" y="1233241"/>
            <a:ext cx="40985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foo</a:t>
            </a:r>
          </a:p>
        </p:txBody>
      </p:sp>
      <p:sp>
        <p:nvSpPr>
          <p:cNvPr id="350" name="Shape 350"/>
          <p:cNvSpPr/>
          <p:nvPr/>
        </p:nvSpPr>
        <p:spPr>
          <a:xfrm>
            <a:off x="5036672" y="1233241"/>
            <a:ext cx="4135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bar</a:t>
            </a:r>
          </a:p>
        </p:txBody>
      </p:sp>
      <p:sp>
        <p:nvSpPr>
          <p:cNvPr id="351" name="Shape 351"/>
          <p:cNvSpPr/>
          <p:nvPr/>
        </p:nvSpPr>
        <p:spPr>
          <a:xfrm>
            <a:off x="5935408" y="1233241"/>
            <a:ext cx="507319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root</a:t>
            </a:r>
          </a:p>
        </p:txBody>
      </p:sp>
      <p:sp>
        <p:nvSpPr>
          <p:cNvPr id="352" name="Shape 352"/>
          <p:cNvSpPr/>
          <p:nvPr/>
        </p:nvSpPr>
        <p:spPr>
          <a:xfrm>
            <a:off x="6924780" y="1233241"/>
            <a:ext cx="40985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foo</a:t>
            </a:r>
          </a:p>
        </p:txBody>
      </p:sp>
      <p:sp>
        <p:nvSpPr>
          <p:cNvPr id="353" name="Shape 353"/>
          <p:cNvSpPr/>
          <p:nvPr/>
        </p:nvSpPr>
        <p:spPr>
          <a:xfrm>
            <a:off x="938167" y="1501132"/>
            <a:ext cx="8031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bitmap</a:t>
            </a:r>
          </a:p>
        </p:txBody>
      </p:sp>
      <p:sp>
        <p:nvSpPr>
          <p:cNvPr id="354" name="Shape 354"/>
          <p:cNvSpPr/>
          <p:nvPr/>
        </p:nvSpPr>
        <p:spPr>
          <a:xfrm>
            <a:off x="1925164" y="1501132"/>
            <a:ext cx="8031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bitmap</a:t>
            </a:r>
          </a:p>
        </p:txBody>
      </p:sp>
      <p:sp>
        <p:nvSpPr>
          <p:cNvPr id="355" name="Shape 355"/>
          <p:cNvSpPr/>
          <p:nvPr/>
        </p:nvSpPr>
        <p:spPr>
          <a:xfrm>
            <a:off x="3050927" y="1501132"/>
            <a:ext cx="65402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inode</a:t>
            </a:r>
            <a:endParaRPr sz="196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56" name="Shape 356"/>
          <p:cNvSpPr/>
          <p:nvPr/>
        </p:nvSpPr>
        <p:spPr>
          <a:xfrm>
            <a:off x="4000919" y="1501132"/>
            <a:ext cx="65402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inode</a:t>
            </a:r>
            <a:endParaRPr sz="196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57" name="Shape 357"/>
          <p:cNvSpPr/>
          <p:nvPr/>
        </p:nvSpPr>
        <p:spPr>
          <a:xfrm>
            <a:off x="4911532" y="1501132"/>
            <a:ext cx="65402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inode</a:t>
            </a:r>
            <a:endParaRPr sz="196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58" name="Shape 358"/>
          <p:cNvSpPr/>
          <p:nvPr/>
        </p:nvSpPr>
        <p:spPr>
          <a:xfrm>
            <a:off x="5898403" y="1501132"/>
            <a:ext cx="52514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data</a:t>
            </a:r>
          </a:p>
        </p:txBody>
      </p:sp>
      <p:sp>
        <p:nvSpPr>
          <p:cNvPr id="359" name="Shape 359"/>
          <p:cNvSpPr/>
          <p:nvPr/>
        </p:nvSpPr>
        <p:spPr>
          <a:xfrm>
            <a:off x="6848396" y="1501132"/>
            <a:ext cx="52514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data</a:t>
            </a:r>
          </a:p>
        </p:txBody>
      </p:sp>
      <p:sp>
        <p:nvSpPr>
          <p:cNvPr id="360" name="Shape 360"/>
          <p:cNvSpPr/>
          <p:nvPr/>
        </p:nvSpPr>
        <p:spPr>
          <a:xfrm>
            <a:off x="758330" y="2009180"/>
            <a:ext cx="7618785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361" name="Shape 361"/>
          <p:cNvSpPr/>
          <p:nvPr/>
        </p:nvSpPr>
        <p:spPr>
          <a:xfrm flipV="1">
            <a:off x="2966909" y="1296531"/>
            <a:ext cx="1" cy="279750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362" name="Shape 362"/>
          <p:cNvSpPr/>
          <p:nvPr/>
        </p:nvSpPr>
        <p:spPr>
          <a:xfrm flipV="1">
            <a:off x="5746251" y="1296531"/>
            <a:ext cx="1" cy="279751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363" name="Shape 363"/>
          <p:cNvSpPr/>
          <p:nvPr/>
        </p:nvSpPr>
        <p:spPr>
          <a:xfrm>
            <a:off x="2002752" y="241775"/>
            <a:ext cx="4940648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append to /foo/bar</a:t>
            </a:r>
            <a:r>
              <a:rPr lang="en-US"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 (opened already)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64" name="Shape 364"/>
          <p:cNvSpPr/>
          <p:nvPr/>
        </p:nvSpPr>
        <p:spPr>
          <a:xfrm>
            <a:off x="7714700" y="1233241"/>
            <a:ext cx="4135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bar</a:t>
            </a:r>
          </a:p>
        </p:txBody>
      </p:sp>
      <p:sp>
        <p:nvSpPr>
          <p:cNvPr id="365" name="Shape 365"/>
          <p:cNvSpPr/>
          <p:nvPr/>
        </p:nvSpPr>
        <p:spPr>
          <a:xfrm>
            <a:off x="7652067" y="1501132"/>
            <a:ext cx="52514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data</a:t>
            </a:r>
          </a:p>
        </p:txBody>
      </p:sp>
      <p:sp>
        <p:nvSpPr>
          <p:cNvPr id="366" name="Shape 366"/>
          <p:cNvSpPr/>
          <p:nvPr/>
        </p:nvSpPr>
        <p:spPr>
          <a:xfrm>
            <a:off x="4969414" y="2036913"/>
            <a:ext cx="5352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read</a:t>
            </a:r>
          </a:p>
        </p:txBody>
      </p:sp>
    </p:spTree>
    <p:extLst>
      <p:ext uri="{BB962C8B-B14F-4D97-AF65-F5344CB8AC3E}">
        <p14:creationId xmlns:p14="http://schemas.microsoft.com/office/powerpoint/2010/main" val="320477679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/>
        </p:nvSpPr>
        <p:spPr>
          <a:xfrm>
            <a:off x="1076934" y="1233241"/>
            <a:ext cx="52514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data</a:t>
            </a:r>
          </a:p>
        </p:txBody>
      </p:sp>
      <p:sp>
        <p:nvSpPr>
          <p:cNvPr id="370" name="Shape 370"/>
          <p:cNvSpPr/>
          <p:nvPr/>
        </p:nvSpPr>
        <p:spPr>
          <a:xfrm>
            <a:off x="2001423" y="1233241"/>
            <a:ext cx="65402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inode</a:t>
            </a:r>
            <a:endParaRPr sz="196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71" name="Shape 371"/>
          <p:cNvSpPr/>
          <p:nvPr/>
        </p:nvSpPr>
        <p:spPr>
          <a:xfrm>
            <a:off x="3150440" y="1233241"/>
            <a:ext cx="507319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root</a:t>
            </a:r>
          </a:p>
        </p:txBody>
      </p:sp>
      <p:sp>
        <p:nvSpPr>
          <p:cNvPr id="372" name="Shape 372"/>
          <p:cNvSpPr/>
          <p:nvPr/>
        </p:nvSpPr>
        <p:spPr>
          <a:xfrm>
            <a:off x="4139811" y="1233241"/>
            <a:ext cx="40985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foo</a:t>
            </a:r>
          </a:p>
        </p:txBody>
      </p:sp>
      <p:sp>
        <p:nvSpPr>
          <p:cNvPr id="373" name="Shape 373"/>
          <p:cNvSpPr/>
          <p:nvPr/>
        </p:nvSpPr>
        <p:spPr>
          <a:xfrm>
            <a:off x="5036672" y="1233241"/>
            <a:ext cx="4135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bar</a:t>
            </a:r>
          </a:p>
        </p:txBody>
      </p:sp>
      <p:sp>
        <p:nvSpPr>
          <p:cNvPr id="374" name="Shape 374"/>
          <p:cNvSpPr/>
          <p:nvPr/>
        </p:nvSpPr>
        <p:spPr>
          <a:xfrm>
            <a:off x="5935408" y="1233241"/>
            <a:ext cx="507319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root</a:t>
            </a:r>
          </a:p>
        </p:txBody>
      </p:sp>
      <p:sp>
        <p:nvSpPr>
          <p:cNvPr id="375" name="Shape 375"/>
          <p:cNvSpPr/>
          <p:nvPr/>
        </p:nvSpPr>
        <p:spPr>
          <a:xfrm>
            <a:off x="6924780" y="1233241"/>
            <a:ext cx="40985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foo</a:t>
            </a:r>
          </a:p>
        </p:txBody>
      </p:sp>
      <p:sp>
        <p:nvSpPr>
          <p:cNvPr id="376" name="Shape 376"/>
          <p:cNvSpPr/>
          <p:nvPr/>
        </p:nvSpPr>
        <p:spPr>
          <a:xfrm>
            <a:off x="938167" y="1501132"/>
            <a:ext cx="8031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bitmap</a:t>
            </a:r>
          </a:p>
        </p:txBody>
      </p:sp>
      <p:sp>
        <p:nvSpPr>
          <p:cNvPr id="377" name="Shape 377"/>
          <p:cNvSpPr/>
          <p:nvPr/>
        </p:nvSpPr>
        <p:spPr>
          <a:xfrm>
            <a:off x="1925164" y="1501132"/>
            <a:ext cx="8031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bitmap</a:t>
            </a:r>
          </a:p>
        </p:txBody>
      </p:sp>
      <p:sp>
        <p:nvSpPr>
          <p:cNvPr id="378" name="Shape 378"/>
          <p:cNvSpPr/>
          <p:nvPr/>
        </p:nvSpPr>
        <p:spPr>
          <a:xfrm>
            <a:off x="3050927" y="1501132"/>
            <a:ext cx="65402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inode</a:t>
            </a:r>
            <a:endParaRPr sz="196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79" name="Shape 379"/>
          <p:cNvSpPr/>
          <p:nvPr/>
        </p:nvSpPr>
        <p:spPr>
          <a:xfrm>
            <a:off x="4000919" y="1501132"/>
            <a:ext cx="65402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inode</a:t>
            </a:r>
            <a:endParaRPr sz="196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80" name="Shape 380"/>
          <p:cNvSpPr/>
          <p:nvPr/>
        </p:nvSpPr>
        <p:spPr>
          <a:xfrm>
            <a:off x="4911532" y="1501132"/>
            <a:ext cx="65402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inode</a:t>
            </a:r>
            <a:endParaRPr sz="196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81" name="Shape 381"/>
          <p:cNvSpPr/>
          <p:nvPr/>
        </p:nvSpPr>
        <p:spPr>
          <a:xfrm>
            <a:off x="5898403" y="1501132"/>
            <a:ext cx="52514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data</a:t>
            </a:r>
          </a:p>
        </p:txBody>
      </p:sp>
      <p:sp>
        <p:nvSpPr>
          <p:cNvPr id="382" name="Shape 382"/>
          <p:cNvSpPr/>
          <p:nvPr/>
        </p:nvSpPr>
        <p:spPr>
          <a:xfrm>
            <a:off x="6848396" y="1501132"/>
            <a:ext cx="52514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data</a:t>
            </a:r>
          </a:p>
        </p:txBody>
      </p:sp>
      <p:sp>
        <p:nvSpPr>
          <p:cNvPr id="383" name="Shape 383"/>
          <p:cNvSpPr/>
          <p:nvPr/>
        </p:nvSpPr>
        <p:spPr>
          <a:xfrm>
            <a:off x="758330" y="2009180"/>
            <a:ext cx="7618785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384" name="Shape 384"/>
          <p:cNvSpPr/>
          <p:nvPr/>
        </p:nvSpPr>
        <p:spPr>
          <a:xfrm flipV="1">
            <a:off x="2966909" y="1296531"/>
            <a:ext cx="1" cy="279750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385" name="Shape 385"/>
          <p:cNvSpPr/>
          <p:nvPr/>
        </p:nvSpPr>
        <p:spPr>
          <a:xfrm flipV="1">
            <a:off x="5746251" y="1296531"/>
            <a:ext cx="1" cy="279751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386" name="Shape 386"/>
          <p:cNvSpPr/>
          <p:nvPr/>
        </p:nvSpPr>
        <p:spPr>
          <a:xfrm>
            <a:off x="3191774" y="241775"/>
            <a:ext cx="261898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append to /foo/bar</a:t>
            </a:r>
          </a:p>
        </p:txBody>
      </p:sp>
      <p:sp>
        <p:nvSpPr>
          <p:cNvPr id="387" name="Shape 387"/>
          <p:cNvSpPr/>
          <p:nvPr/>
        </p:nvSpPr>
        <p:spPr>
          <a:xfrm>
            <a:off x="7714700" y="1233241"/>
            <a:ext cx="4135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bar</a:t>
            </a:r>
          </a:p>
        </p:txBody>
      </p:sp>
      <p:sp>
        <p:nvSpPr>
          <p:cNvPr id="388" name="Shape 388"/>
          <p:cNvSpPr/>
          <p:nvPr/>
        </p:nvSpPr>
        <p:spPr>
          <a:xfrm>
            <a:off x="7652067" y="1501132"/>
            <a:ext cx="52514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data</a:t>
            </a:r>
          </a:p>
        </p:txBody>
      </p:sp>
      <p:sp>
        <p:nvSpPr>
          <p:cNvPr id="389" name="Shape 389"/>
          <p:cNvSpPr/>
          <p:nvPr/>
        </p:nvSpPr>
        <p:spPr>
          <a:xfrm>
            <a:off x="4969414" y="2036913"/>
            <a:ext cx="5352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read</a:t>
            </a:r>
          </a:p>
        </p:txBody>
      </p:sp>
      <p:sp>
        <p:nvSpPr>
          <p:cNvPr id="390" name="Shape 390"/>
          <p:cNvSpPr/>
          <p:nvPr/>
        </p:nvSpPr>
        <p:spPr>
          <a:xfrm>
            <a:off x="1040351" y="2304804"/>
            <a:ext cx="5352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read</a:t>
            </a:r>
          </a:p>
        </p:txBody>
      </p:sp>
      <p:sp>
        <p:nvSpPr>
          <p:cNvPr id="391" name="Shape 391"/>
          <p:cNvSpPr/>
          <p:nvPr/>
        </p:nvSpPr>
        <p:spPr>
          <a:xfrm>
            <a:off x="1031225" y="2661991"/>
            <a:ext cx="606449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write</a:t>
            </a:r>
          </a:p>
        </p:txBody>
      </p:sp>
      <p:sp>
        <p:nvSpPr>
          <p:cNvPr id="392" name="Shape 392"/>
          <p:cNvSpPr/>
          <p:nvPr/>
        </p:nvSpPr>
        <p:spPr>
          <a:xfrm>
            <a:off x="6932145" y="98143"/>
            <a:ext cx="207473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>
              <a:defRPr>
                <a:solidFill>
                  <a:srgbClr val="FF26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333333"/>
                </a:solidFill>
                <a:latin typeface="Calibri" panose="020F0502020204030204" pitchFamily="34" charset="0"/>
              </a:rPr>
              <a:t>[allocate block]</a:t>
            </a:r>
          </a:p>
        </p:txBody>
      </p:sp>
    </p:spTree>
    <p:extLst>
      <p:ext uri="{BB962C8B-B14F-4D97-AF65-F5344CB8AC3E}">
        <p14:creationId xmlns:p14="http://schemas.microsoft.com/office/powerpoint/2010/main" val="5141998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/>
        </p:nvSpPr>
        <p:spPr>
          <a:xfrm>
            <a:off x="1076934" y="1233241"/>
            <a:ext cx="52514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data</a:t>
            </a:r>
          </a:p>
        </p:txBody>
      </p:sp>
      <p:sp>
        <p:nvSpPr>
          <p:cNvPr id="395" name="Shape 395"/>
          <p:cNvSpPr/>
          <p:nvPr/>
        </p:nvSpPr>
        <p:spPr>
          <a:xfrm>
            <a:off x="2001423" y="1233241"/>
            <a:ext cx="65402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inode</a:t>
            </a:r>
            <a:endParaRPr sz="196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96" name="Shape 396"/>
          <p:cNvSpPr/>
          <p:nvPr/>
        </p:nvSpPr>
        <p:spPr>
          <a:xfrm>
            <a:off x="3150440" y="1233241"/>
            <a:ext cx="507319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root</a:t>
            </a:r>
          </a:p>
        </p:txBody>
      </p:sp>
      <p:sp>
        <p:nvSpPr>
          <p:cNvPr id="397" name="Shape 397"/>
          <p:cNvSpPr/>
          <p:nvPr/>
        </p:nvSpPr>
        <p:spPr>
          <a:xfrm>
            <a:off x="4139811" y="1233241"/>
            <a:ext cx="40985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foo</a:t>
            </a:r>
          </a:p>
        </p:txBody>
      </p:sp>
      <p:sp>
        <p:nvSpPr>
          <p:cNvPr id="398" name="Shape 398"/>
          <p:cNvSpPr/>
          <p:nvPr/>
        </p:nvSpPr>
        <p:spPr>
          <a:xfrm>
            <a:off x="5036672" y="1233241"/>
            <a:ext cx="4135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bar</a:t>
            </a:r>
          </a:p>
        </p:txBody>
      </p:sp>
      <p:sp>
        <p:nvSpPr>
          <p:cNvPr id="399" name="Shape 399"/>
          <p:cNvSpPr/>
          <p:nvPr/>
        </p:nvSpPr>
        <p:spPr>
          <a:xfrm>
            <a:off x="5935408" y="1233241"/>
            <a:ext cx="507319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root</a:t>
            </a:r>
          </a:p>
        </p:txBody>
      </p:sp>
      <p:sp>
        <p:nvSpPr>
          <p:cNvPr id="400" name="Shape 400"/>
          <p:cNvSpPr/>
          <p:nvPr/>
        </p:nvSpPr>
        <p:spPr>
          <a:xfrm>
            <a:off x="6924780" y="1233241"/>
            <a:ext cx="40985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foo</a:t>
            </a:r>
          </a:p>
        </p:txBody>
      </p:sp>
      <p:sp>
        <p:nvSpPr>
          <p:cNvPr id="401" name="Shape 401"/>
          <p:cNvSpPr/>
          <p:nvPr/>
        </p:nvSpPr>
        <p:spPr>
          <a:xfrm>
            <a:off x="938167" y="1501132"/>
            <a:ext cx="8031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bitmap</a:t>
            </a:r>
          </a:p>
        </p:txBody>
      </p:sp>
      <p:sp>
        <p:nvSpPr>
          <p:cNvPr id="402" name="Shape 402"/>
          <p:cNvSpPr/>
          <p:nvPr/>
        </p:nvSpPr>
        <p:spPr>
          <a:xfrm>
            <a:off x="1925164" y="1501132"/>
            <a:ext cx="8031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bitmap</a:t>
            </a:r>
          </a:p>
        </p:txBody>
      </p:sp>
      <p:sp>
        <p:nvSpPr>
          <p:cNvPr id="403" name="Shape 403"/>
          <p:cNvSpPr/>
          <p:nvPr/>
        </p:nvSpPr>
        <p:spPr>
          <a:xfrm>
            <a:off x="3050927" y="1501132"/>
            <a:ext cx="65402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inode</a:t>
            </a:r>
            <a:endParaRPr sz="196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04" name="Shape 404"/>
          <p:cNvSpPr/>
          <p:nvPr/>
        </p:nvSpPr>
        <p:spPr>
          <a:xfrm>
            <a:off x="4000919" y="1501132"/>
            <a:ext cx="65402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inode</a:t>
            </a:r>
            <a:endParaRPr sz="196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05" name="Shape 405"/>
          <p:cNvSpPr/>
          <p:nvPr/>
        </p:nvSpPr>
        <p:spPr>
          <a:xfrm>
            <a:off x="4911532" y="1501132"/>
            <a:ext cx="65402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inode</a:t>
            </a:r>
            <a:endParaRPr sz="196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06" name="Shape 406"/>
          <p:cNvSpPr/>
          <p:nvPr/>
        </p:nvSpPr>
        <p:spPr>
          <a:xfrm>
            <a:off x="5898403" y="1501132"/>
            <a:ext cx="52514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data</a:t>
            </a:r>
          </a:p>
        </p:txBody>
      </p:sp>
      <p:sp>
        <p:nvSpPr>
          <p:cNvPr id="407" name="Shape 407"/>
          <p:cNvSpPr/>
          <p:nvPr/>
        </p:nvSpPr>
        <p:spPr>
          <a:xfrm>
            <a:off x="6848396" y="1501132"/>
            <a:ext cx="52514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data</a:t>
            </a:r>
          </a:p>
        </p:txBody>
      </p:sp>
      <p:sp>
        <p:nvSpPr>
          <p:cNvPr id="408" name="Shape 408"/>
          <p:cNvSpPr/>
          <p:nvPr/>
        </p:nvSpPr>
        <p:spPr>
          <a:xfrm>
            <a:off x="758330" y="2009180"/>
            <a:ext cx="7618785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09" name="Shape 409"/>
          <p:cNvSpPr/>
          <p:nvPr/>
        </p:nvSpPr>
        <p:spPr>
          <a:xfrm flipV="1">
            <a:off x="2966909" y="1296531"/>
            <a:ext cx="1" cy="279750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10" name="Shape 410"/>
          <p:cNvSpPr/>
          <p:nvPr/>
        </p:nvSpPr>
        <p:spPr>
          <a:xfrm flipV="1">
            <a:off x="5746251" y="1296531"/>
            <a:ext cx="1" cy="279751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11" name="Shape 411"/>
          <p:cNvSpPr/>
          <p:nvPr/>
        </p:nvSpPr>
        <p:spPr>
          <a:xfrm>
            <a:off x="3191774" y="241775"/>
            <a:ext cx="261898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append to /foo/bar</a:t>
            </a:r>
          </a:p>
        </p:txBody>
      </p:sp>
      <p:sp>
        <p:nvSpPr>
          <p:cNvPr id="412" name="Shape 412"/>
          <p:cNvSpPr/>
          <p:nvPr/>
        </p:nvSpPr>
        <p:spPr>
          <a:xfrm>
            <a:off x="7714700" y="1233241"/>
            <a:ext cx="4135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bar</a:t>
            </a:r>
          </a:p>
        </p:txBody>
      </p:sp>
      <p:sp>
        <p:nvSpPr>
          <p:cNvPr id="413" name="Shape 413"/>
          <p:cNvSpPr/>
          <p:nvPr/>
        </p:nvSpPr>
        <p:spPr>
          <a:xfrm>
            <a:off x="7652067" y="1501132"/>
            <a:ext cx="52514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data</a:t>
            </a:r>
          </a:p>
        </p:txBody>
      </p:sp>
      <p:sp>
        <p:nvSpPr>
          <p:cNvPr id="414" name="Shape 414"/>
          <p:cNvSpPr/>
          <p:nvPr/>
        </p:nvSpPr>
        <p:spPr>
          <a:xfrm>
            <a:off x="4969414" y="2036913"/>
            <a:ext cx="5352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read</a:t>
            </a:r>
          </a:p>
        </p:txBody>
      </p:sp>
      <p:sp>
        <p:nvSpPr>
          <p:cNvPr id="415" name="Shape 415"/>
          <p:cNvSpPr/>
          <p:nvPr/>
        </p:nvSpPr>
        <p:spPr>
          <a:xfrm>
            <a:off x="1040351" y="2304804"/>
            <a:ext cx="5352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read</a:t>
            </a:r>
          </a:p>
        </p:txBody>
      </p:sp>
      <p:sp>
        <p:nvSpPr>
          <p:cNvPr id="416" name="Shape 416"/>
          <p:cNvSpPr/>
          <p:nvPr/>
        </p:nvSpPr>
        <p:spPr>
          <a:xfrm>
            <a:off x="1031225" y="2661991"/>
            <a:ext cx="606449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write</a:t>
            </a:r>
          </a:p>
        </p:txBody>
      </p:sp>
      <p:sp>
        <p:nvSpPr>
          <p:cNvPr id="417" name="Shape 417"/>
          <p:cNvSpPr/>
          <p:nvPr/>
        </p:nvSpPr>
        <p:spPr>
          <a:xfrm>
            <a:off x="4960288" y="3019179"/>
            <a:ext cx="606449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write</a:t>
            </a:r>
          </a:p>
        </p:txBody>
      </p:sp>
      <p:sp>
        <p:nvSpPr>
          <p:cNvPr id="418" name="Shape 418"/>
          <p:cNvSpPr/>
          <p:nvPr/>
        </p:nvSpPr>
        <p:spPr>
          <a:xfrm>
            <a:off x="6919513" y="98143"/>
            <a:ext cx="208736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>
              <a:defRPr>
                <a:solidFill>
                  <a:srgbClr val="FF26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333333"/>
                </a:solidFill>
                <a:latin typeface="Calibri" panose="020F0502020204030204" pitchFamily="34" charset="0"/>
              </a:rPr>
              <a:t>[point to block]</a:t>
            </a:r>
          </a:p>
        </p:txBody>
      </p:sp>
    </p:spTree>
    <p:extLst>
      <p:ext uri="{BB962C8B-B14F-4D97-AF65-F5344CB8AC3E}">
        <p14:creationId xmlns:p14="http://schemas.microsoft.com/office/powerpoint/2010/main" val="382380239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/>
          <p:nvPr/>
        </p:nvSpPr>
        <p:spPr>
          <a:xfrm>
            <a:off x="1076934" y="1233241"/>
            <a:ext cx="52514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data</a:t>
            </a:r>
          </a:p>
        </p:txBody>
      </p:sp>
      <p:sp>
        <p:nvSpPr>
          <p:cNvPr id="421" name="Shape 421"/>
          <p:cNvSpPr/>
          <p:nvPr/>
        </p:nvSpPr>
        <p:spPr>
          <a:xfrm>
            <a:off x="2001423" y="1233241"/>
            <a:ext cx="65402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inode</a:t>
            </a:r>
            <a:endParaRPr sz="196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22" name="Shape 422"/>
          <p:cNvSpPr/>
          <p:nvPr/>
        </p:nvSpPr>
        <p:spPr>
          <a:xfrm>
            <a:off x="3150440" y="1233241"/>
            <a:ext cx="507319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root</a:t>
            </a:r>
          </a:p>
        </p:txBody>
      </p:sp>
      <p:sp>
        <p:nvSpPr>
          <p:cNvPr id="423" name="Shape 423"/>
          <p:cNvSpPr/>
          <p:nvPr/>
        </p:nvSpPr>
        <p:spPr>
          <a:xfrm>
            <a:off x="4139811" y="1233241"/>
            <a:ext cx="40985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foo</a:t>
            </a:r>
          </a:p>
        </p:txBody>
      </p:sp>
      <p:sp>
        <p:nvSpPr>
          <p:cNvPr id="424" name="Shape 424"/>
          <p:cNvSpPr/>
          <p:nvPr/>
        </p:nvSpPr>
        <p:spPr>
          <a:xfrm>
            <a:off x="5036672" y="1233241"/>
            <a:ext cx="4135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bar</a:t>
            </a:r>
          </a:p>
        </p:txBody>
      </p:sp>
      <p:sp>
        <p:nvSpPr>
          <p:cNvPr id="425" name="Shape 425"/>
          <p:cNvSpPr/>
          <p:nvPr/>
        </p:nvSpPr>
        <p:spPr>
          <a:xfrm>
            <a:off x="5935408" y="1233241"/>
            <a:ext cx="507319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root</a:t>
            </a:r>
          </a:p>
        </p:txBody>
      </p:sp>
      <p:sp>
        <p:nvSpPr>
          <p:cNvPr id="426" name="Shape 426"/>
          <p:cNvSpPr/>
          <p:nvPr/>
        </p:nvSpPr>
        <p:spPr>
          <a:xfrm>
            <a:off x="6924780" y="1233241"/>
            <a:ext cx="40985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foo</a:t>
            </a:r>
          </a:p>
        </p:txBody>
      </p:sp>
      <p:sp>
        <p:nvSpPr>
          <p:cNvPr id="427" name="Shape 427"/>
          <p:cNvSpPr/>
          <p:nvPr/>
        </p:nvSpPr>
        <p:spPr>
          <a:xfrm>
            <a:off x="938167" y="1501132"/>
            <a:ext cx="8031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bitmap</a:t>
            </a:r>
          </a:p>
        </p:txBody>
      </p:sp>
      <p:sp>
        <p:nvSpPr>
          <p:cNvPr id="428" name="Shape 428"/>
          <p:cNvSpPr/>
          <p:nvPr/>
        </p:nvSpPr>
        <p:spPr>
          <a:xfrm>
            <a:off x="1925164" y="1501132"/>
            <a:ext cx="8031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bitmap</a:t>
            </a:r>
          </a:p>
        </p:txBody>
      </p:sp>
      <p:sp>
        <p:nvSpPr>
          <p:cNvPr id="429" name="Shape 429"/>
          <p:cNvSpPr/>
          <p:nvPr/>
        </p:nvSpPr>
        <p:spPr>
          <a:xfrm>
            <a:off x="3050927" y="1501132"/>
            <a:ext cx="65402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inode</a:t>
            </a:r>
            <a:endParaRPr sz="196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30" name="Shape 430"/>
          <p:cNvSpPr/>
          <p:nvPr/>
        </p:nvSpPr>
        <p:spPr>
          <a:xfrm>
            <a:off x="4000919" y="1501132"/>
            <a:ext cx="65402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inode</a:t>
            </a:r>
            <a:endParaRPr sz="196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31" name="Shape 431"/>
          <p:cNvSpPr/>
          <p:nvPr/>
        </p:nvSpPr>
        <p:spPr>
          <a:xfrm>
            <a:off x="4911532" y="1501132"/>
            <a:ext cx="65402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inode</a:t>
            </a:r>
            <a:endParaRPr sz="196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32" name="Shape 432"/>
          <p:cNvSpPr/>
          <p:nvPr/>
        </p:nvSpPr>
        <p:spPr>
          <a:xfrm>
            <a:off x="5898403" y="1501132"/>
            <a:ext cx="52514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data</a:t>
            </a:r>
          </a:p>
        </p:txBody>
      </p:sp>
      <p:sp>
        <p:nvSpPr>
          <p:cNvPr id="433" name="Shape 433"/>
          <p:cNvSpPr/>
          <p:nvPr/>
        </p:nvSpPr>
        <p:spPr>
          <a:xfrm>
            <a:off x="6848396" y="1501132"/>
            <a:ext cx="52514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data</a:t>
            </a:r>
          </a:p>
        </p:txBody>
      </p:sp>
      <p:sp>
        <p:nvSpPr>
          <p:cNvPr id="434" name="Shape 434"/>
          <p:cNvSpPr/>
          <p:nvPr/>
        </p:nvSpPr>
        <p:spPr>
          <a:xfrm>
            <a:off x="758330" y="2009180"/>
            <a:ext cx="7618785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35" name="Shape 435"/>
          <p:cNvSpPr/>
          <p:nvPr/>
        </p:nvSpPr>
        <p:spPr>
          <a:xfrm flipV="1">
            <a:off x="2966909" y="1296531"/>
            <a:ext cx="1" cy="279750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36" name="Shape 436"/>
          <p:cNvSpPr/>
          <p:nvPr/>
        </p:nvSpPr>
        <p:spPr>
          <a:xfrm flipV="1">
            <a:off x="5746251" y="1296531"/>
            <a:ext cx="1" cy="279751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37" name="Shape 437"/>
          <p:cNvSpPr/>
          <p:nvPr/>
        </p:nvSpPr>
        <p:spPr>
          <a:xfrm>
            <a:off x="3191774" y="241775"/>
            <a:ext cx="261898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append to /foo/bar</a:t>
            </a:r>
          </a:p>
        </p:txBody>
      </p:sp>
      <p:sp>
        <p:nvSpPr>
          <p:cNvPr id="438" name="Shape 438"/>
          <p:cNvSpPr/>
          <p:nvPr/>
        </p:nvSpPr>
        <p:spPr>
          <a:xfrm>
            <a:off x="7714700" y="1233241"/>
            <a:ext cx="4135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bar</a:t>
            </a:r>
          </a:p>
        </p:txBody>
      </p:sp>
      <p:sp>
        <p:nvSpPr>
          <p:cNvPr id="439" name="Shape 439"/>
          <p:cNvSpPr/>
          <p:nvPr/>
        </p:nvSpPr>
        <p:spPr>
          <a:xfrm>
            <a:off x="7652067" y="1501132"/>
            <a:ext cx="52514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data</a:t>
            </a:r>
          </a:p>
        </p:txBody>
      </p:sp>
      <p:sp>
        <p:nvSpPr>
          <p:cNvPr id="440" name="Shape 440"/>
          <p:cNvSpPr/>
          <p:nvPr/>
        </p:nvSpPr>
        <p:spPr>
          <a:xfrm>
            <a:off x="4969414" y="2036913"/>
            <a:ext cx="5352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read</a:t>
            </a:r>
          </a:p>
        </p:txBody>
      </p:sp>
      <p:sp>
        <p:nvSpPr>
          <p:cNvPr id="441" name="Shape 441"/>
          <p:cNvSpPr/>
          <p:nvPr/>
        </p:nvSpPr>
        <p:spPr>
          <a:xfrm>
            <a:off x="1040351" y="2304804"/>
            <a:ext cx="5352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read</a:t>
            </a:r>
          </a:p>
        </p:txBody>
      </p:sp>
      <p:sp>
        <p:nvSpPr>
          <p:cNvPr id="442" name="Shape 442"/>
          <p:cNvSpPr/>
          <p:nvPr/>
        </p:nvSpPr>
        <p:spPr>
          <a:xfrm>
            <a:off x="1031225" y="2661991"/>
            <a:ext cx="606449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write</a:t>
            </a:r>
          </a:p>
        </p:txBody>
      </p:sp>
      <p:sp>
        <p:nvSpPr>
          <p:cNvPr id="443" name="Shape 443"/>
          <p:cNvSpPr/>
          <p:nvPr/>
        </p:nvSpPr>
        <p:spPr>
          <a:xfrm>
            <a:off x="7639194" y="3376366"/>
            <a:ext cx="606449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write</a:t>
            </a:r>
          </a:p>
        </p:txBody>
      </p:sp>
      <p:sp>
        <p:nvSpPr>
          <p:cNvPr id="444" name="Shape 444"/>
          <p:cNvSpPr/>
          <p:nvPr/>
        </p:nvSpPr>
        <p:spPr>
          <a:xfrm>
            <a:off x="4960288" y="3019179"/>
            <a:ext cx="606449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write</a:t>
            </a:r>
          </a:p>
        </p:txBody>
      </p:sp>
      <p:sp>
        <p:nvSpPr>
          <p:cNvPr id="445" name="Shape 445"/>
          <p:cNvSpPr/>
          <p:nvPr/>
        </p:nvSpPr>
        <p:spPr>
          <a:xfrm>
            <a:off x="6923168" y="98143"/>
            <a:ext cx="208371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>
              <a:defRPr>
                <a:solidFill>
                  <a:srgbClr val="FF26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333333"/>
                </a:solidFill>
                <a:latin typeface="Calibri" panose="020F0502020204030204" pitchFamily="34" charset="0"/>
              </a:rPr>
              <a:t>[write to block]</a:t>
            </a:r>
          </a:p>
        </p:txBody>
      </p:sp>
    </p:spTree>
    <p:extLst>
      <p:ext uri="{BB962C8B-B14F-4D97-AF65-F5344CB8AC3E}">
        <p14:creationId xmlns:p14="http://schemas.microsoft.com/office/powerpoint/2010/main" val="294703871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" name="Shape 2385"/>
          <p:cNvSpPr/>
          <p:nvPr/>
        </p:nvSpPr>
        <p:spPr>
          <a:xfrm>
            <a:off x="1076934" y="1233241"/>
            <a:ext cx="52514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data</a:t>
            </a:r>
          </a:p>
        </p:txBody>
      </p:sp>
      <p:sp>
        <p:nvSpPr>
          <p:cNvPr id="2386" name="Shape 2386"/>
          <p:cNvSpPr/>
          <p:nvPr/>
        </p:nvSpPr>
        <p:spPr>
          <a:xfrm>
            <a:off x="2001423" y="1233241"/>
            <a:ext cx="65402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inode</a:t>
            </a:r>
            <a:endParaRPr sz="196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387" name="Shape 2387"/>
          <p:cNvSpPr/>
          <p:nvPr/>
        </p:nvSpPr>
        <p:spPr>
          <a:xfrm>
            <a:off x="3150440" y="1233241"/>
            <a:ext cx="507319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root</a:t>
            </a:r>
          </a:p>
        </p:txBody>
      </p:sp>
      <p:sp>
        <p:nvSpPr>
          <p:cNvPr id="2388" name="Shape 2388"/>
          <p:cNvSpPr/>
          <p:nvPr/>
        </p:nvSpPr>
        <p:spPr>
          <a:xfrm>
            <a:off x="4139811" y="1233241"/>
            <a:ext cx="40985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foo</a:t>
            </a:r>
          </a:p>
        </p:txBody>
      </p:sp>
      <p:sp>
        <p:nvSpPr>
          <p:cNvPr id="2389" name="Shape 2389"/>
          <p:cNvSpPr/>
          <p:nvPr/>
        </p:nvSpPr>
        <p:spPr>
          <a:xfrm>
            <a:off x="5036672" y="1233241"/>
            <a:ext cx="4135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bar</a:t>
            </a:r>
          </a:p>
        </p:txBody>
      </p:sp>
      <p:sp>
        <p:nvSpPr>
          <p:cNvPr id="2390" name="Shape 2390"/>
          <p:cNvSpPr/>
          <p:nvPr/>
        </p:nvSpPr>
        <p:spPr>
          <a:xfrm>
            <a:off x="5935408" y="1233241"/>
            <a:ext cx="507319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root</a:t>
            </a:r>
          </a:p>
        </p:txBody>
      </p:sp>
      <p:sp>
        <p:nvSpPr>
          <p:cNvPr id="2391" name="Shape 2391"/>
          <p:cNvSpPr/>
          <p:nvPr/>
        </p:nvSpPr>
        <p:spPr>
          <a:xfrm>
            <a:off x="6924780" y="1233241"/>
            <a:ext cx="40985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foo</a:t>
            </a:r>
          </a:p>
        </p:txBody>
      </p:sp>
      <p:sp>
        <p:nvSpPr>
          <p:cNvPr id="2392" name="Shape 2392"/>
          <p:cNvSpPr/>
          <p:nvPr/>
        </p:nvSpPr>
        <p:spPr>
          <a:xfrm>
            <a:off x="938167" y="1501132"/>
            <a:ext cx="8031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bitmap</a:t>
            </a:r>
          </a:p>
        </p:txBody>
      </p:sp>
      <p:sp>
        <p:nvSpPr>
          <p:cNvPr id="2393" name="Shape 2393"/>
          <p:cNvSpPr/>
          <p:nvPr/>
        </p:nvSpPr>
        <p:spPr>
          <a:xfrm>
            <a:off x="1925164" y="1501132"/>
            <a:ext cx="8031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bitmap</a:t>
            </a:r>
          </a:p>
        </p:txBody>
      </p:sp>
      <p:sp>
        <p:nvSpPr>
          <p:cNvPr id="2394" name="Shape 2394"/>
          <p:cNvSpPr/>
          <p:nvPr/>
        </p:nvSpPr>
        <p:spPr>
          <a:xfrm>
            <a:off x="3050927" y="1501132"/>
            <a:ext cx="65402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inode</a:t>
            </a:r>
            <a:endParaRPr sz="196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395" name="Shape 2395"/>
          <p:cNvSpPr/>
          <p:nvPr/>
        </p:nvSpPr>
        <p:spPr>
          <a:xfrm>
            <a:off x="4000919" y="1501132"/>
            <a:ext cx="65402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inode</a:t>
            </a:r>
            <a:endParaRPr sz="196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396" name="Shape 2396"/>
          <p:cNvSpPr/>
          <p:nvPr/>
        </p:nvSpPr>
        <p:spPr>
          <a:xfrm>
            <a:off x="4911532" y="1501132"/>
            <a:ext cx="65402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inode</a:t>
            </a:r>
            <a:endParaRPr sz="196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397" name="Shape 2397"/>
          <p:cNvSpPr/>
          <p:nvPr/>
        </p:nvSpPr>
        <p:spPr>
          <a:xfrm>
            <a:off x="5898403" y="1501132"/>
            <a:ext cx="52514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data</a:t>
            </a:r>
          </a:p>
        </p:txBody>
      </p:sp>
      <p:sp>
        <p:nvSpPr>
          <p:cNvPr id="2398" name="Shape 2398"/>
          <p:cNvSpPr/>
          <p:nvPr/>
        </p:nvSpPr>
        <p:spPr>
          <a:xfrm>
            <a:off x="6848396" y="1501132"/>
            <a:ext cx="52514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data</a:t>
            </a:r>
          </a:p>
        </p:txBody>
      </p:sp>
      <p:sp>
        <p:nvSpPr>
          <p:cNvPr id="2399" name="Shape 2399"/>
          <p:cNvSpPr/>
          <p:nvPr/>
        </p:nvSpPr>
        <p:spPr>
          <a:xfrm>
            <a:off x="758330" y="2009180"/>
            <a:ext cx="7618785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2400" name="Shape 2400"/>
          <p:cNvSpPr/>
          <p:nvPr/>
        </p:nvSpPr>
        <p:spPr>
          <a:xfrm flipV="1">
            <a:off x="2966909" y="1296531"/>
            <a:ext cx="1" cy="279750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2401" name="Shape 2401"/>
          <p:cNvSpPr/>
          <p:nvPr/>
        </p:nvSpPr>
        <p:spPr>
          <a:xfrm flipV="1">
            <a:off x="5746251" y="1296531"/>
            <a:ext cx="1" cy="279751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2402" name="Shape 2402"/>
          <p:cNvSpPr/>
          <p:nvPr/>
        </p:nvSpPr>
        <p:spPr>
          <a:xfrm>
            <a:off x="2367936" y="241775"/>
            <a:ext cx="425610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read /foo/bar</a:t>
            </a:r>
            <a:r>
              <a:rPr lang="en-US"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 – assume opened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403" name="Shape 2403"/>
          <p:cNvSpPr/>
          <p:nvPr/>
        </p:nvSpPr>
        <p:spPr>
          <a:xfrm>
            <a:off x="7652067" y="1501132"/>
            <a:ext cx="52514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data</a:t>
            </a:r>
          </a:p>
        </p:txBody>
      </p:sp>
      <p:sp>
        <p:nvSpPr>
          <p:cNvPr id="2404" name="Shape 2404"/>
          <p:cNvSpPr/>
          <p:nvPr/>
        </p:nvSpPr>
        <p:spPr>
          <a:xfrm>
            <a:off x="7714700" y="1233241"/>
            <a:ext cx="4135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bar</a:t>
            </a:r>
          </a:p>
        </p:txBody>
      </p:sp>
      <p:sp>
        <p:nvSpPr>
          <p:cNvPr id="2405" name="Shape 2405"/>
          <p:cNvSpPr/>
          <p:nvPr/>
        </p:nvSpPr>
        <p:spPr>
          <a:xfrm>
            <a:off x="4969414" y="2036913"/>
            <a:ext cx="5352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read</a:t>
            </a:r>
          </a:p>
        </p:txBody>
      </p:sp>
      <p:sp>
        <p:nvSpPr>
          <p:cNvPr id="2406" name="Shape 2406"/>
          <p:cNvSpPr/>
          <p:nvPr/>
        </p:nvSpPr>
        <p:spPr>
          <a:xfrm>
            <a:off x="7647442" y="2411960"/>
            <a:ext cx="5352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read</a:t>
            </a:r>
          </a:p>
        </p:txBody>
      </p:sp>
      <p:sp>
        <p:nvSpPr>
          <p:cNvPr id="2407" name="Shape 2407"/>
          <p:cNvSpPr/>
          <p:nvPr/>
        </p:nvSpPr>
        <p:spPr>
          <a:xfrm>
            <a:off x="4960288" y="2751288"/>
            <a:ext cx="606449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write</a:t>
            </a:r>
          </a:p>
        </p:txBody>
      </p:sp>
    </p:spTree>
    <p:extLst>
      <p:ext uri="{BB962C8B-B14F-4D97-AF65-F5344CB8AC3E}">
        <p14:creationId xmlns:p14="http://schemas.microsoft.com/office/powerpoint/2010/main" val="22389234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5" grpId="0" animBg="1"/>
      <p:bldP spid="2406" grpId="0" animBg="1"/>
      <p:bldP spid="240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3" name="Shape 2433"/>
          <p:cNvSpPr/>
          <p:nvPr/>
        </p:nvSpPr>
        <p:spPr>
          <a:xfrm>
            <a:off x="1076934" y="1233241"/>
            <a:ext cx="52514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data</a:t>
            </a:r>
          </a:p>
        </p:txBody>
      </p:sp>
      <p:sp>
        <p:nvSpPr>
          <p:cNvPr id="2434" name="Shape 2434"/>
          <p:cNvSpPr/>
          <p:nvPr/>
        </p:nvSpPr>
        <p:spPr>
          <a:xfrm>
            <a:off x="2001423" y="1233241"/>
            <a:ext cx="65402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inode</a:t>
            </a:r>
            <a:endParaRPr sz="196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435" name="Shape 2435"/>
          <p:cNvSpPr/>
          <p:nvPr/>
        </p:nvSpPr>
        <p:spPr>
          <a:xfrm>
            <a:off x="3150440" y="1233241"/>
            <a:ext cx="507319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root</a:t>
            </a:r>
          </a:p>
        </p:txBody>
      </p:sp>
      <p:sp>
        <p:nvSpPr>
          <p:cNvPr id="2436" name="Shape 2436"/>
          <p:cNvSpPr/>
          <p:nvPr/>
        </p:nvSpPr>
        <p:spPr>
          <a:xfrm>
            <a:off x="4139811" y="1233241"/>
            <a:ext cx="40985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foo</a:t>
            </a:r>
          </a:p>
        </p:txBody>
      </p:sp>
      <p:sp>
        <p:nvSpPr>
          <p:cNvPr id="2437" name="Shape 2437"/>
          <p:cNvSpPr/>
          <p:nvPr/>
        </p:nvSpPr>
        <p:spPr>
          <a:xfrm>
            <a:off x="5036672" y="1233241"/>
            <a:ext cx="4135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bar</a:t>
            </a:r>
          </a:p>
        </p:txBody>
      </p:sp>
      <p:sp>
        <p:nvSpPr>
          <p:cNvPr id="2438" name="Shape 2438"/>
          <p:cNvSpPr/>
          <p:nvPr/>
        </p:nvSpPr>
        <p:spPr>
          <a:xfrm>
            <a:off x="5935408" y="1233241"/>
            <a:ext cx="507319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root</a:t>
            </a:r>
          </a:p>
        </p:txBody>
      </p:sp>
      <p:sp>
        <p:nvSpPr>
          <p:cNvPr id="2439" name="Shape 2439"/>
          <p:cNvSpPr/>
          <p:nvPr/>
        </p:nvSpPr>
        <p:spPr>
          <a:xfrm>
            <a:off x="6924780" y="1233241"/>
            <a:ext cx="40985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foo</a:t>
            </a:r>
          </a:p>
        </p:txBody>
      </p:sp>
      <p:sp>
        <p:nvSpPr>
          <p:cNvPr id="2440" name="Shape 2440"/>
          <p:cNvSpPr/>
          <p:nvPr/>
        </p:nvSpPr>
        <p:spPr>
          <a:xfrm>
            <a:off x="938167" y="1501132"/>
            <a:ext cx="8031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bitmap</a:t>
            </a:r>
          </a:p>
        </p:txBody>
      </p:sp>
      <p:sp>
        <p:nvSpPr>
          <p:cNvPr id="2441" name="Shape 2441"/>
          <p:cNvSpPr/>
          <p:nvPr/>
        </p:nvSpPr>
        <p:spPr>
          <a:xfrm>
            <a:off x="1925164" y="1501132"/>
            <a:ext cx="8031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bitmap</a:t>
            </a:r>
          </a:p>
        </p:txBody>
      </p:sp>
      <p:sp>
        <p:nvSpPr>
          <p:cNvPr id="2442" name="Shape 2442"/>
          <p:cNvSpPr/>
          <p:nvPr/>
        </p:nvSpPr>
        <p:spPr>
          <a:xfrm>
            <a:off x="3050927" y="1501132"/>
            <a:ext cx="65402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inode</a:t>
            </a:r>
            <a:endParaRPr sz="196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443" name="Shape 2443"/>
          <p:cNvSpPr/>
          <p:nvPr/>
        </p:nvSpPr>
        <p:spPr>
          <a:xfrm>
            <a:off x="4000919" y="1501132"/>
            <a:ext cx="65402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inode</a:t>
            </a:r>
            <a:endParaRPr sz="196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444" name="Shape 2444"/>
          <p:cNvSpPr/>
          <p:nvPr/>
        </p:nvSpPr>
        <p:spPr>
          <a:xfrm>
            <a:off x="4911532" y="1501132"/>
            <a:ext cx="65402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inode</a:t>
            </a:r>
            <a:endParaRPr sz="196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445" name="Shape 2445"/>
          <p:cNvSpPr/>
          <p:nvPr/>
        </p:nvSpPr>
        <p:spPr>
          <a:xfrm>
            <a:off x="5898403" y="1501132"/>
            <a:ext cx="52514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data</a:t>
            </a:r>
          </a:p>
        </p:txBody>
      </p:sp>
      <p:sp>
        <p:nvSpPr>
          <p:cNvPr id="2446" name="Shape 2446"/>
          <p:cNvSpPr/>
          <p:nvPr/>
        </p:nvSpPr>
        <p:spPr>
          <a:xfrm>
            <a:off x="6848396" y="1501132"/>
            <a:ext cx="52514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data</a:t>
            </a:r>
          </a:p>
        </p:txBody>
      </p:sp>
      <p:sp>
        <p:nvSpPr>
          <p:cNvPr id="2447" name="Shape 2447"/>
          <p:cNvSpPr/>
          <p:nvPr/>
        </p:nvSpPr>
        <p:spPr>
          <a:xfrm>
            <a:off x="758330" y="2009180"/>
            <a:ext cx="7618785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2448" name="Shape 2448"/>
          <p:cNvSpPr/>
          <p:nvPr/>
        </p:nvSpPr>
        <p:spPr>
          <a:xfrm flipV="1">
            <a:off x="2966909" y="1296531"/>
            <a:ext cx="1" cy="279750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2449" name="Shape 2449"/>
          <p:cNvSpPr/>
          <p:nvPr/>
        </p:nvSpPr>
        <p:spPr>
          <a:xfrm flipV="1">
            <a:off x="5746251" y="1296531"/>
            <a:ext cx="1" cy="279751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2450" name="Shape 2450"/>
          <p:cNvSpPr/>
          <p:nvPr/>
        </p:nvSpPr>
        <p:spPr>
          <a:xfrm>
            <a:off x="3549086" y="241775"/>
            <a:ext cx="1942456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close /foo/bar</a:t>
            </a:r>
          </a:p>
        </p:txBody>
      </p:sp>
      <p:sp>
        <p:nvSpPr>
          <p:cNvPr id="2451" name="Shape 2451"/>
          <p:cNvSpPr/>
          <p:nvPr/>
        </p:nvSpPr>
        <p:spPr>
          <a:xfrm>
            <a:off x="7652067" y="1501132"/>
            <a:ext cx="52514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data</a:t>
            </a:r>
          </a:p>
        </p:txBody>
      </p:sp>
      <p:sp>
        <p:nvSpPr>
          <p:cNvPr id="2452" name="Shape 2452"/>
          <p:cNvSpPr/>
          <p:nvPr/>
        </p:nvSpPr>
        <p:spPr>
          <a:xfrm>
            <a:off x="7714700" y="1233241"/>
            <a:ext cx="4135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bar</a:t>
            </a:r>
          </a:p>
        </p:txBody>
      </p:sp>
      <p:sp>
        <p:nvSpPr>
          <p:cNvPr id="2453" name="Shape 2453"/>
          <p:cNvSpPr/>
          <p:nvPr/>
        </p:nvSpPr>
        <p:spPr>
          <a:xfrm>
            <a:off x="3021326" y="4191654"/>
            <a:ext cx="296722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>
                <a:solidFill>
                  <a:srgbClr val="E8A43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chemeClr val="tx1"/>
                </a:solidFill>
                <a:latin typeface="Calibri" panose="020F0502020204030204" pitchFamily="34" charset="0"/>
              </a:rPr>
              <a:t>nothing to do on disk!</a:t>
            </a:r>
          </a:p>
        </p:txBody>
      </p:sp>
    </p:spTree>
    <p:extLst>
      <p:ext uri="{BB962C8B-B14F-4D97-AF65-F5344CB8AC3E}">
        <p14:creationId xmlns:p14="http://schemas.microsoft.com/office/powerpoint/2010/main" val="18106011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000000"/>
                </a:solidFill>
              </a:rPr>
              <a:t>Review: </a:t>
            </a:r>
            <a:r>
              <a:rPr sz="3600" dirty="0">
                <a:solidFill>
                  <a:srgbClr val="000000"/>
                </a:solidFill>
              </a:rPr>
              <a:t>Locality Types</a:t>
            </a:r>
          </a:p>
        </p:txBody>
      </p:sp>
      <p:sp>
        <p:nvSpPr>
          <p:cNvPr id="478" name="Shape 478"/>
          <p:cNvSpPr/>
          <p:nvPr/>
        </p:nvSpPr>
        <p:spPr>
          <a:xfrm>
            <a:off x="5231034" y="5524215"/>
            <a:ext cx="3429859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79" name="Shape 479"/>
          <p:cNvSpPr/>
          <p:nvPr/>
        </p:nvSpPr>
        <p:spPr>
          <a:xfrm flipV="1">
            <a:off x="5231034" y="2020733"/>
            <a:ext cx="1" cy="3503482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80" name="Shape 480"/>
          <p:cNvSpPr/>
          <p:nvPr/>
        </p:nvSpPr>
        <p:spPr>
          <a:xfrm>
            <a:off x="6602152" y="5515571"/>
            <a:ext cx="676468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time</a:t>
            </a:r>
          </a:p>
        </p:txBody>
      </p:sp>
      <p:sp>
        <p:nvSpPr>
          <p:cNvPr id="481" name="Shape 481"/>
          <p:cNvSpPr/>
          <p:nvPr/>
        </p:nvSpPr>
        <p:spPr>
          <a:xfrm rot="16200513">
            <a:off x="4385836" y="3541674"/>
            <a:ext cx="1090043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address</a:t>
            </a:r>
          </a:p>
        </p:txBody>
      </p:sp>
      <p:sp>
        <p:nvSpPr>
          <p:cNvPr id="482" name="Shape 482"/>
          <p:cNvSpPr/>
          <p:nvPr/>
        </p:nvSpPr>
        <p:spPr>
          <a:xfrm>
            <a:off x="5427812" y="4986577"/>
            <a:ext cx="319655" cy="319654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83" name="Shape 483"/>
          <p:cNvSpPr/>
          <p:nvPr/>
        </p:nvSpPr>
        <p:spPr>
          <a:xfrm>
            <a:off x="5752952" y="4677655"/>
            <a:ext cx="319655" cy="319654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84" name="Shape 484"/>
          <p:cNvSpPr/>
          <p:nvPr/>
        </p:nvSpPr>
        <p:spPr>
          <a:xfrm>
            <a:off x="6079679" y="4343639"/>
            <a:ext cx="319655" cy="319654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85" name="Shape 485"/>
          <p:cNvSpPr/>
          <p:nvPr/>
        </p:nvSpPr>
        <p:spPr>
          <a:xfrm>
            <a:off x="6404820" y="4034718"/>
            <a:ext cx="319655" cy="319654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86" name="Shape 486"/>
          <p:cNvSpPr/>
          <p:nvPr/>
        </p:nvSpPr>
        <p:spPr>
          <a:xfrm>
            <a:off x="7595808" y="2874525"/>
            <a:ext cx="319654" cy="319655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87" name="Shape 487"/>
          <p:cNvSpPr/>
          <p:nvPr/>
        </p:nvSpPr>
        <p:spPr>
          <a:xfrm>
            <a:off x="7922534" y="2540509"/>
            <a:ext cx="319654" cy="319655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88" name="Shape 488"/>
          <p:cNvSpPr/>
          <p:nvPr/>
        </p:nvSpPr>
        <p:spPr>
          <a:xfrm>
            <a:off x="8226253" y="2181165"/>
            <a:ext cx="319654" cy="319655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89" name="Shape 489"/>
          <p:cNvSpPr/>
          <p:nvPr/>
        </p:nvSpPr>
        <p:spPr>
          <a:xfrm>
            <a:off x="6806093" y="3471662"/>
            <a:ext cx="296556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…</a:t>
            </a:r>
          </a:p>
        </p:txBody>
      </p:sp>
      <p:sp>
        <p:nvSpPr>
          <p:cNvPr id="490" name="Shape 490"/>
          <p:cNvSpPr/>
          <p:nvPr/>
        </p:nvSpPr>
        <p:spPr>
          <a:xfrm>
            <a:off x="5787768" y="3256106"/>
            <a:ext cx="2257029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D45954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Spatial Locality</a:t>
            </a:r>
          </a:p>
        </p:txBody>
      </p:sp>
      <p:sp>
        <p:nvSpPr>
          <p:cNvPr id="491" name="Shape 491"/>
          <p:cNvSpPr/>
          <p:nvPr/>
        </p:nvSpPr>
        <p:spPr>
          <a:xfrm>
            <a:off x="694084" y="5556252"/>
            <a:ext cx="3429859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92" name="Shape 492"/>
          <p:cNvSpPr/>
          <p:nvPr/>
        </p:nvSpPr>
        <p:spPr>
          <a:xfrm flipV="1">
            <a:off x="694084" y="2052772"/>
            <a:ext cx="1" cy="3503481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93" name="Shape 493"/>
          <p:cNvSpPr/>
          <p:nvPr/>
        </p:nvSpPr>
        <p:spPr>
          <a:xfrm>
            <a:off x="2065203" y="5547609"/>
            <a:ext cx="676468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time</a:t>
            </a:r>
          </a:p>
        </p:txBody>
      </p:sp>
      <p:sp>
        <p:nvSpPr>
          <p:cNvPr id="494" name="Shape 494"/>
          <p:cNvSpPr/>
          <p:nvPr/>
        </p:nvSpPr>
        <p:spPr>
          <a:xfrm rot="16200513">
            <a:off x="-78738" y="2335246"/>
            <a:ext cx="1090043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address</a:t>
            </a:r>
          </a:p>
        </p:txBody>
      </p:sp>
      <p:sp>
        <p:nvSpPr>
          <p:cNvPr id="495" name="Shape 495"/>
          <p:cNvSpPr/>
          <p:nvPr/>
        </p:nvSpPr>
        <p:spPr>
          <a:xfrm>
            <a:off x="890864" y="2875489"/>
            <a:ext cx="319654" cy="319655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r>
              <a:rPr lang="en-US" altLang="zh-CN" sz="1828" b="0" dirty="0">
                <a:latin typeface="Calibri" panose="020F0502020204030204" pitchFamily="34" charset="0"/>
              </a:rPr>
              <a:t>A</a:t>
            </a: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96" name="Shape 496"/>
          <p:cNvSpPr/>
          <p:nvPr/>
        </p:nvSpPr>
        <p:spPr>
          <a:xfrm>
            <a:off x="1216004" y="4888286"/>
            <a:ext cx="319654" cy="319655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r>
              <a:rPr lang="en-US" altLang="zh-CN" sz="1828" b="0" dirty="0">
                <a:latin typeface="Calibri" panose="020F0502020204030204" pitchFamily="34" charset="0"/>
              </a:rPr>
              <a:t>B</a:t>
            </a: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97" name="Shape 497"/>
          <p:cNvSpPr/>
          <p:nvPr/>
        </p:nvSpPr>
        <p:spPr>
          <a:xfrm>
            <a:off x="1542731" y="3839895"/>
            <a:ext cx="319654" cy="319655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r>
              <a:rPr lang="en-US" altLang="zh-CN" sz="1828" b="0" dirty="0">
                <a:latin typeface="Calibri" panose="020F0502020204030204" pitchFamily="34" charset="0"/>
              </a:rPr>
              <a:t>C</a:t>
            </a: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98" name="Shape 498"/>
          <p:cNvSpPr/>
          <p:nvPr/>
        </p:nvSpPr>
        <p:spPr>
          <a:xfrm>
            <a:off x="1867872" y="2191520"/>
            <a:ext cx="319654" cy="319655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r>
              <a:rPr lang="en-US" altLang="zh-CN" sz="1828" b="0" dirty="0">
                <a:latin typeface="Calibri" panose="020F0502020204030204" pitchFamily="34" charset="0"/>
              </a:rPr>
              <a:t>D</a:t>
            </a: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99" name="Shape 499"/>
          <p:cNvSpPr/>
          <p:nvPr/>
        </p:nvSpPr>
        <p:spPr>
          <a:xfrm>
            <a:off x="2944692" y="2875489"/>
            <a:ext cx="319654" cy="319655"/>
          </a:xfrm>
          <a:prstGeom prst="rect">
            <a:avLst/>
          </a:prstGeom>
          <a:solidFill>
            <a:srgbClr val="00397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r>
              <a:rPr lang="en-US" altLang="zh-CN" sz="1828" b="0" dirty="0">
                <a:solidFill>
                  <a:schemeClr val="bg1"/>
                </a:solidFill>
                <a:latin typeface="Calibri" panose="020F0502020204030204" pitchFamily="34" charset="0"/>
              </a:rPr>
              <a:t>A</a:t>
            </a:r>
            <a:endParaRPr sz="1828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00" name="Shape 500"/>
          <p:cNvSpPr/>
          <p:nvPr/>
        </p:nvSpPr>
        <p:spPr>
          <a:xfrm>
            <a:off x="3269833" y="4888286"/>
            <a:ext cx="319654" cy="319655"/>
          </a:xfrm>
          <a:prstGeom prst="rect">
            <a:avLst/>
          </a:prstGeom>
          <a:solidFill>
            <a:srgbClr val="00397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r>
              <a:rPr lang="en-US" altLang="zh-CN" sz="1828" b="0" dirty="0">
                <a:solidFill>
                  <a:schemeClr val="bg1"/>
                </a:solidFill>
                <a:latin typeface="Calibri" panose="020F0502020204030204" pitchFamily="34" charset="0"/>
              </a:rPr>
              <a:t>B</a:t>
            </a:r>
            <a:endParaRPr sz="1828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01" name="Shape 501"/>
          <p:cNvSpPr/>
          <p:nvPr/>
        </p:nvSpPr>
        <p:spPr>
          <a:xfrm>
            <a:off x="3596559" y="3839895"/>
            <a:ext cx="319654" cy="319655"/>
          </a:xfrm>
          <a:prstGeom prst="rect">
            <a:avLst/>
          </a:prstGeom>
          <a:solidFill>
            <a:srgbClr val="00397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r>
              <a:rPr lang="en-US" altLang="zh-CN" sz="1828" b="0" dirty="0">
                <a:solidFill>
                  <a:schemeClr val="bg1"/>
                </a:solidFill>
                <a:latin typeface="Calibri" panose="020F0502020204030204" pitchFamily="34" charset="0"/>
              </a:rPr>
              <a:t>C</a:t>
            </a:r>
            <a:endParaRPr sz="1828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02" name="Shape 502"/>
          <p:cNvSpPr/>
          <p:nvPr/>
        </p:nvSpPr>
        <p:spPr>
          <a:xfrm>
            <a:off x="3921700" y="2191520"/>
            <a:ext cx="319654" cy="319655"/>
          </a:xfrm>
          <a:prstGeom prst="rect">
            <a:avLst/>
          </a:prstGeom>
          <a:solidFill>
            <a:srgbClr val="00397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r>
              <a:rPr lang="en-US" altLang="zh-CN" sz="1828" b="0" dirty="0">
                <a:solidFill>
                  <a:schemeClr val="bg1"/>
                </a:solidFill>
                <a:latin typeface="Calibri" panose="020F0502020204030204" pitchFamily="34" charset="0"/>
              </a:rPr>
              <a:t>D</a:t>
            </a:r>
            <a:endParaRPr sz="1828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03" name="Shape 503"/>
          <p:cNvSpPr/>
          <p:nvPr/>
        </p:nvSpPr>
        <p:spPr>
          <a:xfrm>
            <a:off x="2419029" y="3503699"/>
            <a:ext cx="296556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…</a:t>
            </a:r>
          </a:p>
        </p:txBody>
      </p:sp>
      <p:sp>
        <p:nvSpPr>
          <p:cNvPr id="504" name="Shape 504"/>
          <p:cNvSpPr/>
          <p:nvPr/>
        </p:nvSpPr>
        <p:spPr>
          <a:xfrm>
            <a:off x="1005178" y="3256106"/>
            <a:ext cx="2600969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D45954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 dirty="0"/>
              <a:t>Temporal Locality</a:t>
            </a:r>
          </a:p>
        </p:txBody>
      </p:sp>
      <p:sp>
        <p:nvSpPr>
          <p:cNvPr id="2" name="Rectangle 1"/>
          <p:cNvSpPr/>
          <p:nvPr/>
        </p:nvSpPr>
        <p:spPr>
          <a:xfrm>
            <a:off x="1436661" y="6250908"/>
            <a:ext cx="69883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solidFill>
                  <a:srgbClr val="C00000"/>
                </a:solidFill>
                <a:latin typeface="Calibri" panose="020F0502020204030204" pitchFamily="34" charset="0"/>
              </a:rPr>
              <a:t>Which type of locality is most interesting with a disk?</a:t>
            </a:r>
          </a:p>
        </p:txBody>
      </p:sp>
    </p:spTree>
    <p:extLst>
      <p:ext uri="{BB962C8B-B14F-4D97-AF65-F5344CB8AC3E}">
        <p14:creationId xmlns:p14="http://schemas.microsoft.com/office/powerpoint/2010/main" val="8017589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" grpId="0" animBg="1"/>
      <p:bldP spid="50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Order Matters</a:t>
            </a:r>
          </a:p>
        </p:txBody>
      </p:sp>
      <p:sp>
        <p:nvSpPr>
          <p:cNvPr id="538" name="Shape 538"/>
          <p:cNvSpPr/>
          <p:nvPr/>
        </p:nvSpPr>
        <p:spPr>
          <a:xfrm>
            <a:off x="5316413" y="5528917"/>
            <a:ext cx="3429859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539" name="Shape 539"/>
          <p:cNvSpPr/>
          <p:nvPr/>
        </p:nvSpPr>
        <p:spPr>
          <a:xfrm flipV="1">
            <a:off x="5316413" y="2025435"/>
            <a:ext cx="1" cy="3503482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540" name="Shape 540"/>
          <p:cNvSpPr/>
          <p:nvPr/>
        </p:nvSpPr>
        <p:spPr>
          <a:xfrm>
            <a:off x="6687531" y="5520273"/>
            <a:ext cx="676468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time</a:t>
            </a:r>
          </a:p>
        </p:txBody>
      </p:sp>
      <p:sp>
        <p:nvSpPr>
          <p:cNvPr id="541" name="Shape 541"/>
          <p:cNvSpPr/>
          <p:nvPr/>
        </p:nvSpPr>
        <p:spPr>
          <a:xfrm rot="16200513">
            <a:off x="4471215" y="3546376"/>
            <a:ext cx="1090043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address</a:t>
            </a:r>
          </a:p>
        </p:txBody>
      </p:sp>
      <p:sp>
        <p:nvSpPr>
          <p:cNvPr id="542" name="Shape 542"/>
          <p:cNvSpPr/>
          <p:nvPr/>
        </p:nvSpPr>
        <p:spPr>
          <a:xfrm>
            <a:off x="5513191" y="4991279"/>
            <a:ext cx="319655" cy="319654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543" name="Shape 543"/>
          <p:cNvSpPr/>
          <p:nvPr/>
        </p:nvSpPr>
        <p:spPr>
          <a:xfrm>
            <a:off x="5838331" y="4682357"/>
            <a:ext cx="319655" cy="319654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544" name="Shape 544"/>
          <p:cNvSpPr/>
          <p:nvPr/>
        </p:nvSpPr>
        <p:spPr>
          <a:xfrm>
            <a:off x="6165058" y="4348341"/>
            <a:ext cx="319655" cy="319654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545" name="Shape 545"/>
          <p:cNvSpPr/>
          <p:nvPr/>
        </p:nvSpPr>
        <p:spPr>
          <a:xfrm>
            <a:off x="6490199" y="4039420"/>
            <a:ext cx="319655" cy="319654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546" name="Shape 546"/>
          <p:cNvSpPr/>
          <p:nvPr/>
        </p:nvSpPr>
        <p:spPr>
          <a:xfrm>
            <a:off x="7681187" y="2879227"/>
            <a:ext cx="319654" cy="319655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547" name="Shape 547"/>
          <p:cNvSpPr/>
          <p:nvPr/>
        </p:nvSpPr>
        <p:spPr>
          <a:xfrm>
            <a:off x="8007913" y="2545211"/>
            <a:ext cx="319654" cy="319655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548" name="Shape 548"/>
          <p:cNvSpPr/>
          <p:nvPr/>
        </p:nvSpPr>
        <p:spPr>
          <a:xfrm>
            <a:off x="8333054" y="2236290"/>
            <a:ext cx="319654" cy="319655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549" name="Shape 549"/>
          <p:cNvSpPr/>
          <p:nvPr/>
        </p:nvSpPr>
        <p:spPr>
          <a:xfrm>
            <a:off x="6891472" y="3476364"/>
            <a:ext cx="296556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…</a:t>
            </a:r>
          </a:p>
        </p:txBody>
      </p:sp>
      <p:sp>
        <p:nvSpPr>
          <p:cNvPr id="550" name="Shape 550"/>
          <p:cNvSpPr/>
          <p:nvPr/>
        </p:nvSpPr>
        <p:spPr>
          <a:xfrm>
            <a:off x="6900305" y="3260808"/>
            <a:ext cx="703719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D45954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Fast</a:t>
            </a:r>
          </a:p>
        </p:txBody>
      </p:sp>
      <p:sp>
        <p:nvSpPr>
          <p:cNvPr id="551" name="Shape 551"/>
          <p:cNvSpPr/>
          <p:nvPr/>
        </p:nvSpPr>
        <p:spPr>
          <a:xfrm>
            <a:off x="779463" y="5560954"/>
            <a:ext cx="3429859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552" name="Shape 552"/>
          <p:cNvSpPr/>
          <p:nvPr/>
        </p:nvSpPr>
        <p:spPr>
          <a:xfrm flipV="1">
            <a:off x="779463" y="2057474"/>
            <a:ext cx="1" cy="3503481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553" name="Shape 553"/>
          <p:cNvSpPr/>
          <p:nvPr/>
        </p:nvSpPr>
        <p:spPr>
          <a:xfrm>
            <a:off x="2150582" y="5552311"/>
            <a:ext cx="676468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time</a:t>
            </a:r>
          </a:p>
        </p:txBody>
      </p:sp>
      <p:sp>
        <p:nvSpPr>
          <p:cNvPr id="554" name="Shape 554"/>
          <p:cNvSpPr/>
          <p:nvPr/>
        </p:nvSpPr>
        <p:spPr>
          <a:xfrm rot="16200513">
            <a:off x="6642" y="3659838"/>
            <a:ext cx="1090043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address</a:t>
            </a:r>
          </a:p>
        </p:txBody>
      </p:sp>
      <p:grpSp>
        <p:nvGrpSpPr>
          <p:cNvPr id="562" name="Group 562"/>
          <p:cNvGrpSpPr/>
          <p:nvPr/>
        </p:nvGrpSpPr>
        <p:grpSpPr>
          <a:xfrm flipH="1">
            <a:off x="959051" y="2236290"/>
            <a:ext cx="3139516" cy="3074643"/>
            <a:chOff x="0" y="0"/>
            <a:chExt cx="4465089" cy="4372823"/>
          </a:xfrm>
        </p:grpSpPr>
        <p:sp>
          <p:nvSpPr>
            <p:cNvPr id="555" name="Shape 555"/>
            <p:cNvSpPr/>
            <p:nvPr/>
          </p:nvSpPr>
          <p:spPr>
            <a:xfrm>
              <a:off x="0" y="3918205"/>
              <a:ext cx="454619" cy="454619"/>
            </a:xfrm>
            <a:prstGeom prst="rect">
              <a:avLst/>
            </a:prstGeom>
            <a:solidFill>
              <a:srgbClr val="1497F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 sz="1828" b="0" dirty="0">
                <a:latin typeface="Calibri" panose="020F0502020204030204" pitchFamily="34" charset="0"/>
              </a:endParaRPr>
            </a:p>
          </p:txBody>
        </p:sp>
        <p:sp>
          <p:nvSpPr>
            <p:cNvPr id="556" name="Shape 556"/>
            <p:cNvSpPr/>
            <p:nvPr/>
          </p:nvSpPr>
          <p:spPr>
            <a:xfrm>
              <a:off x="462422" y="3478850"/>
              <a:ext cx="454619" cy="454619"/>
            </a:xfrm>
            <a:prstGeom prst="rect">
              <a:avLst/>
            </a:prstGeom>
            <a:solidFill>
              <a:srgbClr val="1497F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 sz="1828" b="0" dirty="0">
                <a:latin typeface="Calibri" panose="020F0502020204030204" pitchFamily="34" charset="0"/>
              </a:endParaRPr>
            </a:p>
          </p:txBody>
        </p:sp>
        <p:sp>
          <p:nvSpPr>
            <p:cNvPr id="557" name="Shape 557"/>
            <p:cNvSpPr/>
            <p:nvPr/>
          </p:nvSpPr>
          <p:spPr>
            <a:xfrm>
              <a:off x="927100" y="3003805"/>
              <a:ext cx="454619" cy="454619"/>
            </a:xfrm>
            <a:prstGeom prst="rect">
              <a:avLst/>
            </a:prstGeom>
            <a:solidFill>
              <a:srgbClr val="1497F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 sz="1828" b="0" dirty="0">
                <a:latin typeface="Calibri" panose="020F0502020204030204" pitchFamily="34" charset="0"/>
              </a:endParaRPr>
            </a:p>
          </p:txBody>
        </p:sp>
        <p:sp>
          <p:nvSpPr>
            <p:cNvPr id="558" name="Shape 558"/>
            <p:cNvSpPr/>
            <p:nvPr/>
          </p:nvSpPr>
          <p:spPr>
            <a:xfrm>
              <a:off x="1389522" y="2564450"/>
              <a:ext cx="454619" cy="454619"/>
            </a:xfrm>
            <a:prstGeom prst="rect">
              <a:avLst/>
            </a:prstGeom>
            <a:solidFill>
              <a:srgbClr val="1497F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 sz="1828" b="0" dirty="0">
                <a:latin typeface="Calibri" panose="020F0502020204030204" pitchFamily="34" charset="0"/>
              </a:endParaRPr>
            </a:p>
          </p:txBody>
        </p:sp>
        <p:sp>
          <p:nvSpPr>
            <p:cNvPr id="559" name="Shape 559"/>
            <p:cNvSpPr/>
            <p:nvPr/>
          </p:nvSpPr>
          <p:spPr>
            <a:xfrm>
              <a:off x="3083370" y="914400"/>
              <a:ext cx="454620" cy="454619"/>
            </a:xfrm>
            <a:prstGeom prst="rect">
              <a:avLst/>
            </a:prstGeom>
            <a:solidFill>
              <a:srgbClr val="1497F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 sz="1828" b="0" dirty="0">
                <a:latin typeface="Calibri" panose="020F0502020204030204" pitchFamily="34" charset="0"/>
              </a:endParaRPr>
            </a:p>
          </p:txBody>
        </p:sp>
        <p:sp>
          <p:nvSpPr>
            <p:cNvPr id="560" name="Shape 560"/>
            <p:cNvSpPr/>
            <p:nvPr/>
          </p:nvSpPr>
          <p:spPr>
            <a:xfrm>
              <a:off x="3548047" y="439354"/>
              <a:ext cx="454620" cy="454620"/>
            </a:xfrm>
            <a:prstGeom prst="rect">
              <a:avLst/>
            </a:prstGeom>
            <a:solidFill>
              <a:srgbClr val="1497F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 sz="1828" b="0" dirty="0">
                <a:latin typeface="Calibri" panose="020F0502020204030204" pitchFamily="34" charset="0"/>
              </a:endParaRPr>
            </a:p>
          </p:txBody>
        </p:sp>
        <p:sp>
          <p:nvSpPr>
            <p:cNvPr id="561" name="Shape 561"/>
            <p:cNvSpPr/>
            <p:nvPr/>
          </p:nvSpPr>
          <p:spPr>
            <a:xfrm>
              <a:off x="4010470" y="0"/>
              <a:ext cx="454620" cy="454619"/>
            </a:xfrm>
            <a:prstGeom prst="rect">
              <a:avLst/>
            </a:prstGeom>
            <a:solidFill>
              <a:srgbClr val="1497F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 sz="1828" b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563" name="Shape 563"/>
          <p:cNvSpPr/>
          <p:nvPr/>
        </p:nvSpPr>
        <p:spPr>
          <a:xfrm>
            <a:off x="2337331" y="3476364"/>
            <a:ext cx="296556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…</a:t>
            </a:r>
          </a:p>
        </p:txBody>
      </p:sp>
      <p:sp>
        <p:nvSpPr>
          <p:cNvPr id="564" name="Shape 564"/>
          <p:cNvSpPr/>
          <p:nvPr/>
        </p:nvSpPr>
        <p:spPr>
          <a:xfrm>
            <a:off x="1944399" y="3260808"/>
            <a:ext cx="7758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D45954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 dirty="0"/>
              <a:t>Slow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50581" y="6244309"/>
            <a:ext cx="4552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Calibri" panose="020F0502020204030204" pitchFamily="34" charset="0"/>
              </a:rPr>
              <a:t>Implication for organizing data on a disk?</a:t>
            </a:r>
          </a:p>
        </p:txBody>
      </p:sp>
    </p:spTree>
    <p:extLst>
      <p:ext uri="{BB962C8B-B14F-4D97-AF65-F5344CB8AC3E}">
        <p14:creationId xmlns:p14="http://schemas.microsoft.com/office/powerpoint/2010/main" val="15591680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" grpId="0" animBg="1"/>
      <p:bldP spid="56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File-System Case Studies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4294967295"/>
          </p:nvPr>
        </p:nvSpPr>
        <p:spPr>
          <a:xfrm>
            <a:off x="401019" y="1824918"/>
            <a:ext cx="7961932" cy="469134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/>
              <a:t>Local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72" dirty="0">
                <a:latin typeface="Helvetica"/>
                <a:ea typeface="Helvetica"/>
                <a:cs typeface="Helvetica"/>
                <a:sym typeface="Helvetica"/>
              </a:rPr>
              <a:t>FFS</a:t>
            </a:r>
            <a:r>
              <a:rPr sz="2272" dirty="0"/>
              <a:t>: Fast File System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72" dirty="0">
                <a:latin typeface="Helvetica"/>
                <a:ea typeface="Helvetica"/>
                <a:cs typeface="Helvetica"/>
                <a:sym typeface="Helvetica"/>
              </a:rPr>
              <a:t>LFS</a:t>
            </a:r>
            <a:r>
              <a:rPr sz="2272" dirty="0"/>
              <a:t>: Log-Structured File System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sz="2672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/>
              <a:t>Network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72" dirty="0">
                <a:latin typeface="Helvetica"/>
                <a:ea typeface="Helvetica"/>
                <a:cs typeface="Helvetica"/>
                <a:sym typeface="Helvetica"/>
              </a:rPr>
              <a:t>NFS</a:t>
            </a:r>
            <a:r>
              <a:rPr sz="2272" dirty="0"/>
              <a:t>: Network File System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72" dirty="0">
                <a:latin typeface="Helvetica"/>
                <a:ea typeface="Helvetica"/>
                <a:cs typeface="Helvetica"/>
                <a:sym typeface="Helvetica"/>
              </a:rPr>
              <a:t>AFS</a:t>
            </a:r>
            <a:r>
              <a:rPr sz="2272" dirty="0"/>
              <a:t>: Andrew File System</a:t>
            </a:r>
          </a:p>
        </p:txBody>
      </p:sp>
    </p:spTree>
    <p:extLst>
      <p:ext uri="{BB962C8B-B14F-4D97-AF65-F5344CB8AC3E}">
        <p14:creationId xmlns:p14="http://schemas.microsoft.com/office/powerpoint/2010/main" val="4267175239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8940">
              <a:defRPr sz="5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Policy: Choose </a:t>
            </a:r>
            <a:r>
              <a:rPr sz="3600" dirty="0" err="1">
                <a:solidFill>
                  <a:srgbClr val="000000"/>
                </a:solidFill>
              </a:rPr>
              <a:t>Inode</a:t>
            </a:r>
            <a:r>
              <a:rPr sz="3600" dirty="0">
                <a:solidFill>
                  <a:srgbClr val="000000"/>
                </a:solidFill>
              </a:rPr>
              <a:t>, Data Blocks</a:t>
            </a:r>
          </a:p>
        </p:txBody>
      </p:sp>
      <p:sp>
        <p:nvSpPr>
          <p:cNvPr id="567" name="Shape 567"/>
          <p:cNvSpPr/>
          <p:nvPr/>
        </p:nvSpPr>
        <p:spPr>
          <a:xfrm>
            <a:off x="1204596" y="2153017"/>
            <a:ext cx="218009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0" dirty="0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568" name="Shape 568"/>
          <p:cNvSpPr/>
          <p:nvPr/>
        </p:nvSpPr>
        <p:spPr>
          <a:xfrm>
            <a:off x="4093605" y="2153017"/>
            <a:ext cx="218009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0" dirty="0">
                <a:latin typeface="Calibri" panose="020F0502020204030204" pitchFamily="34" charset="0"/>
              </a:rPr>
              <a:t>7</a:t>
            </a:r>
          </a:p>
        </p:txBody>
      </p:sp>
      <p:sp>
        <p:nvSpPr>
          <p:cNvPr id="569" name="Shape 569"/>
          <p:cNvSpPr/>
          <p:nvPr/>
        </p:nvSpPr>
        <p:spPr>
          <a:xfrm>
            <a:off x="4752371" y="177760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570" name="Shape 570"/>
          <p:cNvSpPr/>
          <p:nvPr/>
        </p:nvSpPr>
        <p:spPr>
          <a:xfrm>
            <a:off x="5165086" y="177760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571" name="Shape 571"/>
          <p:cNvSpPr/>
          <p:nvPr/>
        </p:nvSpPr>
        <p:spPr>
          <a:xfrm>
            <a:off x="5577802" y="177760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572" name="Shape 572"/>
          <p:cNvSpPr/>
          <p:nvPr/>
        </p:nvSpPr>
        <p:spPr>
          <a:xfrm>
            <a:off x="5990517" y="177760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573" name="Shape 573"/>
          <p:cNvSpPr/>
          <p:nvPr/>
        </p:nvSpPr>
        <p:spPr>
          <a:xfrm>
            <a:off x="6403233" y="177760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574" name="Shape 574"/>
          <p:cNvSpPr/>
          <p:nvPr/>
        </p:nvSpPr>
        <p:spPr>
          <a:xfrm>
            <a:off x="6815949" y="177760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575" name="Shape 575"/>
          <p:cNvSpPr/>
          <p:nvPr/>
        </p:nvSpPr>
        <p:spPr>
          <a:xfrm>
            <a:off x="7228664" y="177760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576" name="Shape 576"/>
          <p:cNvSpPr/>
          <p:nvPr/>
        </p:nvSpPr>
        <p:spPr>
          <a:xfrm>
            <a:off x="7641379" y="177760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577" name="Shape 577"/>
          <p:cNvSpPr/>
          <p:nvPr/>
        </p:nvSpPr>
        <p:spPr>
          <a:xfrm>
            <a:off x="4811150" y="2153017"/>
            <a:ext cx="218009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0" dirty="0">
                <a:latin typeface="Calibri" panose="020F0502020204030204" pitchFamily="34" charset="0"/>
              </a:rPr>
              <a:t>8</a:t>
            </a:r>
          </a:p>
        </p:txBody>
      </p:sp>
      <p:sp>
        <p:nvSpPr>
          <p:cNvPr id="578" name="Shape 578"/>
          <p:cNvSpPr/>
          <p:nvPr/>
        </p:nvSpPr>
        <p:spPr>
          <a:xfrm>
            <a:off x="7620721" y="2153017"/>
            <a:ext cx="363882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0" dirty="0">
                <a:latin typeface="Calibri" panose="020F0502020204030204" pitchFamily="34" charset="0"/>
              </a:rPr>
              <a:t>15</a:t>
            </a:r>
          </a:p>
        </p:txBody>
      </p:sp>
      <p:sp>
        <p:nvSpPr>
          <p:cNvPr id="579" name="Shape 579"/>
          <p:cNvSpPr/>
          <p:nvPr/>
        </p:nvSpPr>
        <p:spPr>
          <a:xfrm>
            <a:off x="1145817" y="3027760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580" name="Shape 580"/>
          <p:cNvSpPr/>
          <p:nvPr/>
        </p:nvSpPr>
        <p:spPr>
          <a:xfrm>
            <a:off x="1558533" y="3027760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581" name="Shape 581"/>
          <p:cNvSpPr/>
          <p:nvPr/>
        </p:nvSpPr>
        <p:spPr>
          <a:xfrm>
            <a:off x="1971248" y="3027760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582" name="Shape 582"/>
          <p:cNvSpPr/>
          <p:nvPr/>
        </p:nvSpPr>
        <p:spPr>
          <a:xfrm>
            <a:off x="2383963" y="3027760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583" name="Shape 583"/>
          <p:cNvSpPr/>
          <p:nvPr/>
        </p:nvSpPr>
        <p:spPr>
          <a:xfrm>
            <a:off x="2796679" y="3027760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584" name="Shape 584"/>
          <p:cNvSpPr/>
          <p:nvPr/>
        </p:nvSpPr>
        <p:spPr>
          <a:xfrm>
            <a:off x="3209394" y="3027760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585" name="Shape 585"/>
          <p:cNvSpPr/>
          <p:nvPr/>
        </p:nvSpPr>
        <p:spPr>
          <a:xfrm>
            <a:off x="3622110" y="3027760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586" name="Shape 586"/>
          <p:cNvSpPr/>
          <p:nvPr/>
        </p:nvSpPr>
        <p:spPr>
          <a:xfrm>
            <a:off x="4034826" y="3027760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587" name="Shape 587"/>
          <p:cNvSpPr/>
          <p:nvPr/>
        </p:nvSpPr>
        <p:spPr>
          <a:xfrm>
            <a:off x="1125158" y="3403174"/>
            <a:ext cx="363882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0" dirty="0">
                <a:latin typeface="Calibri" panose="020F0502020204030204" pitchFamily="34" charset="0"/>
              </a:rPr>
              <a:t>16</a:t>
            </a:r>
          </a:p>
        </p:txBody>
      </p:sp>
      <p:sp>
        <p:nvSpPr>
          <p:cNvPr id="588" name="Shape 588"/>
          <p:cNvSpPr/>
          <p:nvPr/>
        </p:nvSpPr>
        <p:spPr>
          <a:xfrm>
            <a:off x="4014167" y="3403174"/>
            <a:ext cx="363882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0" dirty="0">
                <a:latin typeface="Calibri" panose="020F0502020204030204" pitchFamily="34" charset="0"/>
              </a:rPr>
              <a:t>23</a:t>
            </a:r>
          </a:p>
        </p:txBody>
      </p:sp>
      <p:sp>
        <p:nvSpPr>
          <p:cNvPr id="589" name="Shape 589"/>
          <p:cNvSpPr/>
          <p:nvPr/>
        </p:nvSpPr>
        <p:spPr>
          <a:xfrm>
            <a:off x="4752371" y="3027760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590" name="Shape 590"/>
          <p:cNvSpPr/>
          <p:nvPr/>
        </p:nvSpPr>
        <p:spPr>
          <a:xfrm>
            <a:off x="5165087" y="3027760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591" name="Shape 591"/>
          <p:cNvSpPr/>
          <p:nvPr/>
        </p:nvSpPr>
        <p:spPr>
          <a:xfrm>
            <a:off x="5577802" y="3027760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592" name="Shape 592"/>
          <p:cNvSpPr/>
          <p:nvPr/>
        </p:nvSpPr>
        <p:spPr>
          <a:xfrm>
            <a:off x="5990518" y="3027760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593" name="Shape 593"/>
          <p:cNvSpPr/>
          <p:nvPr/>
        </p:nvSpPr>
        <p:spPr>
          <a:xfrm>
            <a:off x="6403233" y="3027760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594" name="Shape 594"/>
          <p:cNvSpPr/>
          <p:nvPr/>
        </p:nvSpPr>
        <p:spPr>
          <a:xfrm>
            <a:off x="6815949" y="3027760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595" name="Shape 595"/>
          <p:cNvSpPr/>
          <p:nvPr/>
        </p:nvSpPr>
        <p:spPr>
          <a:xfrm>
            <a:off x="7228664" y="3027760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596" name="Shape 596"/>
          <p:cNvSpPr/>
          <p:nvPr/>
        </p:nvSpPr>
        <p:spPr>
          <a:xfrm>
            <a:off x="7641379" y="3027760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597" name="Shape 597"/>
          <p:cNvSpPr/>
          <p:nvPr/>
        </p:nvSpPr>
        <p:spPr>
          <a:xfrm>
            <a:off x="4731712" y="3403174"/>
            <a:ext cx="363882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0" dirty="0">
                <a:latin typeface="Calibri" panose="020F0502020204030204" pitchFamily="34" charset="0"/>
              </a:rPr>
              <a:t>24</a:t>
            </a:r>
          </a:p>
        </p:txBody>
      </p:sp>
      <p:sp>
        <p:nvSpPr>
          <p:cNvPr id="598" name="Shape 598"/>
          <p:cNvSpPr/>
          <p:nvPr/>
        </p:nvSpPr>
        <p:spPr>
          <a:xfrm>
            <a:off x="7620721" y="3403174"/>
            <a:ext cx="363882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0" dirty="0">
                <a:latin typeface="Calibri" panose="020F0502020204030204" pitchFamily="34" charset="0"/>
              </a:rPr>
              <a:t>31</a:t>
            </a:r>
          </a:p>
        </p:txBody>
      </p:sp>
      <p:sp>
        <p:nvSpPr>
          <p:cNvPr id="599" name="Shape 599"/>
          <p:cNvSpPr/>
          <p:nvPr/>
        </p:nvSpPr>
        <p:spPr>
          <a:xfrm>
            <a:off x="1145817" y="1777604"/>
            <a:ext cx="356804" cy="395424"/>
          </a:xfrm>
          <a:prstGeom prst="rect">
            <a:avLst/>
          </a:prstGeom>
          <a:solidFill>
            <a:srgbClr val="5747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600" name="Shape 600"/>
          <p:cNvSpPr/>
          <p:nvPr/>
        </p:nvSpPr>
        <p:spPr>
          <a:xfrm>
            <a:off x="1558533" y="1777604"/>
            <a:ext cx="356804" cy="395424"/>
          </a:xfrm>
          <a:prstGeom prst="rect">
            <a:avLst/>
          </a:prstGeom>
          <a:solidFill>
            <a:srgbClr val="971817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601" name="Shape 601"/>
          <p:cNvSpPr/>
          <p:nvPr/>
        </p:nvSpPr>
        <p:spPr>
          <a:xfrm>
            <a:off x="1971248" y="1777604"/>
            <a:ext cx="356804" cy="395424"/>
          </a:xfrm>
          <a:prstGeom prst="rect">
            <a:avLst/>
          </a:prstGeom>
          <a:solidFill>
            <a:srgbClr val="BC8027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02" name="Shape 602"/>
          <p:cNvSpPr/>
          <p:nvPr/>
        </p:nvSpPr>
        <p:spPr>
          <a:xfrm>
            <a:off x="2383963" y="1777604"/>
            <a:ext cx="356804" cy="395424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603" name="Shape 603"/>
          <p:cNvSpPr/>
          <p:nvPr/>
        </p:nvSpPr>
        <p:spPr>
          <a:xfrm>
            <a:off x="2796679" y="1777604"/>
            <a:ext cx="356804" cy="395424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604" name="Shape 604"/>
          <p:cNvSpPr/>
          <p:nvPr/>
        </p:nvSpPr>
        <p:spPr>
          <a:xfrm>
            <a:off x="3209394" y="1777604"/>
            <a:ext cx="356804" cy="395424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605" name="Shape 605"/>
          <p:cNvSpPr/>
          <p:nvPr/>
        </p:nvSpPr>
        <p:spPr>
          <a:xfrm>
            <a:off x="3622110" y="1777604"/>
            <a:ext cx="356804" cy="395424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606" name="Shape 606"/>
          <p:cNvSpPr/>
          <p:nvPr/>
        </p:nvSpPr>
        <p:spPr>
          <a:xfrm>
            <a:off x="4034826" y="1777604"/>
            <a:ext cx="356804" cy="395424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71248" y="5051704"/>
            <a:ext cx="5717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</a:rPr>
              <a:t>Assuming all free, which should be chosen?</a:t>
            </a:r>
          </a:p>
        </p:txBody>
      </p:sp>
    </p:spTree>
    <p:extLst>
      <p:ext uri="{BB962C8B-B14F-4D97-AF65-F5344CB8AC3E}">
        <p14:creationId xmlns:p14="http://schemas.microsoft.com/office/powerpoint/2010/main" val="1249883309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 dirty="0">
                <a:solidFill>
                  <a:srgbClr val="000000"/>
                </a:solidFill>
              </a:rPr>
              <a:t>Bad File Layout</a:t>
            </a:r>
          </a:p>
        </p:txBody>
      </p:sp>
      <p:sp>
        <p:nvSpPr>
          <p:cNvPr id="609" name="Shape 609"/>
          <p:cNvSpPr/>
          <p:nvPr/>
        </p:nvSpPr>
        <p:spPr>
          <a:xfrm>
            <a:off x="1204596" y="2153017"/>
            <a:ext cx="218009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0" dirty="0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610" name="Shape 610"/>
          <p:cNvSpPr/>
          <p:nvPr/>
        </p:nvSpPr>
        <p:spPr>
          <a:xfrm>
            <a:off x="4093605" y="2153017"/>
            <a:ext cx="218009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0" dirty="0">
                <a:latin typeface="Calibri" panose="020F0502020204030204" pitchFamily="34" charset="0"/>
              </a:rPr>
              <a:t>7</a:t>
            </a:r>
          </a:p>
        </p:txBody>
      </p:sp>
      <p:sp>
        <p:nvSpPr>
          <p:cNvPr id="611" name="Shape 611"/>
          <p:cNvSpPr/>
          <p:nvPr/>
        </p:nvSpPr>
        <p:spPr>
          <a:xfrm>
            <a:off x="4752371" y="177760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12" name="Shape 612"/>
          <p:cNvSpPr/>
          <p:nvPr/>
        </p:nvSpPr>
        <p:spPr>
          <a:xfrm>
            <a:off x="5165086" y="177760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13" name="Shape 613"/>
          <p:cNvSpPr/>
          <p:nvPr/>
        </p:nvSpPr>
        <p:spPr>
          <a:xfrm>
            <a:off x="5577802" y="177760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14" name="Shape 614"/>
          <p:cNvSpPr/>
          <p:nvPr/>
        </p:nvSpPr>
        <p:spPr>
          <a:xfrm>
            <a:off x="5990517" y="177760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15" name="Shape 615"/>
          <p:cNvSpPr/>
          <p:nvPr/>
        </p:nvSpPr>
        <p:spPr>
          <a:xfrm>
            <a:off x="6403233" y="177760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16" name="Shape 616"/>
          <p:cNvSpPr/>
          <p:nvPr/>
        </p:nvSpPr>
        <p:spPr>
          <a:xfrm>
            <a:off x="6815949" y="177760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17" name="Shape 617"/>
          <p:cNvSpPr/>
          <p:nvPr/>
        </p:nvSpPr>
        <p:spPr>
          <a:xfrm>
            <a:off x="7228664" y="177760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18" name="Shape 618"/>
          <p:cNvSpPr/>
          <p:nvPr/>
        </p:nvSpPr>
        <p:spPr>
          <a:xfrm>
            <a:off x="7641379" y="177760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19" name="Shape 619"/>
          <p:cNvSpPr/>
          <p:nvPr/>
        </p:nvSpPr>
        <p:spPr>
          <a:xfrm>
            <a:off x="4811150" y="2153017"/>
            <a:ext cx="218009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0" dirty="0">
                <a:latin typeface="Calibri" panose="020F0502020204030204" pitchFamily="34" charset="0"/>
              </a:rPr>
              <a:t>8</a:t>
            </a:r>
          </a:p>
        </p:txBody>
      </p:sp>
      <p:sp>
        <p:nvSpPr>
          <p:cNvPr id="620" name="Shape 620"/>
          <p:cNvSpPr/>
          <p:nvPr/>
        </p:nvSpPr>
        <p:spPr>
          <a:xfrm>
            <a:off x="7620721" y="2153017"/>
            <a:ext cx="363882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0" dirty="0">
                <a:latin typeface="Calibri" panose="020F0502020204030204" pitchFamily="34" charset="0"/>
              </a:rPr>
              <a:t>15</a:t>
            </a:r>
          </a:p>
        </p:txBody>
      </p:sp>
      <p:sp>
        <p:nvSpPr>
          <p:cNvPr id="621" name="Shape 621"/>
          <p:cNvSpPr/>
          <p:nvPr/>
        </p:nvSpPr>
        <p:spPr>
          <a:xfrm>
            <a:off x="1145817" y="3027760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22" name="Shape 622"/>
          <p:cNvSpPr/>
          <p:nvPr/>
        </p:nvSpPr>
        <p:spPr>
          <a:xfrm>
            <a:off x="1558533" y="3027760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23" name="Shape 623"/>
          <p:cNvSpPr/>
          <p:nvPr/>
        </p:nvSpPr>
        <p:spPr>
          <a:xfrm>
            <a:off x="1971248" y="3027760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24" name="Shape 624"/>
          <p:cNvSpPr/>
          <p:nvPr/>
        </p:nvSpPr>
        <p:spPr>
          <a:xfrm>
            <a:off x="2383963" y="3027760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25" name="Shape 625"/>
          <p:cNvSpPr/>
          <p:nvPr/>
        </p:nvSpPr>
        <p:spPr>
          <a:xfrm>
            <a:off x="2796679" y="3027760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26" name="Shape 626"/>
          <p:cNvSpPr/>
          <p:nvPr/>
        </p:nvSpPr>
        <p:spPr>
          <a:xfrm>
            <a:off x="3209394" y="3027760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27" name="Shape 627"/>
          <p:cNvSpPr/>
          <p:nvPr/>
        </p:nvSpPr>
        <p:spPr>
          <a:xfrm>
            <a:off x="3622110" y="3027760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28" name="Shape 628"/>
          <p:cNvSpPr/>
          <p:nvPr/>
        </p:nvSpPr>
        <p:spPr>
          <a:xfrm>
            <a:off x="4034826" y="3027760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29" name="Shape 629"/>
          <p:cNvSpPr/>
          <p:nvPr/>
        </p:nvSpPr>
        <p:spPr>
          <a:xfrm>
            <a:off x="1125158" y="3403174"/>
            <a:ext cx="363882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0" dirty="0">
                <a:latin typeface="Calibri" panose="020F0502020204030204" pitchFamily="34" charset="0"/>
              </a:rPr>
              <a:t>16</a:t>
            </a:r>
          </a:p>
        </p:txBody>
      </p:sp>
      <p:sp>
        <p:nvSpPr>
          <p:cNvPr id="630" name="Shape 630"/>
          <p:cNvSpPr/>
          <p:nvPr/>
        </p:nvSpPr>
        <p:spPr>
          <a:xfrm>
            <a:off x="4014167" y="3403174"/>
            <a:ext cx="363882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0" dirty="0">
                <a:latin typeface="Calibri" panose="020F0502020204030204" pitchFamily="34" charset="0"/>
              </a:rPr>
              <a:t>23</a:t>
            </a:r>
          </a:p>
        </p:txBody>
      </p:sp>
      <p:sp>
        <p:nvSpPr>
          <p:cNvPr id="631" name="Shape 631"/>
          <p:cNvSpPr/>
          <p:nvPr/>
        </p:nvSpPr>
        <p:spPr>
          <a:xfrm>
            <a:off x="4752371" y="3027760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32" name="Shape 632"/>
          <p:cNvSpPr/>
          <p:nvPr/>
        </p:nvSpPr>
        <p:spPr>
          <a:xfrm>
            <a:off x="5165087" y="3027760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33" name="Shape 633"/>
          <p:cNvSpPr/>
          <p:nvPr/>
        </p:nvSpPr>
        <p:spPr>
          <a:xfrm>
            <a:off x="5577802" y="3027760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34" name="Shape 634"/>
          <p:cNvSpPr/>
          <p:nvPr/>
        </p:nvSpPr>
        <p:spPr>
          <a:xfrm>
            <a:off x="5990518" y="3027760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35" name="Shape 635"/>
          <p:cNvSpPr/>
          <p:nvPr/>
        </p:nvSpPr>
        <p:spPr>
          <a:xfrm>
            <a:off x="6403233" y="3027760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36" name="Shape 636"/>
          <p:cNvSpPr/>
          <p:nvPr/>
        </p:nvSpPr>
        <p:spPr>
          <a:xfrm>
            <a:off x="6815949" y="3027760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37" name="Shape 637"/>
          <p:cNvSpPr/>
          <p:nvPr/>
        </p:nvSpPr>
        <p:spPr>
          <a:xfrm>
            <a:off x="7228664" y="3027760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38" name="Shape 638"/>
          <p:cNvSpPr/>
          <p:nvPr/>
        </p:nvSpPr>
        <p:spPr>
          <a:xfrm>
            <a:off x="7641379" y="3027760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39" name="Shape 639"/>
          <p:cNvSpPr/>
          <p:nvPr/>
        </p:nvSpPr>
        <p:spPr>
          <a:xfrm>
            <a:off x="4731712" y="3403174"/>
            <a:ext cx="363882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0" dirty="0">
                <a:latin typeface="Calibri" panose="020F0502020204030204" pitchFamily="34" charset="0"/>
              </a:rPr>
              <a:t>24</a:t>
            </a:r>
          </a:p>
        </p:txBody>
      </p:sp>
      <p:sp>
        <p:nvSpPr>
          <p:cNvPr id="640" name="Shape 640"/>
          <p:cNvSpPr/>
          <p:nvPr/>
        </p:nvSpPr>
        <p:spPr>
          <a:xfrm>
            <a:off x="7620721" y="3403174"/>
            <a:ext cx="363882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0" dirty="0">
                <a:latin typeface="Calibri" panose="020F0502020204030204" pitchFamily="34" charset="0"/>
              </a:rPr>
              <a:t>31</a:t>
            </a:r>
          </a:p>
        </p:txBody>
      </p:sp>
      <p:sp>
        <p:nvSpPr>
          <p:cNvPr id="641" name="Shape 641"/>
          <p:cNvSpPr/>
          <p:nvPr/>
        </p:nvSpPr>
        <p:spPr>
          <a:xfrm>
            <a:off x="1145817" y="1777604"/>
            <a:ext cx="356804" cy="395424"/>
          </a:xfrm>
          <a:prstGeom prst="rect">
            <a:avLst/>
          </a:prstGeom>
          <a:solidFill>
            <a:srgbClr val="5747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642" name="Shape 642"/>
          <p:cNvSpPr/>
          <p:nvPr/>
        </p:nvSpPr>
        <p:spPr>
          <a:xfrm>
            <a:off x="1558533" y="1777604"/>
            <a:ext cx="356804" cy="395424"/>
          </a:xfrm>
          <a:prstGeom prst="rect">
            <a:avLst/>
          </a:prstGeom>
          <a:solidFill>
            <a:srgbClr val="971817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643" name="Shape 643"/>
          <p:cNvSpPr/>
          <p:nvPr/>
        </p:nvSpPr>
        <p:spPr>
          <a:xfrm>
            <a:off x="1971248" y="1777604"/>
            <a:ext cx="356804" cy="395424"/>
          </a:xfrm>
          <a:prstGeom prst="rect">
            <a:avLst/>
          </a:prstGeom>
          <a:solidFill>
            <a:srgbClr val="BC8027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44" name="Shape 644"/>
          <p:cNvSpPr/>
          <p:nvPr/>
        </p:nvSpPr>
        <p:spPr>
          <a:xfrm>
            <a:off x="2383963" y="1777604"/>
            <a:ext cx="356804" cy="395424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645" name="Shape 645"/>
          <p:cNvSpPr/>
          <p:nvPr/>
        </p:nvSpPr>
        <p:spPr>
          <a:xfrm>
            <a:off x="2796679" y="1777604"/>
            <a:ext cx="356804" cy="395424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646" name="Shape 646"/>
          <p:cNvSpPr/>
          <p:nvPr/>
        </p:nvSpPr>
        <p:spPr>
          <a:xfrm>
            <a:off x="3209394" y="1777604"/>
            <a:ext cx="356804" cy="395424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647" name="Shape 647"/>
          <p:cNvSpPr/>
          <p:nvPr/>
        </p:nvSpPr>
        <p:spPr>
          <a:xfrm>
            <a:off x="3622110" y="1777604"/>
            <a:ext cx="356804" cy="395424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648" name="Shape 648"/>
          <p:cNvSpPr/>
          <p:nvPr/>
        </p:nvSpPr>
        <p:spPr>
          <a:xfrm>
            <a:off x="4034826" y="1777604"/>
            <a:ext cx="356804" cy="395424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649" name="Shape 649"/>
          <p:cNvSpPr/>
          <p:nvPr/>
        </p:nvSpPr>
        <p:spPr>
          <a:xfrm>
            <a:off x="4801221" y="1340841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650" name="Shape 650"/>
          <p:cNvSpPr/>
          <p:nvPr/>
        </p:nvSpPr>
        <p:spPr>
          <a:xfrm>
            <a:off x="7690229" y="2560178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651" name="Shape 651"/>
          <p:cNvSpPr/>
          <p:nvPr/>
        </p:nvSpPr>
        <p:spPr>
          <a:xfrm>
            <a:off x="5626652" y="2560178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652" name="Shape 652"/>
          <p:cNvSpPr/>
          <p:nvPr/>
        </p:nvSpPr>
        <p:spPr>
          <a:xfrm>
            <a:off x="2432813" y="2560178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653" name="Shape 653"/>
          <p:cNvSpPr/>
          <p:nvPr/>
        </p:nvSpPr>
        <p:spPr>
          <a:xfrm>
            <a:off x="2137818" y="1010017"/>
            <a:ext cx="738985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0" dirty="0" err="1">
                <a:solidFill>
                  <a:srgbClr val="000000"/>
                </a:solidFill>
                <a:latin typeface="Calibri" panose="020F0502020204030204" pitchFamily="34" charset="0"/>
              </a:rPr>
              <a:t>inode</a:t>
            </a:r>
            <a:endParaRPr sz="2250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54" name="Shape 654"/>
          <p:cNvSpPr/>
          <p:nvPr/>
        </p:nvSpPr>
        <p:spPr>
          <a:xfrm>
            <a:off x="2535331" y="1389452"/>
            <a:ext cx="1" cy="33846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10572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Shape 6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Better File Layout</a:t>
            </a:r>
          </a:p>
        </p:txBody>
      </p:sp>
      <p:sp>
        <p:nvSpPr>
          <p:cNvPr id="657" name="Shape 657"/>
          <p:cNvSpPr/>
          <p:nvPr/>
        </p:nvSpPr>
        <p:spPr>
          <a:xfrm>
            <a:off x="1204596" y="2153017"/>
            <a:ext cx="218009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0" dirty="0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658" name="Shape 658"/>
          <p:cNvSpPr/>
          <p:nvPr/>
        </p:nvSpPr>
        <p:spPr>
          <a:xfrm>
            <a:off x="4093605" y="2153017"/>
            <a:ext cx="218009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0" dirty="0">
                <a:latin typeface="Calibri" panose="020F0502020204030204" pitchFamily="34" charset="0"/>
              </a:rPr>
              <a:t>7</a:t>
            </a:r>
          </a:p>
        </p:txBody>
      </p:sp>
      <p:sp>
        <p:nvSpPr>
          <p:cNvPr id="659" name="Shape 659"/>
          <p:cNvSpPr/>
          <p:nvPr/>
        </p:nvSpPr>
        <p:spPr>
          <a:xfrm>
            <a:off x="4752371" y="177760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60" name="Shape 660"/>
          <p:cNvSpPr/>
          <p:nvPr/>
        </p:nvSpPr>
        <p:spPr>
          <a:xfrm>
            <a:off x="5165086" y="177760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61" name="Shape 661"/>
          <p:cNvSpPr/>
          <p:nvPr/>
        </p:nvSpPr>
        <p:spPr>
          <a:xfrm>
            <a:off x="5577802" y="177760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62" name="Shape 662"/>
          <p:cNvSpPr/>
          <p:nvPr/>
        </p:nvSpPr>
        <p:spPr>
          <a:xfrm>
            <a:off x="5990517" y="177760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63" name="Shape 663"/>
          <p:cNvSpPr/>
          <p:nvPr/>
        </p:nvSpPr>
        <p:spPr>
          <a:xfrm>
            <a:off x="6403233" y="177760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64" name="Shape 664"/>
          <p:cNvSpPr/>
          <p:nvPr/>
        </p:nvSpPr>
        <p:spPr>
          <a:xfrm>
            <a:off x="6815949" y="177760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65" name="Shape 665"/>
          <p:cNvSpPr/>
          <p:nvPr/>
        </p:nvSpPr>
        <p:spPr>
          <a:xfrm>
            <a:off x="7228664" y="177760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66" name="Shape 666"/>
          <p:cNvSpPr/>
          <p:nvPr/>
        </p:nvSpPr>
        <p:spPr>
          <a:xfrm>
            <a:off x="7641379" y="177760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67" name="Shape 667"/>
          <p:cNvSpPr/>
          <p:nvPr/>
        </p:nvSpPr>
        <p:spPr>
          <a:xfrm>
            <a:off x="4811150" y="2153017"/>
            <a:ext cx="218009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0" dirty="0">
                <a:latin typeface="Calibri" panose="020F0502020204030204" pitchFamily="34" charset="0"/>
              </a:rPr>
              <a:t>8</a:t>
            </a:r>
          </a:p>
        </p:txBody>
      </p:sp>
      <p:sp>
        <p:nvSpPr>
          <p:cNvPr id="668" name="Shape 668"/>
          <p:cNvSpPr/>
          <p:nvPr/>
        </p:nvSpPr>
        <p:spPr>
          <a:xfrm>
            <a:off x="7620721" y="2153017"/>
            <a:ext cx="363882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0" dirty="0">
                <a:latin typeface="Calibri" panose="020F0502020204030204" pitchFamily="34" charset="0"/>
              </a:rPr>
              <a:t>15</a:t>
            </a:r>
          </a:p>
        </p:txBody>
      </p:sp>
      <p:sp>
        <p:nvSpPr>
          <p:cNvPr id="669" name="Shape 669"/>
          <p:cNvSpPr/>
          <p:nvPr/>
        </p:nvSpPr>
        <p:spPr>
          <a:xfrm>
            <a:off x="1145817" y="3027760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70" name="Shape 670"/>
          <p:cNvSpPr/>
          <p:nvPr/>
        </p:nvSpPr>
        <p:spPr>
          <a:xfrm>
            <a:off x="1558533" y="3027760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71" name="Shape 671"/>
          <p:cNvSpPr/>
          <p:nvPr/>
        </p:nvSpPr>
        <p:spPr>
          <a:xfrm>
            <a:off x="1971248" y="3027760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72" name="Shape 672"/>
          <p:cNvSpPr/>
          <p:nvPr/>
        </p:nvSpPr>
        <p:spPr>
          <a:xfrm>
            <a:off x="2383963" y="3027760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73" name="Shape 673"/>
          <p:cNvSpPr/>
          <p:nvPr/>
        </p:nvSpPr>
        <p:spPr>
          <a:xfrm>
            <a:off x="2796679" y="3027760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74" name="Shape 674"/>
          <p:cNvSpPr/>
          <p:nvPr/>
        </p:nvSpPr>
        <p:spPr>
          <a:xfrm>
            <a:off x="3209394" y="3027760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75" name="Shape 675"/>
          <p:cNvSpPr/>
          <p:nvPr/>
        </p:nvSpPr>
        <p:spPr>
          <a:xfrm>
            <a:off x="3622110" y="3027760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76" name="Shape 676"/>
          <p:cNvSpPr/>
          <p:nvPr/>
        </p:nvSpPr>
        <p:spPr>
          <a:xfrm>
            <a:off x="4034826" y="3027760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77" name="Shape 677"/>
          <p:cNvSpPr/>
          <p:nvPr/>
        </p:nvSpPr>
        <p:spPr>
          <a:xfrm>
            <a:off x="1125158" y="3403174"/>
            <a:ext cx="363882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0" dirty="0">
                <a:latin typeface="Calibri" panose="020F0502020204030204" pitchFamily="34" charset="0"/>
              </a:rPr>
              <a:t>16</a:t>
            </a:r>
          </a:p>
        </p:txBody>
      </p:sp>
      <p:sp>
        <p:nvSpPr>
          <p:cNvPr id="678" name="Shape 678"/>
          <p:cNvSpPr/>
          <p:nvPr/>
        </p:nvSpPr>
        <p:spPr>
          <a:xfrm>
            <a:off x="4014167" y="3403174"/>
            <a:ext cx="363882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0" dirty="0">
                <a:latin typeface="Calibri" panose="020F0502020204030204" pitchFamily="34" charset="0"/>
              </a:rPr>
              <a:t>23</a:t>
            </a:r>
          </a:p>
        </p:txBody>
      </p:sp>
      <p:sp>
        <p:nvSpPr>
          <p:cNvPr id="679" name="Shape 679"/>
          <p:cNvSpPr/>
          <p:nvPr/>
        </p:nvSpPr>
        <p:spPr>
          <a:xfrm>
            <a:off x="4752371" y="3027760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80" name="Shape 680"/>
          <p:cNvSpPr/>
          <p:nvPr/>
        </p:nvSpPr>
        <p:spPr>
          <a:xfrm>
            <a:off x="5165087" y="3027760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81" name="Shape 681"/>
          <p:cNvSpPr/>
          <p:nvPr/>
        </p:nvSpPr>
        <p:spPr>
          <a:xfrm>
            <a:off x="5577802" y="3027760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82" name="Shape 682"/>
          <p:cNvSpPr/>
          <p:nvPr/>
        </p:nvSpPr>
        <p:spPr>
          <a:xfrm>
            <a:off x="5990518" y="3027760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83" name="Shape 683"/>
          <p:cNvSpPr/>
          <p:nvPr/>
        </p:nvSpPr>
        <p:spPr>
          <a:xfrm>
            <a:off x="6403233" y="3027760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84" name="Shape 684"/>
          <p:cNvSpPr/>
          <p:nvPr/>
        </p:nvSpPr>
        <p:spPr>
          <a:xfrm>
            <a:off x="6815949" y="3027760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85" name="Shape 685"/>
          <p:cNvSpPr/>
          <p:nvPr/>
        </p:nvSpPr>
        <p:spPr>
          <a:xfrm>
            <a:off x="7228664" y="3027760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86" name="Shape 686"/>
          <p:cNvSpPr/>
          <p:nvPr/>
        </p:nvSpPr>
        <p:spPr>
          <a:xfrm>
            <a:off x="7641379" y="3027760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87" name="Shape 687"/>
          <p:cNvSpPr/>
          <p:nvPr/>
        </p:nvSpPr>
        <p:spPr>
          <a:xfrm>
            <a:off x="4731712" y="3403174"/>
            <a:ext cx="363882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0" dirty="0">
                <a:latin typeface="Calibri" panose="020F0502020204030204" pitchFamily="34" charset="0"/>
              </a:rPr>
              <a:t>24</a:t>
            </a:r>
          </a:p>
        </p:txBody>
      </p:sp>
      <p:sp>
        <p:nvSpPr>
          <p:cNvPr id="688" name="Shape 688"/>
          <p:cNvSpPr/>
          <p:nvPr/>
        </p:nvSpPr>
        <p:spPr>
          <a:xfrm>
            <a:off x="7620721" y="3403174"/>
            <a:ext cx="363882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0" dirty="0">
                <a:latin typeface="Calibri" panose="020F0502020204030204" pitchFamily="34" charset="0"/>
              </a:rPr>
              <a:t>31</a:t>
            </a:r>
          </a:p>
        </p:txBody>
      </p:sp>
      <p:sp>
        <p:nvSpPr>
          <p:cNvPr id="689" name="Shape 689"/>
          <p:cNvSpPr/>
          <p:nvPr/>
        </p:nvSpPr>
        <p:spPr>
          <a:xfrm>
            <a:off x="1145817" y="1777604"/>
            <a:ext cx="356804" cy="395424"/>
          </a:xfrm>
          <a:prstGeom prst="rect">
            <a:avLst/>
          </a:prstGeom>
          <a:solidFill>
            <a:srgbClr val="5747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690" name="Shape 690"/>
          <p:cNvSpPr/>
          <p:nvPr/>
        </p:nvSpPr>
        <p:spPr>
          <a:xfrm>
            <a:off x="1558533" y="1777604"/>
            <a:ext cx="356804" cy="395424"/>
          </a:xfrm>
          <a:prstGeom prst="rect">
            <a:avLst/>
          </a:prstGeom>
          <a:solidFill>
            <a:srgbClr val="971817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691" name="Shape 691"/>
          <p:cNvSpPr/>
          <p:nvPr/>
        </p:nvSpPr>
        <p:spPr>
          <a:xfrm>
            <a:off x="1971248" y="1777604"/>
            <a:ext cx="356804" cy="395424"/>
          </a:xfrm>
          <a:prstGeom prst="rect">
            <a:avLst/>
          </a:prstGeom>
          <a:solidFill>
            <a:srgbClr val="BC8027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92" name="Shape 692"/>
          <p:cNvSpPr/>
          <p:nvPr/>
        </p:nvSpPr>
        <p:spPr>
          <a:xfrm>
            <a:off x="2383963" y="1777604"/>
            <a:ext cx="356804" cy="395424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693" name="Shape 693"/>
          <p:cNvSpPr/>
          <p:nvPr/>
        </p:nvSpPr>
        <p:spPr>
          <a:xfrm>
            <a:off x="2796679" y="1777604"/>
            <a:ext cx="356804" cy="395424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694" name="Shape 694"/>
          <p:cNvSpPr/>
          <p:nvPr/>
        </p:nvSpPr>
        <p:spPr>
          <a:xfrm>
            <a:off x="3209394" y="1777604"/>
            <a:ext cx="356804" cy="395424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695" name="Shape 695"/>
          <p:cNvSpPr/>
          <p:nvPr/>
        </p:nvSpPr>
        <p:spPr>
          <a:xfrm>
            <a:off x="3622110" y="1777604"/>
            <a:ext cx="356804" cy="395424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696" name="Shape 696"/>
          <p:cNvSpPr/>
          <p:nvPr/>
        </p:nvSpPr>
        <p:spPr>
          <a:xfrm>
            <a:off x="4034826" y="1777604"/>
            <a:ext cx="356804" cy="395424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697" name="Shape 697"/>
          <p:cNvSpPr/>
          <p:nvPr/>
        </p:nvSpPr>
        <p:spPr>
          <a:xfrm>
            <a:off x="4801221" y="1340841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698" name="Shape 698"/>
          <p:cNvSpPr/>
          <p:nvPr/>
        </p:nvSpPr>
        <p:spPr>
          <a:xfrm>
            <a:off x="5211987" y="1340841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699" name="Shape 699"/>
          <p:cNvSpPr/>
          <p:nvPr/>
        </p:nvSpPr>
        <p:spPr>
          <a:xfrm>
            <a:off x="5604893" y="1340841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700" name="Shape 700"/>
          <p:cNvSpPr/>
          <p:nvPr/>
        </p:nvSpPr>
        <p:spPr>
          <a:xfrm>
            <a:off x="6024588" y="1340841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701" name="Shape 701"/>
          <p:cNvSpPr/>
          <p:nvPr/>
        </p:nvSpPr>
        <p:spPr>
          <a:xfrm>
            <a:off x="2137818" y="1010017"/>
            <a:ext cx="738985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0" dirty="0" err="1">
                <a:solidFill>
                  <a:srgbClr val="000000"/>
                </a:solidFill>
                <a:latin typeface="Calibri" panose="020F0502020204030204" pitchFamily="34" charset="0"/>
              </a:rPr>
              <a:t>inode</a:t>
            </a:r>
            <a:endParaRPr sz="2250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02" name="Shape 702"/>
          <p:cNvSpPr/>
          <p:nvPr/>
        </p:nvSpPr>
        <p:spPr>
          <a:xfrm>
            <a:off x="2535331" y="1389452"/>
            <a:ext cx="1" cy="33846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600687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Best File Layout</a:t>
            </a:r>
          </a:p>
        </p:txBody>
      </p:sp>
      <p:sp>
        <p:nvSpPr>
          <p:cNvPr id="705" name="Shape 705"/>
          <p:cNvSpPr/>
          <p:nvPr/>
        </p:nvSpPr>
        <p:spPr>
          <a:xfrm>
            <a:off x="1204596" y="2153017"/>
            <a:ext cx="218009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0" dirty="0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706" name="Shape 706"/>
          <p:cNvSpPr/>
          <p:nvPr/>
        </p:nvSpPr>
        <p:spPr>
          <a:xfrm>
            <a:off x="4093605" y="2153017"/>
            <a:ext cx="218009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0" dirty="0">
                <a:latin typeface="Calibri" panose="020F0502020204030204" pitchFamily="34" charset="0"/>
              </a:rPr>
              <a:t>7</a:t>
            </a:r>
          </a:p>
        </p:txBody>
      </p:sp>
      <p:sp>
        <p:nvSpPr>
          <p:cNvPr id="707" name="Shape 707"/>
          <p:cNvSpPr/>
          <p:nvPr/>
        </p:nvSpPr>
        <p:spPr>
          <a:xfrm>
            <a:off x="4752371" y="177760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08" name="Shape 708"/>
          <p:cNvSpPr/>
          <p:nvPr/>
        </p:nvSpPr>
        <p:spPr>
          <a:xfrm>
            <a:off x="5165086" y="177760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09" name="Shape 709"/>
          <p:cNvSpPr/>
          <p:nvPr/>
        </p:nvSpPr>
        <p:spPr>
          <a:xfrm>
            <a:off x="5577802" y="177760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10" name="Shape 710"/>
          <p:cNvSpPr/>
          <p:nvPr/>
        </p:nvSpPr>
        <p:spPr>
          <a:xfrm>
            <a:off x="5990517" y="177760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11" name="Shape 711"/>
          <p:cNvSpPr/>
          <p:nvPr/>
        </p:nvSpPr>
        <p:spPr>
          <a:xfrm>
            <a:off x="6403233" y="177760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12" name="Shape 712"/>
          <p:cNvSpPr/>
          <p:nvPr/>
        </p:nvSpPr>
        <p:spPr>
          <a:xfrm>
            <a:off x="6815949" y="177760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13" name="Shape 713"/>
          <p:cNvSpPr/>
          <p:nvPr/>
        </p:nvSpPr>
        <p:spPr>
          <a:xfrm>
            <a:off x="7228664" y="177760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14" name="Shape 714"/>
          <p:cNvSpPr/>
          <p:nvPr/>
        </p:nvSpPr>
        <p:spPr>
          <a:xfrm>
            <a:off x="7641379" y="177760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15" name="Shape 715"/>
          <p:cNvSpPr/>
          <p:nvPr/>
        </p:nvSpPr>
        <p:spPr>
          <a:xfrm>
            <a:off x="4811150" y="2153017"/>
            <a:ext cx="218009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0" dirty="0">
                <a:latin typeface="Calibri" panose="020F0502020204030204" pitchFamily="34" charset="0"/>
              </a:rPr>
              <a:t>8</a:t>
            </a:r>
          </a:p>
        </p:txBody>
      </p:sp>
      <p:sp>
        <p:nvSpPr>
          <p:cNvPr id="716" name="Shape 716"/>
          <p:cNvSpPr/>
          <p:nvPr/>
        </p:nvSpPr>
        <p:spPr>
          <a:xfrm>
            <a:off x="7620721" y="2153017"/>
            <a:ext cx="363882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0" dirty="0">
                <a:latin typeface="Calibri" panose="020F0502020204030204" pitchFamily="34" charset="0"/>
              </a:rPr>
              <a:t>15</a:t>
            </a:r>
          </a:p>
        </p:txBody>
      </p:sp>
      <p:sp>
        <p:nvSpPr>
          <p:cNvPr id="717" name="Shape 717"/>
          <p:cNvSpPr/>
          <p:nvPr/>
        </p:nvSpPr>
        <p:spPr>
          <a:xfrm>
            <a:off x="1145817" y="3027760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18" name="Shape 718"/>
          <p:cNvSpPr/>
          <p:nvPr/>
        </p:nvSpPr>
        <p:spPr>
          <a:xfrm>
            <a:off x="1558533" y="3027760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19" name="Shape 719"/>
          <p:cNvSpPr/>
          <p:nvPr/>
        </p:nvSpPr>
        <p:spPr>
          <a:xfrm>
            <a:off x="1971248" y="3027760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20" name="Shape 720"/>
          <p:cNvSpPr/>
          <p:nvPr/>
        </p:nvSpPr>
        <p:spPr>
          <a:xfrm>
            <a:off x="2383963" y="3027760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21" name="Shape 721"/>
          <p:cNvSpPr/>
          <p:nvPr/>
        </p:nvSpPr>
        <p:spPr>
          <a:xfrm>
            <a:off x="2796679" y="3027760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22" name="Shape 722"/>
          <p:cNvSpPr/>
          <p:nvPr/>
        </p:nvSpPr>
        <p:spPr>
          <a:xfrm>
            <a:off x="3209394" y="3027760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23" name="Shape 723"/>
          <p:cNvSpPr/>
          <p:nvPr/>
        </p:nvSpPr>
        <p:spPr>
          <a:xfrm>
            <a:off x="3622110" y="3027760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24" name="Shape 724"/>
          <p:cNvSpPr/>
          <p:nvPr/>
        </p:nvSpPr>
        <p:spPr>
          <a:xfrm>
            <a:off x="4034826" y="3027760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25" name="Shape 725"/>
          <p:cNvSpPr/>
          <p:nvPr/>
        </p:nvSpPr>
        <p:spPr>
          <a:xfrm>
            <a:off x="1125158" y="3403174"/>
            <a:ext cx="363882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0" dirty="0">
                <a:latin typeface="Calibri" panose="020F0502020204030204" pitchFamily="34" charset="0"/>
              </a:rPr>
              <a:t>16</a:t>
            </a:r>
          </a:p>
        </p:txBody>
      </p:sp>
      <p:sp>
        <p:nvSpPr>
          <p:cNvPr id="726" name="Shape 726"/>
          <p:cNvSpPr/>
          <p:nvPr/>
        </p:nvSpPr>
        <p:spPr>
          <a:xfrm>
            <a:off x="4014167" y="3403174"/>
            <a:ext cx="363882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0" dirty="0">
                <a:latin typeface="Calibri" panose="020F0502020204030204" pitchFamily="34" charset="0"/>
              </a:rPr>
              <a:t>23</a:t>
            </a:r>
          </a:p>
        </p:txBody>
      </p:sp>
      <p:sp>
        <p:nvSpPr>
          <p:cNvPr id="727" name="Shape 727"/>
          <p:cNvSpPr/>
          <p:nvPr/>
        </p:nvSpPr>
        <p:spPr>
          <a:xfrm>
            <a:off x="4752371" y="3027760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28" name="Shape 728"/>
          <p:cNvSpPr/>
          <p:nvPr/>
        </p:nvSpPr>
        <p:spPr>
          <a:xfrm>
            <a:off x="5165087" y="3027760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29" name="Shape 729"/>
          <p:cNvSpPr/>
          <p:nvPr/>
        </p:nvSpPr>
        <p:spPr>
          <a:xfrm>
            <a:off x="5577802" y="3027760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30" name="Shape 730"/>
          <p:cNvSpPr/>
          <p:nvPr/>
        </p:nvSpPr>
        <p:spPr>
          <a:xfrm>
            <a:off x="5990518" y="3027760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31" name="Shape 731"/>
          <p:cNvSpPr/>
          <p:nvPr/>
        </p:nvSpPr>
        <p:spPr>
          <a:xfrm>
            <a:off x="6403233" y="3027760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32" name="Shape 732"/>
          <p:cNvSpPr/>
          <p:nvPr/>
        </p:nvSpPr>
        <p:spPr>
          <a:xfrm>
            <a:off x="6815949" y="3027760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33" name="Shape 733"/>
          <p:cNvSpPr/>
          <p:nvPr/>
        </p:nvSpPr>
        <p:spPr>
          <a:xfrm>
            <a:off x="7228664" y="3027760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34" name="Shape 734"/>
          <p:cNvSpPr/>
          <p:nvPr/>
        </p:nvSpPr>
        <p:spPr>
          <a:xfrm>
            <a:off x="7641379" y="3027760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35" name="Shape 735"/>
          <p:cNvSpPr/>
          <p:nvPr/>
        </p:nvSpPr>
        <p:spPr>
          <a:xfrm>
            <a:off x="4731712" y="3403174"/>
            <a:ext cx="363882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0" dirty="0">
                <a:latin typeface="Calibri" panose="020F0502020204030204" pitchFamily="34" charset="0"/>
              </a:rPr>
              <a:t>24</a:t>
            </a:r>
          </a:p>
        </p:txBody>
      </p:sp>
      <p:sp>
        <p:nvSpPr>
          <p:cNvPr id="736" name="Shape 736"/>
          <p:cNvSpPr/>
          <p:nvPr/>
        </p:nvSpPr>
        <p:spPr>
          <a:xfrm>
            <a:off x="7620721" y="3403174"/>
            <a:ext cx="363882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0" dirty="0">
                <a:latin typeface="Calibri" panose="020F0502020204030204" pitchFamily="34" charset="0"/>
              </a:rPr>
              <a:t>31</a:t>
            </a:r>
          </a:p>
        </p:txBody>
      </p:sp>
      <p:sp>
        <p:nvSpPr>
          <p:cNvPr id="737" name="Shape 737"/>
          <p:cNvSpPr/>
          <p:nvPr/>
        </p:nvSpPr>
        <p:spPr>
          <a:xfrm>
            <a:off x="1145817" y="1777604"/>
            <a:ext cx="356804" cy="395424"/>
          </a:xfrm>
          <a:prstGeom prst="rect">
            <a:avLst/>
          </a:prstGeom>
          <a:solidFill>
            <a:srgbClr val="5747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738" name="Shape 738"/>
          <p:cNvSpPr/>
          <p:nvPr/>
        </p:nvSpPr>
        <p:spPr>
          <a:xfrm>
            <a:off x="1558533" y="1777604"/>
            <a:ext cx="356804" cy="395424"/>
          </a:xfrm>
          <a:prstGeom prst="rect">
            <a:avLst/>
          </a:prstGeom>
          <a:solidFill>
            <a:srgbClr val="971817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739" name="Shape 739"/>
          <p:cNvSpPr/>
          <p:nvPr/>
        </p:nvSpPr>
        <p:spPr>
          <a:xfrm>
            <a:off x="1971248" y="1777604"/>
            <a:ext cx="356804" cy="395424"/>
          </a:xfrm>
          <a:prstGeom prst="rect">
            <a:avLst/>
          </a:prstGeom>
          <a:solidFill>
            <a:srgbClr val="BC8027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40" name="Shape 740"/>
          <p:cNvSpPr/>
          <p:nvPr/>
        </p:nvSpPr>
        <p:spPr>
          <a:xfrm>
            <a:off x="2383963" y="1777604"/>
            <a:ext cx="356804" cy="395424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741" name="Shape 741"/>
          <p:cNvSpPr/>
          <p:nvPr/>
        </p:nvSpPr>
        <p:spPr>
          <a:xfrm>
            <a:off x="2796679" y="1777604"/>
            <a:ext cx="356804" cy="395424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742" name="Shape 742"/>
          <p:cNvSpPr/>
          <p:nvPr/>
        </p:nvSpPr>
        <p:spPr>
          <a:xfrm>
            <a:off x="3209394" y="1777604"/>
            <a:ext cx="356804" cy="395424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743" name="Shape 743"/>
          <p:cNvSpPr/>
          <p:nvPr/>
        </p:nvSpPr>
        <p:spPr>
          <a:xfrm>
            <a:off x="3622110" y="1777604"/>
            <a:ext cx="356804" cy="395424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744" name="Shape 744"/>
          <p:cNvSpPr/>
          <p:nvPr/>
        </p:nvSpPr>
        <p:spPr>
          <a:xfrm>
            <a:off x="4034826" y="1777604"/>
            <a:ext cx="356804" cy="395424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745" name="Shape 745"/>
          <p:cNvSpPr/>
          <p:nvPr/>
        </p:nvSpPr>
        <p:spPr>
          <a:xfrm>
            <a:off x="4801221" y="1340841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746" name="Shape 746"/>
          <p:cNvSpPr/>
          <p:nvPr/>
        </p:nvSpPr>
        <p:spPr>
          <a:xfrm>
            <a:off x="5211987" y="1340841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747" name="Shape 747"/>
          <p:cNvSpPr/>
          <p:nvPr/>
        </p:nvSpPr>
        <p:spPr>
          <a:xfrm>
            <a:off x="5604893" y="1340841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748" name="Shape 748"/>
          <p:cNvSpPr/>
          <p:nvPr/>
        </p:nvSpPr>
        <p:spPr>
          <a:xfrm>
            <a:off x="6024588" y="1340841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749" name="Shape 749"/>
          <p:cNvSpPr/>
          <p:nvPr/>
        </p:nvSpPr>
        <p:spPr>
          <a:xfrm>
            <a:off x="3923755" y="1010017"/>
            <a:ext cx="738985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0" dirty="0" err="1">
                <a:solidFill>
                  <a:srgbClr val="000000"/>
                </a:solidFill>
                <a:latin typeface="Calibri" panose="020F0502020204030204" pitchFamily="34" charset="0"/>
              </a:rPr>
              <a:t>inode</a:t>
            </a:r>
            <a:endParaRPr sz="2250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50" name="Shape 750"/>
          <p:cNvSpPr/>
          <p:nvPr/>
        </p:nvSpPr>
        <p:spPr>
          <a:xfrm>
            <a:off x="4321269" y="1389452"/>
            <a:ext cx="1" cy="33846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12528" y="4657138"/>
            <a:ext cx="4087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Can’t do this for all files </a:t>
            </a:r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  <a:sym typeface="Wingdings"/>
              </a:rPr>
              <a:t></a:t>
            </a:r>
            <a:endParaRPr lang="en-US" sz="28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01144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Shape 752"/>
          <p:cNvSpPr>
            <a:spLocks noGrp="1"/>
          </p:cNvSpPr>
          <p:nvPr>
            <p:ph type="title"/>
          </p:nvPr>
        </p:nvSpPr>
        <p:spPr>
          <a:xfrm>
            <a:off x="752577" y="1151930"/>
            <a:ext cx="7638847" cy="2321719"/>
          </a:xfrm>
          <a:prstGeom prst="rect">
            <a:avLst/>
          </a:prstGeom>
        </p:spPr>
        <p:txBody>
          <a:bodyPr/>
          <a:lstStyle>
            <a:lvl1pPr>
              <a:defRPr sz="7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4640" dirty="0">
                <a:solidFill>
                  <a:srgbClr val="000000"/>
                </a:solidFill>
              </a:rPr>
              <a:t>Fast File System</a:t>
            </a:r>
            <a:r>
              <a:rPr lang="en-US" sz="4640" dirty="0">
                <a:solidFill>
                  <a:srgbClr val="000000"/>
                </a:solidFill>
              </a:rPr>
              <a:t>: </a:t>
            </a:r>
            <a:br>
              <a:rPr lang="en-US" sz="4640" dirty="0">
                <a:solidFill>
                  <a:srgbClr val="000000"/>
                </a:solidFill>
              </a:rPr>
            </a:br>
            <a:r>
              <a:rPr lang="en-US" sz="4640" dirty="0">
                <a:solidFill>
                  <a:srgbClr val="000000"/>
                </a:solidFill>
              </a:rPr>
              <a:t>FFS</a:t>
            </a:r>
            <a:br>
              <a:rPr lang="en-US" sz="4640" dirty="0">
                <a:solidFill>
                  <a:srgbClr val="000000"/>
                </a:solidFill>
              </a:rPr>
            </a:br>
            <a:r>
              <a:rPr lang="en-US" sz="4640" dirty="0">
                <a:solidFill>
                  <a:srgbClr val="000000"/>
                </a:solidFill>
              </a:rPr>
              <a:t>(1980’s)</a:t>
            </a:r>
            <a:endParaRPr sz="464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501995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Shape 76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System Building</a:t>
            </a:r>
          </a:p>
        </p:txBody>
      </p:sp>
      <p:sp>
        <p:nvSpPr>
          <p:cNvPr id="761" name="Shape 761"/>
          <p:cNvSpPr>
            <a:spLocks noGrp="1"/>
          </p:cNvSpPr>
          <p:nvPr>
            <p:ph type="body" idx="4294967295"/>
          </p:nvPr>
        </p:nvSpPr>
        <p:spPr>
          <a:xfrm>
            <a:off x="235349" y="1619754"/>
            <a:ext cx="8765776" cy="490745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ea typeface="Helvetica"/>
                <a:cs typeface="Calibri" panose="020F0502020204030204" pitchFamily="34" charset="0"/>
                <a:sym typeface="Helvetica"/>
              </a:rPr>
              <a:t>Beginner’s</a:t>
            </a:r>
            <a:r>
              <a:rPr sz="2672" dirty="0">
                <a:ea typeface="Helvetica"/>
                <a:cs typeface="Calibri" panose="020F0502020204030204" pitchFamily="34" charset="0"/>
                <a:sym typeface="Helvetica"/>
              </a:rPr>
              <a:t> approach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72" dirty="0"/>
              <a:t>1. get idea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72" dirty="0"/>
              <a:t>2. build it!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sz="2672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ea typeface="Helvetica"/>
                <a:cs typeface="Calibri" panose="020F0502020204030204" pitchFamily="34" charset="0"/>
                <a:sym typeface="Helvetica"/>
              </a:rPr>
              <a:t>P</a:t>
            </a:r>
            <a:r>
              <a:rPr sz="2672" dirty="0">
                <a:ea typeface="Helvetica"/>
                <a:cs typeface="Calibri" panose="020F0502020204030204" pitchFamily="34" charset="0"/>
                <a:sym typeface="Helvetica"/>
              </a:rPr>
              <a:t>ro approach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72" dirty="0"/>
              <a:t>1. identify </a:t>
            </a:r>
            <a:r>
              <a:rPr lang="en-US" sz="2272" dirty="0"/>
              <a:t>existing </a:t>
            </a:r>
            <a:r>
              <a:rPr sz="2272" dirty="0">
                <a:solidFill>
                  <a:srgbClr val="0070C0"/>
                </a:solidFill>
              </a:rPr>
              <a:t>state of the art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72" dirty="0"/>
              <a:t>2. measure it, identify </a:t>
            </a:r>
            <a:r>
              <a:rPr lang="en-US" sz="2272" dirty="0"/>
              <a:t>and understand </a:t>
            </a:r>
            <a:r>
              <a:rPr sz="2272" dirty="0">
                <a:solidFill>
                  <a:srgbClr val="0070C0"/>
                </a:solidFill>
              </a:rPr>
              <a:t>problems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72" dirty="0"/>
              <a:t>3. get </a:t>
            </a:r>
            <a:r>
              <a:rPr sz="2272" dirty="0">
                <a:solidFill>
                  <a:srgbClr val="0070C0"/>
                </a:solidFill>
              </a:rPr>
              <a:t>idea</a:t>
            </a:r>
            <a:r>
              <a:rPr lang="en-US" sz="2272" dirty="0"/>
              <a:t> (solutions often flow from deeply understanding problem)</a:t>
            </a:r>
            <a:endParaRPr sz="2272" dirty="0"/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72" dirty="0"/>
              <a:t>4. </a:t>
            </a:r>
            <a:r>
              <a:rPr sz="2272" dirty="0">
                <a:solidFill>
                  <a:srgbClr val="0070C0"/>
                </a:solidFill>
              </a:rPr>
              <a:t>build</a:t>
            </a:r>
            <a:r>
              <a:rPr sz="2272" dirty="0"/>
              <a:t> it!</a:t>
            </a:r>
          </a:p>
        </p:txBody>
      </p:sp>
      <p:sp>
        <p:nvSpPr>
          <p:cNvPr id="762" name="Shape 762"/>
          <p:cNvSpPr/>
          <p:nvPr/>
        </p:nvSpPr>
        <p:spPr>
          <a:xfrm>
            <a:off x="5076056" y="3154854"/>
            <a:ext cx="3278526" cy="5482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4400" i="1">
                <a:solidFill>
                  <a:srgbClr val="7BDB45"/>
                </a:solidFill>
              </a:defRPr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3094" i="0" dirty="0">
                <a:solidFill>
                  <a:srgbClr val="C00000"/>
                </a:solidFill>
                <a:latin typeface="Calibri" panose="020F0502020204030204" pitchFamily="34" charset="0"/>
              </a:rPr>
              <a:t>measure then build</a:t>
            </a:r>
          </a:p>
        </p:txBody>
      </p:sp>
    </p:spTree>
    <p:extLst>
      <p:ext uri="{BB962C8B-B14F-4D97-AF65-F5344CB8AC3E}">
        <p14:creationId xmlns:p14="http://schemas.microsoft.com/office/powerpoint/2010/main" val="1507554085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Shape 7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000000"/>
                </a:solidFill>
              </a:rPr>
              <a:t>Measure </a:t>
            </a:r>
            <a:r>
              <a:rPr sz="3600" dirty="0">
                <a:solidFill>
                  <a:srgbClr val="000000"/>
                </a:solidFill>
              </a:rPr>
              <a:t>Old FS</a:t>
            </a:r>
          </a:p>
        </p:txBody>
      </p:sp>
      <p:sp>
        <p:nvSpPr>
          <p:cNvPr id="765" name="Shape 765"/>
          <p:cNvSpPr>
            <a:spLocks noGrp="1"/>
          </p:cNvSpPr>
          <p:nvPr>
            <p:ph type="body" idx="4294967295"/>
          </p:nvPr>
        </p:nvSpPr>
        <p:spPr>
          <a:xfrm>
            <a:off x="408400" y="1709742"/>
            <a:ext cx="7804547" cy="367791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2250" dirty="0">
                <a:solidFill>
                  <a:srgbClr val="333333"/>
                </a:solidFill>
              </a:rPr>
              <a:t>State of the art: original UNIX file system</a:t>
            </a:r>
          </a:p>
        </p:txBody>
      </p:sp>
      <p:sp>
        <p:nvSpPr>
          <p:cNvPr id="4" name="Shape 767"/>
          <p:cNvSpPr/>
          <p:nvPr/>
        </p:nvSpPr>
        <p:spPr>
          <a:xfrm>
            <a:off x="4430264" y="2268028"/>
            <a:ext cx="2981314" cy="789290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Data Blocks</a:t>
            </a:r>
          </a:p>
        </p:txBody>
      </p:sp>
      <p:sp>
        <p:nvSpPr>
          <p:cNvPr id="5" name="Shape 768"/>
          <p:cNvSpPr/>
          <p:nvPr/>
        </p:nvSpPr>
        <p:spPr>
          <a:xfrm>
            <a:off x="1667793" y="2268028"/>
            <a:ext cx="1205832" cy="789290"/>
          </a:xfrm>
          <a:prstGeom prst="rect">
            <a:avLst/>
          </a:prstGeom>
          <a:solidFill>
            <a:srgbClr val="5747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super block</a:t>
            </a:r>
          </a:p>
        </p:txBody>
      </p:sp>
      <p:sp>
        <p:nvSpPr>
          <p:cNvPr id="6" name="Shape 769"/>
          <p:cNvSpPr/>
          <p:nvPr/>
        </p:nvSpPr>
        <p:spPr>
          <a:xfrm>
            <a:off x="2905940" y="2268028"/>
            <a:ext cx="1480425" cy="789290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inodes</a:t>
            </a:r>
          </a:p>
        </p:txBody>
      </p:sp>
      <p:sp>
        <p:nvSpPr>
          <p:cNvPr id="7" name="Shape 770"/>
          <p:cNvSpPr/>
          <p:nvPr/>
        </p:nvSpPr>
        <p:spPr>
          <a:xfrm>
            <a:off x="1537493" y="3118087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8" name="Shape 771"/>
          <p:cNvSpPr/>
          <p:nvPr/>
        </p:nvSpPr>
        <p:spPr>
          <a:xfrm>
            <a:off x="7225695" y="3118087"/>
            <a:ext cx="282130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N</a:t>
            </a:r>
          </a:p>
        </p:txBody>
      </p:sp>
      <p:sp>
        <p:nvSpPr>
          <p:cNvPr id="9" name="Shape 773"/>
          <p:cNvSpPr/>
          <p:nvPr/>
        </p:nvSpPr>
        <p:spPr>
          <a:xfrm>
            <a:off x="1764608" y="3576594"/>
            <a:ext cx="5487657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0" dirty="0">
                <a:latin typeface="Calibri" panose="020F0502020204030204" pitchFamily="34" charset="0"/>
              </a:rPr>
              <a:t>Free lists are embedded in inodes, data blocks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0" dirty="0">
                <a:latin typeface="Calibri" panose="020F0502020204030204" pitchFamily="34" charset="0"/>
              </a:rPr>
              <a:t>Data blocks are 512 bytes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8400" y="4603149"/>
            <a:ext cx="7617651" cy="1823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l">
              <a:buClr>
                <a:srgbClr val="0070C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2250" b="0" dirty="0">
                <a:latin typeface="Calibri" panose="020F0502020204030204" pitchFamily="34" charset="0"/>
              </a:rPr>
              <a:t>Measure throughput for whole sequential file reads/writes</a:t>
            </a:r>
          </a:p>
          <a:p>
            <a:pPr marL="342900" lvl="0" indent="-342900" algn="l">
              <a:buClr>
                <a:srgbClr val="0070C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</a:defRPr>
            </a:pPr>
            <a:endParaRPr lang="en-US" sz="2250" b="0" dirty="0">
              <a:latin typeface="Calibri" panose="020F0502020204030204" pitchFamily="34" charset="0"/>
            </a:endParaRPr>
          </a:p>
          <a:p>
            <a:pPr marL="342900" lvl="0" indent="-342900" algn="l">
              <a:buClr>
                <a:srgbClr val="0070C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2250" b="0" dirty="0">
                <a:latin typeface="Calibri" panose="020F0502020204030204" pitchFamily="34" charset="0"/>
              </a:rPr>
              <a:t>Compare to theoretical max, which is…</a:t>
            </a:r>
            <a:br>
              <a:rPr lang="en-US" sz="2250" b="0" dirty="0">
                <a:latin typeface="Calibri" panose="020F0502020204030204" pitchFamily="34" charset="0"/>
              </a:rPr>
            </a:br>
            <a:endParaRPr lang="en-US" sz="2250" b="0" dirty="0">
              <a:latin typeface="Calibri" panose="020F0502020204030204" pitchFamily="34" charset="0"/>
            </a:endParaRPr>
          </a:p>
          <a:p>
            <a:pPr marL="342900" lvl="0" indent="-342900" algn="l">
              <a:buClr>
                <a:srgbClr val="0070C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2250" b="0" dirty="0">
                <a:latin typeface="Calibri" panose="020F0502020204030204" pitchFamily="34" charset="0"/>
              </a:rPr>
              <a:t>Old UNIX file system: achieved only </a:t>
            </a:r>
            <a:r>
              <a:rPr lang="en-US" sz="2250" dirty="0">
                <a:solidFill>
                  <a:srgbClr val="C00000"/>
                </a:solidFill>
                <a:latin typeface="Helvetica"/>
                <a:ea typeface="Helvetica"/>
                <a:cs typeface="Helvetica"/>
                <a:sym typeface="Helvetica"/>
              </a:rPr>
              <a:t>2%</a:t>
            </a:r>
            <a:r>
              <a:rPr lang="en-US" sz="2250" b="0" dirty="0">
                <a:latin typeface="Calibri" panose="020F0502020204030204" pitchFamily="34" charset="0"/>
              </a:rPr>
              <a:t> of potential.  Why?</a:t>
            </a:r>
          </a:p>
        </p:txBody>
      </p:sp>
      <p:sp>
        <p:nvSpPr>
          <p:cNvPr id="2" name="Rectangle 1"/>
          <p:cNvSpPr/>
          <p:nvPr/>
        </p:nvSpPr>
        <p:spPr>
          <a:xfrm>
            <a:off x="5844323" y="5289214"/>
            <a:ext cx="2034531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250" dirty="0">
                <a:solidFill>
                  <a:srgbClr val="0070C0"/>
                </a:solidFill>
                <a:latin typeface="Calibri" panose="020F0502020204030204" pitchFamily="34" charset="0"/>
              </a:rPr>
              <a:t>disk bandwidth</a:t>
            </a:r>
          </a:p>
        </p:txBody>
      </p:sp>
    </p:spTree>
    <p:extLst>
      <p:ext uri="{BB962C8B-B14F-4D97-AF65-F5344CB8AC3E}">
        <p14:creationId xmlns:p14="http://schemas.microsoft.com/office/powerpoint/2010/main" val="3373370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Shape 7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Measurement 1</a:t>
            </a:r>
            <a:r>
              <a:rPr lang="en-US" sz="3600" dirty="0">
                <a:solidFill>
                  <a:srgbClr val="000000"/>
                </a:solidFill>
              </a:rPr>
              <a:t>: Aging?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797" name="Shape 797"/>
          <p:cNvSpPr>
            <a:spLocks noGrp="1"/>
          </p:cNvSpPr>
          <p:nvPr>
            <p:ph type="body" idx="4294967295"/>
          </p:nvPr>
        </p:nvSpPr>
        <p:spPr>
          <a:xfrm>
            <a:off x="256115" y="1637109"/>
            <a:ext cx="7804547" cy="456583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/>
              <a:t>What is performance before/after aging?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61" dirty="0"/>
              <a:t>New FS: </a:t>
            </a:r>
            <a:r>
              <a:rPr sz="2461" b="1" dirty="0">
                <a:solidFill>
                  <a:srgbClr val="0070C0"/>
                </a:solidFill>
                <a:latin typeface="Helvetica"/>
                <a:ea typeface="Helvetica"/>
                <a:cs typeface="Helvetica"/>
                <a:sym typeface="Helvetica"/>
              </a:rPr>
              <a:t>17.5%</a:t>
            </a:r>
            <a:r>
              <a:rPr sz="2461" dirty="0">
                <a:solidFill>
                  <a:srgbClr val="0070C0"/>
                </a:solidFill>
              </a:rPr>
              <a:t> </a:t>
            </a:r>
            <a:r>
              <a:rPr sz="2461" dirty="0"/>
              <a:t>of disk bandwidth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61" dirty="0"/>
              <a:t>Few weeks old: </a:t>
            </a:r>
            <a:r>
              <a:rPr sz="2461" b="1" dirty="0">
                <a:solidFill>
                  <a:srgbClr val="0070C0"/>
                </a:solidFill>
                <a:latin typeface="Helvetica"/>
                <a:ea typeface="Helvetica"/>
                <a:cs typeface="Helvetica"/>
                <a:sym typeface="Helvetica"/>
              </a:rPr>
              <a:t>3%</a:t>
            </a:r>
            <a:r>
              <a:rPr sz="2461" dirty="0"/>
              <a:t> of disk bandwidth</a:t>
            </a:r>
            <a:endParaRPr sz="2672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672" dirty="0"/>
              <a:t>Problem: </a:t>
            </a:r>
            <a:r>
              <a:rPr sz="2672" dirty="0"/>
              <a:t>FS is </a:t>
            </a:r>
            <a:r>
              <a:rPr lang="en-US" sz="2672" dirty="0"/>
              <a:t>becomes </a:t>
            </a:r>
            <a:r>
              <a:rPr sz="2672" dirty="0">
                <a:solidFill>
                  <a:srgbClr val="0070C0"/>
                </a:solidFill>
              </a:rPr>
              <a:t>fragmented over time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61" dirty="0"/>
              <a:t>Free list makes contiguous chunks hard to find</a:t>
            </a:r>
            <a:endParaRPr lang="en-US" sz="2461" dirty="0"/>
          </a:p>
          <a:p>
            <a:pPr lvl="1">
              <a:defRPr sz="1800">
                <a:solidFill>
                  <a:srgbClr val="000000"/>
                </a:solidFill>
              </a:defRPr>
            </a:pPr>
            <a:endParaRPr lang="en-US" sz="2461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672" dirty="0" err="1"/>
              <a:t>Hacky</a:t>
            </a:r>
            <a:r>
              <a:rPr lang="en-US" sz="2672" dirty="0"/>
              <a:t> Solutions:</a:t>
            </a:r>
          </a:p>
          <a:p>
            <a:pPr marL="616717" lvl="1" indent="-321457">
              <a:defRPr sz="1800">
                <a:solidFill>
                  <a:srgbClr val="000000"/>
                </a:solidFill>
              </a:defRPr>
            </a:pPr>
            <a:r>
              <a:rPr lang="en-US" sz="2461" dirty="0" err="1"/>
              <a:t>Occassional</a:t>
            </a:r>
            <a:r>
              <a:rPr lang="en-US" sz="2461" dirty="0"/>
              <a:t> defrag of disk</a:t>
            </a:r>
          </a:p>
          <a:p>
            <a:pPr marL="616717" lvl="1" indent="-321457">
              <a:defRPr sz="1800">
                <a:solidFill>
                  <a:srgbClr val="000000"/>
                </a:solidFill>
              </a:defRPr>
            </a:pPr>
            <a:r>
              <a:rPr lang="en-US" sz="2461" dirty="0"/>
              <a:t>Keep </a:t>
            </a:r>
            <a:r>
              <a:rPr lang="en-US" sz="2461" dirty="0" err="1"/>
              <a:t>freelist</a:t>
            </a:r>
            <a:r>
              <a:rPr lang="en-US" sz="2461" dirty="0"/>
              <a:t> sorted</a:t>
            </a:r>
            <a:endParaRPr sz="246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034" y="4133820"/>
            <a:ext cx="3455306" cy="25646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739748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7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Shape 815"/>
          <p:cNvSpPr/>
          <p:nvPr/>
        </p:nvSpPr>
        <p:spPr>
          <a:xfrm>
            <a:off x="353023" y="1938168"/>
            <a:ext cx="8595971" cy="44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 lnSpcReduction="10000"/>
          </a:bodyPr>
          <a:lstStyle/>
          <a:p>
            <a:pPr marL="457200" lvl="0" indent="-457200" algn="l">
              <a:buClr>
                <a:srgbClr val="0070C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000000"/>
                </a:solidFill>
                <a:latin typeface="Calibri" pitchFamily="34" charset="0"/>
              </a:rPr>
              <a:t>How does </a:t>
            </a:r>
            <a:r>
              <a:rPr sz="2672" u="sng" dirty="0">
                <a:solidFill>
                  <a:srgbClr val="0070C0"/>
                </a:solidFill>
                <a:latin typeface="Calibri" panose="020F0502020204030204" pitchFamily="34" charset="0"/>
              </a:rPr>
              <a:t>block size</a:t>
            </a:r>
            <a:r>
              <a:rPr sz="2672" dirty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sz="2672" dirty="0">
                <a:latin typeface="Calibri" panose="020F0502020204030204" pitchFamily="34" charset="0"/>
              </a:rPr>
              <a:t>affect performance?</a:t>
            </a:r>
          </a:p>
          <a:p>
            <a:pPr marL="914400" lvl="1" indent="-457200">
              <a:buClr>
                <a:srgbClr val="0070C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672" b="0" dirty="0">
                <a:latin typeface="Calibri" panose="020F0502020204030204" pitchFamily="34" charset="0"/>
              </a:rPr>
              <a:t>Try doubling it!</a:t>
            </a:r>
          </a:p>
          <a:p>
            <a:pPr marL="457200" lvl="0" indent="-457200" algn="l">
              <a:buClr>
                <a:srgbClr val="0070C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</a:defRPr>
            </a:pPr>
            <a:endParaRPr sz="2672" b="0" dirty="0">
              <a:latin typeface="Calibri" panose="020F0502020204030204" pitchFamily="34" charset="0"/>
            </a:endParaRPr>
          </a:p>
          <a:p>
            <a:pPr marL="457200" lvl="0" indent="-457200" algn="l">
              <a:buClr>
                <a:srgbClr val="0070C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latin typeface="Calibri" panose="020F0502020204030204" pitchFamily="34" charset="0"/>
              </a:rPr>
              <a:t>Result: </a:t>
            </a:r>
            <a:r>
              <a:rPr sz="2672" dirty="0">
                <a:latin typeface="Calibri" panose="020F0502020204030204" pitchFamily="34" charset="0"/>
              </a:rPr>
              <a:t>Performance </a:t>
            </a:r>
            <a:r>
              <a:rPr sz="2672" dirty="0">
                <a:solidFill>
                  <a:srgbClr val="0070C0"/>
                </a:solidFill>
                <a:latin typeface="Helvetica"/>
                <a:ea typeface="Helvetica"/>
                <a:cs typeface="Helvetica"/>
                <a:sym typeface="Helvetica"/>
              </a:rPr>
              <a:t>more</a:t>
            </a:r>
            <a:r>
              <a:rPr sz="2672" dirty="0">
                <a:latin typeface="Calibri" panose="020F0502020204030204" pitchFamily="34" charset="0"/>
              </a:rPr>
              <a:t> than doubled</a:t>
            </a:r>
          </a:p>
          <a:p>
            <a:pPr marL="457200" lvl="0" indent="-457200" algn="l">
              <a:buClr>
                <a:srgbClr val="0070C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</a:defRPr>
            </a:pPr>
            <a:endParaRPr lang="en-US" sz="2672" b="0" dirty="0">
              <a:latin typeface="Calibri" panose="020F0502020204030204" pitchFamily="34" charset="0"/>
            </a:endParaRPr>
          </a:p>
          <a:p>
            <a:pPr marL="457200" lvl="0" indent="-457200" algn="l">
              <a:buClr>
                <a:srgbClr val="0070C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latin typeface="Calibri" panose="020F0502020204030204" pitchFamily="34" charset="0"/>
              </a:rPr>
              <a:t>Why double the performance?</a:t>
            </a:r>
            <a:endParaRPr sz="2672" dirty="0">
              <a:latin typeface="Calibri" panose="020F0502020204030204" pitchFamily="34" charset="0"/>
            </a:endParaRPr>
          </a:p>
          <a:p>
            <a:pPr lvl="2" indent="-457200">
              <a:buClr>
                <a:srgbClr val="0070C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672" b="0" dirty="0">
                <a:latin typeface="Calibri" panose="020F0502020204030204" pitchFamily="34" charset="0"/>
              </a:rPr>
              <a:t>Logically adjacent blocks not physically adjacent</a:t>
            </a:r>
            <a:endParaRPr lang="en-US" sz="2672" b="0" dirty="0">
              <a:latin typeface="Calibri" panose="020F0502020204030204" pitchFamily="34" charset="0"/>
            </a:endParaRPr>
          </a:p>
          <a:p>
            <a:pPr lvl="2" indent="-457200">
              <a:buClr>
                <a:srgbClr val="0070C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2672" b="0" dirty="0">
                <a:latin typeface="Calibri" panose="020F0502020204030204" pitchFamily="34" charset="0"/>
              </a:rPr>
              <a:t>Only </a:t>
            </a:r>
            <a:r>
              <a:rPr lang="en-US" sz="2672" b="0" dirty="0">
                <a:solidFill>
                  <a:srgbClr val="0070C0"/>
                </a:solidFill>
                <a:latin typeface="Calibri" panose="020F0502020204030204" pitchFamily="34" charset="0"/>
              </a:rPr>
              <a:t>half</a:t>
            </a:r>
            <a:r>
              <a:rPr lang="en-US" sz="2672" b="0" dirty="0">
                <a:latin typeface="Calibri" panose="020F0502020204030204" pitchFamily="34" charset="0"/>
              </a:rPr>
              <a:t> as many </a:t>
            </a:r>
            <a:r>
              <a:rPr lang="en-US" sz="2672" b="0" dirty="0" err="1">
                <a:solidFill>
                  <a:srgbClr val="0070C0"/>
                </a:solidFill>
                <a:latin typeface="Calibri" panose="020F0502020204030204" pitchFamily="34" charset="0"/>
              </a:rPr>
              <a:t>seeks+rotations</a:t>
            </a:r>
            <a:r>
              <a:rPr lang="en-US" sz="2672" b="0" dirty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en-US" sz="2672" b="0" dirty="0">
                <a:latin typeface="Calibri" panose="020F0502020204030204" pitchFamily="34" charset="0"/>
              </a:rPr>
              <a:t>now required</a:t>
            </a:r>
            <a:endParaRPr sz="2672" b="0" dirty="0">
              <a:latin typeface="Calibri" panose="020F0502020204030204" pitchFamily="34" charset="0"/>
            </a:endParaRPr>
          </a:p>
          <a:p>
            <a:pPr marL="457200" lvl="0" indent="-457200" algn="l">
              <a:buClr>
                <a:srgbClr val="0070C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</a:defRPr>
            </a:pPr>
            <a:endParaRPr lang="en-US" sz="2672" b="0" dirty="0">
              <a:latin typeface="Calibri" panose="020F0502020204030204" pitchFamily="34" charset="0"/>
            </a:endParaRPr>
          </a:p>
          <a:p>
            <a:pPr marL="457200" lvl="0" indent="-457200" algn="l">
              <a:buClr>
                <a:srgbClr val="0070C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latin typeface="Calibri" panose="020F0502020204030204" pitchFamily="34" charset="0"/>
              </a:rPr>
              <a:t>Why more than double the performance?</a:t>
            </a:r>
            <a:endParaRPr sz="2672" dirty="0">
              <a:latin typeface="Calibri" panose="020F0502020204030204" pitchFamily="34" charset="0"/>
            </a:endParaRPr>
          </a:p>
          <a:p>
            <a:pPr lvl="2" indent="-457200">
              <a:buClr>
                <a:srgbClr val="0070C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672" b="0" dirty="0">
                <a:latin typeface="Calibri" panose="020F0502020204030204" pitchFamily="34" charset="0"/>
              </a:rPr>
              <a:t>Smaller blocks </a:t>
            </a:r>
            <a:r>
              <a:rPr lang="en-US" sz="2672" b="0" dirty="0">
                <a:latin typeface="Calibri" panose="020F0502020204030204" pitchFamily="34" charset="0"/>
              </a:rPr>
              <a:t>require </a:t>
            </a:r>
            <a:r>
              <a:rPr lang="en-US" sz="2672" b="0" dirty="0">
                <a:solidFill>
                  <a:srgbClr val="0070C0"/>
                </a:solidFill>
                <a:latin typeface="Calibri" panose="020F0502020204030204" pitchFamily="34" charset="0"/>
              </a:rPr>
              <a:t>more indirect blocks</a:t>
            </a:r>
            <a:endParaRPr sz="2672" b="0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sp>
        <p:nvSpPr>
          <p:cNvPr id="816" name="Shape 8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Measurement 2</a:t>
            </a:r>
            <a:r>
              <a:rPr lang="en-US" sz="3600" dirty="0">
                <a:solidFill>
                  <a:srgbClr val="000000"/>
                </a:solidFill>
              </a:rPr>
              <a:t>: Block Size?</a:t>
            </a:r>
            <a:endParaRPr sz="3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7166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5" grpId="0" uiExpand="1" build="p" bldLvl="2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Shape 8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Old FS Summary</a:t>
            </a:r>
          </a:p>
        </p:txBody>
      </p:sp>
      <p:sp>
        <p:nvSpPr>
          <p:cNvPr id="819" name="Shape 819"/>
          <p:cNvSpPr>
            <a:spLocks noGrp="1"/>
          </p:cNvSpPr>
          <p:nvPr>
            <p:ph type="body" idx="4294967295"/>
          </p:nvPr>
        </p:nvSpPr>
        <p:spPr>
          <a:xfrm>
            <a:off x="207661" y="1591422"/>
            <a:ext cx="8936339" cy="459511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800" dirty="0"/>
              <a:t>Free list becomes scrambled </a:t>
            </a:r>
            <a:r>
              <a:rPr lang="en-US" sz="2800" dirty="0">
                <a:sym typeface="Wingdings"/>
              </a:rPr>
              <a:t> </a:t>
            </a:r>
            <a:r>
              <a:rPr lang="en-US" sz="2800" dirty="0">
                <a:solidFill>
                  <a:srgbClr val="0070C0"/>
                </a:solidFill>
              </a:rPr>
              <a:t>random</a:t>
            </a:r>
            <a:r>
              <a:rPr lang="en-US" sz="2800" dirty="0"/>
              <a:t> allocations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rgbClr val="0070C0"/>
                </a:solidFill>
              </a:rPr>
              <a:t>Small</a:t>
            </a:r>
            <a:r>
              <a:rPr lang="en-US" sz="2800" dirty="0"/>
              <a:t> blocks (512 bytes)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800" dirty="0"/>
              <a:t>Blocks laid out poorly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 dirty="0"/>
              <a:t> </a:t>
            </a:r>
            <a:r>
              <a:rPr sz="2400" dirty="0">
                <a:solidFill>
                  <a:srgbClr val="0070C0"/>
                </a:solidFill>
              </a:rPr>
              <a:t>long distance </a:t>
            </a:r>
            <a:r>
              <a:rPr sz="2400" dirty="0"/>
              <a:t>between </a:t>
            </a:r>
            <a:r>
              <a:rPr sz="2400" dirty="0">
                <a:solidFill>
                  <a:srgbClr val="0070C0"/>
                </a:solidFill>
              </a:rPr>
              <a:t>inodes/data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 dirty="0"/>
              <a:t> </a:t>
            </a:r>
            <a:r>
              <a:rPr lang="en-US" sz="2400" dirty="0">
                <a:solidFill>
                  <a:srgbClr val="0070C0"/>
                </a:solidFill>
              </a:rPr>
              <a:t>related </a:t>
            </a:r>
            <a:r>
              <a:rPr sz="2400" dirty="0">
                <a:solidFill>
                  <a:srgbClr val="0070C0"/>
                </a:solidFill>
              </a:rPr>
              <a:t>inodes not close </a:t>
            </a:r>
            <a:r>
              <a:rPr sz="2400" dirty="0"/>
              <a:t>to one another</a:t>
            </a:r>
            <a:endParaRPr lang="en-US" sz="2400" dirty="0"/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rgbClr val="000000"/>
                </a:solidFill>
              </a:rPr>
              <a:t>Which </a:t>
            </a:r>
            <a:r>
              <a:rPr lang="en-US" sz="2400" dirty="0" err="1">
                <a:solidFill>
                  <a:srgbClr val="000000"/>
                </a:solidFill>
              </a:rPr>
              <a:t>inodes</a:t>
            </a:r>
            <a:r>
              <a:rPr lang="en-US" sz="2400" dirty="0">
                <a:solidFill>
                  <a:srgbClr val="000000"/>
                </a:solidFill>
              </a:rPr>
              <a:t> related?</a:t>
            </a:r>
            <a:endParaRPr sz="2400" dirty="0"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000000"/>
                </a:solidFill>
              </a:rPr>
              <a:t>Result: </a:t>
            </a:r>
            <a:r>
              <a:rPr sz="2800" dirty="0">
                <a:solidFill>
                  <a:srgbClr val="000000"/>
                </a:solidFill>
                <a:sym typeface="Helvetica"/>
              </a:rPr>
              <a:t>2%</a:t>
            </a:r>
            <a:r>
              <a:rPr sz="2800" dirty="0">
                <a:solidFill>
                  <a:srgbClr val="000000"/>
                </a:solidFill>
              </a:rPr>
              <a:t> of potential performance!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sz="2800" dirty="0">
                <a:solidFill>
                  <a:srgbClr val="000000"/>
                </a:solidFill>
              </a:rPr>
              <a:t>(and worse over time)</a:t>
            </a:r>
          </a:p>
        </p:txBody>
      </p:sp>
      <p:sp>
        <p:nvSpPr>
          <p:cNvPr id="5" name="Rectangle 4"/>
          <p:cNvSpPr/>
          <p:nvPr/>
        </p:nvSpPr>
        <p:spPr>
          <a:xfrm>
            <a:off x="539552" y="5894146"/>
            <a:ext cx="66987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Problem: old FS treats disk like RAM!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716016" y="4005064"/>
            <a:ext cx="399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solidFill>
                  <a:srgbClr val="0070C0"/>
                </a:solidFill>
                <a:latin typeface="Calibri" panose="020F0502020204030204" pitchFamily="34" charset="0"/>
              </a:rPr>
              <a:t>Inodes</a:t>
            </a:r>
            <a:r>
              <a:rPr lang="en-US" b="0" dirty="0">
                <a:solidFill>
                  <a:srgbClr val="0070C0"/>
                </a:solidFill>
                <a:latin typeface="Calibri" panose="020F0502020204030204" pitchFamily="34" charset="0"/>
              </a:rPr>
              <a:t> in same directory (</a:t>
            </a:r>
            <a:r>
              <a:rPr lang="en-US" b="0" dirty="0" err="1">
                <a:solidFill>
                  <a:srgbClr val="0070C0"/>
                </a:solidFill>
                <a:latin typeface="Calibri" panose="020F0502020204030204" pitchFamily="34" charset="0"/>
              </a:rPr>
              <a:t>ls</a:t>
            </a:r>
            <a:r>
              <a:rPr lang="en-US" b="0" dirty="0">
                <a:solidFill>
                  <a:srgbClr val="0070C0"/>
                </a:solidFill>
                <a:latin typeface="Calibri" panose="020F0502020204030204" pitchFamily="34" charset="0"/>
              </a:rPr>
              <a:t> –l)</a:t>
            </a:r>
          </a:p>
        </p:txBody>
      </p:sp>
    </p:spTree>
    <p:extLst>
      <p:ext uri="{BB962C8B-B14F-4D97-AF65-F5344CB8AC3E}">
        <p14:creationId xmlns:p14="http://schemas.microsoft.com/office/powerpoint/2010/main" val="10553914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5266251" y="1809520"/>
            <a:ext cx="2981314" cy="789290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Data Blocks</a:t>
            </a:r>
          </a:p>
        </p:txBody>
      </p:sp>
      <p:sp>
        <p:nvSpPr>
          <p:cNvPr id="114" name="Shape 114"/>
          <p:cNvSpPr/>
          <p:nvPr/>
        </p:nvSpPr>
        <p:spPr>
          <a:xfrm>
            <a:off x="1700108" y="1809520"/>
            <a:ext cx="1205832" cy="789290"/>
          </a:xfrm>
          <a:prstGeom prst="rect">
            <a:avLst/>
          </a:prstGeom>
          <a:solidFill>
            <a:srgbClr val="5747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super block</a:t>
            </a:r>
          </a:p>
        </p:txBody>
      </p:sp>
      <p:sp>
        <p:nvSpPr>
          <p:cNvPr id="115" name="Shape 115"/>
          <p:cNvSpPr/>
          <p:nvPr/>
        </p:nvSpPr>
        <p:spPr>
          <a:xfrm>
            <a:off x="3829684" y="1809520"/>
            <a:ext cx="1392668" cy="789290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inodes</a:t>
            </a:r>
          </a:p>
        </p:txBody>
      </p:sp>
      <p:sp>
        <p:nvSpPr>
          <p:cNvPr id="116" name="Shape 116"/>
          <p:cNvSpPr/>
          <p:nvPr/>
        </p:nvSpPr>
        <p:spPr>
          <a:xfrm>
            <a:off x="1569808" y="2659580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117" name="Shape 117"/>
          <p:cNvSpPr/>
          <p:nvPr/>
        </p:nvSpPr>
        <p:spPr>
          <a:xfrm>
            <a:off x="8061681" y="2659580"/>
            <a:ext cx="282130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N</a:t>
            </a:r>
          </a:p>
        </p:txBody>
      </p:sp>
      <p:sp>
        <p:nvSpPr>
          <p:cNvPr id="118" name="Shape 118"/>
          <p:cNvSpPr/>
          <p:nvPr/>
        </p:nvSpPr>
        <p:spPr>
          <a:xfrm>
            <a:off x="2945493" y="1809520"/>
            <a:ext cx="840292" cy="789290"/>
          </a:xfrm>
          <a:prstGeom prst="rect">
            <a:avLst/>
          </a:prstGeom>
          <a:solidFill>
            <a:srgbClr val="BC8027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  <a:latin typeface="Helvetica"/>
                <a:ea typeface="Helvetica"/>
                <a:cs typeface="Helvetica"/>
                <a:sym typeface="Helvetica"/>
              </a:rPr>
              <a:t>bit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  <a:latin typeface="Helvetica"/>
                <a:ea typeface="Helvetica"/>
                <a:cs typeface="Helvetica"/>
                <a:sym typeface="Helvetica"/>
              </a:rPr>
              <a:t>maps</a:t>
            </a:r>
          </a:p>
        </p:txBody>
      </p:sp>
      <p:sp>
        <p:nvSpPr>
          <p:cNvPr id="119" name="Shape 119"/>
          <p:cNvSpPr/>
          <p:nvPr/>
        </p:nvSpPr>
        <p:spPr>
          <a:xfrm>
            <a:off x="2581248" y="3148896"/>
            <a:ext cx="1388906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0" dirty="0" err="1">
                <a:solidFill>
                  <a:srgbClr val="000000"/>
                </a:solidFill>
                <a:latin typeface="Calibri" panose="020F0502020204030204" pitchFamily="34" charset="0"/>
              </a:rPr>
              <a:t>inodes</a:t>
            </a:r>
            <a:endParaRPr sz="2250" b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0" dirty="0">
                <a:solidFill>
                  <a:srgbClr val="000000"/>
                </a:solidFill>
                <a:latin typeface="Calibri" panose="020F0502020204030204" pitchFamily="34" charset="0"/>
              </a:rPr>
              <a:t>data blocks</a:t>
            </a:r>
          </a:p>
        </p:txBody>
      </p:sp>
      <p:sp>
        <p:nvSpPr>
          <p:cNvPr id="120" name="Shape 120"/>
          <p:cNvSpPr/>
          <p:nvPr/>
        </p:nvSpPr>
        <p:spPr>
          <a:xfrm flipV="1">
            <a:off x="3367811" y="2662673"/>
            <a:ext cx="1" cy="455415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highlight>
                <a:srgbClr val="000000"/>
              </a:highlight>
              <a:latin typeface="Calibri" panose="020F0502020204030204" pitchFamily="34" charset="0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5929833" y="3137738"/>
            <a:ext cx="1694310" cy="1038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0" dirty="0">
                <a:solidFill>
                  <a:srgbClr val="000000"/>
                </a:solidFill>
                <a:latin typeface="Calibri" panose="020F0502020204030204" pitchFamily="34" charset="0"/>
              </a:rPr>
              <a:t>regular data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0" dirty="0">
                <a:solidFill>
                  <a:srgbClr val="000000"/>
                </a:solidFill>
                <a:latin typeface="Calibri" panose="020F0502020204030204" pitchFamily="34" charset="0"/>
              </a:rPr>
              <a:t>directories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0" dirty="0">
                <a:solidFill>
                  <a:srgbClr val="000000"/>
                </a:solidFill>
                <a:latin typeface="Calibri" panose="020F0502020204030204" pitchFamily="34" charset="0"/>
              </a:rPr>
              <a:t>indirect blocks</a:t>
            </a:r>
          </a:p>
        </p:txBody>
      </p:sp>
      <p:sp>
        <p:nvSpPr>
          <p:cNvPr id="122" name="Shape 122"/>
          <p:cNvSpPr/>
          <p:nvPr/>
        </p:nvSpPr>
        <p:spPr>
          <a:xfrm flipV="1">
            <a:off x="6904276" y="2644246"/>
            <a:ext cx="1" cy="455415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highlight>
                <a:srgbClr val="000000"/>
              </a:highlight>
              <a:latin typeface="Calibri" panose="020F0502020204030204" pitchFamily="34" charset="0"/>
            </a:endParaRPr>
          </a:p>
        </p:txBody>
      </p:sp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000000"/>
                </a:solidFill>
              </a:rPr>
              <a:t>Review: Basic </a:t>
            </a:r>
            <a:r>
              <a:rPr sz="3600" dirty="0">
                <a:solidFill>
                  <a:srgbClr val="000000"/>
                </a:solidFill>
              </a:rPr>
              <a:t>Layout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89074" y="4701106"/>
            <a:ext cx="4696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latin typeface="Calibri" panose="020F0502020204030204" pitchFamily="34" charset="0"/>
              </a:rPr>
              <a:t>What is stored as a data block?</a:t>
            </a:r>
          </a:p>
        </p:txBody>
      </p:sp>
    </p:spTree>
    <p:extLst>
      <p:ext uri="{BB962C8B-B14F-4D97-AF65-F5344CB8AC3E}">
        <p14:creationId xmlns:p14="http://schemas.microsoft.com/office/powerpoint/2010/main" val="37935343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/>
      <p:bldP spid="12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Shape 82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defTabSz="473201">
              <a:defRPr sz="6480"/>
            </a:lvl1pPr>
          </a:lstStyle>
          <a:p>
            <a:pPr lvl="0"/>
            <a:r>
              <a:rPr lang="en-US" sz="3600" dirty="0"/>
              <a:t>Solution: a disk-aware</a:t>
            </a:r>
          </a:p>
        </p:txBody>
      </p:sp>
      <p:sp>
        <p:nvSpPr>
          <p:cNvPr id="826" name="Shape 826"/>
          <p:cNvSpPr>
            <a:spLocks noGrp="1"/>
          </p:cNvSpPr>
          <p:nvPr>
            <p:ph type="body" idx="4294967295"/>
          </p:nvPr>
        </p:nvSpPr>
        <p:spPr>
          <a:xfrm>
            <a:off x="558404" y="1634133"/>
            <a:ext cx="7804547" cy="488212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812" dirty="0"/>
              <a:t>Primary File System Design Questions:</a:t>
            </a:r>
            <a:endParaRPr sz="2672" dirty="0"/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sz="2672" dirty="0"/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800" dirty="0"/>
              <a:t>Where </a:t>
            </a:r>
            <a:r>
              <a:rPr sz="2800" dirty="0"/>
              <a:t>to place </a:t>
            </a:r>
            <a:r>
              <a:rPr lang="en-US" sz="2800" dirty="0"/>
              <a:t>meta-data and </a:t>
            </a:r>
            <a:r>
              <a:rPr sz="2800" dirty="0"/>
              <a:t>data on disk</a:t>
            </a:r>
            <a:r>
              <a:rPr lang="en-US" sz="2800" dirty="0"/>
              <a:t>?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endParaRPr lang="en-US" sz="3200" dirty="0"/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800" dirty="0"/>
              <a:t>How to use big blocks without wasting space?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sz="2672" dirty="0"/>
          </a:p>
        </p:txBody>
      </p:sp>
    </p:spTree>
    <p:extLst>
      <p:ext uri="{BB962C8B-B14F-4D97-AF65-F5344CB8AC3E}">
        <p14:creationId xmlns:p14="http://schemas.microsoft.com/office/powerpoint/2010/main" val="2001348749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Shape 835"/>
          <p:cNvSpPr/>
          <p:nvPr/>
        </p:nvSpPr>
        <p:spPr>
          <a:xfrm>
            <a:off x="5471633" y="1809520"/>
            <a:ext cx="2981314" cy="789290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Data Blocks</a:t>
            </a:r>
          </a:p>
        </p:txBody>
      </p:sp>
      <p:sp>
        <p:nvSpPr>
          <p:cNvPr id="836" name="Shape 836"/>
          <p:cNvSpPr/>
          <p:nvPr/>
        </p:nvSpPr>
        <p:spPr>
          <a:xfrm>
            <a:off x="1432217" y="1809520"/>
            <a:ext cx="1205832" cy="789290"/>
          </a:xfrm>
          <a:prstGeom prst="rect">
            <a:avLst/>
          </a:prstGeom>
          <a:solidFill>
            <a:srgbClr val="5747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super block</a:t>
            </a:r>
          </a:p>
        </p:txBody>
      </p:sp>
      <p:sp>
        <p:nvSpPr>
          <p:cNvPr id="837" name="Shape 837"/>
          <p:cNvSpPr/>
          <p:nvPr/>
        </p:nvSpPr>
        <p:spPr>
          <a:xfrm>
            <a:off x="3947310" y="1809520"/>
            <a:ext cx="1480425" cy="789290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inodes</a:t>
            </a:r>
          </a:p>
        </p:txBody>
      </p:sp>
      <p:sp>
        <p:nvSpPr>
          <p:cNvPr id="838" name="Shape 838"/>
          <p:cNvSpPr/>
          <p:nvPr/>
        </p:nvSpPr>
        <p:spPr>
          <a:xfrm>
            <a:off x="1301918" y="2659580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839" name="Shape 839"/>
          <p:cNvSpPr/>
          <p:nvPr/>
        </p:nvSpPr>
        <p:spPr>
          <a:xfrm>
            <a:off x="8267064" y="2659580"/>
            <a:ext cx="282130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N</a:t>
            </a:r>
          </a:p>
        </p:txBody>
      </p:sp>
      <p:sp>
        <p:nvSpPr>
          <p:cNvPr id="840" name="Shape 840"/>
          <p:cNvSpPr>
            <a:spLocks noGrp="1"/>
          </p:cNvSpPr>
          <p:nvPr>
            <p:ph type="title"/>
          </p:nvPr>
        </p:nvSpPr>
        <p:spPr>
          <a:xfrm>
            <a:off x="417040" y="62754"/>
            <a:ext cx="8162492" cy="1283167"/>
          </a:xfrm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000000"/>
                </a:solidFill>
              </a:rPr>
              <a:t>Placement </a:t>
            </a:r>
            <a:r>
              <a:rPr sz="3600" dirty="0">
                <a:solidFill>
                  <a:srgbClr val="000000"/>
                </a:solidFill>
              </a:rPr>
              <a:t>Technique 1: Bitmaps</a:t>
            </a:r>
          </a:p>
        </p:txBody>
      </p:sp>
      <p:sp>
        <p:nvSpPr>
          <p:cNvPr id="841" name="Shape 841"/>
          <p:cNvSpPr/>
          <p:nvPr/>
        </p:nvSpPr>
        <p:spPr>
          <a:xfrm>
            <a:off x="1115616" y="3717175"/>
            <a:ext cx="6485814" cy="1435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marL="457200" lvl="0" indent="-457200">
              <a:buClr>
                <a:srgbClr val="0070C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Use </a:t>
            </a:r>
            <a:r>
              <a:rPr sz="2531" b="0" dirty="0">
                <a:solidFill>
                  <a:srgbClr val="0070C0"/>
                </a:solidFill>
                <a:latin typeface="Calibri" panose="020F0502020204030204" pitchFamily="34" charset="0"/>
              </a:rPr>
              <a:t>bitmaps</a:t>
            </a: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 instead of free list</a:t>
            </a:r>
          </a:p>
          <a:p>
            <a:pPr marL="457200" lvl="0" indent="-457200">
              <a:buClr>
                <a:srgbClr val="0070C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Provides </a:t>
            </a:r>
            <a:r>
              <a:rPr lang="en-US"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better speed</a:t>
            </a: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, with more </a:t>
            </a:r>
            <a:r>
              <a:rPr sz="2531" b="0" dirty="0">
                <a:solidFill>
                  <a:srgbClr val="0070C0"/>
                </a:solidFill>
                <a:latin typeface="Calibri" panose="020F0502020204030204" pitchFamily="34" charset="0"/>
              </a:rPr>
              <a:t>global view</a:t>
            </a:r>
            <a:endParaRPr lang="en-US" sz="2531" b="0" dirty="0">
              <a:solidFill>
                <a:srgbClr val="0070C0"/>
              </a:solidFill>
              <a:latin typeface="Calibri" panose="020F0502020204030204" pitchFamily="34" charset="0"/>
            </a:endParaRPr>
          </a:p>
          <a:p>
            <a:pPr marL="285750" lvl="0" indent="-285750">
              <a:buClr>
                <a:srgbClr val="0070C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</a:defRPr>
            </a:pPr>
            <a:endParaRPr lang="en-US" sz="1266" b="0" dirty="0">
              <a:latin typeface="Calibri" panose="020F0502020204030204" pitchFamily="34" charset="0"/>
            </a:endParaRPr>
          </a:p>
          <a:p>
            <a:pPr marL="457200" lvl="0" indent="-457200">
              <a:buClr>
                <a:srgbClr val="0070C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Faster to find </a:t>
            </a:r>
            <a:r>
              <a:rPr lang="en-US" sz="2531" b="0" dirty="0">
                <a:solidFill>
                  <a:srgbClr val="0070C0"/>
                </a:solidFill>
                <a:latin typeface="Calibri" panose="020F0502020204030204" pitchFamily="34" charset="0"/>
              </a:rPr>
              <a:t>contiguous</a:t>
            </a:r>
            <a:r>
              <a:rPr lang="en-US"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 free blocks 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842" name="Shape 842"/>
          <p:cNvSpPr/>
          <p:nvPr/>
        </p:nvSpPr>
        <p:spPr>
          <a:xfrm>
            <a:off x="2694228" y="1809520"/>
            <a:ext cx="1205832" cy="789290"/>
          </a:xfrm>
          <a:prstGeom prst="rect">
            <a:avLst/>
          </a:prstGeom>
          <a:solidFill>
            <a:srgbClr val="BC8027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bitmaps</a:t>
            </a:r>
          </a:p>
        </p:txBody>
      </p:sp>
    </p:spTree>
    <p:extLst>
      <p:ext uri="{BB962C8B-B14F-4D97-AF65-F5344CB8AC3E}">
        <p14:creationId xmlns:p14="http://schemas.microsoft.com/office/powerpoint/2010/main" val="586841717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Shape 847"/>
          <p:cNvSpPr/>
          <p:nvPr/>
        </p:nvSpPr>
        <p:spPr>
          <a:xfrm>
            <a:off x="5471633" y="2434599"/>
            <a:ext cx="2981314" cy="789290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Data Blocks</a:t>
            </a:r>
          </a:p>
        </p:txBody>
      </p:sp>
      <p:sp>
        <p:nvSpPr>
          <p:cNvPr id="848" name="Shape 848"/>
          <p:cNvSpPr/>
          <p:nvPr/>
        </p:nvSpPr>
        <p:spPr>
          <a:xfrm>
            <a:off x="1432217" y="2434599"/>
            <a:ext cx="1205832" cy="789290"/>
          </a:xfrm>
          <a:prstGeom prst="rect">
            <a:avLst/>
          </a:prstGeom>
          <a:solidFill>
            <a:srgbClr val="5747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super block</a:t>
            </a:r>
          </a:p>
        </p:txBody>
      </p:sp>
      <p:sp>
        <p:nvSpPr>
          <p:cNvPr id="849" name="Shape 849"/>
          <p:cNvSpPr/>
          <p:nvPr/>
        </p:nvSpPr>
        <p:spPr>
          <a:xfrm>
            <a:off x="3947310" y="2434599"/>
            <a:ext cx="1480425" cy="789290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inodes</a:t>
            </a:r>
          </a:p>
        </p:txBody>
      </p:sp>
      <p:sp>
        <p:nvSpPr>
          <p:cNvPr id="850" name="Shape 850"/>
          <p:cNvSpPr/>
          <p:nvPr/>
        </p:nvSpPr>
        <p:spPr>
          <a:xfrm>
            <a:off x="1301918" y="3284658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851" name="Shape 851"/>
          <p:cNvSpPr/>
          <p:nvPr/>
        </p:nvSpPr>
        <p:spPr>
          <a:xfrm>
            <a:off x="8267064" y="3284658"/>
            <a:ext cx="282130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N</a:t>
            </a:r>
          </a:p>
        </p:txBody>
      </p:sp>
      <p:sp>
        <p:nvSpPr>
          <p:cNvPr id="852" name="Shape 852"/>
          <p:cNvSpPr>
            <a:spLocks noGrp="1"/>
          </p:cNvSpPr>
          <p:nvPr>
            <p:ph type="title"/>
          </p:nvPr>
        </p:nvSpPr>
        <p:spPr>
          <a:xfrm>
            <a:off x="469171" y="62754"/>
            <a:ext cx="8253927" cy="1283167"/>
          </a:xfrm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000000"/>
                </a:solidFill>
              </a:rPr>
              <a:t>Placement </a:t>
            </a:r>
            <a:r>
              <a:rPr sz="3600" dirty="0">
                <a:solidFill>
                  <a:srgbClr val="000000"/>
                </a:solidFill>
              </a:rPr>
              <a:t>Technique 2: Groups</a:t>
            </a:r>
          </a:p>
        </p:txBody>
      </p:sp>
      <p:sp>
        <p:nvSpPr>
          <p:cNvPr id="853" name="Shape 853"/>
          <p:cNvSpPr/>
          <p:nvPr/>
        </p:nvSpPr>
        <p:spPr>
          <a:xfrm>
            <a:off x="2694228" y="2434599"/>
            <a:ext cx="1205832" cy="789290"/>
          </a:xfrm>
          <a:prstGeom prst="rect">
            <a:avLst/>
          </a:prstGeom>
          <a:solidFill>
            <a:srgbClr val="BC8027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bitmaps</a:t>
            </a:r>
          </a:p>
        </p:txBody>
      </p:sp>
      <p:sp>
        <p:nvSpPr>
          <p:cNvPr id="854" name="Shape 854"/>
          <p:cNvSpPr/>
          <p:nvPr/>
        </p:nvSpPr>
        <p:spPr>
          <a:xfrm>
            <a:off x="1566873" y="4045266"/>
            <a:ext cx="682990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855" name="Shape 855"/>
          <p:cNvSpPr/>
          <p:nvPr/>
        </p:nvSpPr>
        <p:spPr>
          <a:xfrm flipH="1" flipV="1">
            <a:off x="1443757" y="3906437"/>
            <a:ext cx="123117" cy="13882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856" name="Shape 856"/>
          <p:cNvSpPr/>
          <p:nvPr/>
        </p:nvSpPr>
        <p:spPr>
          <a:xfrm flipV="1">
            <a:off x="8408914" y="3906437"/>
            <a:ext cx="123117" cy="13882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857" name="Shape 857"/>
          <p:cNvSpPr/>
          <p:nvPr/>
        </p:nvSpPr>
        <p:spPr>
          <a:xfrm>
            <a:off x="3631495" y="4106708"/>
            <a:ext cx="2497993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before: whole disk</a:t>
            </a:r>
          </a:p>
        </p:txBody>
      </p:sp>
      <p:sp>
        <p:nvSpPr>
          <p:cNvPr id="860" name="Shape 860"/>
          <p:cNvSpPr/>
          <p:nvPr/>
        </p:nvSpPr>
        <p:spPr>
          <a:xfrm>
            <a:off x="5133455" y="1990729"/>
            <a:ext cx="521485" cy="379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16200"/>
                </a:moveTo>
                <a:cubicBezTo>
                  <a:pt x="7172" y="-5390"/>
                  <a:pt x="14372" y="-5400"/>
                  <a:pt x="21600" y="16171"/>
                </a:cubicBez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 lvl="0"/>
            <a:endParaRPr sz="1687" b="0" dirty="0">
              <a:latin typeface="Calibri" panose="020F0502020204030204" pitchFamily="34" charset="0"/>
            </a:endParaRPr>
          </a:p>
        </p:txBody>
      </p:sp>
      <p:sp>
        <p:nvSpPr>
          <p:cNvPr id="859" name="Shape 859"/>
          <p:cNvSpPr/>
          <p:nvPr/>
        </p:nvSpPr>
        <p:spPr>
          <a:xfrm>
            <a:off x="5095461" y="1471827"/>
            <a:ext cx="55265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fast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31469" y="5418503"/>
            <a:ext cx="5675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Calibri" panose="020F0502020204030204" pitchFamily="34" charset="0"/>
              </a:rPr>
              <a:t>How to keep </a:t>
            </a:r>
            <a:r>
              <a:rPr lang="en-US" b="0" dirty="0" err="1">
                <a:latin typeface="Calibri" panose="020F0502020204030204" pitchFamily="34" charset="0"/>
              </a:rPr>
              <a:t>inode</a:t>
            </a:r>
            <a:r>
              <a:rPr lang="en-US" b="0" dirty="0">
                <a:latin typeface="Calibri" panose="020F0502020204030204" pitchFamily="34" charset="0"/>
              </a:rPr>
              <a:t> close to data?</a:t>
            </a:r>
          </a:p>
        </p:txBody>
      </p:sp>
    </p:spTree>
    <p:extLst>
      <p:ext uri="{BB962C8B-B14F-4D97-AF65-F5344CB8AC3E}">
        <p14:creationId xmlns:p14="http://schemas.microsoft.com/office/powerpoint/2010/main" val="381077516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Shape 862"/>
          <p:cNvSpPr/>
          <p:nvPr/>
        </p:nvSpPr>
        <p:spPr>
          <a:xfrm>
            <a:off x="5471633" y="2434599"/>
            <a:ext cx="2981314" cy="789290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Data Blocks</a:t>
            </a:r>
          </a:p>
        </p:txBody>
      </p:sp>
      <p:sp>
        <p:nvSpPr>
          <p:cNvPr id="863" name="Shape 863"/>
          <p:cNvSpPr/>
          <p:nvPr/>
        </p:nvSpPr>
        <p:spPr>
          <a:xfrm>
            <a:off x="1432217" y="2434599"/>
            <a:ext cx="1205832" cy="789290"/>
          </a:xfrm>
          <a:prstGeom prst="rect">
            <a:avLst/>
          </a:prstGeom>
          <a:solidFill>
            <a:srgbClr val="5747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super block</a:t>
            </a:r>
          </a:p>
        </p:txBody>
      </p:sp>
      <p:sp>
        <p:nvSpPr>
          <p:cNvPr id="864" name="Shape 864"/>
          <p:cNvSpPr/>
          <p:nvPr/>
        </p:nvSpPr>
        <p:spPr>
          <a:xfrm>
            <a:off x="3947310" y="2434599"/>
            <a:ext cx="1480425" cy="789290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inodes</a:t>
            </a:r>
          </a:p>
        </p:txBody>
      </p:sp>
      <p:sp>
        <p:nvSpPr>
          <p:cNvPr id="865" name="Shape 865"/>
          <p:cNvSpPr/>
          <p:nvPr/>
        </p:nvSpPr>
        <p:spPr>
          <a:xfrm>
            <a:off x="1301918" y="3284658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866" name="Shape 866"/>
          <p:cNvSpPr/>
          <p:nvPr/>
        </p:nvSpPr>
        <p:spPr>
          <a:xfrm>
            <a:off x="8267064" y="3284658"/>
            <a:ext cx="282130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N</a:t>
            </a:r>
          </a:p>
        </p:txBody>
      </p:sp>
      <p:sp>
        <p:nvSpPr>
          <p:cNvPr id="867" name="Shape 8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Technique 2: Groups</a:t>
            </a:r>
          </a:p>
        </p:txBody>
      </p:sp>
      <p:sp>
        <p:nvSpPr>
          <p:cNvPr id="868" name="Shape 868"/>
          <p:cNvSpPr/>
          <p:nvPr/>
        </p:nvSpPr>
        <p:spPr>
          <a:xfrm>
            <a:off x="2694228" y="2434599"/>
            <a:ext cx="1205832" cy="789290"/>
          </a:xfrm>
          <a:prstGeom prst="rect">
            <a:avLst/>
          </a:prstGeom>
          <a:solidFill>
            <a:srgbClr val="BC8027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bitmaps</a:t>
            </a:r>
          </a:p>
        </p:txBody>
      </p:sp>
      <p:sp>
        <p:nvSpPr>
          <p:cNvPr id="869" name="Shape 869"/>
          <p:cNvSpPr/>
          <p:nvPr/>
        </p:nvSpPr>
        <p:spPr>
          <a:xfrm>
            <a:off x="1566873" y="4045266"/>
            <a:ext cx="682990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870" name="Shape 870"/>
          <p:cNvSpPr/>
          <p:nvPr/>
        </p:nvSpPr>
        <p:spPr>
          <a:xfrm flipH="1" flipV="1">
            <a:off x="1443757" y="3906437"/>
            <a:ext cx="123117" cy="13882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871" name="Shape 871"/>
          <p:cNvSpPr/>
          <p:nvPr/>
        </p:nvSpPr>
        <p:spPr>
          <a:xfrm flipV="1">
            <a:off x="8408914" y="3906437"/>
            <a:ext cx="123117" cy="13882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872" name="Shape 872"/>
          <p:cNvSpPr/>
          <p:nvPr/>
        </p:nvSpPr>
        <p:spPr>
          <a:xfrm>
            <a:off x="3631495" y="4106708"/>
            <a:ext cx="2497993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before: whole disk</a:t>
            </a:r>
          </a:p>
        </p:txBody>
      </p:sp>
      <p:sp>
        <p:nvSpPr>
          <p:cNvPr id="875" name="Shape 875"/>
          <p:cNvSpPr/>
          <p:nvPr/>
        </p:nvSpPr>
        <p:spPr>
          <a:xfrm>
            <a:off x="4032416" y="1995145"/>
            <a:ext cx="1622524" cy="3836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1" extrusionOk="0">
                <a:moveTo>
                  <a:pt x="0" y="16201"/>
                </a:moveTo>
                <a:cubicBezTo>
                  <a:pt x="7160" y="-5265"/>
                  <a:pt x="14360" y="-5399"/>
                  <a:pt x="21600" y="15798"/>
                </a:cubicBez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 lvl="0"/>
            <a:endParaRPr sz="1687" b="0" dirty="0">
              <a:latin typeface="Calibri" panose="020F0502020204030204" pitchFamily="34" charset="0"/>
            </a:endParaRPr>
          </a:p>
        </p:txBody>
      </p:sp>
      <p:sp>
        <p:nvSpPr>
          <p:cNvPr id="874" name="Shape 874"/>
          <p:cNvSpPr/>
          <p:nvPr/>
        </p:nvSpPr>
        <p:spPr>
          <a:xfrm>
            <a:off x="4477426" y="1490586"/>
            <a:ext cx="675186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slow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AD3032-71EA-C644-AB36-7B9A25C1F21E}"/>
              </a:ext>
            </a:extLst>
          </p:cNvPr>
          <p:cNvSpPr txBox="1"/>
          <p:nvPr/>
        </p:nvSpPr>
        <p:spPr>
          <a:xfrm>
            <a:off x="1431469" y="5418503"/>
            <a:ext cx="5675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Calibri" panose="020F0502020204030204" pitchFamily="34" charset="0"/>
              </a:rPr>
              <a:t>How to keep </a:t>
            </a:r>
            <a:r>
              <a:rPr lang="en-US" b="0" dirty="0" err="1">
                <a:latin typeface="Calibri" panose="020F0502020204030204" pitchFamily="34" charset="0"/>
              </a:rPr>
              <a:t>inode</a:t>
            </a:r>
            <a:r>
              <a:rPr lang="en-US" b="0" dirty="0">
                <a:latin typeface="Calibri" panose="020F0502020204030204" pitchFamily="34" charset="0"/>
              </a:rPr>
              <a:t> close to data?</a:t>
            </a:r>
          </a:p>
        </p:txBody>
      </p:sp>
    </p:spTree>
    <p:extLst>
      <p:ext uri="{BB962C8B-B14F-4D97-AF65-F5344CB8AC3E}">
        <p14:creationId xmlns:p14="http://schemas.microsoft.com/office/powerpoint/2010/main" val="2200141304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Shape 877"/>
          <p:cNvSpPr/>
          <p:nvPr/>
        </p:nvSpPr>
        <p:spPr>
          <a:xfrm>
            <a:off x="5471633" y="2434599"/>
            <a:ext cx="2981314" cy="789290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Data Blocks</a:t>
            </a:r>
          </a:p>
        </p:txBody>
      </p:sp>
      <p:sp>
        <p:nvSpPr>
          <p:cNvPr id="878" name="Shape 878"/>
          <p:cNvSpPr/>
          <p:nvPr/>
        </p:nvSpPr>
        <p:spPr>
          <a:xfrm>
            <a:off x="1432217" y="2434599"/>
            <a:ext cx="1205832" cy="789290"/>
          </a:xfrm>
          <a:prstGeom prst="rect">
            <a:avLst/>
          </a:prstGeom>
          <a:solidFill>
            <a:srgbClr val="5747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super block</a:t>
            </a:r>
          </a:p>
        </p:txBody>
      </p:sp>
      <p:sp>
        <p:nvSpPr>
          <p:cNvPr id="879" name="Shape 879"/>
          <p:cNvSpPr/>
          <p:nvPr/>
        </p:nvSpPr>
        <p:spPr>
          <a:xfrm>
            <a:off x="3947310" y="2434599"/>
            <a:ext cx="1480425" cy="789290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inodes</a:t>
            </a:r>
          </a:p>
        </p:txBody>
      </p:sp>
      <p:sp>
        <p:nvSpPr>
          <p:cNvPr id="880" name="Shape 880"/>
          <p:cNvSpPr/>
          <p:nvPr/>
        </p:nvSpPr>
        <p:spPr>
          <a:xfrm>
            <a:off x="1301918" y="3284658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881" name="Shape 881"/>
          <p:cNvSpPr/>
          <p:nvPr/>
        </p:nvSpPr>
        <p:spPr>
          <a:xfrm>
            <a:off x="8267064" y="3284658"/>
            <a:ext cx="282130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N</a:t>
            </a:r>
          </a:p>
        </p:txBody>
      </p:sp>
      <p:sp>
        <p:nvSpPr>
          <p:cNvPr id="882" name="Shape 8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Technique 2: Groups</a:t>
            </a:r>
          </a:p>
        </p:txBody>
      </p:sp>
      <p:sp>
        <p:nvSpPr>
          <p:cNvPr id="883" name="Shape 883"/>
          <p:cNvSpPr/>
          <p:nvPr/>
        </p:nvSpPr>
        <p:spPr>
          <a:xfrm>
            <a:off x="2694228" y="2434599"/>
            <a:ext cx="1205832" cy="789290"/>
          </a:xfrm>
          <a:prstGeom prst="rect">
            <a:avLst/>
          </a:prstGeom>
          <a:solidFill>
            <a:srgbClr val="BC8027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bitmaps</a:t>
            </a:r>
          </a:p>
        </p:txBody>
      </p:sp>
      <p:sp>
        <p:nvSpPr>
          <p:cNvPr id="884" name="Shape 884"/>
          <p:cNvSpPr/>
          <p:nvPr/>
        </p:nvSpPr>
        <p:spPr>
          <a:xfrm>
            <a:off x="1566873" y="4045266"/>
            <a:ext cx="682990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885" name="Shape 885"/>
          <p:cNvSpPr/>
          <p:nvPr/>
        </p:nvSpPr>
        <p:spPr>
          <a:xfrm flipH="1" flipV="1">
            <a:off x="1443757" y="3906437"/>
            <a:ext cx="123117" cy="13882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886" name="Shape 886"/>
          <p:cNvSpPr/>
          <p:nvPr/>
        </p:nvSpPr>
        <p:spPr>
          <a:xfrm flipV="1">
            <a:off x="8408914" y="3906437"/>
            <a:ext cx="123117" cy="13882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887" name="Shape 887"/>
          <p:cNvSpPr/>
          <p:nvPr/>
        </p:nvSpPr>
        <p:spPr>
          <a:xfrm>
            <a:off x="3631495" y="4106708"/>
            <a:ext cx="2497993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before: whole disk</a:t>
            </a:r>
          </a:p>
        </p:txBody>
      </p:sp>
      <p:sp>
        <p:nvSpPr>
          <p:cNvPr id="890" name="Shape 890"/>
          <p:cNvSpPr/>
          <p:nvPr/>
        </p:nvSpPr>
        <p:spPr>
          <a:xfrm>
            <a:off x="5371869" y="1988823"/>
            <a:ext cx="2986032" cy="3899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3" extrusionOk="0">
                <a:moveTo>
                  <a:pt x="0" y="16203"/>
                </a:moveTo>
                <a:cubicBezTo>
                  <a:pt x="7173" y="-5091"/>
                  <a:pt x="14373" y="-5397"/>
                  <a:pt x="21600" y="15286"/>
                </a:cubicBez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 lvl="0"/>
            <a:endParaRPr sz="1687" b="0" dirty="0">
              <a:latin typeface="Calibri" panose="020F0502020204030204" pitchFamily="34" charset="0"/>
            </a:endParaRPr>
          </a:p>
        </p:txBody>
      </p:sp>
      <p:sp>
        <p:nvSpPr>
          <p:cNvPr id="889" name="Shape 889"/>
          <p:cNvSpPr/>
          <p:nvPr/>
        </p:nvSpPr>
        <p:spPr>
          <a:xfrm>
            <a:off x="6368448" y="1486405"/>
            <a:ext cx="9480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slower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445F71-459B-F948-8374-0259A1E2C2CE}"/>
              </a:ext>
            </a:extLst>
          </p:cNvPr>
          <p:cNvSpPr txBox="1"/>
          <p:nvPr/>
        </p:nvSpPr>
        <p:spPr>
          <a:xfrm>
            <a:off x="1431469" y="5418503"/>
            <a:ext cx="5675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Calibri" panose="020F0502020204030204" pitchFamily="34" charset="0"/>
              </a:rPr>
              <a:t>How to keep </a:t>
            </a:r>
            <a:r>
              <a:rPr lang="en-US" b="0" dirty="0" err="1">
                <a:latin typeface="Calibri" panose="020F0502020204030204" pitchFamily="34" charset="0"/>
              </a:rPr>
              <a:t>inode</a:t>
            </a:r>
            <a:r>
              <a:rPr lang="en-US" b="0" dirty="0">
                <a:latin typeface="Calibri" panose="020F0502020204030204" pitchFamily="34" charset="0"/>
              </a:rPr>
              <a:t> close to data?</a:t>
            </a:r>
          </a:p>
        </p:txBody>
      </p:sp>
    </p:spTree>
    <p:extLst>
      <p:ext uri="{BB962C8B-B14F-4D97-AF65-F5344CB8AC3E}">
        <p14:creationId xmlns:p14="http://schemas.microsoft.com/office/powerpoint/2010/main" val="1498326342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Shape 892"/>
          <p:cNvSpPr/>
          <p:nvPr/>
        </p:nvSpPr>
        <p:spPr>
          <a:xfrm>
            <a:off x="5471633" y="2434599"/>
            <a:ext cx="2981314" cy="789290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Data Blocks</a:t>
            </a:r>
          </a:p>
        </p:txBody>
      </p:sp>
      <p:sp>
        <p:nvSpPr>
          <p:cNvPr id="893" name="Shape 893"/>
          <p:cNvSpPr/>
          <p:nvPr/>
        </p:nvSpPr>
        <p:spPr>
          <a:xfrm>
            <a:off x="1432217" y="2434599"/>
            <a:ext cx="1205832" cy="789290"/>
          </a:xfrm>
          <a:prstGeom prst="rect">
            <a:avLst/>
          </a:prstGeom>
          <a:solidFill>
            <a:srgbClr val="5747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super block</a:t>
            </a:r>
          </a:p>
        </p:txBody>
      </p:sp>
      <p:sp>
        <p:nvSpPr>
          <p:cNvPr id="894" name="Shape 894"/>
          <p:cNvSpPr/>
          <p:nvPr/>
        </p:nvSpPr>
        <p:spPr>
          <a:xfrm>
            <a:off x="3947310" y="2434599"/>
            <a:ext cx="1480425" cy="789290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inodes</a:t>
            </a:r>
          </a:p>
        </p:txBody>
      </p:sp>
      <p:sp>
        <p:nvSpPr>
          <p:cNvPr id="895" name="Shape 895"/>
          <p:cNvSpPr/>
          <p:nvPr/>
        </p:nvSpPr>
        <p:spPr>
          <a:xfrm>
            <a:off x="1301918" y="3284658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896" name="Shape 896"/>
          <p:cNvSpPr/>
          <p:nvPr/>
        </p:nvSpPr>
        <p:spPr>
          <a:xfrm>
            <a:off x="8267064" y="3284658"/>
            <a:ext cx="282130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N</a:t>
            </a:r>
          </a:p>
        </p:txBody>
      </p:sp>
      <p:sp>
        <p:nvSpPr>
          <p:cNvPr id="897" name="Shape 8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Technique 2: Groups</a:t>
            </a:r>
          </a:p>
        </p:txBody>
      </p:sp>
      <p:sp>
        <p:nvSpPr>
          <p:cNvPr id="898" name="Shape 898"/>
          <p:cNvSpPr/>
          <p:nvPr/>
        </p:nvSpPr>
        <p:spPr>
          <a:xfrm>
            <a:off x="2694228" y="2434599"/>
            <a:ext cx="1205832" cy="789290"/>
          </a:xfrm>
          <a:prstGeom prst="rect">
            <a:avLst/>
          </a:prstGeom>
          <a:solidFill>
            <a:srgbClr val="BC8027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bitmaps</a:t>
            </a:r>
          </a:p>
        </p:txBody>
      </p:sp>
      <p:sp>
        <p:nvSpPr>
          <p:cNvPr id="899" name="Shape 899"/>
          <p:cNvSpPr/>
          <p:nvPr/>
        </p:nvSpPr>
        <p:spPr>
          <a:xfrm>
            <a:off x="1566873" y="4045266"/>
            <a:ext cx="682990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900" name="Shape 900"/>
          <p:cNvSpPr/>
          <p:nvPr/>
        </p:nvSpPr>
        <p:spPr>
          <a:xfrm flipH="1" flipV="1">
            <a:off x="1443757" y="3906437"/>
            <a:ext cx="123117" cy="13882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901" name="Shape 901"/>
          <p:cNvSpPr/>
          <p:nvPr/>
        </p:nvSpPr>
        <p:spPr>
          <a:xfrm flipV="1">
            <a:off x="8408914" y="3906437"/>
            <a:ext cx="123117" cy="13882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902" name="Shape 902"/>
          <p:cNvSpPr/>
          <p:nvPr/>
        </p:nvSpPr>
        <p:spPr>
          <a:xfrm>
            <a:off x="3631495" y="4106708"/>
            <a:ext cx="2497993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before: whole disk</a:t>
            </a:r>
          </a:p>
        </p:txBody>
      </p:sp>
      <p:sp>
        <p:nvSpPr>
          <p:cNvPr id="905" name="Shape 905"/>
          <p:cNvSpPr/>
          <p:nvPr/>
        </p:nvSpPr>
        <p:spPr>
          <a:xfrm>
            <a:off x="3986991" y="1712058"/>
            <a:ext cx="4370910" cy="6556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16200"/>
                </a:moveTo>
                <a:cubicBezTo>
                  <a:pt x="7194" y="-5310"/>
                  <a:pt x="14394" y="-5400"/>
                  <a:pt x="21600" y="15929"/>
                </a:cubicBez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 lvl="0"/>
            <a:endParaRPr sz="1687" b="0" dirty="0">
              <a:latin typeface="Calibri" panose="020F0502020204030204" pitchFamily="34" charset="0"/>
            </a:endParaRPr>
          </a:p>
        </p:txBody>
      </p:sp>
      <p:sp>
        <p:nvSpPr>
          <p:cNvPr id="904" name="Shape 904"/>
          <p:cNvSpPr/>
          <p:nvPr/>
        </p:nvSpPr>
        <p:spPr>
          <a:xfrm>
            <a:off x="5594164" y="1202641"/>
            <a:ext cx="10662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slowest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09FA00-B4F4-1A48-9DCB-23C018E3F40C}"/>
              </a:ext>
            </a:extLst>
          </p:cNvPr>
          <p:cNvSpPr txBox="1"/>
          <p:nvPr/>
        </p:nvSpPr>
        <p:spPr>
          <a:xfrm>
            <a:off x="1431469" y="5418503"/>
            <a:ext cx="5675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Calibri" panose="020F0502020204030204" pitchFamily="34" charset="0"/>
              </a:rPr>
              <a:t>How to keep </a:t>
            </a:r>
            <a:r>
              <a:rPr lang="en-US" b="0" dirty="0" err="1">
                <a:latin typeface="Calibri" panose="020F0502020204030204" pitchFamily="34" charset="0"/>
              </a:rPr>
              <a:t>inode</a:t>
            </a:r>
            <a:r>
              <a:rPr lang="en-US" b="0" dirty="0">
                <a:latin typeface="Calibri" panose="020F0502020204030204" pitchFamily="34" charset="0"/>
              </a:rPr>
              <a:t> close to data?</a:t>
            </a:r>
          </a:p>
        </p:txBody>
      </p:sp>
    </p:spTree>
    <p:extLst>
      <p:ext uri="{BB962C8B-B14F-4D97-AF65-F5344CB8AC3E}">
        <p14:creationId xmlns:p14="http://schemas.microsoft.com/office/powerpoint/2010/main" val="247173811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Shape 907"/>
          <p:cNvSpPr/>
          <p:nvPr/>
        </p:nvSpPr>
        <p:spPr>
          <a:xfrm>
            <a:off x="5471633" y="2434599"/>
            <a:ext cx="2981314" cy="789290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Data Blocks</a:t>
            </a:r>
          </a:p>
        </p:txBody>
      </p:sp>
      <p:sp>
        <p:nvSpPr>
          <p:cNvPr id="908" name="Shape 908"/>
          <p:cNvSpPr/>
          <p:nvPr/>
        </p:nvSpPr>
        <p:spPr>
          <a:xfrm>
            <a:off x="1432217" y="2434599"/>
            <a:ext cx="1205832" cy="789290"/>
          </a:xfrm>
          <a:prstGeom prst="rect">
            <a:avLst/>
          </a:prstGeom>
          <a:solidFill>
            <a:srgbClr val="5747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super block</a:t>
            </a:r>
          </a:p>
        </p:txBody>
      </p:sp>
      <p:sp>
        <p:nvSpPr>
          <p:cNvPr id="909" name="Shape 909"/>
          <p:cNvSpPr/>
          <p:nvPr/>
        </p:nvSpPr>
        <p:spPr>
          <a:xfrm>
            <a:off x="3947310" y="2434599"/>
            <a:ext cx="1480425" cy="789290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inodes</a:t>
            </a:r>
          </a:p>
        </p:txBody>
      </p:sp>
      <p:sp>
        <p:nvSpPr>
          <p:cNvPr id="910" name="Shape 910"/>
          <p:cNvSpPr/>
          <p:nvPr/>
        </p:nvSpPr>
        <p:spPr>
          <a:xfrm>
            <a:off x="1301918" y="3284658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911" name="Shape 911"/>
          <p:cNvSpPr/>
          <p:nvPr/>
        </p:nvSpPr>
        <p:spPr>
          <a:xfrm>
            <a:off x="8267064" y="3284658"/>
            <a:ext cx="282130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N</a:t>
            </a:r>
          </a:p>
        </p:txBody>
      </p:sp>
      <p:sp>
        <p:nvSpPr>
          <p:cNvPr id="912" name="Shape 9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Technique 2: Groups</a:t>
            </a:r>
          </a:p>
        </p:txBody>
      </p:sp>
      <p:sp>
        <p:nvSpPr>
          <p:cNvPr id="913" name="Shape 913"/>
          <p:cNvSpPr/>
          <p:nvPr/>
        </p:nvSpPr>
        <p:spPr>
          <a:xfrm>
            <a:off x="2694228" y="2434599"/>
            <a:ext cx="1205832" cy="789290"/>
          </a:xfrm>
          <a:prstGeom prst="rect">
            <a:avLst/>
          </a:prstGeom>
          <a:solidFill>
            <a:srgbClr val="BC8027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bitmaps</a:t>
            </a:r>
          </a:p>
        </p:txBody>
      </p:sp>
      <p:sp>
        <p:nvSpPr>
          <p:cNvPr id="914" name="Shape 914"/>
          <p:cNvSpPr/>
          <p:nvPr/>
        </p:nvSpPr>
        <p:spPr>
          <a:xfrm>
            <a:off x="1566873" y="4045266"/>
            <a:ext cx="682990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915" name="Shape 915"/>
          <p:cNvSpPr/>
          <p:nvPr/>
        </p:nvSpPr>
        <p:spPr>
          <a:xfrm flipH="1" flipV="1">
            <a:off x="1443757" y="3906437"/>
            <a:ext cx="123117" cy="13882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916" name="Shape 916"/>
          <p:cNvSpPr/>
          <p:nvPr/>
        </p:nvSpPr>
        <p:spPr>
          <a:xfrm flipV="1">
            <a:off x="8408914" y="3906437"/>
            <a:ext cx="123117" cy="13882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917" name="Shape 917"/>
          <p:cNvSpPr/>
          <p:nvPr/>
        </p:nvSpPr>
        <p:spPr>
          <a:xfrm>
            <a:off x="3631495" y="4106708"/>
            <a:ext cx="2497993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before: whole disk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BC282D-1385-D94E-9BC1-6E64E8D0711F}"/>
              </a:ext>
            </a:extLst>
          </p:cNvPr>
          <p:cNvSpPr txBox="1"/>
          <p:nvPr/>
        </p:nvSpPr>
        <p:spPr>
          <a:xfrm>
            <a:off x="1431469" y="5418503"/>
            <a:ext cx="5675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Calibri" panose="020F0502020204030204" pitchFamily="34" charset="0"/>
              </a:rPr>
              <a:t>How to keep </a:t>
            </a:r>
            <a:r>
              <a:rPr lang="en-US" b="0" dirty="0" err="1">
                <a:latin typeface="Calibri" panose="020F0502020204030204" pitchFamily="34" charset="0"/>
              </a:rPr>
              <a:t>inode</a:t>
            </a:r>
            <a:r>
              <a:rPr lang="en-US" b="0" dirty="0">
                <a:latin typeface="Calibri" panose="020F0502020204030204" pitchFamily="34" charset="0"/>
              </a:rPr>
              <a:t> close to data?</a:t>
            </a:r>
          </a:p>
        </p:txBody>
      </p:sp>
    </p:spTree>
    <p:extLst>
      <p:ext uri="{BB962C8B-B14F-4D97-AF65-F5344CB8AC3E}">
        <p14:creationId xmlns:p14="http://schemas.microsoft.com/office/powerpoint/2010/main" val="752070147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Shape 9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Technique 2: Groups</a:t>
            </a:r>
          </a:p>
        </p:txBody>
      </p:sp>
      <p:grpSp>
        <p:nvGrpSpPr>
          <p:cNvPr id="936" name="Group 936"/>
          <p:cNvGrpSpPr/>
          <p:nvPr/>
        </p:nvGrpSpPr>
        <p:grpSpPr>
          <a:xfrm>
            <a:off x="296713" y="2158699"/>
            <a:ext cx="2684213" cy="789289"/>
            <a:chOff x="0" y="0"/>
            <a:chExt cx="3817546" cy="1122544"/>
          </a:xfrm>
        </p:grpSpPr>
        <p:sp>
          <p:nvSpPr>
            <p:cNvPr id="932" name="Shape 932"/>
            <p:cNvSpPr/>
            <p:nvPr/>
          </p:nvSpPr>
          <p:spPr>
            <a:xfrm>
              <a:off x="1746826" y="0"/>
              <a:ext cx="2070721" cy="1122545"/>
            </a:xfrm>
            <a:prstGeom prst="rect">
              <a:avLst/>
            </a:prstGeom>
            <a:solidFill>
              <a:srgbClr val="0065C1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933" name="Shape 933"/>
            <p:cNvSpPr/>
            <p:nvPr/>
          </p:nvSpPr>
          <p:spPr>
            <a:xfrm>
              <a:off x="0" y="0"/>
              <a:ext cx="431902" cy="1122545"/>
            </a:xfrm>
            <a:prstGeom prst="rect">
              <a:avLst/>
            </a:prstGeom>
            <a:solidFill>
              <a:srgbClr val="5747C1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bg1"/>
                  </a:solidFill>
                </a:rPr>
                <a:t>S</a:t>
              </a:r>
            </a:p>
          </p:txBody>
        </p:sp>
        <p:sp>
          <p:nvSpPr>
            <p:cNvPr id="934" name="Shape 934"/>
            <p:cNvSpPr/>
            <p:nvPr/>
          </p:nvSpPr>
          <p:spPr>
            <a:xfrm>
              <a:off x="973518" y="0"/>
              <a:ext cx="718451" cy="1122545"/>
            </a:xfrm>
            <a:prstGeom prst="rect">
              <a:avLst/>
            </a:prstGeom>
            <a:solidFill>
              <a:srgbClr val="308B16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bg1"/>
                  </a:solidFill>
                </a:rPr>
                <a:t>I</a:t>
              </a:r>
            </a:p>
          </p:txBody>
        </p:sp>
        <p:sp>
          <p:nvSpPr>
            <p:cNvPr id="935" name="Shape 935"/>
            <p:cNvSpPr/>
            <p:nvPr/>
          </p:nvSpPr>
          <p:spPr>
            <a:xfrm>
              <a:off x="486759" y="0"/>
              <a:ext cx="431903" cy="1122545"/>
            </a:xfrm>
            <a:prstGeom prst="rect">
              <a:avLst/>
            </a:prstGeom>
            <a:solidFill>
              <a:srgbClr val="BC8027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bg1"/>
                  </a:solidFill>
                </a:rPr>
                <a:t>B</a:t>
              </a:r>
            </a:p>
          </p:txBody>
        </p:sp>
      </p:grpSp>
      <p:sp>
        <p:nvSpPr>
          <p:cNvPr id="938" name="Shape 938"/>
          <p:cNvSpPr/>
          <p:nvPr/>
        </p:nvSpPr>
        <p:spPr>
          <a:xfrm>
            <a:off x="1132104" y="3039095"/>
            <a:ext cx="915765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 b="0" dirty="0">
                <a:solidFill>
                  <a:srgbClr val="000000"/>
                </a:solidFill>
                <a:latin typeface="Calibri" panose="020F0502020204030204" pitchFamily="34" charset="0"/>
              </a:rPr>
              <a:t>group 1</a:t>
            </a:r>
          </a:p>
        </p:txBody>
      </p:sp>
      <p:sp>
        <p:nvSpPr>
          <p:cNvPr id="939" name="Shape 939"/>
          <p:cNvSpPr/>
          <p:nvPr/>
        </p:nvSpPr>
        <p:spPr>
          <a:xfrm>
            <a:off x="149792" y="2944143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940" name="Shape 940"/>
          <p:cNvSpPr/>
          <p:nvPr/>
        </p:nvSpPr>
        <p:spPr>
          <a:xfrm>
            <a:off x="2833059" y="2944143"/>
            <a:ext cx="27892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latin typeface="Calibri" panose="020F0502020204030204" pitchFamily="34" charset="0"/>
              </a:rPr>
              <a:t>G</a:t>
            </a:r>
          </a:p>
        </p:txBody>
      </p:sp>
      <p:grpSp>
        <p:nvGrpSpPr>
          <p:cNvPr id="945" name="Group 945"/>
          <p:cNvGrpSpPr/>
          <p:nvPr/>
        </p:nvGrpSpPr>
        <p:grpSpPr>
          <a:xfrm>
            <a:off x="3034364" y="2158699"/>
            <a:ext cx="2684213" cy="789289"/>
            <a:chOff x="0" y="0"/>
            <a:chExt cx="3817546" cy="1122544"/>
          </a:xfrm>
        </p:grpSpPr>
        <p:sp>
          <p:nvSpPr>
            <p:cNvPr id="941" name="Shape 941"/>
            <p:cNvSpPr/>
            <p:nvPr/>
          </p:nvSpPr>
          <p:spPr>
            <a:xfrm>
              <a:off x="1746826" y="0"/>
              <a:ext cx="2070721" cy="1122545"/>
            </a:xfrm>
            <a:prstGeom prst="rect">
              <a:avLst/>
            </a:prstGeom>
            <a:solidFill>
              <a:srgbClr val="0065C1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942" name="Shape 942"/>
            <p:cNvSpPr/>
            <p:nvPr/>
          </p:nvSpPr>
          <p:spPr>
            <a:xfrm>
              <a:off x="0" y="0"/>
              <a:ext cx="431902" cy="1122545"/>
            </a:xfrm>
            <a:prstGeom prst="rect">
              <a:avLst/>
            </a:prstGeom>
            <a:solidFill>
              <a:srgbClr val="5747C1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bg1"/>
                  </a:solidFill>
                </a:rPr>
                <a:t>S</a:t>
              </a:r>
            </a:p>
          </p:txBody>
        </p:sp>
        <p:sp>
          <p:nvSpPr>
            <p:cNvPr id="943" name="Shape 943"/>
            <p:cNvSpPr/>
            <p:nvPr/>
          </p:nvSpPr>
          <p:spPr>
            <a:xfrm>
              <a:off x="973518" y="0"/>
              <a:ext cx="718451" cy="1122545"/>
            </a:xfrm>
            <a:prstGeom prst="rect">
              <a:avLst/>
            </a:prstGeom>
            <a:solidFill>
              <a:srgbClr val="308B16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bg1"/>
                  </a:solidFill>
                </a:rPr>
                <a:t>I</a:t>
              </a:r>
            </a:p>
          </p:txBody>
        </p:sp>
        <p:sp>
          <p:nvSpPr>
            <p:cNvPr id="944" name="Shape 944"/>
            <p:cNvSpPr/>
            <p:nvPr/>
          </p:nvSpPr>
          <p:spPr>
            <a:xfrm>
              <a:off x="486759" y="0"/>
              <a:ext cx="431903" cy="1122545"/>
            </a:xfrm>
            <a:prstGeom prst="rect">
              <a:avLst/>
            </a:prstGeom>
            <a:solidFill>
              <a:srgbClr val="BC8027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bg1"/>
                  </a:solidFill>
                </a:rPr>
                <a:t>B</a:t>
              </a:r>
            </a:p>
          </p:txBody>
        </p:sp>
      </p:grpSp>
      <p:sp>
        <p:nvSpPr>
          <p:cNvPr id="946" name="Shape 946"/>
          <p:cNvSpPr/>
          <p:nvPr/>
        </p:nvSpPr>
        <p:spPr>
          <a:xfrm>
            <a:off x="5414418" y="2944143"/>
            <a:ext cx="442430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latin typeface="Calibri" panose="020F0502020204030204" pitchFamily="34" charset="0"/>
              </a:rPr>
              <a:t>2G</a:t>
            </a:r>
          </a:p>
        </p:txBody>
      </p:sp>
      <p:grpSp>
        <p:nvGrpSpPr>
          <p:cNvPr id="951" name="Group 951"/>
          <p:cNvGrpSpPr/>
          <p:nvPr/>
        </p:nvGrpSpPr>
        <p:grpSpPr>
          <a:xfrm>
            <a:off x="5772015" y="2158699"/>
            <a:ext cx="2684213" cy="789289"/>
            <a:chOff x="0" y="0"/>
            <a:chExt cx="3817546" cy="1122544"/>
          </a:xfrm>
        </p:grpSpPr>
        <p:sp>
          <p:nvSpPr>
            <p:cNvPr id="947" name="Shape 947"/>
            <p:cNvSpPr/>
            <p:nvPr/>
          </p:nvSpPr>
          <p:spPr>
            <a:xfrm>
              <a:off x="1746826" y="0"/>
              <a:ext cx="2070721" cy="1122545"/>
            </a:xfrm>
            <a:prstGeom prst="rect">
              <a:avLst/>
            </a:prstGeom>
            <a:solidFill>
              <a:srgbClr val="0065C1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948" name="Shape 948"/>
            <p:cNvSpPr/>
            <p:nvPr/>
          </p:nvSpPr>
          <p:spPr>
            <a:xfrm>
              <a:off x="0" y="0"/>
              <a:ext cx="431902" cy="1122545"/>
            </a:xfrm>
            <a:prstGeom prst="rect">
              <a:avLst/>
            </a:prstGeom>
            <a:solidFill>
              <a:srgbClr val="5747C1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bg1"/>
                  </a:solidFill>
                </a:rPr>
                <a:t>S</a:t>
              </a:r>
            </a:p>
          </p:txBody>
        </p:sp>
        <p:sp>
          <p:nvSpPr>
            <p:cNvPr id="949" name="Shape 949"/>
            <p:cNvSpPr/>
            <p:nvPr/>
          </p:nvSpPr>
          <p:spPr>
            <a:xfrm>
              <a:off x="973518" y="0"/>
              <a:ext cx="718451" cy="1122545"/>
            </a:xfrm>
            <a:prstGeom prst="rect">
              <a:avLst/>
            </a:prstGeom>
            <a:solidFill>
              <a:srgbClr val="308B16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bg1"/>
                  </a:solidFill>
                </a:rPr>
                <a:t>I</a:t>
              </a:r>
            </a:p>
          </p:txBody>
        </p:sp>
        <p:sp>
          <p:nvSpPr>
            <p:cNvPr id="950" name="Shape 950"/>
            <p:cNvSpPr/>
            <p:nvPr/>
          </p:nvSpPr>
          <p:spPr>
            <a:xfrm>
              <a:off x="486759" y="0"/>
              <a:ext cx="431903" cy="1122545"/>
            </a:xfrm>
            <a:prstGeom prst="rect">
              <a:avLst/>
            </a:prstGeom>
            <a:solidFill>
              <a:srgbClr val="BC8027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bg1"/>
                  </a:solidFill>
                </a:rPr>
                <a:t>B</a:t>
              </a:r>
            </a:p>
          </p:txBody>
        </p:sp>
      </p:grpSp>
      <p:sp>
        <p:nvSpPr>
          <p:cNvPr id="952" name="Shape 952"/>
          <p:cNvSpPr/>
          <p:nvPr/>
        </p:nvSpPr>
        <p:spPr>
          <a:xfrm>
            <a:off x="8174514" y="2944143"/>
            <a:ext cx="442430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latin typeface="Calibri" panose="020F0502020204030204" pitchFamily="34" charset="0"/>
              </a:rPr>
              <a:t>3G</a:t>
            </a:r>
          </a:p>
        </p:txBody>
      </p:sp>
      <p:sp>
        <p:nvSpPr>
          <p:cNvPr id="953" name="Shape 953"/>
          <p:cNvSpPr/>
          <p:nvPr/>
        </p:nvSpPr>
        <p:spPr>
          <a:xfrm>
            <a:off x="3869756" y="3039095"/>
            <a:ext cx="915765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 b="0" dirty="0">
                <a:solidFill>
                  <a:srgbClr val="000000"/>
                </a:solidFill>
                <a:latin typeface="Calibri" panose="020F0502020204030204" pitchFamily="34" charset="0"/>
              </a:rPr>
              <a:t>group 2</a:t>
            </a:r>
          </a:p>
        </p:txBody>
      </p:sp>
      <p:sp>
        <p:nvSpPr>
          <p:cNvPr id="954" name="Shape 954"/>
          <p:cNvSpPr/>
          <p:nvPr/>
        </p:nvSpPr>
        <p:spPr>
          <a:xfrm>
            <a:off x="6607407" y="3039095"/>
            <a:ext cx="915765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 b="0" dirty="0">
                <a:solidFill>
                  <a:srgbClr val="000000"/>
                </a:solidFill>
                <a:latin typeface="Calibri" panose="020F0502020204030204" pitchFamily="34" charset="0"/>
              </a:rPr>
              <a:t>group 3</a:t>
            </a:r>
          </a:p>
        </p:txBody>
      </p:sp>
      <p:sp>
        <p:nvSpPr>
          <p:cNvPr id="955" name="Shape 955"/>
          <p:cNvSpPr/>
          <p:nvPr/>
        </p:nvSpPr>
        <p:spPr>
          <a:xfrm>
            <a:off x="8509667" y="2154646"/>
            <a:ext cx="346250" cy="5482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4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94" b="0" dirty="0">
                <a:solidFill>
                  <a:srgbClr val="000000"/>
                </a:solidFill>
                <a:latin typeface="Calibri" panose="020F0502020204030204" pitchFamily="34" charset="0"/>
              </a:rPr>
              <a:t>…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59297" y="5268104"/>
            <a:ext cx="56755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70C0"/>
                </a:solidFill>
                <a:latin typeface="Calibri" panose="020F0502020204030204" pitchFamily="34" charset="0"/>
              </a:rPr>
              <a:t>Answer: </a:t>
            </a:r>
            <a:r>
              <a:rPr lang="en-US" b="0" dirty="0">
                <a:latin typeface="Calibri" panose="020F0502020204030204" pitchFamily="34" charset="0"/>
              </a:rPr>
              <a:t>Use </a:t>
            </a:r>
            <a:r>
              <a:rPr lang="en-US" b="0" dirty="0">
                <a:solidFill>
                  <a:srgbClr val="0070C0"/>
                </a:solidFill>
                <a:latin typeface="Calibri" panose="020F0502020204030204" pitchFamily="34" charset="0"/>
              </a:rPr>
              <a:t>groups</a:t>
            </a:r>
            <a:r>
              <a:rPr lang="en-US" b="0" dirty="0">
                <a:latin typeface="Calibri" panose="020F0502020204030204" pitchFamily="34" charset="0"/>
              </a:rPr>
              <a:t> across disks; </a:t>
            </a:r>
            <a:br>
              <a:rPr lang="en-US" b="0" dirty="0">
                <a:latin typeface="Calibri" panose="020F0502020204030204" pitchFamily="34" charset="0"/>
              </a:rPr>
            </a:br>
            <a:r>
              <a:rPr lang="en-US" b="0" dirty="0">
                <a:latin typeface="Calibri" panose="020F0502020204030204" pitchFamily="34" charset="0"/>
              </a:rPr>
              <a:t>Try to place </a:t>
            </a:r>
            <a:r>
              <a:rPr lang="en-US" b="0" dirty="0" err="1">
                <a:latin typeface="Calibri" panose="020F0502020204030204" pitchFamily="34" charset="0"/>
              </a:rPr>
              <a:t>inode</a:t>
            </a:r>
            <a:r>
              <a:rPr lang="en-US" b="0" dirty="0">
                <a:latin typeface="Calibri" panose="020F0502020204030204" pitchFamily="34" charset="0"/>
              </a:rPr>
              <a:t> and data in same group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F9ECAB0-3BC5-A345-BB91-304FB44A24B4}"/>
              </a:ext>
            </a:extLst>
          </p:cNvPr>
          <p:cNvSpPr txBox="1"/>
          <p:nvPr/>
        </p:nvSpPr>
        <p:spPr>
          <a:xfrm>
            <a:off x="1359297" y="4681152"/>
            <a:ext cx="5675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Calibri" panose="020F0502020204030204" pitchFamily="34" charset="0"/>
              </a:rPr>
              <a:t>How to keep </a:t>
            </a:r>
            <a:r>
              <a:rPr lang="en-US" b="0" dirty="0" err="1">
                <a:latin typeface="Calibri" panose="020F0502020204030204" pitchFamily="34" charset="0"/>
              </a:rPr>
              <a:t>inode</a:t>
            </a:r>
            <a:r>
              <a:rPr lang="en-US" b="0" dirty="0">
                <a:latin typeface="Calibri" panose="020F0502020204030204" pitchFamily="34" charset="0"/>
              </a:rPr>
              <a:t> close to data?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B8E412-0D18-C842-BD8B-43C135D686AF}"/>
              </a:ext>
            </a:extLst>
          </p:cNvPr>
          <p:cNvSpPr txBox="1"/>
          <p:nvPr/>
        </p:nvSpPr>
        <p:spPr>
          <a:xfrm>
            <a:off x="1375473" y="6211812"/>
            <a:ext cx="46096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70C0"/>
                </a:solidFill>
                <a:latin typeface="Calibri" panose="020F0502020204030204" pitchFamily="34" charset="0"/>
              </a:rPr>
              <a:t>Minimize</a:t>
            </a:r>
            <a:r>
              <a:rPr lang="zh-CN" altLang="en-US" b="0" dirty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0" dirty="0">
                <a:solidFill>
                  <a:srgbClr val="0070C0"/>
                </a:solidFill>
                <a:latin typeface="Calibri" panose="020F0502020204030204" pitchFamily="34" charset="0"/>
              </a:rPr>
              <a:t>seek</a:t>
            </a:r>
            <a:r>
              <a:rPr lang="zh-CN" altLang="en-US" b="0" dirty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0" dirty="0">
                <a:solidFill>
                  <a:srgbClr val="0070C0"/>
                </a:solidFill>
                <a:latin typeface="Calibri" panose="020F0502020204030204" pitchFamily="34" charset="0"/>
              </a:rPr>
              <a:t>latency</a:t>
            </a:r>
            <a:endParaRPr lang="en-US" b="0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3139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Shape 9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Technique 2: Groups</a:t>
            </a:r>
          </a:p>
        </p:txBody>
      </p:sp>
      <p:grpSp>
        <p:nvGrpSpPr>
          <p:cNvPr id="962" name="Group 962"/>
          <p:cNvGrpSpPr/>
          <p:nvPr/>
        </p:nvGrpSpPr>
        <p:grpSpPr>
          <a:xfrm>
            <a:off x="296713" y="2158699"/>
            <a:ext cx="2684213" cy="789289"/>
            <a:chOff x="0" y="0"/>
            <a:chExt cx="3817546" cy="1122544"/>
          </a:xfrm>
        </p:grpSpPr>
        <p:sp>
          <p:nvSpPr>
            <p:cNvPr id="958" name="Shape 958"/>
            <p:cNvSpPr/>
            <p:nvPr/>
          </p:nvSpPr>
          <p:spPr>
            <a:xfrm>
              <a:off x="1746826" y="0"/>
              <a:ext cx="2070721" cy="1122545"/>
            </a:xfrm>
            <a:prstGeom prst="rect">
              <a:avLst/>
            </a:prstGeom>
            <a:solidFill>
              <a:srgbClr val="0065C1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959" name="Shape 959"/>
            <p:cNvSpPr/>
            <p:nvPr/>
          </p:nvSpPr>
          <p:spPr>
            <a:xfrm>
              <a:off x="0" y="0"/>
              <a:ext cx="431902" cy="1122545"/>
            </a:xfrm>
            <a:prstGeom prst="rect">
              <a:avLst/>
            </a:prstGeom>
            <a:solidFill>
              <a:srgbClr val="5747C1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bg1"/>
                  </a:solidFill>
                </a:rPr>
                <a:t>S</a:t>
              </a:r>
            </a:p>
          </p:txBody>
        </p:sp>
        <p:sp>
          <p:nvSpPr>
            <p:cNvPr id="960" name="Shape 960"/>
            <p:cNvSpPr/>
            <p:nvPr/>
          </p:nvSpPr>
          <p:spPr>
            <a:xfrm>
              <a:off x="973518" y="0"/>
              <a:ext cx="718451" cy="1122545"/>
            </a:xfrm>
            <a:prstGeom prst="rect">
              <a:avLst/>
            </a:prstGeom>
            <a:solidFill>
              <a:srgbClr val="308B16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bg1"/>
                  </a:solidFill>
                </a:rPr>
                <a:t>I</a:t>
              </a:r>
            </a:p>
          </p:txBody>
        </p:sp>
        <p:sp>
          <p:nvSpPr>
            <p:cNvPr id="961" name="Shape 961"/>
            <p:cNvSpPr/>
            <p:nvPr/>
          </p:nvSpPr>
          <p:spPr>
            <a:xfrm>
              <a:off x="486759" y="0"/>
              <a:ext cx="431903" cy="1122545"/>
            </a:xfrm>
            <a:prstGeom prst="rect">
              <a:avLst/>
            </a:prstGeom>
            <a:solidFill>
              <a:srgbClr val="BC8027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bg1"/>
                  </a:solidFill>
                </a:rPr>
                <a:t>B</a:t>
              </a:r>
            </a:p>
          </p:txBody>
        </p:sp>
      </p:grpSp>
      <p:sp>
        <p:nvSpPr>
          <p:cNvPr id="963" name="Shape 963"/>
          <p:cNvSpPr/>
          <p:nvPr/>
        </p:nvSpPr>
        <p:spPr>
          <a:xfrm>
            <a:off x="727423" y="4094658"/>
            <a:ext cx="7414338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latin typeface="Calibri" panose="020F0502020204030204" pitchFamily="34" charset="0"/>
              </a:rPr>
              <a:t>strategy: allocate inodes and data blocks in same group.</a:t>
            </a:r>
          </a:p>
        </p:txBody>
      </p:sp>
      <p:sp>
        <p:nvSpPr>
          <p:cNvPr id="964" name="Shape 964"/>
          <p:cNvSpPr/>
          <p:nvPr/>
        </p:nvSpPr>
        <p:spPr>
          <a:xfrm>
            <a:off x="1132104" y="3039095"/>
            <a:ext cx="915765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 b="0" dirty="0">
                <a:solidFill>
                  <a:srgbClr val="000000"/>
                </a:solidFill>
                <a:latin typeface="Calibri" panose="020F0502020204030204" pitchFamily="34" charset="0"/>
              </a:rPr>
              <a:t>group 1</a:t>
            </a:r>
          </a:p>
        </p:txBody>
      </p:sp>
      <p:sp>
        <p:nvSpPr>
          <p:cNvPr id="965" name="Shape 965"/>
          <p:cNvSpPr/>
          <p:nvPr/>
        </p:nvSpPr>
        <p:spPr>
          <a:xfrm>
            <a:off x="149792" y="2944143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966" name="Shape 966"/>
          <p:cNvSpPr/>
          <p:nvPr/>
        </p:nvSpPr>
        <p:spPr>
          <a:xfrm>
            <a:off x="2833059" y="2944143"/>
            <a:ext cx="27892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latin typeface="Calibri" panose="020F0502020204030204" pitchFamily="34" charset="0"/>
              </a:rPr>
              <a:t>G</a:t>
            </a:r>
          </a:p>
        </p:txBody>
      </p:sp>
      <p:grpSp>
        <p:nvGrpSpPr>
          <p:cNvPr id="971" name="Group 971"/>
          <p:cNvGrpSpPr/>
          <p:nvPr/>
        </p:nvGrpSpPr>
        <p:grpSpPr>
          <a:xfrm>
            <a:off x="3034364" y="2158699"/>
            <a:ext cx="2684213" cy="789289"/>
            <a:chOff x="0" y="0"/>
            <a:chExt cx="3817546" cy="1122544"/>
          </a:xfrm>
        </p:grpSpPr>
        <p:sp>
          <p:nvSpPr>
            <p:cNvPr id="967" name="Shape 967"/>
            <p:cNvSpPr/>
            <p:nvPr/>
          </p:nvSpPr>
          <p:spPr>
            <a:xfrm>
              <a:off x="1746826" y="0"/>
              <a:ext cx="2070721" cy="1122545"/>
            </a:xfrm>
            <a:prstGeom prst="rect">
              <a:avLst/>
            </a:prstGeom>
            <a:solidFill>
              <a:srgbClr val="0065C1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968" name="Shape 968"/>
            <p:cNvSpPr/>
            <p:nvPr/>
          </p:nvSpPr>
          <p:spPr>
            <a:xfrm>
              <a:off x="0" y="0"/>
              <a:ext cx="431902" cy="1122545"/>
            </a:xfrm>
            <a:prstGeom prst="rect">
              <a:avLst/>
            </a:prstGeom>
            <a:solidFill>
              <a:srgbClr val="5747C1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bg1"/>
                  </a:solidFill>
                </a:rPr>
                <a:t>S</a:t>
              </a:r>
            </a:p>
          </p:txBody>
        </p:sp>
        <p:sp>
          <p:nvSpPr>
            <p:cNvPr id="969" name="Shape 969"/>
            <p:cNvSpPr/>
            <p:nvPr/>
          </p:nvSpPr>
          <p:spPr>
            <a:xfrm>
              <a:off x="973518" y="0"/>
              <a:ext cx="718451" cy="1122545"/>
            </a:xfrm>
            <a:prstGeom prst="rect">
              <a:avLst/>
            </a:prstGeom>
            <a:solidFill>
              <a:srgbClr val="308B16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bg1"/>
                  </a:solidFill>
                </a:rPr>
                <a:t>I</a:t>
              </a:r>
            </a:p>
          </p:txBody>
        </p:sp>
        <p:sp>
          <p:nvSpPr>
            <p:cNvPr id="970" name="Shape 970"/>
            <p:cNvSpPr/>
            <p:nvPr/>
          </p:nvSpPr>
          <p:spPr>
            <a:xfrm>
              <a:off x="486759" y="0"/>
              <a:ext cx="431903" cy="1122545"/>
            </a:xfrm>
            <a:prstGeom prst="rect">
              <a:avLst/>
            </a:prstGeom>
            <a:solidFill>
              <a:srgbClr val="BC8027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bg1"/>
                  </a:solidFill>
                </a:rPr>
                <a:t>B</a:t>
              </a:r>
            </a:p>
          </p:txBody>
        </p:sp>
      </p:grpSp>
      <p:sp>
        <p:nvSpPr>
          <p:cNvPr id="972" name="Shape 972"/>
          <p:cNvSpPr/>
          <p:nvPr/>
        </p:nvSpPr>
        <p:spPr>
          <a:xfrm>
            <a:off x="5414418" y="2944143"/>
            <a:ext cx="442430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latin typeface="Calibri" panose="020F0502020204030204" pitchFamily="34" charset="0"/>
              </a:rPr>
              <a:t>2G</a:t>
            </a:r>
          </a:p>
        </p:txBody>
      </p:sp>
      <p:grpSp>
        <p:nvGrpSpPr>
          <p:cNvPr id="977" name="Group 977"/>
          <p:cNvGrpSpPr/>
          <p:nvPr/>
        </p:nvGrpSpPr>
        <p:grpSpPr>
          <a:xfrm>
            <a:off x="5772015" y="2158699"/>
            <a:ext cx="2684213" cy="789289"/>
            <a:chOff x="0" y="0"/>
            <a:chExt cx="3817546" cy="1122544"/>
          </a:xfrm>
        </p:grpSpPr>
        <p:sp>
          <p:nvSpPr>
            <p:cNvPr id="973" name="Shape 973"/>
            <p:cNvSpPr/>
            <p:nvPr/>
          </p:nvSpPr>
          <p:spPr>
            <a:xfrm>
              <a:off x="1746826" y="0"/>
              <a:ext cx="2070721" cy="1122545"/>
            </a:xfrm>
            <a:prstGeom prst="rect">
              <a:avLst/>
            </a:prstGeom>
            <a:solidFill>
              <a:srgbClr val="0065C1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974" name="Shape 974"/>
            <p:cNvSpPr/>
            <p:nvPr/>
          </p:nvSpPr>
          <p:spPr>
            <a:xfrm>
              <a:off x="0" y="0"/>
              <a:ext cx="431902" cy="1122545"/>
            </a:xfrm>
            <a:prstGeom prst="rect">
              <a:avLst/>
            </a:prstGeom>
            <a:solidFill>
              <a:srgbClr val="5747C1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bg1"/>
                  </a:solidFill>
                </a:rPr>
                <a:t>S</a:t>
              </a:r>
            </a:p>
          </p:txBody>
        </p:sp>
        <p:sp>
          <p:nvSpPr>
            <p:cNvPr id="975" name="Shape 975"/>
            <p:cNvSpPr/>
            <p:nvPr/>
          </p:nvSpPr>
          <p:spPr>
            <a:xfrm>
              <a:off x="973518" y="0"/>
              <a:ext cx="718451" cy="1122545"/>
            </a:xfrm>
            <a:prstGeom prst="rect">
              <a:avLst/>
            </a:prstGeom>
            <a:solidFill>
              <a:srgbClr val="308B16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bg1"/>
                  </a:solidFill>
                </a:rPr>
                <a:t>I</a:t>
              </a:r>
            </a:p>
          </p:txBody>
        </p:sp>
        <p:sp>
          <p:nvSpPr>
            <p:cNvPr id="976" name="Shape 976"/>
            <p:cNvSpPr/>
            <p:nvPr/>
          </p:nvSpPr>
          <p:spPr>
            <a:xfrm>
              <a:off x="486759" y="0"/>
              <a:ext cx="431903" cy="1122545"/>
            </a:xfrm>
            <a:prstGeom prst="rect">
              <a:avLst/>
            </a:prstGeom>
            <a:solidFill>
              <a:srgbClr val="BC8027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bg1"/>
                  </a:solidFill>
                </a:rPr>
                <a:t>B</a:t>
              </a:r>
            </a:p>
          </p:txBody>
        </p:sp>
      </p:grpSp>
      <p:sp>
        <p:nvSpPr>
          <p:cNvPr id="978" name="Shape 978"/>
          <p:cNvSpPr/>
          <p:nvPr/>
        </p:nvSpPr>
        <p:spPr>
          <a:xfrm>
            <a:off x="8174514" y="2944143"/>
            <a:ext cx="442430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latin typeface="Calibri" panose="020F0502020204030204" pitchFamily="34" charset="0"/>
              </a:rPr>
              <a:t>3G</a:t>
            </a:r>
          </a:p>
        </p:txBody>
      </p:sp>
      <p:sp>
        <p:nvSpPr>
          <p:cNvPr id="979" name="Shape 979"/>
          <p:cNvSpPr/>
          <p:nvPr/>
        </p:nvSpPr>
        <p:spPr>
          <a:xfrm>
            <a:off x="3869756" y="3039095"/>
            <a:ext cx="915765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 b="0" dirty="0">
                <a:solidFill>
                  <a:srgbClr val="000000"/>
                </a:solidFill>
                <a:latin typeface="Calibri" panose="020F0502020204030204" pitchFamily="34" charset="0"/>
              </a:rPr>
              <a:t>group 2</a:t>
            </a:r>
          </a:p>
        </p:txBody>
      </p:sp>
      <p:sp>
        <p:nvSpPr>
          <p:cNvPr id="980" name="Shape 980"/>
          <p:cNvSpPr/>
          <p:nvPr/>
        </p:nvSpPr>
        <p:spPr>
          <a:xfrm>
            <a:off x="6607407" y="3039095"/>
            <a:ext cx="915765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 b="0" dirty="0">
                <a:solidFill>
                  <a:srgbClr val="000000"/>
                </a:solidFill>
                <a:latin typeface="Calibri" panose="020F0502020204030204" pitchFamily="34" charset="0"/>
              </a:rPr>
              <a:t>group 3</a:t>
            </a:r>
          </a:p>
        </p:txBody>
      </p:sp>
      <p:sp>
        <p:nvSpPr>
          <p:cNvPr id="981" name="Shape 981"/>
          <p:cNvSpPr/>
          <p:nvPr/>
        </p:nvSpPr>
        <p:spPr>
          <a:xfrm>
            <a:off x="8509667" y="2154646"/>
            <a:ext cx="346250" cy="5482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4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94" b="0" dirty="0">
                <a:solidFill>
                  <a:srgbClr val="000000"/>
                </a:solidFill>
                <a:latin typeface="Calibri" panose="020F0502020204030204" pitchFamily="34" charset="0"/>
              </a:rPr>
              <a:t>…</a:t>
            </a:r>
          </a:p>
        </p:txBody>
      </p:sp>
      <p:sp>
        <p:nvSpPr>
          <p:cNvPr id="988" name="Shape 988"/>
          <p:cNvSpPr/>
          <p:nvPr/>
        </p:nvSpPr>
        <p:spPr>
          <a:xfrm>
            <a:off x="1046743" y="1631101"/>
            <a:ext cx="1879485" cy="4626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8" extrusionOk="0">
                <a:moveTo>
                  <a:pt x="0" y="14821"/>
                </a:moveTo>
                <a:cubicBezTo>
                  <a:pt x="7414" y="-5392"/>
                  <a:pt x="14614" y="-4930"/>
                  <a:pt x="21600" y="16208"/>
                </a:cubicBez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 lvl="0"/>
            <a:endParaRPr sz="1687" b="0" dirty="0">
              <a:latin typeface="Calibri" panose="020F0502020204030204" pitchFamily="34" charset="0"/>
            </a:endParaRPr>
          </a:p>
        </p:txBody>
      </p:sp>
      <p:sp>
        <p:nvSpPr>
          <p:cNvPr id="983" name="Shape 983"/>
          <p:cNvSpPr/>
          <p:nvPr/>
        </p:nvSpPr>
        <p:spPr>
          <a:xfrm>
            <a:off x="1682733" y="1094326"/>
            <a:ext cx="55265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fast</a:t>
            </a:r>
          </a:p>
        </p:txBody>
      </p:sp>
      <p:sp>
        <p:nvSpPr>
          <p:cNvPr id="989" name="Shape 989"/>
          <p:cNvSpPr/>
          <p:nvPr/>
        </p:nvSpPr>
        <p:spPr>
          <a:xfrm>
            <a:off x="3779597" y="1661303"/>
            <a:ext cx="1879485" cy="4626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8" extrusionOk="0">
                <a:moveTo>
                  <a:pt x="0" y="14821"/>
                </a:moveTo>
                <a:cubicBezTo>
                  <a:pt x="7414" y="-5392"/>
                  <a:pt x="14614" y="-4930"/>
                  <a:pt x="21600" y="16208"/>
                </a:cubicBez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 lvl="0"/>
            <a:endParaRPr sz="1687" b="0" dirty="0">
              <a:latin typeface="Calibri" panose="020F0502020204030204" pitchFamily="34" charset="0"/>
            </a:endParaRPr>
          </a:p>
        </p:txBody>
      </p:sp>
      <p:sp>
        <p:nvSpPr>
          <p:cNvPr id="985" name="Shape 985"/>
          <p:cNvSpPr/>
          <p:nvPr/>
        </p:nvSpPr>
        <p:spPr>
          <a:xfrm>
            <a:off x="4415587" y="1124529"/>
            <a:ext cx="55265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fast</a:t>
            </a:r>
          </a:p>
        </p:txBody>
      </p:sp>
      <p:sp>
        <p:nvSpPr>
          <p:cNvPr id="990" name="Shape 990"/>
          <p:cNvSpPr/>
          <p:nvPr/>
        </p:nvSpPr>
        <p:spPr>
          <a:xfrm>
            <a:off x="6512452" y="1656570"/>
            <a:ext cx="1879485" cy="4626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8" extrusionOk="0">
                <a:moveTo>
                  <a:pt x="0" y="14821"/>
                </a:moveTo>
                <a:cubicBezTo>
                  <a:pt x="7414" y="-5392"/>
                  <a:pt x="14614" y="-4930"/>
                  <a:pt x="21600" y="16208"/>
                </a:cubicBez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 lvl="0"/>
            <a:endParaRPr sz="1687" b="0" dirty="0">
              <a:latin typeface="Calibri" panose="020F0502020204030204" pitchFamily="34" charset="0"/>
            </a:endParaRPr>
          </a:p>
        </p:txBody>
      </p:sp>
      <p:sp>
        <p:nvSpPr>
          <p:cNvPr id="987" name="Shape 987"/>
          <p:cNvSpPr/>
          <p:nvPr/>
        </p:nvSpPr>
        <p:spPr>
          <a:xfrm>
            <a:off x="7148442" y="1119796"/>
            <a:ext cx="55265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fast</a:t>
            </a:r>
          </a:p>
        </p:txBody>
      </p:sp>
    </p:spTree>
    <p:extLst>
      <p:ext uri="{BB962C8B-B14F-4D97-AF65-F5344CB8AC3E}">
        <p14:creationId xmlns:p14="http://schemas.microsoft.com/office/powerpoint/2010/main" val="820098304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Shape 10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Groups</a:t>
            </a:r>
          </a:p>
        </p:txBody>
      </p:sp>
      <p:sp>
        <p:nvSpPr>
          <p:cNvPr id="1031" name="Shape 1031"/>
          <p:cNvSpPr>
            <a:spLocks noGrp="1"/>
          </p:cNvSpPr>
          <p:nvPr>
            <p:ph type="body" idx="4294967295"/>
          </p:nvPr>
        </p:nvSpPr>
        <p:spPr>
          <a:xfrm>
            <a:off x="106692" y="1813491"/>
            <a:ext cx="7804547" cy="281042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/>
              <a:t>In FFS, groups were ranges of cylinders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72" dirty="0"/>
              <a:t>called </a:t>
            </a:r>
            <a:r>
              <a:rPr sz="2272" u="sng" dirty="0">
                <a:solidFill>
                  <a:srgbClr val="0070C0"/>
                </a:solidFill>
              </a:rPr>
              <a:t>cylinder group</a:t>
            </a:r>
            <a:endParaRPr sz="2272" dirty="0">
              <a:solidFill>
                <a:srgbClr val="0070C0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endParaRPr sz="2672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/>
              <a:t>In ext2-4, groups are ranges of blocks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72" dirty="0"/>
              <a:t>called </a:t>
            </a:r>
            <a:r>
              <a:rPr sz="2272" u="sng" dirty="0">
                <a:solidFill>
                  <a:srgbClr val="0070C0"/>
                </a:solidFill>
              </a:rPr>
              <a:t>block group</a:t>
            </a:r>
          </a:p>
        </p:txBody>
      </p:sp>
      <p:grpSp>
        <p:nvGrpSpPr>
          <p:cNvPr id="1045" name="Group 1045"/>
          <p:cNvGrpSpPr/>
          <p:nvPr/>
        </p:nvGrpSpPr>
        <p:grpSpPr>
          <a:xfrm>
            <a:off x="6306575" y="2564904"/>
            <a:ext cx="2425423" cy="1127109"/>
            <a:chOff x="0" y="0"/>
            <a:chExt cx="3449490" cy="1602999"/>
          </a:xfrm>
        </p:grpSpPr>
        <p:grpSp>
          <p:nvGrpSpPr>
            <p:cNvPr id="1035" name="Group 1035"/>
            <p:cNvGrpSpPr/>
            <p:nvPr/>
          </p:nvGrpSpPr>
          <p:grpSpPr>
            <a:xfrm>
              <a:off x="0" y="-1"/>
              <a:ext cx="3449491" cy="1603001"/>
              <a:chOff x="0" y="0"/>
              <a:chExt cx="3449490" cy="1602999"/>
            </a:xfrm>
          </p:grpSpPr>
          <p:sp>
            <p:nvSpPr>
              <p:cNvPr id="1032" name="Shape 1032"/>
              <p:cNvSpPr/>
              <p:nvPr/>
            </p:nvSpPr>
            <p:spPr>
              <a:xfrm>
                <a:off x="0" y="63500"/>
                <a:ext cx="3449491" cy="15395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A6AAA8"/>
              </a:solidFill>
              <a:ln w="50800" cap="flat">
                <a:solidFill>
                  <a:srgbClr val="A6AAA8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 sz="1828" b="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033" name="Shape 1033"/>
              <p:cNvSpPr/>
              <p:nvPr/>
            </p:nvSpPr>
            <p:spPr>
              <a:xfrm>
                <a:off x="0" y="0"/>
                <a:ext cx="3449491" cy="15395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53585F"/>
              </a:solidFill>
              <a:ln w="50800" cap="flat">
                <a:solidFill>
                  <a:srgbClr val="A6AAA8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 sz="1828" b="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034" name="Shape 1034"/>
              <p:cNvSpPr/>
              <p:nvPr/>
            </p:nvSpPr>
            <p:spPr>
              <a:xfrm>
                <a:off x="1400895" y="606881"/>
                <a:ext cx="647701" cy="3257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 sz="1828" b="0" dirty="0"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1036" name="Shape 1036"/>
            <p:cNvSpPr/>
            <p:nvPr/>
          </p:nvSpPr>
          <p:spPr>
            <a:xfrm>
              <a:off x="179146" y="122010"/>
              <a:ext cx="3091198" cy="13589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08B16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 sz="1828" b="0" dirty="0">
                <a:latin typeface="Calibri" panose="020F0502020204030204" pitchFamily="34" charset="0"/>
              </a:endParaRPr>
            </a:p>
          </p:txBody>
        </p:sp>
        <p:sp>
          <p:nvSpPr>
            <p:cNvPr id="1037" name="Shape 1037"/>
            <p:cNvSpPr/>
            <p:nvPr/>
          </p:nvSpPr>
          <p:spPr>
            <a:xfrm>
              <a:off x="306146" y="177843"/>
              <a:ext cx="2837199" cy="12473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 sz="1828" b="0" dirty="0">
                <a:latin typeface="Calibri" panose="020F0502020204030204" pitchFamily="34" charset="0"/>
              </a:endParaRPr>
            </a:p>
          </p:txBody>
        </p:sp>
        <p:sp>
          <p:nvSpPr>
            <p:cNvPr id="1038" name="Shape 1038"/>
            <p:cNvSpPr/>
            <p:nvPr/>
          </p:nvSpPr>
          <p:spPr>
            <a:xfrm>
              <a:off x="410250" y="223610"/>
              <a:ext cx="2628990" cy="11557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 sz="1828" b="0" dirty="0">
                <a:latin typeface="Calibri" panose="020F0502020204030204" pitchFamily="34" charset="0"/>
              </a:endParaRPr>
            </a:p>
          </p:txBody>
        </p:sp>
        <p:sp>
          <p:nvSpPr>
            <p:cNvPr id="1039" name="Shape 1039"/>
            <p:cNvSpPr/>
            <p:nvPr/>
          </p:nvSpPr>
          <p:spPr>
            <a:xfrm>
              <a:off x="509265" y="267140"/>
              <a:ext cx="2430960" cy="10687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 sz="1828" b="0" dirty="0">
                <a:latin typeface="Calibri" panose="020F0502020204030204" pitchFamily="34" charset="0"/>
              </a:endParaRPr>
            </a:p>
          </p:txBody>
        </p:sp>
        <p:sp>
          <p:nvSpPr>
            <p:cNvPr id="1040" name="Shape 1040"/>
            <p:cNvSpPr/>
            <p:nvPr/>
          </p:nvSpPr>
          <p:spPr>
            <a:xfrm>
              <a:off x="589641" y="302475"/>
              <a:ext cx="2270208" cy="998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53585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 sz="1828" b="0" dirty="0">
                <a:latin typeface="Calibri" panose="020F0502020204030204" pitchFamily="34" charset="0"/>
              </a:endParaRPr>
            </a:p>
          </p:txBody>
        </p:sp>
        <p:sp>
          <p:nvSpPr>
            <p:cNvPr id="1041" name="Shape 1041"/>
            <p:cNvSpPr/>
            <p:nvPr/>
          </p:nvSpPr>
          <p:spPr>
            <a:xfrm>
              <a:off x="664250" y="335276"/>
              <a:ext cx="2120990" cy="9324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 sz="1828" b="0" dirty="0">
                <a:latin typeface="Calibri" panose="020F0502020204030204" pitchFamily="34" charset="0"/>
              </a:endParaRPr>
            </a:p>
          </p:txBody>
        </p:sp>
        <p:sp>
          <p:nvSpPr>
            <p:cNvPr id="1042" name="Shape 1042"/>
            <p:cNvSpPr/>
            <p:nvPr/>
          </p:nvSpPr>
          <p:spPr>
            <a:xfrm>
              <a:off x="791250" y="391109"/>
              <a:ext cx="1866990" cy="8207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 sz="1828" b="0" dirty="0">
                <a:latin typeface="Calibri" panose="020F0502020204030204" pitchFamily="34" charset="0"/>
              </a:endParaRPr>
            </a:p>
          </p:txBody>
        </p:sp>
        <p:sp>
          <p:nvSpPr>
            <p:cNvPr id="1043" name="Shape 1043"/>
            <p:cNvSpPr/>
            <p:nvPr/>
          </p:nvSpPr>
          <p:spPr>
            <a:xfrm>
              <a:off x="941146" y="457007"/>
              <a:ext cx="1567199" cy="688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 sz="1828" b="0" dirty="0">
                <a:latin typeface="Calibri" panose="020F0502020204030204" pitchFamily="34" charset="0"/>
              </a:endParaRPr>
            </a:p>
          </p:txBody>
        </p:sp>
        <p:sp>
          <p:nvSpPr>
            <p:cNvPr id="1044" name="Shape 1044"/>
            <p:cNvSpPr/>
            <p:nvPr/>
          </p:nvSpPr>
          <p:spPr>
            <a:xfrm>
              <a:off x="1400894" y="606881"/>
              <a:ext cx="647701" cy="325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 sz="1828" b="0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1059" name="Group 1059"/>
          <p:cNvGrpSpPr/>
          <p:nvPr/>
        </p:nvGrpSpPr>
        <p:grpSpPr>
          <a:xfrm>
            <a:off x="6306575" y="2297013"/>
            <a:ext cx="2425423" cy="1127109"/>
            <a:chOff x="0" y="0"/>
            <a:chExt cx="3449490" cy="1602999"/>
          </a:xfrm>
        </p:grpSpPr>
        <p:grpSp>
          <p:nvGrpSpPr>
            <p:cNvPr id="1049" name="Group 1049"/>
            <p:cNvGrpSpPr/>
            <p:nvPr/>
          </p:nvGrpSpPr>
          <p:grpSpPr>
            <a:xfrm>
              <a:off x="0" y="-1"/>
              <a:ext cx="3449491" cy="1603001"/>
              <a:chOff x="0" y="0"/>
              <a:chExt cx="3449490" cy="1602999"/>
            </a:xfrm>
          </p:grpSpPr>
          <p:sp>
            <p:nvSpPr>
              <p:cNvPr id="1046" name="Shape 1046"/>
              <p:cNvSpPr/>
              <p:nvPr/>
            </p:nvSpPr>
            <p:spPr>
              <a:xfrm>
                <a:off x="0" y="63500"/>
                <a:ext cx="3449491" cy="15395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A6AAA8"/>
              </a:solidFill>
              <a:ln w="50800" cap="flat">
                <a:solidFill>
                  <a:srgbClr val="A6AAA8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 sz="1828" b="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047" name="Shape 1047"/>
              <p:cNvSpPr/>
              <p:nvPr/>
            </p:nvSpPr>
            <p:spPr>
              <a:xfrm>
                <a:off x="0" y="0"/>
                <a:ext cx="3449491" cy="15395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53585F"/>
              </a:solidFill>
              <a:ln w="50800" cap="flat">
                <a:solidFill>
                  <a:srgbClr val="A6AAA8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 sz="1828" b="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048" name="Shape 1048"/>
              <p:cNvSpPr/>
              <p:nvPr/>
            </p:nvSpPr>
            <p:spPr>
              <a:xfrm>
                <a:off x="1400895" y="606881"/>
                <a:ext cx="647701" cy="3257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 sz="1828" b="0" dirty="0"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1050" name="Shape 1050"/>
            <p:cNvSpPr/>
            <p:nvPr/>
          </p:nvSpPr>
          <p:spPr>
            <a:xfrm>
              <a:off x="179146" y="122010"/>
              <a:ext cx="3091198" cy="13589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08B16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 sz="1828" b="0" dirty="0">
                <a:latin typeface="Calibri" panose="020F0502020204030204" pitchFamily="34" charset="0"/>
              </a:endParaRPr>
            </a:p>
          </p:txBody>
        </p:sp>
        <p:sp>
          <p:nvSpPr>
            <p:cNvPr id="1051" name="Shape 1051"/>
            <p:cNvSpPr/>
            <p:nvPr/>
          </p:nvSpPr>
          <p:spPr>
            <a:xfrm>
              <a:off x="306146" y="177843"/>
              <a:ext cx="2837199" cy="12473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 sz="1828" b="0" dirty="0">
                <a:latin typeface="Calibri" panose="020F0502020204030204" pitchFamily="34" charset="0"/>
              </a:endParaRPr>
            </a:p>
          </p:txBody>
        </p:sp>
        <p:sp>
          <p:nvSpPr>
            <p:cNvPr id="1052" name="Shape 1052"/>
            <p:cNvSpPr/>
            <p:nvPr/>
          </p:nvSpPr>
          <p:spPr>
            <a:xfrm>
              <a:off x="410250" y="223610"/>
              <a:ext cx="2628990" cy="11557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 sz="1828" b="0" dirty="0">
                <a:latin typeface="Calibri" panose="020F0502020204030204" pitchFamily="34" charset="0"/>
              </a:endParaRPr>
            </a:p>
          </p:txBody>
        </p:sp>
        <p:sp>
          <p:nvSpPr>
            <p:cNvPr id="1053" name="Shape 1053"/>
            <p:cNvSpPr/>
            <p:nvPr/>
          </p:nvSpPr>
          <p:spPr>
            <a:xfrm>
              <a:off x="509265" y="267140"/>
              <a:ext cx="2430960" cy="10687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 sz="1828" b="0" dirty="0">
                <a:latin typeface="Calibri" panose="020F0502020204030204" pitchFamily="34" charset="0"/>
              </a:endParaRPr>
            </a:p>
          </p:txBody>
        </p:sp>
        <p:sp>
          <p:nvSpPr>
            <p:cNvPr id="1054" name="Shape 1054"/>
            <p:cNvSpPr/>
            <p:nvPr/>
          </p:nvSpPr>
          <p:spPr>
            <a:xfrm>
              <a:off x="589641" y="302475"/>
              <a:ext cx="2270208" cy="998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53585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 sz="1828" b="0" dirty="0">
                <a:latin typeface="Calibri" panose="020F0502020204030204" pitchFamily="34" charset="0"/>
              </a:endParaRPr>
            </a:p>
          </p:txBody>
        </p:sp>
        <p:sp>
          <p:nvSpPr>
            <p:cNvPr id="1055" name="Shape 1055"/>
            <p:cNvSpPr/>
            <p:nvPr/>
          </p:nvSpPr>
          <p:spPr>
            <a:xfrm>
              <a:off x="664250" y="335276"/>
              <a:ext cx="2120990" cy="9324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 sz="1828" b="0" dirty="0">
                <a:latin typeface="Calibri" panose="020F0502020204030204" pitchFamily="34" charset="0"/>
              </a:endParaRPr>
            </a:p>
          </p:txBody>
        </p:sp>
        <p:sp>
          <p:nvSpPr>
            <p:cNvPr id="1056" name="Shape 1056"/>
            <p:cNvSpPr/>
            <p:nvPr/>
          </p:nvSpPr>
          <p:spPr>
            <a:xfrm>
              <a:off x="791250" y="391109"/>
              <a:ext cx="1866990" cy="8207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 sz="1828" b="0" dirty="0">
                <a:latin typeface="Calibri" panose="020F0502020204030204" pitchFamily="34" charset="0"/>
              </a:endParaRPr>
            </a:p>
          </p:txBody>
        </p:sp>
        <p:sp>
          <p:nvSpPr>
            <p:cNvPr id="1057" name="Shape 1057"/>
            <p:cNvSpPr/>
            <p:nvPr/>
          </p:nvSpPr>
          <p:spPr>
            <a:xfrm>
              <a:off x="941146" y="457007"/>
              <a:ext cx="1567199" cy="688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 sz="1828" b="0" dirty="0">
                <a:latin typeface="Calibri" panose="020F0502020204030204" pitchFamily="34" charset="0"/>
              </a:endParaRPr>
            </a:p>
          </p:txBody>
        </p:sp>
        <p:sp>
          <p:nvSpPr>
            <p:cNvPr id="1058" name="Shape 1058"/>
            <p:cNvSpPr/>
            <p:nvPr/>
          </p:nvSpPr>
          <p:spPr>
            <a:xfrm>
              <a:off x="1400894" y="606881"/>
              <a:ext cx="647701" cy="325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 sz="1828" b="0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1073" name="Group 1073"/>
          <p:cNvGrpSpPr/>
          <p:nvPr/>
        </p:nvGrpSpPr>
        <p:grpSpPr>
          <a:xfrm>
            <a:off x="6306575" y="1939826"/>
            <a:ext cx="2425423" cy="1127109"/>
            <a:chOff x="0" y="0"/>
            <a:chExt cx="3449490" cy="1602999"/>
          </a:xfrm>
        </p:grpSpPr>
        <p:grpSp>
          <p:nvGrpSpPr>
            <p:cNvPr id="1063" name="Group 1063"/>
            <p:cNvGrpSpPr/>
            <p:nvPr/>
          </p:nvGrpSpPr>
          <p:grpSpPr>
            <a:xfrm>
              <a:off x="0" y="-1"/>
              <a:ext cx="3449491" cy="1603001"/>
              <a:chOff x="0" y="0"/>
              <a:chExt cx="3449490" cy="1602999"/>
            </a:xfrm>
          </p:grpSpPr>
          <p:sp>
            <p:nvSpPr>
              <p:cNvPr id="1060" name="Shape 1060"/>
              <p:cNvSpPr/>
              <p:nvPr/>
            </p:nvSpPr>
            <p:spPr>
              <a:xfrm>
                <a:off x="0" y="63500"/>
                <a:ext cx="3449491" cy="15395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A6AAA8"/>
              </a:solidFill>
              <a:ln w="50800" cap="flat">
                <a:solidFill>
                  <a:srgbClr val="A6AAA8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 sz="1828" b="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061" name="Shape 1061"/>
              <p:cNvSpPr/>
              <p:nvPr/>
            </p:nvSpPr>
            <p:spPr>
              <a:xfrm>
                <a:off x="0" y="0"/>
                <a:ext cx="3449491" cy="15395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53585F"/>
              </a:solidFill>
              <a:ln w="50800" cap="flat">
                <a:solidFill>
                  <a:srgbClr val="A6AAA8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 sz="1828" b="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062" name="Shape 1062"/>
              <p:cNvSpPr/>
              <p:nvPr/>
            </p:nvSpPr>
            <p:spPr>
              <a:xfrm>
                <a:off x="1400895" y="606881"/>
                <a:ext cx="647701" cy="3257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 sz="1828" b="0" dirty="0"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1064" name="Shape 1064"/>
            <p:cNvSpPr/>
            <p:nvPr/>
          </p:nvSpPr>
          <p:spPr>
            <a:xfrm>
              <a:off x="179146" y="122010"/>
              <a:ext cx="3091198" cy="13589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08B16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 sz="1828" b="0" dirty="0">
                <a:latin typeface="Calibri" panose="020F0502020204030204" pitchFamily="34" charset="0"/>
              </a:endParaRPr>
            </a:p>
          </p:txBody>
        </p:sp>
        <p:sp>
          <p:nvSpPr>
            <p:cNvPr id="1065" name="Shape 1065"/>
            <p:cNvSpPr/>
            <p:nvPr/>
          </p:nvSpPr>
          <p:spPr>
            <a:xfrm>
              <a:off x="306146" y="177843"/>
              <a:ext cx="2837199" cy="12473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 sz="1828" b="0" dirty="0">
                <a:latin typeface="Calibri" panose="020F0502020204030204" pitchFamily="34" charset="0"/>
              </a:endParaRPr>
            </a:p>
          </p:txBody>
        </p:sp>
        <p:sp>
          <p:nvSpPr>
            <p:cNvPr id="1066" name="Shape 1066"/>
            <p:cNvSpPr/>
            <p:nvPr/>
          </p:nvSpPr>
          <p:spPr>
            <a:xfrm>
              <a:off x="410250" y="223610"/>
              <a:ext cx="2628990" cy="11557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 sz="1828" b="0" dirty="0">
                <a:latin typeface="Calibri" panose="020F0502020204030204" pitchFamily="34" charset="0"/>
              </a:endParaRPr>
            </a:p>
          </p:txBody>
        </p:sp>
        <p:sp>
          <p:nvSpPr>
            <p:cNvPr id="1067" name="Shape 1067"/>
            <p:cNvSpPr/>
            <p:nvPr/>
          </p:nvSpPr>
          <p:spPr>
            <a:xfrm>
              <a:off x="509265" y="267140"/>
              <a:ext cx="2430960" cy="10687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 sz="1828" b="0" dirty="0">
                <a:latin typeface="Calibri" panose="020F0502020204030204" pitchFamily="34" charset="0"/>
              </a:endParaRPr>
            </a:p>
          </p:txBody>
        </p:sp>
        <p:sp>
          <p:nvSpPr>
            <p:cNvPr id="1068" name="Shape 1068"/>
            <p:cNvSpPr/>
            <p:nvPr/>
          </p:nvSpPr>
          <p:spPr>
            <a:xfrm>
              <a:off x="589641" y="302475"/>
              <a:ext cx="2270208" cy="998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53585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 sz="1828" b="0" dirty="0">
                <a:latin typeface="Calibri" panose="020F0502020204030204" pitchFamily="34" charset="0"/>
              </a:endParaRPr>
            </a:p>
          </p:txBody>
        </p:sp>
        <p:sp>
          <p:nvSpPr>
            <p:cNvPr id="1069" name="Shape 1069"/>
            <p:cNvSpPr/>
            <p:nvPr/>
          </p:nvSpPr>
          <p:spPr>
            <a:xfrm>
              <a:off x="664250" y="335276"/>
              <a:ext cx="2120990" cy="9324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 sz="1828" b="0" dirty="0">
                <a:latin typeface="Calibri" panose="020F0502020204030204" pitchFamily="34" charset="0"/>
              </a:endParaRPr>
            </a:p>
          </p:txBody>
        </p:sp>
        <p:sp>
          <p:nvSpPr>
            <p:cNvPr id="1070" name="Shape 1070"/>
            <p:cNvSpPr/>
            <p:nvPr/>
          </p:nvSpPr>
          <p:spPr>
            <a:xfrm>
              <a:off x="791250" y="391109"/>
              <a:ext cx="1866990" cy="8207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 sz="1828" b="0" dirty="0">
                <a:latin typeface="Calibri" panose="020F0502020204030204" pitchFamily="34" charset="0"/>
              </a:endParaRPr>
            </a:p>
          </p:txBody>
        </p:sp>
        <p:sp>
          <p:nvSpPr>
            <p:cNvPr id="1071" name="Shape 1071"/>
            <p:cNvSpPr/>
            <p:nvPr/>
          </p:nvSpPr>
          <p:spPr>
            <a:xfrm>
              <a:off x="941146" y="457007"/>
              <a:ext cx="1567199" cy="688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 sz="1828" b="0" dirty="0">
                <a:latin typeface="Calibri" panose="020F0502020204030204" pitchFamily="34" charset="0"/>
              </a:endParaRPr>
            </a:p>
          </p:txBody>
        </p:sp>
        <p:sp>
          <p:nvSpPr>
            <p:cNvPr id="1072" name="Shape 1072"/>
            <p:cNvSpPr/>
            <p:nvPr/>
          </p:nvSpPr>
          <p:spPr>
            <a:xfrm>
              <a:off x="1400894" y="606881"/>
              <a:ext cx="647701" cy="325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 sz="1828" b="0" dirty="0">
                <a:latin typeface="Calibri" panose="020F0502020204030204" pitchFamily="34" charset="0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318278FB-59BE-AA81-F9E0-034F8CDAF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220" y="3964719"/>
            <a:ext cx="5137937" cy="278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09946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1434121" y="876054"/>
            <a:ext cx="52514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data</a:t>
            </a:r>
          </a:p>
        </p:txBody>
      </p:sp>
      <p:sp>
        <p:nvSpPr>
          <p:cNvPr id="129" name="Shape 129"/>
          <p:cNvSpPr/>
          <p:nvPr/>
        </p:nvSpPr>
        <p:spPr>
          <a:xfrm>
            <a:off x="2358611" y="876054"/>
            <a:ext cx="65402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inode</a:t>
            </a:r>
            <a:endParaRPr sz="196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3507627" y="876054"/>
            <a:ext cx="507319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root</a:t>
            </a:r>
          </a:p>
        </p:txBody>
      </p:sp>
      <p:sp>
        <p:nvSpPr>
          <p:cNvPr id="131" name="Shape 131"/>
          <p:cNvSpPr/>
          <p:nvPr/>
        </p:nvSpPr>
        <p:spPr>
          <a:xfrm>
            <a:off x="4496999" y="876054"/>
            <a:ext cx="40985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foo</a:t>
            </a:r>
          </a:p>
        </p:txBody>
      </p:sp>
      <p:sp>
        <p:nvSpPr>
          <p:cNvPr id="132" name="Shape 132"/>
          <p:cNvSpPr/>
          <p:nvPr/>
        </p:nvSpPr>
        <p:spPr>
          <a:xfrm>
            <a:off x="5393859" y="876054"/>
            <a:ext cx="4135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bar</a:t>
            </a:r>
          </a:p>
        </p:txBody>
      </p:sp>
      <p:sp>
        <p:nvSpPr>
          <p:cNvPr id="133" name="Shape 133"/>
          <p:cNvSpPr/>
          <p:nvPr/>
        </p:nvSpPr>
        <p:spPr>
          <a:xfrm>
            <a:off x="6292595" y="876054"/>
            <a:ext cx="507319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root</a:t>
            </a:r>
          </a:p>
        </p:txBody>
      </p:sp>
      <p:sp>
        <p:nvSpPr>
          <p:cNvPr id="134" name="Shape 134"/>
          <p:cNvSpPr/>
          <p:nvPr/>
        </p:nvSpPr>
        <p:spPr>
          <a:xfrm>
            <a:off x="7281967" y="876054"/>
            <a:ext cx="40985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foo</a:t>
            </a:r>
          </a:p>
        </p:txBody>
      </p:sp>
      <p:sp>
        <p:nvSpPr>
          <p:cNvPr id="135" name="Shape 135"/>
          <p:cNvSpPr/>
          <p:nvPr/>
        </p:nvSpPr>
        <p:spPr>
          <a:xfrm>
            <a:off x="1295354" y="1143945"/>
            <a:ext cx="8031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bitmap</a:t>
            </a:r>
          </a:p>
        </p:txBody>
      </p:sp>
      <p:sp>
        <p:nvSpPr>
          <p:cNvPr id="136" name="Shape 136"/>
          <p:cNvSpPr/>
          <p:nvPr/>
        </p:nvSpPr>
        <p:spPr>
          <a:xfrm>
            <a:off x="2282351" y="1143945"/>
            <a:ext cx="8031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bitmap</a:t>
            </a:r>
          </a:p>
        </p:txBody>
      </p:sp>
      <p:sp>
        <p:nvSpPr>
          <p:cNvPr id="137" name="Shape 137"/>
          <p:cNvSpPr/>
          <p:nvPr/>
        </p:nvSpPr>
        <p:spPr>
          <a:xfrm>
            <a:off x="3408115" y="1143945"/>
            <a:ext cx="65402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inode</a:t>
            </a:r>
            <a:endParaRPr sz="196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4358107" y="1143945"/>
            <a:ext cx="65402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inode</a:t>
            </a:r>
            <a:endParaRPr sz="196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5268719" y="1143945"/>
            <a:ext cx="65402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inode</a:t>
            </a:r>
            <a:endParaRPr sz="196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6255591" y="1143945"/>
            <a:ext cx="52514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data</a:t>
            </a:r>
          </a:p>
        </p:txBody>
      </p:sp>
      <p:sp>
        <p:nvSpPr>
          <p:cNvPr id="141" name="Shape 141"/>
          <p:cNvSpPr/>
          <p:nvPr/>
        </p:nvSpPr>
        <p:spPr>
          <a:xfrm>
            <a:off x="7205583" y="1143945"/>
            <a:ext cx="52514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data</a:t>
            </a:r>
          </a:p>
        </p:txBody>
      </p:sp>
      <p:sp>
        <p:nvSpPr>
          <p:cNvPr id="142" name="Shape 142"/>
          <p:cNvSpPr/>
          <p:nvPr/>
        </p:nvSpPr>
        <p:spPr>
          <a:xfrm>
            <a:off x="1115518" y="1651992"/>
            <a:ext cx="6912964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highlight>
                <a:srgbClr val="000000"/>
              </a:highlight>
              <a:latin typeface="Calibri" panose="020F0502020204030204" pitchFamily="34" charset="0"/>
            </a:endParaRPr>
          </a:p>
        </p:txBody>
      </p:sp>
      <p:sp>
        <p:nvSpPr>
          <p:cNvPr id="143" name="Shape 143"/>
          <p:cNvSpPr/>
          <p:nvPr/>
        </p:nvSpPr>
        <p:spPr>
          <a:xfrm flipV="1">
            <a:off x="3324096" y="939344"/>
            <a:ext cx="1" cy="279750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44" name="Shape 144"/>
          <p:cNvSpPr/>
          <p:nvPr/>
        </p:nvSpPr>
        <p:spPr>
          <a:xfrm flipV="1">
            <a:off x="6103439" y="939344"/>
            <a:ext cx="1" cy="279751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2708887" y="241775"/>
            <a:ext cx="3308663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 dirty="0">
                <a:latin typeface="Calibri" panose="020F0502020204030204" pitchFamily="34" charset="0"/>
              </a:rPr>
              <a:t>REVIEW: </a:t>
            </a:r>
            <a:r>
              <a:rPr sz="2531" b="0" dirty="0">
                <a:latin typeface="Calibri" panose="020F0502020204030204" pitchFamily="34" charset="0"/>
              </a:rPr>
              <a:t>create /foo/bar</a:t>
            </a:r>
          </a:p>
        </p:txBody>
      </p:sp>
    </p:spTree>
    <p:extLst>
      <p:ext uri="{BB962C8B-B14F-4D97-AF65-F5344CB8AC3E}">
        <p14:creationId xmlns:p14="http://schemas.microsoft.com/office/powerpoint/2010/main" val="1364299200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Shape 1078"/>
          <p:cNvSpPr>
            <a:spLocks noGrp="1"/>
          </p:cNvSpPr>
          <p:nvPr>
            <p:ph type="title"/>
          </p:nvPr>
        </p:nvSpPr>
        <p:spPr>
          <a:xfrm>
            <a:off x="408897" y="80131"/>
            <a:ext cx="7954055" cy="1283167"/>
          </a:xfrm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000000"/>
                </a:solidFill>
              </a:rPr>
              <a:t>Placement </a:t>
            </a:r>
            <a:r>
              <a:rPr sz="3600" dirty="0">
                <a:solidFill>
                  <a:srgbClr val="000000"/>
                </a:solidFill>
              </a:rPr>
              <a:t>Technique 3: Super Rotation</a:t>
            </a:r>
          </a:p>
        </p:txBody>
      </p:sp>
      <p:grpSp>
        <p:nvGrpSpPr>
          <p:cNvPr id="1083" name="Group 1083"/>
          <p:cNvGrpSpPr/>
          <p:nvPr/>
        </p:nvGrpSpPr>
        <p:grpSpPr>
          <a:xfrm>
            <a:off x="296713" y="2158699"/>
            <a:ext cx="2684213" cy="789289"/>
            <a:chOff x="0" y="0"/>
            <a:chExt cx="3817546" cy="1122544"/>
          </a:xfrm>
        </p:grpSpPr>
        <p:sp>
          <p:nvSpPr>
            <p:cNvPr id="1079" name="Shape 1079"/>
            <p:cNvSpPr/>
            <p:nvPr/>
          </p:nvSpPr>
          <p:spPr>
            <a:xfrm>
              <a:off x="1746826" y="0"/>
              <a:ext cx="2070721" cy="1122545"/>
            </a:xfrm>
            <a:prstGeom prst="rect">
              <a:avLst/>
            </a:prstGeom>
            <a:solidFill>
              <a:srgbClr val="0065C1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1080" name="Shape 1080"/>
            <p:cNvSpPr/>
            <p:nvPr/>
          </p:nvSpPr>
          <p:spPr>
            <a:xfrm>
              <a:off x="0" y="0"/>
              <a:ext cx="431902" cy="1122545"/>
            </a:xfrm>
            <a:prstGeom prst="rect">
              <a:avLst/>
            </a:prstGeom>
            <a:solidFill>
              <a:srgbClr val="5747C1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bg1"/>
                  </a:solidFill>
                </a:rPr>
                <a:t>S</a:t>
              </a:r>
            </a:p>
          </p:txBody>
        </p:sp>
        <p:sp>
          <p:nvSpPr>
            <p:cNvPr id="1081" name="Shape 1081"/>
            <p:cNvSpPr/>
            <p:nvPr/>
          </p:nvSpPr>
          <p:spPr>
            <a:xfrm>
              <a:off x="973518" y="0"/>
              <a:ext cx="718451" cy="1122545"/>
            </a:xfrm>
            <a:prstGeom prst="rect">
              <a:avLst/>
            </a:prstGeom>
            <a:solidFill>
              <a:srgbClr val="308B16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bg1"/>
                  </a:solidFill>
                </a:rPr>
                <a:t>I</a:t>
              </a:r>
            </a:p>
          </p:txBody>
        </p:sp>
        <p:sp>
          <p:nvSpPr>
            <p:cNvPr id="1082" name="Shape 1082"/>
            <p:cNvSpPr/>
            <p:nvPr/>
          </p:nvSpPr>
          <p:spPr>
            <a:xfrm>
              <a:off x="486759" y="0"/>
              <a:ext cx="431903" cy="1122545"/>
            </a:xfrm>
            <a:prstGeom prst="rect">
              <a:avLst/>
            </a:prstGeom>
            <a:solidFill>
              <a:srgbClr val="BC8027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bg1"/>
                  </a:solidFill>
                </a:rPr>
                <a:t>B</a:t>
              </a:r>
            </a:p>
          </p:txBody>
        </p:sp>
      </p:grpSp>
      <p:sp>
        <p:nvSpPr>
          <p:cNvPr id="1084" name="Shape 1084"/>
          <p:cNvSpPr/>
          <p:nvPr/>
        </p:nvSpPr>
        <p:spPr>
          <a:xfrm>
            <a:off x="1132104" y="3039095"/>
            <a:ext cx="915765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 b="0" dirty="0">
                <a:solidFill>
                  <a:srgbClr val="000000"/>
                </a:solidFill>
                <a:latin typeface="Calibri" panose="020F0502020204030204" pitchFamily="34" charset="0"/>
              </a:rPr>
              <a:t>group 1</a:t>
            </a:r>
          </a:p>
        </p:txBody>
      </p:sp>
      <p:sp>
        <p:nvSpPr>
          <p:cNvPr id="1085" name="Shape 1085"/>
          <p:cNvSpPr/>
          <p:nvPr/>
        </p:nvSpPr>
        <p:spPr>
          <a:xfrm>
            <a:off x="149792" y="2944143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1086" name="Shape 1086"/>
          <p:cNvSpPr/>
          <p:nvPr/>
        </p:nvSpPr>
        <p:spPr>
          <a:xfrm>
            <a:off x="2833059" y="2944143"/>
            <a:ext cx="27892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latin typeface="Calibri" panose="020F0502020204030204" pitchFamily="34" charset="0"/>
              </a:rPr>
              <a:t>G</a:t>
            </a:r>
          </a:p>
        </p:txBody>
      </p:sp>
      <p:grpSp>
        <p:nvGrpSpPr>
          <p:cNvPr id="1091" name="Group 1091"/>
          <p:cNvGrpSpPr/>
          <p:nvPr/>
        </p:nvGrpSpPr>
        <p:grpSpPr>
          <a:xfrm>
            <a:off x="3034364" y="2158699"/>
            <a:ext cx="2684213" cy="789289"/>
            <a:chOff x="0" y="0"/>
            <a:chExt cx="3817546" cy="1122544"/>
          </a:xfrm>
        </p:grpSpPr>
        <p:sp>
          <p:nvSpPr>
            <p:cNvPr id="1087" name="Shape 1087"/>
            <p:cNvSpPr/>
            <p:nvPr/>
          </p:nvSpPr>
          <p:spPr>
            <a:xfrm>
              <a:off x="1746826" y="0"/>
              <a:ext cx="2070721" cy="1122545"/>
            </a:xfrm>
            <a:prstGeom prst="rect">
              <a:avLst/>
            </a:prstGeom>
            <a:solidFill>
              <a:srgbClr val="0065C1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1088" name="Shape 1088"/>
            <p:cNvSpPr/>
            <p:nvPr/>
          </p:nvSpPr>
          <p:spPr>
            <a:xfrm>
              <a:off x="0" y="0"/>
              <a:ext cx="431902" cy="1122545"/>
            </a:xfrm>
            <a:prstGeom prst="rect">
              <a:avLst/>
            </a:prstGeom>
            <a:solidFill>
              <a:srgbClr val="5747C1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bg1"/>
                  </a:solidFill>
                </a:rPr>
                <a:t>S</a:t>
              </a:r>
            </a:p>
          </p:txBody>
        </p:sp>
        <p:sp>
          <p:nvSpPr>
            <p:cNvPr id="1089" name="Shape 1089"/>
            <p:cNvSpPr/>
            <p:nvPr/>
          </p:nvSpPr>
          <p:spPr>
            <a:xfrm>
              <a:off x="973518" y="0"/>
              <a:ext cx="718451" cy="1122545"/>
            </a:xfrm>
            <a:prstGeom prst="rect">
              <a:avLst/>
            </a:prstGeom>
            <a:solidFill>
              <a:srgbClr val="308B16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bg1"/>
                  </a:solidFill>
                </a:rPr>
                <a:t>I</a:t>
              </a:r>
            </a:p>
          </p:txBody>
        </p:sp>
        <p:sp>
          <p:nvSpPr>
            <p:cNvPr id="1090" name="Shape 1090"/>
            <p:cNvSpPr/>
            <p:nvPr/>
          </p:nvSpPr>
          <p:spPr>
            <a:xfrm>
              <a:off x="486759" y="0"/>
              <a:ext cx="431903" cy="1122545"/>
            </a:xfrm>
            <a:prstGeom prst="rect">
              <a:avLst/>
            </a:prstGeom>
            <a:solidFill>
              <a:srgbClr val="BC8027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bg1"/>
                  </a:solidFill>
                </a:rPr>
                <a:t>B</a:t>
              </a:r>
            </a:p>
          </p:txBody>
        </p:sp>
      </p:grpSp>
      <p:sp>
        <p:nvSpPr>
          <p:cNvPr id="1092" name="Shape 1092"/>
          <p:cNvSpPr/>
          <p:nvPr/>
        </p:nvSpPr>
        <p:spPr>
          <a:xfrm>
            <a:off x="5414418" y="2944143"/>
            <a:ext cx="442430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latin typeface="Calibri" panose="020F0502020204030204" pitchFamily="34" charset="0"/>
              </a:rPr>
              <a:t>2G</a:t>
            </a:r>
          </a:p>
        </p:txBody>
      </p:sp>
      <p:grpSp>
        <p:nvGrpSpPr>
          <p:cNvPr id="1097" name="Group 1097"/>
          <p:cNvGrpSpPr/>
          <p:nvPr/>
        </p:nvGrpSpPr>
        <p:grpSpPr>
          <a:xfrm>
            <a:off x="5772015" y="2158699"/>
            <a:ext cx="2684213" cy="789289"/>
            <a:chOff x="0" y="0"/>
            <a:chExt cx="3817546" cy="1122544"/>
          </a:xfrm>
        </p:grpSpPr>
        <p:sp>
          <p:nvSpPr>
            <p:cNvPr id="1093" name="Shape 1093"/>
            <p:cNvSpPr/>
            <p:nvPr/>
          </p:nvSpPr>
          <p:spPr>
            <a:xfrm>
              <a:off x="1746826" y="0"/>
              <a:ext cx="2070721" cy="1122545"/>
            </a:xfrm>
            <a:prstGeom prst="rect">
              <a:avLst/>
            </a:prstGeom>
            <a:solidFill>
              <a:srgbClr val="0065C1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1094" name="Shape 1094"/>
            <p:cNvSpPr/>
            <p:nvPr/>
          </p:nvSpPr>
          <p:spPr>
            <a:xfrm>
              <a:off x="0" y="0"/>
              <a:ext cx="431902" cy="1122545"/>
            </a:xfrm>
            <a:prstGeom prst="rect">
              <a:avLst/>
            </a:prstGeom>
            <a:solidFill>
              <a:srgbClr val="5747C1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bg1"/>
                  </a:solidFill>
                </a:rPr>
                <a:t>S</a:t>
              </a:r>
            </a:p>
          </p:txBody>
        </p:sp>
        <p:sp>
          <p:nvSpPr>
            <p:cNvPr id="1095" name="Shape 1095"/>
            <p:cNvSpPr/>
            <p:nvPr/>
          </p:nvSpPr>
          <p:spPr>
            <a:xfrm>
              <a:off x="973518" y="0"/>
              <a:ext cx="718451" cy="1122545"/>
            </a:xfrm>
            <a:prstGeom prst="rect">
              <a:avLst/>
            </a:prstGeom>
            <a:solidFill>
              <a:srgbClr val="308B16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bg1"/>
                  </a:solidFill>
                </a:rPr>
                <a:t>I</a:t>
              </a:r>
            </a:p>
          </p:txBody>
        </p:sp>
        <p:sp>
          <p:nvSpPr>
            <p:cNvPr id="1096" name="Shape 1096"/>
            <p:cNvSpPr/>
            <p:nvPr/>
          </p:nvSpPr>
          <p:spPr>
            <a:xfrm>
              <a:off x="486759" y="0"/>
              <a:ext cx="431903" cy="1122545"/>
            </a:xfrm>
            <a:prstGeom prst="rect">
              <a:avLst/>
            </a:prstGeom>
            <a:solidFill>
              <a:srgbClr val="BC8027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bg1"/>
                  </a:solidFill>
                </a:rPr>
                <a:t>B</a:t>
              </a:r>
            </a:p>
          </p:txBody>
        </p:sp>
      </p:grpSp>
      <p:sp>
        <p:nvSpPr>
          <p:cNvPr id="1098" name="Shape 1098"/>
          <p:cNvSpPr/>
          <p:nvPr/>
        </p:nvSpPr>
        <p:spPr>
          <a:xfrm>
            <a:off x="8174514" y="2944143"/>
            <a:ext cx="442430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latin typeface="Calibri" panose="020F0502020204030204" pitchFamily="34" charset="0"/>
              </a:rPr>
              <a:t>3G</a:t>
            </a:r>
          </a:p>
        </p:txBody>
      </p:sp>
      <p:sp>
        <p:nvSpPr>
          <p:cNvPr id="1099" name="Shape 1099"/>
          <p:cNvSpPr/>
          <p:nvPr/>
        </p:nvSpPr>
        <p:spPr>
          <a:xfrm>
            <a:off x="3869756" y="3039095"/>
            <a:ext cx="915765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 b="0" dirty="0">
                <a:solidFill>
                  <a:srgbClr val="000000"/>
                </a:solidFill>
                <a:latin typeface="Calibri" panose="020F0502020204030204" pitchFamily="34" charset="0"/>
              </a:rPr>
              <a:t>group 2</a:t>
            </a:r>
          </a:p>
        </p:txBody>
      </p:sp>
      <p:sp>
        <p:nvSpPr>
          <p:cNvPr id="1100" name="Shape 1100"/>
          <p:cNvSpPr/>
          <p:nvPr/>
        </p:nvSpPr>
        <p:spPr>
          <a:xfrm>
            <a:off x="6607407" y="3039095"/>
            <a:ext cx="915765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 b="0" dirty="0">
                <a:solidFill>
                  <a:srgbClr val="000000"/>
                </a:solidFill>
                <a:latin typeface="Calibri" panose="020F0502020204030204" pitchFamily="34" charset="0"/>
              </a:rPr>
              <a:t>group 3</a:t>
            </a:r>
          </a:p>
        </p:txBody>
      </p:sp>
      <p:sp>
        <p:nvSpPr>
          <p:cNvPr id="1101" name="Shape 1101"/>
          <p:cNvSpPr/>
          <p:nvPr/>
        </p:nvSpPr>
        <p:spPr>
          <a:xfrm>
            <a:off x="8509667" y="2154646"/>
            <a:ext cx="346250" cy="5482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4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94" b="0" dirty="0">
                <a:solidFill>
                  <a:srgbClr val="000000"/>
                </a:solidFill>
                <a:latin typeface="Calibri" panose="020F0502020204030204" pitchFamily="34" charset="0"/>
              </a:rPr>
              <a:t>…</a:t>
            </a:r>
          </a:p>
        </p:txBody>
      </p:sp>
      <p:sp>
        <p:nvSpPr>
          <p:cNvPr id="27" name="Shape 1109"/>
          <p:cNvSpPr/>
          <p:nvPr/>
        </p:nvSpPr>
        <p:spPr>
          <a:xfrm>
            <a:off x="1575107" y="3826767"/>
            <a:ext cx="548881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Is it useful to have </a:t>
            </a:r>
            <a:r>
              <a:rPr sz="2531" b="0" dirty="0">
                <a:solidFill>
                  <a:srgbClr val="0070C0"/>
                </a:solidFill>
                <a:latin typeface="Calibri" panose="020F0502020204030204" pitchFamily="34" charset="0"/>
              </a:rPr>
              <a:t>multiple super blocks</a:t>
            </a: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?</a:t>
            </a:r>
          </a:p>
        </p:txBody>
      </p:sp>
      <p:sp>
        <p:nvSpPr>
          <p:cNvPr id="2" name="Rectangle 1"/>
          <p:cNvSpPr/>
          <p:nvPr/>
        </p:nvSpPr>
        <p:spPr>
          <a:xfrm>
            <a:off x="2195736" y="4528834"/>
            <a:ext cx="42222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000" b="0" dirty="0">
                <a:latin typeface="Calibri" panose="020F0502020204030204" pitchFamily="34" charset="0"/>
              </a:rPr>
              <a:t>Yes, if some (but not all) </a:t>
            </a:r>
            <a:r>
              <a:rPr lang="en-US" sz="2000" b="0" dirty="0">
                <a:solidFill>
                  <a:srgbClr val="0070C0"/>
                </a:solidFill>
                <a:latin typeface="Calibri" panose="020F0502020204030204" pitchFamily="34" charset="0"/>
              </a:rPr>
              <a:t>fail</a:t>
            </a:r>
            <a:r>
              <a:rPr lang="en-US" sz="2000" b="0" dirty="0">
                <a:latin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82636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Shape 120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>
                <a:solidFill>
                  <a:srgbClr val="000000"/>
                </a:solidFill>
              </a:rPr>
              <a:t>Problem</a:t>
            </a:r>
          </a:p>
        </p:txBody>
      </p:sp>
      <p:grpSp>
        <p:nvGrpSpPr>
          <p:cNvPr id="1219" name="Group 1219"/>
          <p:cNvGrpSpPr/>
          <p:nvPr/>
        </p:nvGrpSpPr>
        <p:grpSpPr>
          <a:xfrm>
            <a:off x="3359288" y="2340809"/>
            <a:ext cx="2425424" cy="1127109"/>
            <a:chOff x="0" y="0"/>
            <a:chExt cx="3449490" cy="1602999"/>
          </a:xfrm>
        </p:grpSpPr>
        <p:grpSp>
          <p:nvGrpSpPr>
            <p:cNvPr id="1209" name="Group 1209"/>
            <p:cNvGrpSpPr/>
            <p:nvPr/>
          </p:nvGrpSpPr>
          <p:grpSpPr>
            <a:xfrm>
              <a:off x="0" y="-1"/>
              <a:ext cx="3449491" cy="1603001"/>
              <a:chOff x="0" y="0"/>
              <a:chExt cx="3449490" cy="1602999"/>
            </a:xfrm>
          </p:grpSpPr>
          <p:sp>
            <p:nvSpPr>
              <p:cNvPr id="1206" name="Shape 1206"/>
              <p:cNvSpPr/>
              <p:nvPr/>
            </p:nvSpPr>
            <p:spPr>
              <a:xfrm>
                <a:off x="0" y="63500"/>
                <a:ext cx="3449491" cy="15395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A6AAA8"/>
              </a:solidFill>
              <a:ln w="50800" cap="flat">
                <a:solidFill>
                  <a:srgbClr val="A6AAA8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 sz="1828" b="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207" name="Shape 1207"/>
              <p:cNvSpPr/>
              <p:nvPr/>
            </p:nvSpPr>
            <p:spPr>
              <a:xfrm>
                <a:off x="0" y="0"/>
                <a:ext cx="3449491" cy="15395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53585F"/>
              </a:solidFill>
              <a:ln w="50800" cap="flat">
                <a:solidFill>
                  <a:srgbClr val="A6AAA8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 sz="1828" b="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208" name="Shape 1208"/>
              <p:cNvSpPr/>
              <p:nvPr/>
            </p:nvSpPr>
            <p:spPr>
              <a:xfrm>
                <a:off x="1400895" y="606881"/>
                <a:ext cx="647701" cy="3257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 sz="1828" b="0" dirty="0"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1210" name="Shape 1210"/>
            <p:cNvSpPr/>
            <p:nvPr/>
          </p:nvSpPr>
          <p:spPr>
            <a:xfrm>
              <a:off x="179146" y="122010"/>
              <a:ext cx="3091198" cy="13589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08B16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 sz="1828" b="0" dirty="0">
                <a:latin typeface="Calibri" panose="020F0502020204030204" pitchFamily="34" charset="0"/>
              </a:endParaRPr>
            </a:p>
          </p:txBody>
        </p:sp>
        <p:sp>
          <p:nvSpPr>
            <p:cNvPr id="1211" name="Shape 1211"/>
            <p:cNvSpPr/>
            <p:nvPr/>
          </p:nvSpPr>
          <p:spPr>
            <a:xfrm>
              <a:off x="306146" y="177843"/>
              <a:ext cx="2837199" cy="12473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 sz="1828" b="0" dirty="0">
                <a:latin typeface="Calibri" panose="020F0502020204030204" pitchFamily="34" charset="0"/>
              </a:endParaRPr>
            </a:p>
          </p:txBody>
        </p:sp>
        <p:sp>
          <p:nvSpPr>
            <p:cNvPr id="1212" name="Shape 1212"/>
            <p:cNvSpPr/>
            <p:nvPr/>
          </p:nvSpPr>
          <p:spPr>
            <a:xfrm>
              <a:off x="410250" y="223610"/>
              <a:ext cx="2628990" cy="11557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 sz="1828" b="0" dirty="0">
                <a:latin typeface="Calibri" panose="020F0502020204030204" pitchFamily="34" charset="0"/>
              </a:endParaRPr>
            </a:p>
          </p:txBody>
        </p:sp>
        <p:sp>
          <p:nvSpPr>
            <p:cNvPr id="1213" name="Shape 1213"/>
            <p:cNvSpPr/>
            <p:nvPr/>
          </p:nvSpPr>
          <p:spPr>
            <a:xfrm>
              <a:off x="509265" y="267140"/>
              <a:ext cx="2430960" cy="10687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 sz="1828" b="0" dirty="0">
                <a:latin typeface="Calibri" panose="020F0502020204030204" pitchFamily="34" charset="0"/>
              </a:endParaRPr>
            </a:p>
          </p:txBody>
        </p:sp>
        <p:sp>
          <p:nvSpPr>
            <p:cNvPr id="1214" name="Shape 1214"/>
            <p:cNvSpPr/>
            <p:nvPr/>
          </p:nvSpPr>
          <p:spPr>
            <a:xfrm>
              <a:off x="589641" y="302475"/>
              <a:ext cx="2270208" cy="998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53585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 sz="1828" b="0" dirty="0">
                <a:latin typeface="Calibri" panose="020F0502020204030204" pitchFamily="34" charset="0"/>
              </a:endParaRPr>
            </a:p>
          </p:txBody>
        </p:sp>
        <p:sp>
          <p:nvSpPr>
            <p:cNvPr id="1215" name="Shape 1215"/>
            <p:cNvSpPr/>
            <p:nvPr/>
          </p:nvSpPr>
          <p:spPr>
            <a:xfrm>
              <a:off x="664250" y="335276"/>
              <a:ext cx="2120990" cy="9324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 sz="1828" b="0" dirty="0">
                <a:latin typeface="Calibri" panose="020F0502020204030204" pitchFamily="34" charset="0"/>
              </a:endParaRPr>
            </a:p>
          </p:txBody>
        </p:sp>
        <p:sp>
          <p:nvSpPr>
            <p:cNvPr id="1216" name="Shape 1216"/>
            <p:cNvSpPr/>
            <p:nvPr/>
          </p:nvSpPr>
          <p:spPr>
            <a:xfrm>
              <a:off x="791250" y="391109"/>
              <a:ext cx="1866990" cy="8207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 sz="1828" b="0" dirty="0">
                <a:latin typeface="Calibri" panose="020F0502020204030204" pitchFamily="34" charset="0"/>
              </a:endParaRPr>
            </a:p>
          </p:txBody>
        </p:sp>
        <p:sp>
          <p:nvSpPr>
            <p:cNvPr id="1217" name="Shape 1217"/>
            <p:cNvSpPr/>
            <p:nvPr/>
          </p:nvSpPr>
          <p:spPr>
            <a:xfrm>
              <a:off x="941146" y="457007"/>
              <a:ext cx="1567199" cy="688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 sz="1828" b="0" dirty="0">
                <a:latin typeface="Calibri" panose="020F0502020204030204" pitchFamily="34" charset="0"/>
              </a:endParaRPr>
            </a:p>
          </p:txBody>
        </p:sp>
        <p:sp>
          <p:nvSpPr>
            <p:cNvPr id="1218" name="Shape 1218"/>
            <p:cNvSpPr/>
            <p:nvPr/>
          </p:nvSpPr>
          <p:spPr>
            <a:xfrm>
              <a:off x="1400894" y="606881"/>
              <a:ext cx="647701" cy="325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 sz="1828" b="0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1233" name="Group 1233"/>
          <p:cNvGrpSpPr/>
          <p:nvPr/>
        </p:nvGrpSpPr>
        <p:grpSpPr>
          <a:xfrm>
            <a:off x="3359288" y="2072919"/>
            <a:ext cx="2425424" cy="1127109"/>
            <a:chOff x="0" y="0"/>
            <a:chExt cx="3449490" cy="1602999"/>
          </a:xfrm>
        </p:grpSpPr>
        <p:grpSp>
          <p:nvGrpSpPr>
            <p:cNvPr id="1223" name="Group 1223"/>
            <p:cNvGrpSpPr/>
            <p:nvPr/>
          </p:nvGrpSpPr>
          <p:grpSpPr>
            <a:xfrm>
              <a:off x="0" y="-1"/>
              <a:ext cx="3449491" cy="1603001"/>
              <a:chOff x="0" y="0"/>
              <a:chExt cx="3449490" cy="1602999"/>
            </a:xfrm>
          </p:grpSpPr>
          <p:sp>
            <p:nvSpPr>
              <p:cNvPr id="1220" name="Shape 1220"/>
              <p:cNvSpPr/>
              <p:nvPr/>
            </p:nvSpPr>
            <p:spPr>
              <a:xfrm>
                <a:off x="0" y="63500"/>
                <a:ext cx="3449491" cy="15395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A6AAA8"/>
              </a:solidFill>
              <a:ln w="50800" cap="flat">
                <a:solidFill>
                  <a:srgbClr val="A6AAA8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 sz="1828" b="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221" name="Shape 1221"/>
              <p:cNvSpPr/>
              <p:nvPr/>
            </p:nvSpPr>
            <p:spPr>
              <a:xfrm>
                <a:off x="0" y="0"/>
                <a:ext cx="3449491" cy="15395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53585F"/>
              </a:solidFill>
              <a:ln w="50800" cap="flat">
                <a:solidFill>
                  <a:srgbClr val="A6AAA8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 sz="1828" b="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222" name="Shape 1222"/>
              <p:cNvSpPr/>
              <p:nvPr/>
            </p:nvSpPr>
            <p:spPr>
              <a:xfrm>
                <a:off x="1400895" y="606881"/>
                <a:ext cx="647701" cy="3257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 sz="1828" b="0" dirty="0"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1224" name="Shape 1224"/>
            <p:cNvSpPr/>
            <p:nvPr/>
          </p:nvSpPr>
          <p:spPr>
            <a:xfrm>
              <a:off x="179146" y="122010"/>
              <a:ext cx="3091198" cy="13589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08B16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 sz="1828" b="0" dirty="0">
                <a:latin typeface="Calibri" panose="020F0502020204030204" pitchFamily="34" charset="0"/>
              </a:endParaRPr>
            </a:p>
          </p:txBody>
        </p:sp>
        <p:sp>
          <p:nvSpPr>
            <p:cNvPr id="1225" name="Shape 1225"/>
            <p:cNvSpPr/>
            <p:nvPr/>
          </p:nvSpPr>
          <p:spPr>
            <a:xfrm>
              <a:off x="306146" y="177843"/>
              <a:ext cx="2837199" cy="12473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 sz="1828" b="0" dirty="0">
                <a:latin typeface="Calibri" panose="020F0502020204030204" pitchFamily="34" charset="0"/>
              </a:endParaRPr>
            </a:p>
          </p:txBody>
        </p:sp>
        <p:sp>
          <p:nvSpPr>
            <p:cNvPr id="1226" name="Shape 1226"/>
            <p:cNvSpPr/>
            <p:nvPr/>
          </p:nvSpPr>
          <p:spPr>
            <a:xfrm>
              <a:off x="410250" y="223610"/>
              <a:ext cx="2628990" cy="11557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 sz="1828" b="0" dirty="0">
                <a:latin typeface="Calibri" panose="020F0502020204030204" pitchFamily="34" charset="0"/>
              </a:endParaRPr>
            </a:p>
          </p:txBody>
        </p:sp>
        <p:sp>
          <p:nvSpPr>
            <p:cNvPr id="1227" name="Shape 1227"/>
            <p:cNvSpPr/>
            <p:nvPr/>
          </p:nvSpPr>
          <p:spPr>
            <a:xfrm>
              <a:off x="509265" y="267140"/>
              <a:ext cx="2430960" cy="10687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 sz="1828" b="0" dirty="0">
                <a:latin typeface="Calibri" panose="020F0502020204030204" pitchFamily="34" charset="0"/>
              </a:endParaRPr>
            </a:p>
          </p:txBody>
        </p:sp>
        <p:sp>
          <p:nvSpPr>
            <p:cNvPr id="1228" name="Shape 1228"/>
            <p:cNvSpPr/>
            <p:nvPr/>
          </p:nvSpPr>
          <p:spPr>
            <a:xfrm>
              <a:off x="589641" y="302475"/>
              <a:ext cx="2270208" cy="998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53585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 sz="1828" b="0" dirty="0">
                <a:latin typeface="Calibri" panose="020F0502020204030204" pitchFamily="34" charset="0"/>
              </a:endParaRPr>
            </a:p>
          </p:txBody>
        </p:sp>
        <p:sp>
          <p:nvSpPr>
            <p:cNvPr id="1229" name="Shape 1229"/>
            <p:cNvSpPr/>
            <p:nvPr/>
          </p:nvSpPr>
          <p:spPr>
            <a:xfrm>
              <a:off x="664250" y="335276"/>
              <a:ext cx="2120990" cy="9324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 sz="1828" b="0" dirty="0">
                <a:latin typeface="Calibri" panose="020F0502020204030204" pitchFamily="34" charset="0"/>
              </a:endParaRPr>
            </a:p>
          </p:txBody>
        </p:sp>
        <p:sp>
          <p:nvSpPr>
            <p:cNvPr id="1230" name="Shape 1230"/>
            <p:cNvSpPr/>
            <p:nvPr/>
          </p:nvSpPr>
          <p:spPr>
            <a:xfrm>
              <a:off x="791250" y="391109"/>
              <a:ext cx="1866990" cy="8207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 sz="1828" b="0" dirty="0">
                <a:latin typeface="Calibri" panose="020F0502020204030204" pitchFamily="34" charset="0"/>
              </a:endParaRPr>
            </a:p>
          </p:txBody>
        </p:sp>
        <p:sp>
          <p:nvSpPr>
            <p:cNvPr id="1231" name="Shape 1231"/>
            <p:cNvSpPr/>
            <p:nvPr/>
          </p:nvSpPr>
          <p:spPr>
            <a:xfrm>
              <a:off x="941146" y="457007"/>
              <a:ext cx="1567199" cy="688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 sz="1828" b="0" dirty="0">
                <a:latin typeface="Calibri" panose="020F0502020204030204" pitchFamily="34" charset="0"/>
              </a:endParaRPr>
            </a:p>
          </p:txBody>
        </p:sp>
        <p:sp>
          <p:nvSpPr>
            <p:cNvPr id="1232" name="Shape 1232"/>
            <p:cNvSpPr/>
            <p:nvPr/>
          </p:nvSpPr>
          <p:spPr>
            <a:xfrm>
              <a:off x="1400894" y="606881"/>
              <a:ext cx="647701" cy="325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 sz="1828" b="0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1237" name="Group 1237"/>
          <p:cNvGrpSpPr/>
          <p:nvPr/>
        </p:nvGrpSpPr>
        <p:grpSpPr>
          <a:xfrm>
            <a:off x="3359288" y="1715731"/>
            <a:ext cx="2425424" cy="1127109"/>
            <a:chOff x="0" y="0"/>
            <a:chExt cx="3449490" cy="1602999"/>
          </a:xfrm>
        </p:grpSpPr>
        <p:sp>
          <p:nvSpPr>
            <p:cNvPr id="1234" name="Shape 1234"/>
            <p:cNvSpPr/>
            <p:nvPr/>
          </p:nvSpPr>
          <p:spPr>
            <a:xfrm>
              <a:off x="0" y="63500"/>
              <a:ext cx="3449491" cy="1539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A6AAA8"/>
            </a:solidFill>
            <a:ln w="50800" cap="flat">
              <a:solidFill>
                <a:srgbClr val="A6AAA8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 sz="1828" b="0" dirty="0">
                <a:latin typeface="Calibri" panose="020F0502020204030204" pitchFamily="34" charset="0"/>
              </a:endParaRPr>
            </a:p>
          </p:txBody>
        </p:sp>
        <p:sp>
          <p:nvSpPr>
            <p:cNvPr id="1235" name="Shape 1235"/>
            <p:cNvSpPr/>
            <p:nvPr/>
          </p:nvSpPr>
          <p:spPr>
            <a:xfrm>
              <a:off x="0" y="0"/>
              <a:ext cx="3449491" cy="1539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53585F"/>
            </a:solidFill>
            <a:ln w="50800" cap="flat">
              <a:solidFill>
                <a:srgbClr val="A6AAA8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 sz="1828" b="0" dirty="0">
                <a:latin typeface="Calibri" panose="020F0502020204030204" pitchFamily="34" charset="0"/>
              </a:endParaRPr>
            </a:p>
          </p:txBody>
        </p:sp>
        <p:sp>
          <p:nvSpPr>
            <p:cNvPr id="1236" name="Shape 1236"/>
            <p:cNvSpPr/>
            <p:nvPr/>
          </p:nvSpPr>
          <p:spPr>
            <a:xfrm>
              <a:off x="1400895" y="606881"/>
              <a:ext cx="647701" cy="325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 sz="1828" b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1238" name="Shape 1238"/>
          <p:cNvSpPr/>
          <p:nvPr/>
        </p:nvSpPr>
        <p:spPr>
          <a:xfrm>
            <a:off x="3485251" y="1801520"/>
            <a:ext cx="2173499" cy="9555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971817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239" name="Shape 1239"/>
          <p:cNvSpPr/>
          <p:nvPr/>
        </p:nvSpPr>
        <p:spPr>
          <a:xfrm>
            <a:off x="3574547" y="1840777"/>
            <a:ext cx="1994906" cy="8770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240" name="Shape 1240"/>
          <p:cNvSpPr/>
          <p:nvPr/>
        </p:nvSpPr>
        <p:spPr>
          <a:xfrm>
            <a:off x="3647746" y="1872957"/>
            <a:ext cx="1848509" cy="8126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241" name="Shape 1241"/>
          <p:cNvSpPr/>
          <p:nvPr/>
        </p:nvSpPr>
        <p:spPr>
          <a:xfrm>
            <a:off x="3717366" y="1903564"/>
            <a:ext cx="1709269" cy="7514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242" name="Shape 1242"/>
          <p:cNvSpPr/>
          <p:nvPr/>
        </p:nvSpPr>
        <p:spPr>
          <a:xfrm>
            <a:off x="3773880" y="1928409"/>
            <a:ext cx="1596240" cy="7017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53585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243" name="Shape 1243"/>
          <p:cNvSpPr/>
          <p:nvPr/>
        </p:nvSpPr>
        <p:spPr>
          <a:xfrm>
            <a:off x="3826340" y="1951472"/>
            <a:ext cx="1491321" cy="6556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244" name="Shape 1244"/>
          <p:cNvSpPr/>
          <p:nvPr/>
        </p:nvSpPr>
        <p:spPr>
          <a:xfrm>
            <a:off x="3915637" y="1990730"/>
            <a:ext cx="1312727" cy="5771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245" name="Shape 1245"/>
          <p:cNvSpPr/>
          <p:nvPr/>
        </p:nvSpPr>
        <p:spPr>
          <a:xfrm>
            <a:off x="4021032" y="2037064"/>
            <a:ext cx="1101937" cy="4844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246" name="Shape 1246"/>
          <p:cNvSpPr/>
          <p:nvPr/>
        </p:nvSpPr>
        <p:spPr>
          <a:xfrm>
            <a:off x="4344293" y="2142444"/>
            <a:ext cx="455415" cy="2290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247" name="Shape 1247"/>
          <p:cNvSpPr/>
          <p:nvPr/>
        </p:nvSpPr>
        <p:spPr>
          <a:xfrm>
            <a:off x="292399" y="3866077"/>
            <a:ext cx="8103786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marL="342900" lvl="0" indent="-342900">
              <a:buClr>
                <a:srgbClr val="0070C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2250" b="0" dirty="0">
                <a:solidFill>
                  <a:srgbClr val="000000"/>
                </a:solidFill>
                <a:latin typeface="Calibri" panose="020F0502020204030204" pitchFamily="34" charset="0"/>
              </a:rPr>
              <a:t>Old FS: </a:t>
            </a:r>
            <a:r>
              <a:rPr sz="2250" b="0" dirty="0">
                <a:solidFill>
                  <a:srgbClr val="000000"/>
                </a:solidFill>
                <a:latin typeface="Calibri" panose="020F0502020204030204" pitchFamily="34" charset="0"/>
              </a:rPr>
              <a:t>All super-block</a:t>
            </a:r>
            <a:r>
              <a:rPr lang="en-US" sz="2250" b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sz="2250" b="0" dirty="0">
                <a:solidFill>
                  <a:srgbClr val="000000"/>
                </a:solidFill>
                <a:latin typeface="Calibri" panose="020F0502020204030204" pitchFamily="34" charset="0"/>
              </a:rPr>
              <a:t>copies are </a:t>
            </a:r>
            <a:r>
              <a:rPr sz="2250" b="0" dirty="0">
                <a:solidFill>
                  <a:srgbClr val="0070C0"/>
                </a:solidFill>
                <a:latin typeface="Calibri" panose="020F0502020204030204" pitchFamily="34" charset="0"/>
              </a:rPr>
              <a:t>on</a:t>
            </a:r>
            <a:r>
              <a:rPr lang="en-US" sz="2250" b="0" dirty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sz="2250" b="0" dirty="0">
                <a:solidFill>
                  <a:srgbClr val="0070C0"/>
                </a:solidFill>
                <a:latin typeface="Calibri" panose="020F0502020204030204" pitchFamily="34" charset="0"/>
              </a:rPr>
              <a:t>the top platter</a:t>
            </a:r>
            <a:r>
              <a:rPr sz="2250" b="0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</a:p>
          <a:p>
            <a:pPr marL="342900" lvl="0" indent="-342900">
              <a:buClr>
                <a:srgbClr val="0070C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2250" b="0" dirty="0">
                <a:solidFill>
                  <a:srgbClr val="000000"/>
                </a:solidFill>
                <a:latin typeface="Calibri" panose="020F0502020204030204" pitchFamily="34" charset="0"/>
              </a:rPr>
              <a:t>Correlated failures!  </a:t>
            </a:r>
            <a:r>
              <a:rPr sz="2250" b="0" dirty="0">
                <a:solidFill>
                  <a:srgbClr val="000000"/>
                </a:solidFill>
                <a:latin typeface="Calibri" panose="020F0502020204030204" pitchFamily="34" charset="0"/>
              </a:rPr>
              <a:t>What if </a:t>
            </a:r>
            <a:r>
              <a:rPr lang="en-US" sz="2250" b="0" dirty="0">
                <a:latin typeface="Calibri" panose="020F0502020204030204" pitchFamily="34" charset="0"/>
              </a:rPr>
              <a:t> top platter d</a:t>
            </a:r>
            <a:r>
              <a:rPr sz="2250" b="0" dirty="0">
                <a:solidFill>
                  <a:srgbClr val="000000"/>
                </a:solidFill>
                <a:latin typeface="Calibri" panose="020F0502020204030204" pitchFamily="34" charset="0"/>
              </a:rPr>
              <a:t>ies?</a:t>
            </a:r>
          </a:p>
        </p:txBody>
      </p:sp>
      <p:sp>
        <p:nvSpPr>
          <p:cNvPr id="1248" name="Shape 1248"/>
          <p:cNvSpPr/>
          <p:nvPr/>
        </p:nvSpPr>
        <p:spPr>
          <a:xfrm flipH="1">
            <a:off x="5360188" y="1249230"/>
            <a:ext cx="941335" cy="655574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6" name="Shape 1294"/>
          <p:cNvSpPr/>
          <p:nvPr/>
        </p:nvSpPr>
        <p:spPr>
          <a:xfrm>
            <a:off x="539718" y="5020045"/>
            <a:ext cx="8094653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solution: for each group, store super-block at </a:t>
            </a:r>
            <a:r>
              <a:rPr sz="2531" dirty="0">
                <a:solidFill>
                  <a:srgbClr val="0070C0"/>
                </a:solidFill>
                <a:latin typeface="Calibri" panose="020F0502020204030204" pitchFamily="34" charset="0"/>
              </a:rPr>
              <a:t>different offset</a:t>
            </a:r>
          </a:p>
        </p:txBody>
      </p:sp>
    </p:spTree>
    <p:extLst>
      <p:ext uri="{BB962C8B-B14F-4D97-AF65-F5344CB8AC3E}">
        <p14:creationId xmlns:p14="http://schemas.microsoft.com/office/powerpoint/2010/main" val="32186450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7" grpId="0" animBg="1"/>
      <p:bldP spid="4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Shape 130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000000"/>
                </a:solidFill>
              </a:rPr>
              <a:t>Technique: </a:t>
            </a:r>
            <a:r>
              <a:rPr sz="3600" dirty="0">
                <a:solidFill>
                  <a:srgbClr val="000000"/>
                </a:solidFill>
              </a:rPr>
              <a:t>Large</a:t>
            </a:r>
            <a:r>
              <a:rPr lang="en-US" sz="3600" dirty="0">
                <a:solidFill>
                  <a:srgbClr val="000000"/>
                </a:solidFill>
              </a:rPr>
              <a:t>r</a:t>
            </a:r>
            <a:r>
              <a:rPr sz="3600" dirty="0">
                <a:solidFill>
                  <a:srgbClr val="000000"/>
                </a:solidFill>
              </a:rPr>
              <a:t> Blocks</a:t>
            </a:r>
          </a:p>
        </p:txBody>
      </p:sp>
      <p:sp>
        <p:nvSpPr>
          <p:cNvPr id="1306" name="Shape 1306"/>
          <p:cNvSpPr>
            <a:spLocks noGrp="1"/>
          </p:cNvSpPr>
          <p:nvPr>
            <p:ph type="body" idx="4294967295"/>
          </p:nvPr>
        </p:nvSpPr>
        <p:spPr>
          <a:xfrm>
            <a:off x="166216" y="3364063"/>
            <a:ext cx="2730889" cy="1937146"/>
          </a:xfrm>
          <a:prstGeom prst="rect">
            <a:avLst/>
          </a:prstGeom>
        </p:spPr>
        <p:txBody>
          <a:bodyPr/>
          <a:lstStyle/>
          <a:p>
            <a:pPr>
              <a:buNone/>
              <a:defRPr sz="1800">
                <a:solidFill>
                  <a:srgbClr val="000000"/>
                </a:solidFill>
              </a:defRPr>
            </a:pPr>
            <a:r>
              <a:rPr lang="en-US" sz="2812" dirty="0"/>
              <a:t>Most file are </a:t>
            </a:r>
            <a:r>
              <a:rPr lang="en-US" sz="2812" dirty="0">
                <a:solidFill>
                  <a:srgbClr val="0070C0"/>
                </a:solidFill>
              </a:rPr>
              <a:t>very small</a:t>
            </a:r>
            <a:r>
              <a:rPr lang="en-US" sz="2812" dirty="0"/>
              <a:t>, even today!</a:t>
            </a:r>
          </a:p>
        </p:txBody>
      </p:sp>
      <p:pic>
        <p:nvPicPr>
          <p:cNvPr id="5" name="pasted-image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2483768" y="2449298"/>
            <a:ext cx="6326214" cy="4211114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Rectangle 1"/>
          <p:cNvSpPr/>
          <p:nvPr/>
        </p:nvSpPr>
        <p:spPr>
          <a:xfrm>
            <a:off x="166216" y="1664468"/>
            <a:ext cx="880998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Clr>
                <a:srgbClr val="0070C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2250" dirty="0">
                <a:latin typeface="Calibri" panose="020F0502020204030204" pitchFamily="34" charset="0"/>
              </a:rPr>
              <a:t>Observation</a:t>
            </a:r>
            <a:r>
              <a:rPr lang="en-US" sz="2250" b="0" dirty="0">
                <a:latin typeface="Calibri" panose="020F0502020204030204" pitchFamily="34" charset="0"/>
              </a:rPr>
              <a:t>: Doubling block size for old FS over doubled performance </a:t>
            </a:r>
          </a:p>
          <a:p>
            <a:pPr marL="342900" lvl="0" indent="-342900">
              <a:buClr>
                <a:srgbClr val="0070C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2250" b="0" dirty="0">
                <a:latin typeface="Calibri" panose="020F0502020204030204" pitchFamily="34" charset="0"/>
              </a:rPr>
              <a:t>Why not make blocks huge?</a:t>
            </a:r>
          </a:p>
        </p:txBody>
      </p:sp>
    </p:spTree>
    <p:extLst>
      <p:ext uri="{BB962C8B-B14F-4D97-AF65-F5344CB8AC3E}">
        <p14:creationId xmlns:p14="http://schemas.microsoft.com/office/powerpoint/2010/main" val="19484142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6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Shape 13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Large</a:t>
            </a:r>
            <a:r>
              <a:rPr lang="en-US" sz="3600" dirty="0">
                <a:solidFill>
                  <a:srgbClr val="000000"/>
                </a:solidFill>
              </a:rPr>
              <a:t>r</a:t>
            </a:r>
            <a:r>
              <a:rPr sz="3600" dirty="0">
                <a:solidFill>
                  <a:srgbClr val="000000"/>
                </a:solidFill>
              </a:rPr>
              <a:t> Blocks</a:t>
            </a:r>
          </a:p>
        </p:txBody>
      </p:sp>
      <p:sp>
        <p:nvSpPr>
          <p:cNvPr id="1320" name="Shape 1320"/>
          <p:cNvSpPr>
            <a:spLocks noGrp="1"/>
          </p:cNvSpPr>
          <p:nvPr>
            <p:ph type="body" idx="4294967295"/>
          </p:nvPr>
        </p:nvSpPr>
        <p:spPr>
          <a:xfrm>
            <a:off x="669726" y="5137252"/>
            <a:ext cx="7804547" cy="99499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2250" dirty="0"/>
              <a:t>Lots of waste </a:t>
            </a:r>
            <a:r>
              <a:rPr lang="en-US" sz="2250" dirty="0"/>
              <a:t>due to internal fragment in most </a:t>
            </a:r>
            <a:r>
              <a:rPr sz="2250" dirty="0"/>
              <a:t>block</a:t>
            </a:r>
            <a:r>
              <a:rPr lang="en-US" sz="2250" dirty="0"/>
              <a:t>s</a:t>
            </a:r>
            <a:endParaRPr sz="2250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250" dirty="0"/>
              <a:t>Time vs. Space</a:t>
            </a:r>
            <a:r>
              <a:rPr lang="en-US" sz="2250" dirty="0"/>
              <a:t> t</a:t>
            </a:r>
            <a:r>
              <a:rPr sz="2250" dirty="0"/>
              <a:t>radeoffs…</a:t>
            </a:r>
          </a:p>
        </p:txBody>
      </p:sp>
      <p:graphicFrame>
        <p:nvGraphicFramePr>
          <p:cNvPr id="1319" name="Chart 1319"/>
          <p:cNvGraphicFramePr/>
          <p:nvPr>
            <p:extLst>
              <p:ext uri="{D42A27DB-BD31-4B8C-83A1-F6EECF244321}">
                <p14:modId xmlns:p14="http://schemas.microsoft.com/office/powerpoint/2010/main" val="2132647415"/>
              </p:ext>
            </p:extLst>
          </p:nvPr>
        </p:nvGraphicFramePr>
        <p:xfrm>
          <a:off x="1696539" y="1564379"/>
          <a:ext cx="5611765" cy="3231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51509933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Shape 13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0000"/>
                </a:solidFill>
              </a:rPr>
              <a:t>Solution: Fragments</a:t>
            </a:r>
          </a:p>
        </p:txBody>
      </p:sp>
      <p:sp>
        <p:nvSpPr>
          <p:cNvPr id="1323" name="Shape 1323"/>
          <p:cNvSpPr>
            <a:spLocks noGrp="1"/>
          </p:cNvSpPr>
          <p:nvPr>
            <p:ph type="body" idx="4294967295"/>
          </p:nvPr>
        </p:nvSpPr>
        <p:spPr>
          <a:xfrm>
            <a:off x="256115" y="1647443"/>
            <a:ext cx="8611003" cy="3715867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0070C0"/>
                </a:solidFill>
              </a:rPr>
              <a:t>Hybrid</a:t>
            </a:r>
            <a:r>
              <a:rPr lang="en-US" sz="2672" dirty="0"/>
              <a:t> – combine best of large blocks and best of small blocks</a:t>
            </a:r>
            <a:endParaRPr sz="2672" dirty="0"/>
          </a:p>
          <a:p>
            <a:pPr>
              <a:defRPr sz="1800">
                <a:solidFill>
                  <a:srgbClr val="000000"/>
                </a:solidFill>
              </a:defRPr>
            </a:pPr>
            <a:endParaRPr sz="2672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672" dirty="0"/>
              <a:t>Use large block </a:t>
            </a:r>
            <a:r>
              <a:rPr lang="en-US" sz="2672" dirty="0">
                <a:solidFill>
                  <a:srgbClr val="0070C0"/>
                </a:solidFill>
              </a:rPr>
              <a:t>when file is large </a:t>
            </a:r>
            <a:r>
              <a:rPr lang="en-US" sz="2672" dirty="0"/>
              <a:t>enough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sz="2672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/>
              <a:t>Introduce “</a:t>
            </a:r>
            <a:r>
              <a:rPr sz="2672" dirty="0">
                <a:solidFill>
                  <a:srgbClr val="0070C0"/>
                </a:solidFill>
              </a:rPr>
              <a:t>fragment</a:t>
            </a:r>
            <a:r>
              <a:rPr sz="2672" dirty="0"/>
              <a:t>” for files that use parts of blocks</a:t>
            </a:r>
            <a:endParaRPr lang="en-US" sz="2672" dirty="0"/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61" dirty="0">
                <a:solidFill>
                  <a:srgbClr val="0070C0"/>
                </a:solidFill>
              </a:rPr>
              <a:t>Only tail </a:t>
            </a:r>
            <a:r>
              <a:rPr sz="2461" dirty="0"/>
              <a:t>of file uses fragments</a:t>
            </a:r>
          </a:p>
        </p:txBody>
      </p:sp>
    </p:spTree>
    <p:extLst>
      <p:ext uri="{BB962C8B-B14F-4D97-AF65-F5344CB8AC3E}">
        <p14:creationId xmlns:p14="http://schemas.microsoft.com/office/powerpoint/2010/main" val="2992287074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Shape 13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Fragment Example</a:t>
            </a:r>
          </a:p>
        </p:txBody>
      </p:sp>
      <p:sp>
        <p:nvSpPr>
          <p:cNvPr id="1326" name="Shape 1326"/>
          <p:cNvSpPr>
            <a:spLocks noGrp="1"/>
          </p:cNvSpPr>
          <p:nvPr>
            <p:ph type="body" idx="4294967295"/>
          </p:nvPr>
        </p:nvSpPr>
        <p:spPr>
          <a:xfrm>
            <a:off x="452932" y="1484301"/>
            <a:ext cx="7804547" cy="96329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000000"/>
                </a:solidFill>
              </a:rPr>
              <a:t>Block size = 4096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000000"/>
                </a:solidFill>
              </a:rPr>
              <a:t>Fragment size = 1024</a:t>
            </a:r>
          </a:p>
        </p:txBody>
      </p:sp>
      <p:sp>
        <p:nvSpPr>
          <p:cNvPr id="1327" name="Shape 1327"/>
          <p:cNvSpPr/>
          <p:nvPr/>
        </p:nvSpPr>
        <p:spPr>
          <a:xfrm>
            <a:off x="2245593" y="2702851"/>
            <a:ext cx="4425892" cy="851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bits: 0000	0000	1111	0010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         </a:t>
            </a: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blk1	 blk2	 blk3	 blk4</a:t>
            </a:r>
          </a:p>
        </p:txBody>
      </p:sp>
      <p:sp>
        <p:nvSpPr>
          <p:cNvPr id="2" name="Rectangle 1"/>
          <p:cNvSpPr/>
          <p:nvPr/>
        </p:nvSpPr>
        <p:spPr>
          <a:xfrm>
            <a:off x="452932" y="4178125"/>
            <a:ext cx="8236550" cy="1429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Clr>
                <a:srgbClr val="0070C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Whether addr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refers to block or fragment is inferred by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file offset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50000"/>
              </a:lnSpc>
              <a:buClr>
                <a:srgbClr val="0070C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What about when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files grow?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50000"/>
              </a:lnSpc>
              <a:buClr>
                <a:srgbClr val="0070C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Must copy fragments to new block if no room to grow</a:t>
            </a:r>
          </a:p>
        </p:txBody>
      </p:sp>
    </p:spTree>
    <p:extLst>
      <p:ext uri="{BB962C8B-B14F-4D97-AF65-F5344CB8AC3E}">
        <p14:creationId xmlns:p14="http://schemas.microsoft.com/office/powerpoint/2010/main" val="2284067697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Shape 1332"/>
          <p:cNvSpPr/>
          <p:nvPr/>
        </p:nvSpPr>
        <p:spPr>
          <a:xfrm>
            <a:off x="1085051" y="3129331"/>
            <a:ext cx="1424534" cy="599338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</a:rPr>
              <a:t>AAAA</a:t>
            </a:r>
          </a:p>
        </p:txBody>
      </p:sp>
      <p:sp>
        <p:nvSpPr>
          <p:cNvPr id="1333" name="Shape 1333"/>
          <p:cNvSpPr/>
          <p:nvPr/>
        </p:nvSpPr>
        <p:spPr>
          <a:xfrm>
            <a:off x="2994105" y="3129331"/>
            <a:ext cx="1424534" cy="599338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000000"/>
                </a:solidFill>
              </a:defRPr>
            </a:pPr>
            <a:endParaRPr sz="2109" b="0" dirty="0">
              <a:latin typeface="Calibri" panose="020F0502020204030204" pitchFamily="34" charset="0"/>
            </a:endParaRPr>
          </a:p>
        </p:txBody>
      </p:sp>
      <p:sp>
        <p:nvSpPr>
          <p:cNvPr id="1334" name="Shape 1334"/>
          <p:cNvSpPr/>
          <p:nvPr/>
        </p:nvSpPr>
        <p:spPr>
          <a:xfrm>
            <a:off x="4903159" y="3129331"/>
            <a:ext cx="1424535" cy="599338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335" name="Shape 1335"/>
          <p:cNvSpPr/>
          <p:nvPr/>
        </p:nvSpPr>
        <p:spPr>
          <a:xfrm>
            <a:off x="6812215" y="3129331"/>
            <a:ext cx="1424534" cy="599338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336" name="Shape 1336"/>
          <p:cNvSpPr/>
          <p:nvPr/>
        </p:nvSpPr>
        <p:spPr>
          <a:xfrm>
            <a:off x="1921461" y="1014574"/>
            <a:ext cx="1948262" cy="599338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chemeClr val="bg1"/>
                </a:solidFill>
                <a:latin typeface="Calibri" panose="020F0502020204030204" pitchFamily="34" charset="0"/>
              </a:rPr>
              <a:t>file, size 5KB</a:t>
            </a:r>
          </a:p>
        </p:txBody>
      </p:sp>
      <p:sp>
        <p:nvSpPr>
          <p:cNvPr id="1337" name="Shape 1337"/>
          <p:cNvSpPr/>
          <p:nvPr/>
        </p:nvSpPr>
        <p:spPr>
          <a:xfrm>
            <a:off x="4531292" y="1014574"/>
            <a:ext cx="1578138" cy="599338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chemeClr val="bg1"/>
                </a:solidFill>
                <a:latin typeface="Calibri" panose="020F0502020204030204" pitchFamily="34" charset="0"/>
              </a:rPr>
              <a:t>file, size 2KB</a:t>
            </a:r>
          </a:p>
        </p:txBody>
      </p:sp>
      <p:sp>
        <p:nvSpPr>
          <p:cNvPr id="1338" name="Shape 1338"/>
          <p:cNvSpPr/>
          <p:nvPr/>
        </p:nvSpPr>
        <p:spPr>
          <a:xfrm>
            <a:off x="3029824" y="3179377"/>
            <a:ext cx="277472" cy="499247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>
                <a:solidFill>
                  <a:srgbClr val="000000"/>
                </a:solidFill>
              </a:defRPr>
            </a:lvl1pPr>
          </a:lstStyle>
          <a:p>
            <a:pPr lvl="0" algn="ctr">
              <a:defRPr sz="1800"/>
            </a:pPr>
            <a:r>
              <a:rPr sz="2109" b="0" dirty="0">
                <a:latin typeface="Calibri" panose="020F0502020204030204" pitchFamily="34" charset="0"/>
              </a:rPr>
              <a:t>B</a:t>
            </a:r>
          </a:p>
        </p:txBody>
      </p:sp>
      <p:sp>
        <p:nvSpPr>
          <p:cNvPr id="1339" name="Shape 1339"/>
          <p:cNvSpPr/>
          <p:nvPr/>
        </p:nvSpPr>
        <p:spPr>
          <a:xfrm>
            <a:off x="3387012" y="3179377"/>
            <a:ext cx="277472" cy="499247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>
                <a:solidFill>
                  <a:srgbClr val="000000"/>
                </a:solidFill>
              </a:defRPr>
            </a:lvl1pPr>
          </a:lstStyle>
          <a:p>
            <a:pPr lvl="0" algn="ctr">
              <a:defRPr sz="1800"/>
            </a:pPr>
            <a:r>
              <a:rPr sz="2109" b="0" dirty="0"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1340" name="Shape 1340"/>
          <p:cNvSpPr/>
          <p:nvPr/>
        </p:nvSpPr>
        <p:spPr>
          <a:xfrm>
            <a:off x="3744199" y="3179377"/>
            <a:ext cx="277472" cy="499247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>
                <a:solidFill>
                  <a:srgbClr val="000000"/>
                </a:solidFill>
              </a:defRPr>
            </a:lvl1pPr>
          </a:lstStyle>
          <a:p>
            <a:pPr lvl="0" algn="ctr">
              <a:defRPr sz="1800"/>
            </a:pPr>
            <a:r>
              <a:rPr sz="2109" b="0" dirty="0">
                <a:latin typeface="Calibri" panose="020F0502020204030204" pitchFamily="34" charset="0"/>
              </a:rPr>
              <a:t>B</a:t>
            </a:r>
          </a:p>
        </p:txBody>
      </p:sp>
      <p:sp>
        <p:nvSpPr>
          <p:cNvPr id="1341" name="Shape 1341"/>
          <p:cNvSpPr/>
          <p:nvPr/>
        </p:nvSpPr>
        <p:spPr>
          <a:xfrm>
            <a:off x="4101387" y="3179377"/>
            <a:ext cx="277472" cy="499247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>
                <a:solidFill>
                  <a:srgbClr val="000000"/>
                </a:solidFill>
              </a:defRPr>
            </a:pPr>
            <a:endParaRPr sz="2109" b="0" dirty="0">
              <a:latin typeface="Calibri" panose="020F0502020204030204" pitchFamily="34" charset="0"/>
            </a:endParaRPr>
          </a:p>
        </p:txBody>
      </p:sp>
      <p:sp>
        <p:nvSpPr>
          <p:cNvPr id="1342" name="Shape 1342"/>
          <p:cNvSpPr/>
          <p:nvPr/>
        </p:nvSpPr>
        <p:spPr>
          <a:xfrm flipH="1">
            <a:off x="1724014" y="1620479"/>
            <a:ext cx="538784" cy="150310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343" name="Shape 1343"/>
          <p:cNvSpPr/>
          <p:nvPr/>
        </p:nvSpPr>
        <p:spPr>
          <a:xfrm>
            <a:off x="2983100" y="1620479"/>
            <a:ext cx="538784" cy="150310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344" name="Shape 1344"/>
          <p:cNvSpPr/>
          <p:nvPr/>
        </p:nvSpPr>
        <p:spPr>
          <a:xfrm flipH="1">
            <a:off x="3152765" y="1623780"/>
            <a:ext cx="1499801" cy="14998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345" name="Shape 1345"/>
          <p:cNvSpPr/>
          <p:nvPr/>
        </p:nvSpPr>
        <p:spPr>
          <a:xfrm flipH="1">
            <a:off x="3867140" y="1623780"/>
            <a:ext cx="1499801" cy="14998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38697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Shape 1347"/>
          <p:cNvSpPr/>
          <p:nvPr/>
        </p:nvSpPr>
        <p:spPr>
          <a:xfrm>
            <a:off x="1085051" y="3129331"/>
            <a:ext cx="1424534" cy="599338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</a:rPr>
              <a:t>AAAA</a:t>
            </a:r>
          </a:p>
        </p:txBody>
      </p:sp>
      <p:sp>
        <p:nvSpPr>
          <p:cNvPr id="1348" name="Shape 1348"/>
          <p:cNvSpPr/>
          <p:nvPr/>
        </p:nvSpPr>
        <p:spPr>
          <a:xfrm>
            <a:off x="2994105" y="3129331"/>
            <a:ext cx="1424534" cy="599338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>
                <a:solidFill>
                  <a:srgbClr val="000000"/>
                </a:solidFill>
              </a:defRPr>
            </a:pPr>
            <a:endParaRPr sz="2109" b="0" dirty="0">
              <a:latin typeface="Calibri" panose="020F0502020204030204" pitchFamily="34" charset="0"/>
            </a:endParaRPr>
          </a:p>
        </p:txBody>
      </p:sp>
      <p:sp>
        <p:nvSpPr>
          <p:cNvPr id="1349" name="Shape 1349"/>
          <p:cNvSpPr/>
          <p:nvPr/>
        </p:nvSpPr>
        <p:spPr>
          <a:xfrm>
            <a:off x="4903159" y="3129331"/>
            <a:ext cx="1424535" cy="599338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350" name="Shape 1350"/>
          <p:cNvSpPr/>
          <p:nvPr/>
        </p:nvSpPr>
        <p:spPr>
          <a:xfrm>
            <a:off x="6812215" y="3129331"/>
            <a:ext cx="1424534" cy="599338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351" name="Shape 1351"/>
          <p:cNvSpPr/>
          <p:nvPr/>
        </p:nvSpPr>
        <p:spPr>
          <a:xfrm>
            <a:off x="1921461" y="1014574"/>
            <a:ext cx="1948262" cy="599338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chemeClr val="bg1"/>
                </a:solidFill>
                <a:latin typeface="Calibri" panose="020F0502020204030204" pitchFamily="34" charset="0"/>
              </a:rPr>
              <a:t>file, size 6KB</a:t>
            </a:r>
          </a:p>
        </p:txBody>
      </p:sp>
      <p:sp>
        <p:nvSpPr>
          <p:cNvPr id="1352" name="Shape 1352"/>
          <p:cNvSpPr/>
          <p:nvPr/>
        </p:nvSpPr>
        <p:spPr>
          <a:xfrm>
            <a:off x="4531292" y="1014574"/>
            <a:ext cx="1578138" cy="599338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chemeClr val="bg1"/>
                </a:solidFill>
                <a:latin typeface="Calibri" panose="020F0502020204030204" pitchFamily="34" charset="0"/>
              </a:rPr>
              <a:t>file, size 2KB</a:t>
            </a:r>
          </a:p>
        </p:txBody>
      </p:sp>
      <p:sp>
        <p:nvSpPr>
          <p:cNvPr id="1353" name="Shape 1353"/>
          <p:cNvSpPr/>
          <p:nvPr/>
        </p:nvSpPr>
        <p:spPr>
          <a:xfrm>
            <a:off x="3029824" y="3179377"/>
            <a:ext cx="277472" cy="499247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>
                <a:solidFill>
                  <a:srgbClr val="000000"/>
                </a:solidFill>
              </a:defRPr>
            </a:lvl1pPr>
          </a:lstStyle>
          <a:p>
            <a:pPr lvl="0" algn="ctr">
              <a:defRPr sz="1800"/>
            </a:pPr>
            <a:r>
              <a:rPr sz="2109" b="0" dirty="0">
                <a:solidFill>
                  <a:schemeClr val="tx1"/>
                </a:solidFill>
                <a:latin typeface="Calibri" panose="020F0502020204030204" pitchFamily="34" charset="0"/>
              </a:rPr>
              <a:t>B</a:t>
            </a:r>
          </a:p>
        </p:txBody>
      </p:sp>
      <p:sp>
        <p:nvSpPr>
          <p:cNvPr id="1354" name="Shape 1354"/>
          <p:cNvSpPr/>
          <p:nvPr/>
        </p:nvSpPr>
        <p:spPr>
          <a:xfrm>
            <a:off x="3387012" y="3179377"/>
            <a:ext cx="277472" cy="499247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>
                <a:solidFill>
                  <a:srgbClr val="000000"/>
                </a:solidFill>
              </a:defRPr>
            </a:lvl1pPr>
          </a:lstStyle>
          <a:p>
            <a:pPr lvl="0" algn="ctr">
              <a:defRPr sz="1800"/>
            </a:pPr>
            <a:r>
              <a:rPr sz="2109" b="0" dirty="0">
                <a:solidFill>
                  <a:schemeClr val="tx1"/>
                </a:solidFill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1355" name="Shape 1355"/>
          <p:cNvSpPr/>
          <p:nvPr/>
        </p:nvSpPr>
        <p:spPr>
          <a:xfrm>
            <a:off x="3744199" y="3179377"/>
            <a:ext cx="277472" cy="499247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>
                <a:solidFill>
                  <a:srgbClr val="000000"/>
                </a:solidFill>
              </a:defRPr>
            </a:lvl1pPr>
          </a:lstStyle>
          <a:p>
            <a:pPr lvl="0" algn="ctr">
              <a:defRPr sz="1800"/>
            </a:pPr>
            <a:r>
              <a:rPr sz="2109" b="0" dirty="0">
                <a:solidFill>
                  <a:schemeClr val="tx1"/>
                </a:solidFill>
                <a:latin typeface="Calibri" panose="020F0502020204030204" pitchFamily="34" charset="0"/>
              </a:rPr>
              <a:t>B</a:t>
            </a:r>
          </a:p>
        </p:txBody>
      </p:sp>
      <p:sp>
        <p:nvSpPr>
          <p:cNvPr id="1356" name="Shape 1356"/>
          <p:cNvSpPr/>
          <p:nvPr/>
        </p:nvSpPr>
        <p:spPr>
          <a:xfrm>
            <a:off x="4101387" y="3179377"/>
            <a:ext cx="277472" cy="499247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>
                <a:solidFill>
                  <a:srgbClr val="000000"/>
                </a:solidFill>
              </a:defRPr>
            </a:lvl1pPr>
          </a:lstStyle>
          <a:p>
            <a:pPr lvl="0" algn="ctr">
              <a:defRPr sz="1800"/>
            </a:pPr>
            <a:r>
              <a:rPr sz="2109" b="0" dirty="0">
                <a:solidFill>
                  <a:schemeClr val="tx1"/>
                </a:solidFill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1357" name="Shape 1357"/>
          <p:cNvSpPr/>
          <p:nvPr/>
        </p:nvSpPr>
        <p:spPr>
          <a:xfrm flipH="1">
            <a:off x="1724014" y="1620479"/>
            <a:ext cx="538784" cy="150310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358" name="Shape 1358"/>
          <p:cNvSpPr/>
          <p:nvPr/>
        </p:nvSpPr>
        <p:spPr>
          <a:xfrm>
            <a:off x="2983100" y="1620479"/>
            <a:ext cx="538784" cy="150310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359" name="Shape 1359"/>
          <p:cNvSpPr/>
          <p:nvPr/>
        </p:nvSpPr>
        <p:spPr>
          <a:xfrm flipH="1">
            <a:off x="3152765" y="1623780"/>
            <a:ext cx="1499801" cy="14998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360" name="Shape 1360"/>
          <p:cNvSpPr/>
          <p:nvPr/>
        </p:nvSpPr>
        <p:spPr>
          <a:xfrm flipH="1">
            <a:off x="3867140" y="1623780"/>
            <a:ext cx="1499801" cy="14998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361" name="Shape 1361"/>
          <p:cNvSpPr/>
          <p:nvPr/>
        </p:nvSpPr>
        <p:spPr>
          <a:xfrm>
            <a:off x="3084725" y="4086930"/>
            <a:ext cx="275120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append A to first file</a:t>
            </a:r>
          </a:p>
        </p:txBody>
      </p:sp>
      <p:sp>
        <p:nvSpPr>
          <p:cNvPr id="1362" name="Shape 1362"/>
          <p:cNvSpPr/>
          <p:nvPr/>
        </p:nvSpPr>
        <p:spPr>
          <a:xfrm>
            <a:off x="3697475" y="1620479"/>
            <a:ext cx="538784" cy="150310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378624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Shape 1364"/>
          <p:cNvSpPr/>
          <p:nvPr/>
        </p:nvSpPr>
        <p:spPr>
          <a:xfrm>
            <a:off x="1085051" y="3129331"/>
            <a:ext cx="1424534" cy="599338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</a:rPr>
              <a:t>AAAA</a:t>
            </a:r>
          </a:p>
        </p:txBody>
      </p:sp>
      <p:sp>
        <p:nvSpPr>
          <p:cNvPr id="1365" name="Shape 1365"/>
          <p:cNvSpPr/>
          <p:nvPr/>
        </p:nvSpPr>
        <p:spPr>
          <a:xfrm>
            <a:off x="2994105" y="3129331"/>
            <a:ext cx="1424534" cy="599338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>
                <a:solidFill>
                  <a:srgbClr val="000000"/>
                </a:solidFill>
              </a:defRPr>
            </a:pPr>
            <a:endParaRPr sz="2109" b="0" dirty="0">
              <a:latin typeface="Calibri" panose="020F0502020204030204" pitchFamily="34" charset="0"/>
            </a:endParaRPr>
          </a:p>
        </p:txBody>
      </p:sp>
      <p:sp>
        <p:nvSpPr>
          <p:cNvPr id="1366" name="Shape 1366"/>
          <p:cNvSpPr/>
          <p:nvPr/>
        </p:nvSpPr>
        <p:spPr>
          <a:xfrm>
            <a:off x="4903159" y="3129331"/>
            <a:ext cx="1424535" cy="599338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367" name="Shape 1367"/>
          <p:cNvSpPr/>
          <p:nvPr/>
        </p:nvSpPr>
        <p:spPr>
          <a:xfrm>
            <a:off x="6812215" y="3129331"/>
            <a:ext cx="1424534" cy="599338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368" name="Shape 1368"/>
          <p:cNvSpPr/>
          <p:nvPr/>
        </p:nvSpPr>
        <p:spPr>
          <a:xfrm>
            <a:off x="1921461" y="1014574"/>
            <a:ext cx="1948262" cy="599338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chemeClr val="bg1"/>
                </a:solidFill>
                <a:latin typeface="Calibri" panose="020F0502020204030204" pitchFamily="34" charset="0"/>
              </a:rPr>
              <a:t>file, size 6KB</a:t>
            </a:r>
          </a:p>
        </p:txBody>
      </p:sp>
      <p:sp>
        <p:nvSpPr>
          <p:cNvPr id="1369" name="Shape 1369"/>
          <p:cNvSpPr/>
          <p:nvPr/>
        </p:nvSpPr>
        <p:spPr>
          <a:xfrm>
            <a:off x="4531292" y="1014574"/>
            <a:ext cx="1578138" cy="599338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chemeClr val="bg1"/>
                </a:solidFill>
                <a:latin typeface="Calibri" panose="020F0502020204030204" pitchFamily="34" charset="0"/>
              </a:rPr>
              <a:t>file, size 2KB</a:t>
            </a:r>
          </a:p>
        </p:txBody>
      </p:sp>
      <p:sp>
        <p:nvSpPr>
          <p:cNvPr id="1370" name="Shape 1370"/>
          <p:cNvSpPr/>
          <p:nvPr/>
        </p:nvSpPr>
        <p:spPr>
          <a:xfrm>
            <a:off x="3029824" y="3179377"/>
            <a:ext cx="277472" cy="499247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>
                <a:solidFill>
                  <a:srgbClr val="000000"/>
                </a:solidFill>
              </a:defRPr>
            </a:lvl1pPr>
          </a:lstStyle>
          <a:p>
            <a:pPr lvl="0" algn="ctr">
              <a:defRPr sz="1800"/>
            </a:pPr>
            <a:r>
              <a:rPr sz="2109" b="0" dirty="0">
                <a:solidFill>
                  <a:schemeClr val="tx1"/>
                </a:solidFill>
                <a:latin typeface="Calibri" panose="020F0502020204030204" pitchFamily="34" charset="0"/>
              </a:rPr>
              <a:t>B</a:t>
            </a:r>
          </a:p>
        </p:txBody>
      </p:sp>
      <p:sp>
        <p:nvSpPr>
          <p:cNvPr id="1371" name="Shape 1371"/>
          <p:cNvSpPr/>
          <p:nvPr/>
        </p:nvSpPr>
        <p:spPr>
          <a:xfrm>
            <a:off x="3387012" y="3179377"/>
            <a:ext cx="277472" cy="499247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>
                <a:solidFill>
                  <a:srgbClr val="000000"/>
                </a:solidFill>
              </a:defRPr>
            </a:lvl1pPr>
          </a:lstStyle>
          <a:p>
            <a:pPr lvl="0" algn="ctr">
              <a:defRPr sz="1800"/>
            </a:pPr>
            <a:r>
              <a:rPr sz="2109" b="0" dirty="0">
                <a:solidFill>
                  <a:schemeClr val="tx1"/>
                </a:solidFill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1372" name="Shape 1372"/>
          <p:cNvSpPr/>
          <p:nvPr/>
        </p:nvSpPr>
        <p:spPr>
          <a:xfrm>
            <a:off x="3744199" y="3179377"/>
            <a:ext cx="277472" cy="499247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>
                <a:solidFill>
                  <a:srgbClr val="000000"/>
                </a:solidFill>
              </a:defRPr>
            </a:lvl1pPr>
          </a:lstStyle>
          <a:p>
            <a:pPr lvl="0" algn="ctr">
              <a:defRPr sz="1800"/>
            </a:pPr>
            <a:r>
              <a:rPr sz="2109" b="0" dirty="0">
                <a:solidFill>
                  <a:schemeClr val="tx1"/>
                </a:solidFill>
                <a:latin typeface="Calibri" panose="020F0502020204030204" pitchFamily="34" charset="0"/>
              </a:rPr>
              <a:t>B</a:t>
            </a:r>
          </a:p>
        </p:txBody>
      </p:sp>
      <p:sp>
        <p:nvSpPr>
          <p:cNvPr id="1373" name="Shape 1373"/>
          <p:cNvSpPr/>
          <p:nvPr/>
        </p:nvSpPr>
        <p:spPr>
          <a:xfrm>
            <a:off x="4101387" y="3179377"/>
            <a:ext cx="277472" cy="499247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>
                <a:solidFill>
                  <a:srgbClr val="000000"/>
                </a:solidFill>
              </a:defRPr>
            </a:lvl1pPr>
          </a:lstStyle>
          <a:p>
            <a:pPr lvl="0" algn="ctr">
              <a:defRPr sz="1800"/>
            </a:pPr>
            <a:r>
              <a:rPr sz="2109" b="0" dirty="0">
                <a:solidFill>
                  <a:schemeClr val="tx1"/>
                </a:solidFill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1374" name="Shape 1374"/>
          <p:cNvSpPr/>
          <p:nvPr/>
        </p:nvSpPr>
        <p:spPr>
          <a:xfrm flipH="1">
            <a:off x="1724014" y="1620479"/>
            <a:ext cx="538784" cy="150310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375" name="Shape 1375"/>
          <p:cNvSpPr/>
          <p:nvPr/>
        </p:nvSpPr>
        <p:spPr>
          <a:xfrm>
            <a:off x="2983100" y="1620479"/>
            <a:ext cx="538784" cy="150310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376" name="Shape 1376"/>
          <p:cNvSpPr/>
          <p:nvPr/>
        </p:nvSpPr>
        <p:spPr>
          <a:xfrm flipH="1">
            <a:off x="3152765" y="1623780"/>
            <a:ext cx="1499801" cy="14998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377" name="Shape 1377"/>
          <p:cNvSpPr/>
          <p:nvPr/>
        </p:nvSpPr>
        <p:spPr>
          <a:xfrm flipH="1">
            <a:off x="3867140" y="1623780"/>
            <a:ext cx="1499801" cy="14998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378" name="Shape 1378"/>
          <p:cNvSpPr/>
          <p:nvPr/>
        </p:nvSpPr>
        <p:spPr>
          <a:xfrm>
            <a:off x="3697475" y="1620479"/>
            <a:ext cx="538784" cy="150310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146441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Shape 1380"/>
          <p:cNvSpPr/>
          <p:nvPr/>
        </p:nvSpPr>
        <p:spPr>
          <a:xfrm>
            <a:off x="1085051" y="3129331"/>
            <a:ext cx="1424534" cy="599338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</a:rPr>
              <a:t>AAAA</a:t>
            </a:r>
          </a:p>
        </p:txBody>
      </p:sp>
      <p:sp>
        <p:nvSpPr>
          <p:cNvPr id="1381" name="Shape 1381"/>
          <p:cNvSpPr/>
          <p:nvPr/>
        </p:nvSpPr>
        <p:spPr>
          <a:xfrm>
            <a:off x="2994105" y="3129331"/>
            <a:ext cx="1424534" cy="599338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>
                <a:solidFill>
                  <a:srgbClr val="000000"/>
                </a:solidFill>
              </a:defRPr>
            </a:pPr>
            <a:endParaRPr sz="2109" b="0" dirty="0">
              <a:latin typeface="Calibri" panose="020F0502020204030204" pitchFamily="34" charset="0"/>
            </a:endParaRPr>
          </a:p>
        </p:txBody>
      </p:sp>
      <p:sp>
        <p:nvSpPr>
          <p:cNvPr id="1382" name="Shape 1382"/>
          <p:cNvSpPr/>
          <p:nvPr/>
        </p:nvSpPr>
        <p:spPr>
          <a:xfrm>
            <a:off x="4903159" y="3129331"/>
            <a:ext cx="1424535" cy="599338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383" name="Shape 1383"/>
          <p:cNvSpPr/>
          <p:nvPr/>
        </p:nvSpPr>
        <p:spPr>
          <a:xfrm>
            <a:off x="6812215" y="3129331"/>
            <a:ext cx="1424534" cy="599338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384" name="Shape 1384"/>
          <p:cNvSpPr/>
          <p:nvPr/>
        </p:nvSpPr>
        <p:spPr>
          <a:xfrm>
            <a:off x="1921461" y="1014574"/>
            <a:ext cx="1948262" cy="599338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chemeClr val="bg1"/>
                </a:solidFill>
                <a:latin typeface="Calibri" panose="020F0502020204030204" pitchFamily="34" charset="0"/>
              </a:rPr>
              <a:t>file, size 7KB</a:t>
            </a:r>
          </a:p>
        </p:txBody>
      </p:sp>
      <p:sp>
        <p:nvSpPr>
          <p:cNvPr id="1385" name="Shape 1385"/>
          <p:cNvSpPr/>
          <p:nvPr/>
        </p:nvSpPr>
        <p:spPr>
          <a:xfrm>
            <a:off x="4531292" y="1014574"/>
            <a:ext cx="1578138" cy="599338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chemeClr val="bg1"/>
                </a:solidFill>
                <a:latin typeface="Calibri" panose="020F0502020204030204" pitchFamily="34" charset="0"/>
              </a:rPr>
              <a:t>file, size 2KB</a:t>
            </a:r>
          </a:p>
        </p:txBody>
      </p:sp>
      <p:sp>
        <p:nvSpPr>
          <p:cNvPr id="1386" name="Shape 1386"/>
          <p:cNvSpPr/>
          <p:nvPr/>
        </p:nvSpPr>
        <p:spPr>
          <a:xfrm>
            <a:off x="3029824" y="3179377"/>
            <a:ext cx="277472" cy="499247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>
                <a:solidFill>
                  <a:srgbClr val="000000"/>
                </a:solidFill>
              </a:defRPr>
            </a:lvl1pPr>
          </a:lstStyle>
          <a:p>
            <a:pPr lvl="0" algn="ctr">
              <a:defRPr sz="1800"/>
            </a:pPr>
            <a:r>
              <a:rPr sz="2109" b="0" dirty="0">
                <a:solidFill>
                  <a:schemeClr val="tx1"/>
                </a:solidFill>
                <a:latin typeface="Calibri" panose="020F0502020204030204" pitchFamily="34" charset="0"/>
              </a:rPr>
              <a:t>B</a:t>
            </a:r>
          </a:p>
        </p:txBody>
      </p:sp>
      <p:sp>
        <p:nvSpPr>
          <p:cNvPr id="1387" name="Shape 1387"/>
          <p:cNvSpPr/>
          <p:nvPr/>
        </p:nvSpPr>
        <p:spPr>
          <a:xfrm>
            <a:off x="3387012" y="3179377"/>
            <a:ext cx="277472" cy="499247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>
                <a:solidFill>
                  <a:srgbClr val="000000"/>
                </a:solidFill>
              </a:defRPr>
            </a:lvl1pPr>
          </a:lstStyle>
          <a:p>
            <a:pPr lvl="0" algn="ctr">
              <a:defRPr sz="1800"/>
            </a:pPr>
            <a:r>
              <a:rPr sz="2109" b="0" dirty="0">
                <a:solidFill>
                  <a:schemeClr val="tx1"/>
                </a:solidFill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1388" name="Shape 1388"/>
          <p:cNvSpPr/>
          <p:nvPr/>
        </p:nvSpPr>
        <p:spPr>
          <a:xfrm>
            <a:off x="3744199" y="3179377"/>
            <a:ext cx="277472" cy="499247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>
                <a:solidFill>
                  <a:srgbClr val="000000"/>
                </a:solidFill>
              </a:defRPr>
            </a:lvl1pPr>
          </a:lstStyle>
          <a:p>
            <a:pPr lvl="0" algn="ctr">
              <a:defRPr sz="1800"/>
            </a:pPr>
            <a:r>
              <a:rPr sz="2109" b="0" dirty="0">
                <a:solidFill>
                  <a:schemeClr val="tx1"/>
                </a:solidFill>
                <a:latin typeface="Calibri" panose="020F0502020204030204" pitchFamily="34" charset="0"/>
              </a:rPr>
              <a:t>B</a:t>
            </a:r>
          </a:p>
        </p:txBody>
      </p:sp>
      <p:sp>
        <p:nvSpPr>
          <p:cNvPr id="1389" name="Shape 1389"/>
          <p:cNvSpPr/>
          <p:nvPr/>
        </p:nvSpPr>
        <p:spPr>
          <a:xfrm>
            <a:off x="4101387" y="3179377"/>
            <a:ext cx="277472" cy="499247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>
                <a:solidFill>
                  <a:srgbClr val="000000"/>
                </a:solidFill>
              </a:defRPr>
            </a:lvl1pPr>
          </a:lstStyle>
          <a:p>
            <a:pPr lvl="0" algn="ctr">
              <a:defRPr sz="1800"/>
            </a:pPr>
            <a:r>
              <a:rPr sz="2109" b="0" dirty="0">
                <a:solidFill>
                  <a:schemeClr val="tx1"/>
                </a:solidFill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1390" name="Shape 1390"/>
          <p:cNvSpPr/>
          <p:nvPr/>
        </p:nvSpPr>
        <p:spPr>
          <a:xfrm flipH="1">
            <a:off x="1724014" y="1620479"/>
            <a:ext cx="538784" cy="150310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391" name="Shape 1391"/>
          <p:cNvSpPr/>
          <p:nvPr/>
        </p:nvSpPr>
        <p:spPr>
          <a:xfrm>
            <a:off x="2983100" y="1620479"/>
            <a:ext cx="538784" cy="150310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392" name="Shape 1392"/>
          <p:cNvSpPr/>
          <p:nvPr/>
        </p:nvSpPr>
        <p:spPr>
          <a:xfrm flipH="1">
            <a:off x="3152765" y="1623780"/>
            <a:ext cx="1499801" cy="14998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393" name="Shape 1393"/>
          <p:cNvSpPr/>
          <p:nvPr/>
        </p:nvSpPr>
        <p:spPr>
          <a:xfrm flipH="1">
            <a:off x="3867140" y="1623780"/>
            <a:ext cx="1499801" cy="14998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394" name="Shape 1394"/>
          <p:cNvSpPr/>
          <p:nvPr/>
        </p:nvSpPr>
        <p:spPr>
          <a:xfrm>
            <a:off x="1284084" y="4118955"/>
            <a:ext cx="6266075" cy="1457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0" dirty="0">
                <a:solidFill>
                  <a:srgbClr val="000000"/>
                </a:solidFill>
                <a:latin typeface="Calibri" panose="020F0502020204030204" pitchFamily="34" charset="0"/>
              </a:rPr>
              <a:t>append A to first file</a:t>
            </a:r>
            <a:endParaRPr lang="en-US" sz="2250" b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250" b="0" dirty="0">
                <a:solidFill>
                  <a:srgbClr val="0070C0"/>
                </a:solidFill>
                <a:latin typeface="Calibri" panose="020F0502020204030204" pitchFamily="34" charset="0"/>
              </a:rPr>
              <a:t>Not allowed to use fragments across multiple blocks!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en-US" sz="2250" b="0" dirty="0">
              <a:latin typeface="Calibri" panose="020F0502020204030204" pitchFamily="34" charset="0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250" b="0" dirty="0">
                <a:latin typeface="Calibri" panose="020F0502020204030204" pitchFamily="34" charset="0"/>
              </a:rPr>
              <a:t>What to do instead?</a:t>
            </a:r>
            <a:endParaRPr sz="2250" b="0" dirty="0">
              <a:latin typeface="Calibri" panose="020F0502020204030204" pitchFamily="34" charset="0"/>
            </a:endParaRPr>
          </a:p>
        </p:txBody>
      </p:sp>
      <p:sp>
        <p:nvSpPr>
          <p:cNvPr id="1395" name="Shape 1395"/>
          <p:cNvSpPr/>
          <p:nvPr/>
        </p:nvSpPr>
        <p:spPr>
          <a:xfrm>
            <a:off x="3697475" y="1620479"/>
            <a:ext cx="538784" cy="150310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396" name="Shape 1396"/>
          <p:cNvSpPr/>
          <p:nvPr/>
        </p:nvSpPr>
        <p:spPr>
          <a:xfrm>
            <a:off x="4949707" y="3179377"/>
            <a:ext cx="277472" cy="499247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>
                <a:solidFill>
                  <a:srgbClr val="000000"/>
                </a:solidFill>
              </a:defRPr>
            </a:lvl1pPr>
          </a:lstStyle>
          <a:p>
            <a:pPr lvl="0" algn="ctr">
              <a:defRPr sz="1800"/>
            </a:pPr>
            <a:r>
              <a:rPr sz="2109" b="0" dirty="0">
                <a:solidFill>
                  <a:schemeClr val="tx1"/>
                </a:solidFill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1397" name="Shape 1397"/>
          <p:cNvSpPr/>
          <p:nvPr/>
        </p:nvSpPr>
        <p:spPr>
          <a:xfrm>
            <a:off x="5306895" y="3179377"/>
            <a:ext cx="277472" cy="499247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>
                <a:solidFill>
                  <a:srgbClr val="000000"/>
                </a:solidFill>
              </a:defRPr>
            </a:pPr>
            <a:endParaRPr sz="2109" b="0" dirty="0">
              <a:latin typeface="Calibri" panose="020F0502020204030204" pitchFamily="34" charset="0"/>
            </a:endParaRPr>
          </a:p>
        </p:txBody>
      </p:sp>
      <p:sp>
        <p:nvSpPr>
          <p:cNvPr id="1398" name="Shape 1398"/>
          <p:cNvSpPr/>
          <p:nvPr/>
        </p:nvSpPr>
        <p:spPr>
          <a:xfrm>
            <a:off x="5664082" y="3179377"/>
            <a:ext cx="277472" cy="499247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>
                <a:solidFill>
                  <a:srgbClr val="000000"/>
                </a:solidFill>
              </a:defRPr>
            </a:pPr>
            <a:endParaRPr sz="2109" b="0" dirty="0">
              <a:latin typeface="Calibri" panose="020F0502020204030204" pitchFamily="34" charset="0"/>
            </a:endParaRPr>
          </a:p>
        </p:txBody>
      </p:sp>
      <p:sp>
        <p:nvSpPr>
          <p:cNvPr id="1399" name="Shape 1399"/>
          <p:cNvSpPr/>
          <p:nvPr/>
        </p:nvSpPr>
        <p:spPr>
          <a:xfrm>
            <a:off x="6021270" y="3179377"/>
            <a:ext cx="277472" cy="499247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>
                <a:solidFill>
                  <a:srgbClr val="000000"/>
                </a:solidFill>
              </a:defRPr>
            </a:pPr>
            <a:endParaRPr sz="2109" b="0" dirty="0">
              <a:latin typeface="Calibri" panose="020F0502020204030204" pitchFamily="34" charset="0"/>
            </a:endParaRPr>
          </a:p>
        </p:txBody>
      </p:sp>
      <p:sp>
        <p:nvSpPr>
          <p:cNvPr id="1400" name="Shape 1400"/>
          <p:cNvSpPr/>
          <p:nvPr/>
        </p:nvSpPr>
        <p:spPr>
          <a:xfrm>
            <a:off x="3876070" y="1620478"/>
            <a:ext cx="1200442" cy="150566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24137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/>
        </p:nvSpPr>
        <p:spPr>
          <a:xfrm>
            <a:off x="1434121" y="876054"/>
            <a:ext cx="52514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data</a:t>
            </a:r>
          </a:p>
        </p:txBody>
      </p:sp>
      <p:sp>
        <p:nvSpPr>
          <p:cNvPr id="194" name="Shape 194"/>
          <p:cNvSpPr/>
          <p:nvPr/>
        </p:nvSpPr>
        <p:spPr>
          <a:xfrm>
            <a:off x="2358611" y="876054"/>
            <a:ext cx="65402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inode</a:t>
            </a:r>
            <a:endParaRPr sz="196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3507627" y="876054"/>
            <a:ext cx="507319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root</a:t>
            </a:r>
          </a:p>
        </p:txBody>
      </p:sp>
      <p:sp>
        <p:nvSpPr>
          <p:cNvPr id="196" name="Shape 196"/>
          <p:cNvSpPr/>
          <p:nvPr/>
        </p:nvSpPr>
        <p:spPr>
          <a:xfrm>
            <a:off x="4496999" y="876054"/>
            <a:ext cx="40985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foo</a:t>
            </a:r>
          </a:p>
        </p:txBody>
      </p:sp>
      <p:sp>
        <p:nvSpPr>
          <p:cNvPr id="197" name="Shape 197"/>
          <p:cNvSpPr/>
          <p:nvPr/>
        </p:nvSpPr>
        <p:spPr>
          <a:xfrm>
            <a:off x="5393859" y="876054"/>
            <a:ext cx="4135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bar</a:t>
            </a:r>
          </a:p>
        </p:txBody>
      </p:sp>
      <p:sp>
        <p:nvSpPr>
          <p:cNvPr id="198" name="Shape 198"/>
          <p:cNvSpPr/>
          <p:nvPr/>
        </p:nvSpPr>
        <p:spPr>
          <a:xfrm>
            <a:off x="6292595" y="876054"/>
            <a:ext cx="507319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root</a:t>
            </a:r>
          </a:p>
        </p:txBody>
      </p:sp>
      <p:sp>
        <p:nvSpPr>
          <p:cNvPr id="199" name="Shape 199"/>
          <p:cNvSpPr/>
          <p:nvPr/>
        </p:nvSpPr>
        <p:spPr>
          <a:xfrm>
            <a:off x="7281967" y="876054"/>
            <a:ext cx="40985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foo</a:t>
            </a:r>
          </a:p>
        </p:txBody>
      </p:sp>
      <p:sp>
        <p:nvSpPr>
          <p:cNvPr id="200" name="Shape 200"/>
          <p:cNvSpPr/>
          <p:nvPr/>
        </p:nvSpPr>
        <p:spPr>
          <a:xfrm>
            <a:off x="1295354" y="1143945"/>
            <a:ext cx="8031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bitmap</a:t>
            </a:r>
          </a:p>
        </p:txBody>
      </p:sp>
      <p:sp>
        <p:nvSpPr>
          <p:cNvPr id="201" name="Shape 201"/>
          <p:cNvSpPr/>
          <p:nvPr/>
        </p:nvSpPr>
        <p:spPr>
          <a:xfrm>
            <a:off x="2282351" y="1143945"/>
            <a:ext cx="8031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bitmap</a:t>
            </a:r>
          </a:p>
        </p:txBody>
      </p:sp>
      <p:sp>
        <p:nvSpPr>
          <p:cNvPr id="202" name="Shape 202"/>
          <p:cNvSpPr/>
          <p:nvPr/>
        </p:nvSpPr>
        <p:spPr>
          <a:xfrm>
            <a:off x="3408115" y="1143945"/>
            <a:ext cx="65402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inode</a:t>
            </a:r>
            <a:endParaRPr sz="196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03" name="Shape 203"/>
          <p:cNvSpPr/>
          <p:nvPr/>
        </p:nvSpPr>
        <p:spPr>
          <a:xfrm>
            <a:off x="4358107" y="1143945"/>
            <a:ext cx="65402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inode</a:t>
            </a:r>
            <a:endParaRPr sz="196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04" name="Shape 204"/>
          <p:cNvSpPr/>
          <p:nvPr/>
        </p:nvSpPr>
        <p:spPr>
          <a:xfrm>
            <a:off x="5268719" y="1143945"/>
            <a:ext cx="65402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inode</a:t>
            </a:r>
            <a:endParaRPr sz="196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05" name="Shape 205"/>
          <p:cNvSpPr/>
          <p:nvPr/>
        </p:nvSpPr>
        <p:spPr>
          <a:xfrm>
            <a:off x="6255591" y="1143945"/>
            <a:ext cx="52514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data</a:t>
            </a:r>
          </a:p>
        </p:txBody>
      </p:sp>
      <p:sp>
        <p:nvSpPr>
          <p:cNvPr id="206" name="Shape 206"/>
          <p:cNvSpPr/>
          <p:nvPr/>
        </p:nvSpPr>
        <p:spPr>
          <a:xfrm>
            <a:off x="7205583" y="1143945"/>
            <a:ext cx="52514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data</a:t>
            </a:r>
          </a:p>
        </p:txBody>
      </p:sp>
      <p:sp>
        <p:nvSpPr>
          <p:cNvPr id="207" name="Shape 207"/>
          <p:cNvSpPr/>
          <p:nvPr/>
        </p:nvSpPr>
        <p:spPr>
          <a:xfrm>
            <a:off x="1115518" y="1651992"/>
            <a:ext cx="6912964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208" name="Shape 208"/>
          <p:cNvSpPr/>
          <p:nvPr/>
        </p:nvSpPr>
        <p:spPr>
          <a:xfrm flipV="1">
            <a:off x="3324096" y="939344"/>
            <a:ext cx="1" cy="279750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209" name="Shape 209"/>
          <p:cNvSpPr/>
          <p:nvPr/>
        </p:nvSpPr>
        <p:spPr>
          <a:xfrm flipV="1">
            <a:off x="6103439" y="939344"/>
            <a:ext cx="1" cy="279751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3480453" y="241775"/>
            <a:ext cx="2099998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create /foo/bar</a:t>
            </a:r>
          </a:p>
        </p:txBody>
      </p:sp>
      <p:sp>
        <p:nvSpPr>
          <p:cNvPr id="211" name="Shape 211"/>
          <p:cNvSpPr/>
          <p:nvPr/>
        </p:nvSpPr>
        <p:spPr>
          <a:xfrm>
            <a:off x="3465997" y="1661866"/>
            <a:ext cx="5352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read</a:t>
            </a:r>
          </a:p>
        </p:txBody>
      </p:sp>
      <p:sp>
        <p:nvSpPr>
          <p:cNvPr id="212" name="Shape 212"/>
          <p:cNvSpPr/>
          <p:nvPr/>
        </p:nvSpPr>
        <p:spPr>
          <a:xfrm>
            <a:off x="6234200" y="1929757"/>
            <a:ext cx="5352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read</a:t>
            </a:r>
          </a:p>
        </p:txBody>
      </p:sp>
      <p:sp>
        <p:nvSpPr>
          <p:cNvPr id="213" name="Shape 213"/>
          <p:cNvSpPr/>
          <p:nvPr/>
        </p:nvSpPr>
        <p:spPr>
          <a:xfrm>
            <a:off x="4358966" y="2197648"/>
            <a:ext cx="5352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read</a:t>
            </a:r>
          </a:p>
        </p:txBody>
      </p:sp>
      <p:sp>
        <p:nvSpPr>
          <p:cNvPr id="214" name="Shape 214"/>
          <p:cNvSpPr/>
          <p:nvPr/>
        </p:nvSpPr>
        <p:spPr>
          <a:xfrm>
            <a:off x="7225395" y="2465538"/>
            <a:ext cx="5352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read</a:t>
            </a:r>
          </a:p>
        </p:txBody>
      </p:sp>
      <p:sp>
        <p:nvSpPr>
          <p:cNvPr id="215" name="Shape 215"/>
          <p:cNvSpPr/>
          <p:nvPr/>
        </p:nvSpPr>
        <p:spPr>
          <a:xfrm>
            <a:off x="7668307" y="98143"/>
            <a:ext cx="1338573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>
              <a:defRPr>
                <a:solidFill>
                  <a:srgbClr val="FF26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333333"/>
                </a:solidFill>
                <a:latin typeface="Calibri" panose="020F0502020204030204" pitchFamily="34" charset="0"/>
              </a:rPr>
              <a:t>[traverse]</a:t>
            </a:r>
          </a:p>
        </p:txBody>
      </p:sp>
      <p:sp>
        <p:nvSpPr>
          <p:cNvPr id="216" name="Shape 216"/>
          <p:cNvSpPr/>
          <p:nvPr/>
        </p:nvSpPr>
        <p:spPr>
          <a:xfrm>
            <a:off x="2018531" y="4185197"/>
            <a:ext cx="491801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 dirty="0">
                <a:solidFill>
                  <a:srgbClr val="333333"/>
                </a:solidFill>
                <a:latin typeface="Calibri" panose="020F0502020204030204" pitchFamily="34" charset="0"/>
              </a:rPr>
              <a:t>Verify that </a:t>
            </a:r>
            <a:r>
              <a:rPr sz="2531" b="0" dirty="0">
                <a:solidFill>
                  <a:srgbClr val="333333"/>
                </a:solidFill>
                <a:latin typeface="Calibri" panose="020F0502020204030204" pitchFamily="34" charset="0"/>
              </a:rPr>
              <a:t>bar does not already exist</a:t>
            </a:r>
          </a:p>
        </p:txBody>
      </p:sp>
    </p:spTree>
    <p:extLst>
      <p:ext uri="{BB962C8B-B14F-4D97-AF65-F5344CB8AC3E}">
        <p14:creationId xmlns:p14="http://schemas.microsoft.com/office/powerpoint/2010/main" val="754448088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Shape 1423"/>
          <p:cNvSpPr/>
          <p:nvPr/>
        </p:nvSpPr>
        <p:spPr>
          <a:xfrm>
            <a:off x="1085051" y="3129331"/>
            <a:ext cx="1424534" cy="599338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</a:rPr>
              <a:t>AAAA</a:t>
            </a:r>
          </a:p>
        </p:txBody>
      </p:sp>
      <p:sp>
        <p:nvSpPr>
          <p:cNvPr id="1424" name="Shape 1424"/>
          <p:cNvSpPr/>
          <p:nvPr/>
        </p:nvSpPr>
        <p:spPr>
          <a:xfrm>
            <a:off x="2994105" y="3129331"/>
            <a:ext cx="1424534" cy="599338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>
                <a:solidFill>
                  <a:srgbClr val="000000"/>
                </a:solidFill>
              </a:defRPr>
            </a:pPr>
            <a:endParaRPr sz="2109" b="0" dirty="0">
              <a:latin typeface="Calibri" panose="020F0502020204030204" pitchFamily="34" charset="0"/>
            </a:endParaRPr>
          </a:p>
        </p:txBody>
      </p:sp>
      <p:sp>
        <p:nvSpPr>
          <p:cNvPr id="1425" name="Shape 1425"/>
          <p:cNvSpPr/>
          <p:nvPr/>
        </p:nvSpPr>
        <p:spPr>
          <a:xfrm>
            <a:off x="4903159" y="3129331"/>
            <a:ext cx="1424535" cy="599338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426" name="Shape 1426"/>
          <p:cNvSpPr/>
          <p:nvPr/>
        </p:nvSpPr>
        <p:spPr>
          <a:xfrm>
            <a:off x="6812215" y="3129331"/>
            <a:ext cx="1424534" cy="599338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828" b="0" dirty="0">
                <a:solidFill>
                  <a:schemeClr val="bg1"/>
                </a:solidFill>
                <a:latin typeface="Calibri" panose="020F0502020204030204" pitchFamily="34" charset="0"/>
              </a:rPr>
              <a:t>AAAA</a:t>
            </a:r>
          </a:p>
        </p:txBody>
      </p:sp>
      <p:sp>
        <p:nvSpPr>
          <p:cNvPr id="1427" name="Shape 1427"/>
          <p:cNvSpPr/>
          <p:nvPr/>
        </p:nvSpPr>
        <p:spPr>
          <a:xfrm>
            <a:off x="1921461" y="1014574"/>
            <a:ext cx="1948262" cy="599338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chemeClr val="bg1"/>
                </a:solidFill>
                <a:latin typeface="Calibri" panose="020F0502020204030204" pitchFamily="34" charset="0"/>
              </a:rPr>
              <a:t>file, size 8KB</a:t>
            </a:r>
          </a:p>
        </p:txBody>
      </p:sp>
      <p:sp>
        <p:nvSpPr>
          <p:cNvPr id="1428" name="Shape 1428"/>
          <p:cNvSpPr/>
          <p:nvPr/>
        </p:nvSpPr>
        <p:spPr>
          <a:xfrm>
            <a:off x="4531292" y="1014574"/>
            <a:ext cx="1578138" cy="599338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chemeClr val="bg1"/>
                </a:solidFill>
                <a:latin typeface="Calibri" panose="020F0502020204030204" pitchFamily="34" charset="0"/>
              </a:rPr>
              <a:t>file, size 2KB</a:t>
            </a:r>
          </a:p>
        </p:txBody>
      </p:sp>
      <p:sp>
        <p:nvSpPr>
          <p:cNvPr id="1429" name="Shape 1429"/>
          <p:cNvSpPr/>
          <p:nvPr/>
        </p:nvSpPr>
        <p:spPr>
          <a:xfrm>
            <a:off x="3029824" y="3179377"/>
            <a:ext cx="277472" cy="499247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>
                <a:solidFill>
                  <a:srgbClr val="000000"/>
                </a:solidFill>
              </a:defRPr>
            </a:lvl1pPr>
          </a:lstStyle>
          <a:p>
            <a:pPr lvl="0" algn="ctr">
              <a:defRPr sz="1800"/>
            </a:pPr>
            <a:r>
              <a:rPr sz="2109" b="0" dirty="0">
                <a:solidFill>
                  <a:schemeClr val="tx1"/>
                </a:solidFill>
                <a:latin typeface="Calibri" panose="020F0502020204030204" pitchFamily="34" charset="0"/>
              </a:rPr>
              <a:t>B</a:t>
            </a:r>
          </a:p>
        </p:txBody>
      </p:sp>
      <p:sp>
        <p:nvSpPr>
          <p:cNvPr id="1430" name="Shape 1430"/>
          <p:cNvSpPr/>
          <p:nvPr/>
        </p:nvSpPr>
        <p:spPr>
          <a:xfrm>
            <a:off x="3387012" y="3179377"/>
            <a:ext cx="277472" cy="499247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>
                <a:solidFill>
                  <a:srgbClr val="000000"/>
                </a:solidFill>
              </a:defRPr>
            </a:pPr>
            <a:endParaRPr sz="2109" b="0" dirty="0">
              <a:latin typeface="Calibri" panose="020F0502020204030204" pitchFamily="34" charset="0"/>
            </a:endParaRPr>
          </a:p>
        </p:txBody>
      </p:sp>
      <p:sp>
        <p:nvSpPr>
          <p:cNvPr id="1431" name="Shape 1431"/>
          <p:cNvSpPr/>
          <p:nvPr/>
        </p:nvSpPr>
        <p:spPr>
          <a:xfrm>
            <a:off x="3744199" y="3179377"/>
            <a:ext cx="277472" cy="499247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>
                <a:solidFill>
                  <a:srgbClr val="000000"/>
                </a:solidFill>
              </a:defRPr>
            </a:lvl1pPr>
          </a:lstStyle>
          <a:p>
            <a:pPr lvl="0" algn="ctr">
              <a:defRPr sz="1800"/>
            </a:pPr>
            <a:r>
              <a:rPr sz="2109" b="0" dirty="0">
                <a:solidFill>
                  <a:schemeClr val="tx1"/>
                </a:solidFill>
                <a:latin typeface="Calibri" panose="020F0502020204030204" pitchFamily="34" charset="0"/>
              </a:rPr>
              <a:t>B</a:t>
            </a:r>
          </a:p>
        </p:txBody>
      </p:sp>
      <p:sp>
        <p:nvSpPr>
          <p:cNvPr id="1432" name="Shape 1432"/>
          <p:cNvSpPr/>
          <p:nvPr/>
        </p:nvSpPr>
        <p:spPr>
          <a:xfrm>
            <a:off x="4101387" y="3179377"/>
            <a:ext cx="277472" cy="499247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>
                <a:solidFill>
                  <a:srgbClr val="000000"/>
                </a:solidFill>
              </a:defRPr>
            </a:pPr>
            <a:endParaRPr sz="2109" b="0" dirty="0">
              <a:latin typeface="Calibri" panose="020F0502020204030204" pitchFamily="34" charset="0"/>
            </a:endParaRPr>
          </a:p>
        </p:txBody>
      </p:sp>
      <p:sp>
        <p:nvSpPr>
          <p:cNvPr id="1433" name="Shape 1433"/>
          <p:cNvSpPr/>
          <p:nvPr/>
        </p:nvSpPr>
        <p:spPr>
          <a:xfrm flipH="1">
            <a:off x="1724014" y="1620479"/>
            <a:ext cx="538784" cy="150310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434" name="Shape 1434"/>
          <p:cNvSpPr/>
          <p:nvPr/>
        </p:nvSpPr>
        <p:spPr>
          <a:xfrm flipH="1">
            <a:off x="3152765" y="1623780"/>
            <a:ext cx="1499801" cy="14998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435" name="Shape 1435"/>
          <p:cNvSpPr/>
          <p:nvPr/>
        </p:nvSpPr>
        <p:spPr>
          <a:xfrm flipH="1">
            <a:off x="3867140" y="1623780"/>
            <a:ext cx="1499801" cy="14998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436" name="Shape 1436"/>
          <p:cNvSpPr/>
          <p:nvPr/>
        </p:nvSpPr>
        <p:spPr>
          <a:xfrm>
            <a:off x="2312805" y="4379099"/>
            <a:ext cx="3868560" cy="851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append A to first file, </a:t>
            </a:r>
            <a:br>
              <a:rPr lang="en-US" sz="2531" b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copy fragments to new block</a:t>
            </a:r>
          </a:p>
        </p:txBody>
      </p:sp>
      <p:sp>
        <p:nvSpPr>
          <p:cNvPr id="1437" name="Shape 1437"/>
          <p:cNvSpPr/>
          <p:nvPr/>
        </p:nvSpPr>
        <p:spPr>
          <a:xfrm>
            <a:off x="4949707" y="3179377"/>
            <a:ext cx="277472" cy="499247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>
                <a:solidFill>
                  <a:srgbClr val="000000"/>
                </a:solidFill>
              </a:defRPr>
            </a:pPr>
            <a:endParaRPr sz="2109" b="0" dirty="0">
              <a:latin typeface="Calibri" panose="020F0502020204030204" pitchFamily="34" charset="0"/>
            </a:endParaRPr>
          </a:p>
        </p:txBody>
      </p:sp>
      <p:sp>
        <p:nvSpPr>
          <p:cNvPr id="1438" name="Shape 1438"/>
          <p:cNvSpPr/>
          <p:nvPr/>
        </p:nvSpPr>
        <p:spPr>
          <a:xfrm>
            <a:off x="5306895" y="3179377"/>
            <a:ext cx="277472" cy="499247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>
                <a:solidFill>
                  <a:srgbClr val="000000"/>
                </a:solidFill>
              </a:defRPr>
            </a:pPr>
            <a:endParaRPr sz="2109" b="0" dirty="0">
              <a:latin typeface="Calibri" panose="020F0502020204030204" pitchFamily="34" charset="0"/>
            </a:endParaRPr>
          </a:p>
        </p:txBody>
      </p:sp>
      <p:sp>
        <p:nvSpPr>
          <p:cNvPr id="1439" name="Shape 1439"/>
          <p:cNvSpPr/>
          <p:nvPr/>
        </p:nvSpPr>
        <p:spPr>
          <a:xfrm>
            <a:off x="5664082" y="3179377"/>
            <a:ext cx="277472" cy="499247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>
                <a:solidFill>
                  <a:srgbClr val="000000"/>
                </a:solidFill>
              </a:defRPr>
            </a:pPr>
            <a:endParaRPr sz="2109" b="0" dirty="0">
              <a:latin typeface="Calibri" panose="020F0502020204030204" pitchFamily="34" charset="0"/>
            </a:endParaRPr>
          </a:p>
        </p:txBody>
      </p:sp>
      <p:sp>
        <p:nvSpPr>
          <p:cNvPr id="1440" name="Shape 1440"/>
          <p:cNvSpPr/>
          <p:nvPr/>
        </p:nvSpPr>
        <p:spPr>
          <a:xfrm>
            <a:off x="6021270" y="3179377"/>
            <a:ext cx="277472" cy="499247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>
                <a:solidFill>
                  <a:srgbClr val="000000"/>
                </a:solidFill>
              </a:defRPr>
            </a:pPr>
            <a:endParaRPr sz="2109" b="0" dirty="0">
              <a:latin typeface="Calibri" panose="020F0502020204030204" pitchFamily="34" charset="0"/>
            </a:endParaRPr>
          </a:p>
        </p:txBody>
      </p:sp>
      <p:sp>
        <p:nvSpPr>
          <p:cNvPr id="1441" name="Shape 1441"/>
          <p:cNvSpPr/>
          <p:nvPr/>
        </p:nvSpPr>
        <p:spPr>
          <a:xfrm>
            <a:off x="3876069" y="1620479"/>
            <a:ext cx="2919666" cy="150566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499586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Shape 14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Optimal Write Size</a:t>
            </a:r>
          </a:p>
        </p:txBody>
      </p:sp>
      <p:sp>
        <p:nvSpPr>
          <p:cNvPr id="1444" name="Shape 1444"/>
          <p:cNvSpPr>
            <a:spLocks noGrp="1"/>
          </p:cNvSpPr>
          <p:nvPr>
            <p:ph type="body" idx="4294967295"/>
          </p:nvPr>
        </p:nvSpPr>
        <p:spPr>
          <a:xfrm>
            <a:off x="467544" y="1844824"/>
            <a:ext cx="7804547" cy="370024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0070C0"/>
                </a:solidFill>
              </a:rPr>
              <a:t>Writing</a:t>
            </a:r>
            <a:r>
              <a:rPr sz="2672" dirty="0"/>
              <a:t> </a:t>
            </a:r>
            <a:r>
              <a:rPr sz="2672" dirty="0">
                <a:solidFill>
                  <a:srgbClr val="0070C0"/>
                </a:solidFill>
              </a:rPr>
              <a:t>less than a block is inefficient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sz="2672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/>
              <a:t>Solution: </a:t>
            </a:r>
            <a:r>
              <a:rPr sz="2672" dirty="0">
                <a:solidFill>
                  <a:srgbClr val="0070C0"/>
                </a:solidFill>
              </a:rPr>
              <a:t>new API </a:t>
            </a:r>
            <a:r>
              <a:rPr sz="2672" dirty="0"/>
              <a:t>exposes optimal write size</a:t>
            </a:r>
          </a:p>
        </p:txBody>
      </p:sp>
    </p:spTree>
    <p:extLst>
      <p:ext uri="{BB962C8B-B14F-4D97-AF65-F5344CB8AC3E}">
        <p14:creationId xmlns:p14="http://schemas.microsoft.com/office/powerpoint/2010/main" val="2771030089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Shape 14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Smart Policy</a:t>
            </a:r>
          </a:p>
        </p:txBody>
      </p:sp>
      <p:grpSp>
        <p:nvGrpSpPr>
          <p:cNvPr id="1454" name="Group 1454"/>
          <p:cNvGrpSpPr/>
          <p:nvPr/>
        </p:nvGrpSpPr>
        <p:grpSpPr>
          <a:xfrm>
            <a:off x="296713" y="2158699"/>
            <a:ext cx="2684213" cy="789289"/>
            <a:chOff x="0" y="0"/>
            <a:chExt cx="3817546" cy="1122544"/>
          </a:xfrm>
        </p:grpSpPr>
        <p:sp>
          <p:nvSpPr>
            <p:cNvPr id="1450" name="Shape 1450"/>
            <p:cNvSpPr/>
            <p:nvPr/>
          </p:nvSpPr>
          <p:spPr>
            <a:xfrm>
              <a:off x="1746826" y="0"/>
              <a:ext cx="2070721" cy="1122545"/>
            </a:xfrm>
            <a:prstGeom prst="rect">
              <a:avLst/>
            </a:prstGeom>
            <a:solidFill>
              <a:srgbClr val="0065C1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1451" name="Shape 1451"/>
            <p:cNvSpPr/>
            <p:nvPr/>
          </p:nvSpPr>
          <p:spPr>
            <a:xfrm>
              <a:off x="0" y="0"/>
              <a:ext cx="431902" cy="1122545"/>
            </a:xfrm>
            <a:prstGeom prst="rect">
              <a:avLst/>
            </a:prstGeom>
            <a:solidFill>
              <a:srgbClr val="5747C1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bg1"/>
                  </a:solidFill>
                </a:rPr>
                <a:t>S</a:t>
              </a:r>
            </a:p>
          </p:txBody>
        </p:sp>
        <p:sp>
          <p:nvSpPr>
            <p:cNvPr id="1452" name="Shape 1452"/>
            <p:cNvSpPr/>
            <p:nvPr/>
          </p:nvSpPr>
          <p:spPr>
            <a:xfrm>
              <a:off x="973518" y="0"/>
              <a:ext cx="718451" cy="1122545"/>
            </a:xfrm>
            <a:prstGeom prst="rect">
              <a:avLst/>
            </a:prstGeom>
            <a:solidFill>
              <a:srgbClr val="308B16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bg1"/>
                  </a:solidFill>
                </a:rPr>
                <a:t>I</a:t>
              </a:r>
            </a:p>
          </p:txBody>
        </p:sp>
        <p:sp>
          <p:nvSpPr>
            <p:cNvPr id="1453" name="Shape 1453"/>
            <p:cNvSpPr/>
            <p:nvPr/>
          </p:nvSpPr>
          <p:spPr>
            <a:xfrm>
              <a:off x="486759" y="0"/>
              <a:ext cx="431903" cy="1122545"/>
            </a:xfrm>
            <a:prstGeom prst="rect">
              <a:avLst/>
            </a:prstGeom>
            <a:solidFill>
              <a:srgbClr val="BC8027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bg1"/>
                  </a:solidFill>
                </a:rPr>
                <a:t>B</a:t>
              </a:r>
            </a:p>
          </p:txBody>
        </p:sp>
      </p:grpSp>
      <p:sp>
        <p:nvSpPr>
          <p:cNvPr id="1455" name="Shape 1455"/>
          <p:cNvSpPr/>
          <p:nvPr/>
        </p:nvSpPr>
        <p:spPr>
          <a:xfrm>
            <a:off x="1370440" y="4082608"/>
            <a:ext cx="617265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latin typeface="Calibri" panose="020F0502020204030204" pitchFamily="34" charset="0"/>
              </a:rPr>
              <a:t>Where should new inodes and data blocks go?</a:t>
            </a:r>
          </a:p>
        </p:txBody>
      </p:sp>
      <p:sp>
        <p:nvSpPr>
          <p:cNvPr id="1456" name="Shape 1456"/>
          <p:cNvSpPr/>
          <p:nvPr/>
        </p:nvSpPr>
        <p:spPr>
          <a:xfrm>
            <a:off x="1132104" y="3039095"/>
            <a:ext cx="915765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 b="0" dirty="0">
                <a:solidFill>
                  <a:srgbClr val="000000"/>
                </a:solidFill>
                <a:latin typeface="Calibri" panose="020F0502020204030204" pitchFamily="34" charset="0"/>
              </a:rPr>
              <a:t>group 1</a:t>
            </a:r>
          </a:p>
        </p:txBody>
      </p:sp>
      <p:sp>
        <p:nvSpPr>
          <p:cNvPr id="1457" name="Shape 1457"/>
          <p:cNvSpPr/>
          <p:nvPr/>
        </p:nvSpPr>
        <p:spPr>
          <a:xfrm>
            <a:off x="149792" y="2944143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1458" name="Shape 1458"/>
          <p:cNvSpPr/>
          <p:nvPr/>
        </p:nvSpPr>
        <p:spPr>
          <a:xfrm>
            <a:off x="2833059" y="2944143"/>
            <a:ext cx="27892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latin typeface="Calibri" panose="020F0502020204030204" pitchFamily="34" charset="0"/>
              </a:rPr>
              <a:t>G</a:t>
            </a:r>
          </a:p>
        </p:txBody>
      </p:sp>
      <p:grpSp>
        <p:nvGrpSpPr>
          <p:cNvPr id="1463" name="Group 1463"/>
          <p:cNvGrpSpPr/>
          <p:nvPr/>
        </p:nvGrpSpPr>
        <p:grpSpPr>
          <a:xfrm>
            <a:off x="3034364" y="2158699"/>
            <a:ext cx="2684213" cy="789289"/>
            <a:chOff x="0" y="0"/>
            <a:chExt cx="3817546" cy="1122544"/>
          </a:xfrm>
        </p:grpSpPr>
        <p:sp>
          <p:nvSpPr>
            <p:cNvPr id="1459" name="Shape 1459"/>
            <p:cNvSpPr/>
            <p:nvPr/>
          </p:nvSpPr>
          <p:spPr>
            <a:xfrm>
              <a:off x="1746826" y="0"/>
              <a:ext cx="2070721" cy="1122545"/>
            </a:xfrm>
            <a:prstGeom prst="rect">
              <a:avLst/>
            </a:prstGeom>
            <a:solidFill>
              <a:srgbClr val="0065C1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1460" name="Shape 1460"/>
            <p:cNvSpPr/>
            <p:nvPr/>
          </p:nvSpPr>
          <p:spPr>
            <a:xfrm>
              <a:off x="0" y="0"/>
              <a:ext cx="431902" cy="1122545"/>
            </a:xfrm>
            <a:prstGeom prst="rect">
              <a:avLst/>
            </a:prstGeom>
            <a:solidFill>
              <a:srgbClr val="5747C1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bg1"/>
                  </a:solidFill>
                </a:rPr>
                <a:t>S</a:t>
              </a:r>
            </a:p>
          </p:txBody>
        </p:sp>
        <p:sp>
          <p:nvSpPr>
            <p:cNvPr id="1461" name="Shape 1461"/>
            <p:cNvSpPr/>
            <p:nvPr/>
          </p:nvSpPr>
          <p:spPr>
            <a:xfrm>
              <a:off x="973518" y="0"/>
              <a:ext cx="718451" cy="1122545"/>
            </a:xfrm>
            <a:prstGeom prst="rect">
              <a:avLst/>
            </a:prstGeom>
            <a:solidFill>
              <a:srgbClr val="308B16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bg1"/>
                  </a:solidFill>
                </a:rPr>
                <a:t>I</a:t>
              </a:r>
            </a:p>
          </p:txBody>
        </p:sp>
        <p:sp>
          <p:nvSpPr>
            <p:cNvPr id="1462" name="Shape 1462"/>
            <p:cNvSpPr/>
            <p:nvPr/>
          </p:nvSpPr>
          <p:spPr>
            <a:xfrm>
              <a:off x="486759" y="0"/>
              <a:ext cx="431903" cy="1122545"/>
            </a:xfrm>
            <a:prstGeom prst="rect">
              <a:avLst/>
            </a:prstGeom>
            <a:solidFill>
              <a:srgbClr val="BC8027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bg1"/>
                  </a:solidFill>
                </a:rPr>
                <a:t>B</a:t>
              </a:r>
            </a:p>
          </p:txBody>
        </p:sp>
      </p:grpSp>
      <p:sp>
        <p:nvSpPr>
          <p:cNvPr id="1464" name="Shape 1464"/>
          <p:cNvSpPr/>
          <p:nvPr/>
        </p:nvSpPr>
        <p:spPr>
          <a:xfrm>
            <a:off x="5414418" y="2944143"/>
            <a:ext cx="442430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latin typeface="Calibri" panose="020F0502020204030204" pitchFamily="34" charset="0"/>
              </a:rPr>
              <a:t>2G</a:t>
            </a:r>
          </a:p>
        </p:txBody>
      </p:sp>
      <p:grpSp>
        <p:nvGrpSpPr>
          <p:cNvPr id="1469" name="Group 1469"/>
          <p:cNvGrpSpPr/>
          <p:nvPr/>
        </p:nvGrpSpPr>
        <p:grpSpPr>
          <a:xfrm>
            <a:off x="5772015" y="2158699"/>
            <a:ext cx="2684213" cy="789289"/>
            <a:chOff x="0" y="0"/>
            <a:chExt cx="3817546" cy="1122544"/>
          </a:xfrm>
        </p:grpSpPr>
        <p:sp>
          <p:nvSpPr>
            <p:cNvPr id="1465" name="Shape 1465"/>
            <p:cNvSpPr/>
            <p:nvPr/>
          </p:nvSpPr>
          <p:spPr>
            <a:xfrm>
              <a:off x="1746826" y="0"/>
              <a:ext cx="2070721" cy="1122545"/>
            </a:xfrm>
            <a:prstGeom prst="rect">
              <a:avLst/>
            </a:prstGeom>
            <a:solidFill>
              <a:srgbClr val="0065C1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1466" name="Shape 1466"/>
            <p:cNvSpPr/>
            <p:nvPr/>
          </p:nvSpPr>
          <p:spPr>
            <a:xfrm>
              <a:off x="0" y="0"/>
              <a:ext cx="431902" cy="1122545"/>
            </a:xfrm>
            <a:prstGeom prst="rect">
              <a:avLst/>
            </a:prstGeom>
            <a:solidFill>
              <a:srgbClr val="5747C1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bg1"/>
                  </a:solidFill>
                </a:rPr>
                <a:t>S</a:t>
              </a:r>
            </a:p>
          </p:txBody>
        </p:sp>
        <p:sp>
          <p:nvSpPr>
            <p:cNvPr id="1467" name="Shape 1467"/>
            <p:cNvSpPr/>
            <p:nvPr/>
          </p:nvSpPr>
          <p:spPr>
            <a:xfrm>
              <a:off x="973518" y="0"/>
              <a:ext cx="718451" cy="1122545"/>
            </a:xfrm>
            <a:prstGeom prst="rect">
              <a:avLst/>
            </a:prstGeom>
            <a:solidFill>
              <a:srgbClr val="308B16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bg1"/>
                  </a:solidFill>
                </a:rPr>
                <a:t>I</a:t>
              </a:r>
            </a:p>
          </p:txBody>
        </p:sp>
        <p:sp>
          <p:nvSpPr>
            <p:cNvPr id="1468" name="Shape 1468"/>
            <p:cNvSpPr/>
            <p:nvPr/>
          </p:nvSpPr>
          <p:spPr>
            <a:xfrm>
              <a:off x="486759" y="0"/>
              <a:ext cx="431903" cy="1122545"/>
            </a:xfrm>
            <a:prstGeom prst="rect">
              <a:avLst/>
            </a:prstGeom>
            <a:solidFill>
              <a:srgbClr val="BC8027"/>
            </a:solidFill>
            <a:ln w="381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bg1"/>
                  </a:solidFill>
                </a:rPr>
                <a:t>B</a:t>
              </a:r>
            </a:p>
          </p:txBody>
        </p:sp>
      </p:grpSp>
      <p:sp>
        <p:nvSpPr>
          <p:cNvPr id="1470" name="Shape 1470"/>
          <p:cNvSpPr/>
          <p:nvPr/>
        </p:nvSpPr>
        <p:spPr>
          <a:xfrm>
            <a:off x="8174514" y="2944143"/>
            <a:ext cx="442430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latin typeface="Calibri" panose="020F0502020204030204" pitchFamily="34" charset="0"/>
              </a:rPr>
              <a:t>3G</a:t>
            </a:r>
          </a:p>
        </p:txBody>
      </p:sp>
      <p:sp>
        <p:nvSpPr>
          <p:cNvPr id="1471" name="Shape 1471"/>
          <p:cNvSpPr/>
          <p:nvPr/>
        </p:nvSpPr>
        <p:spPr>
          <a:xfrm>
            <a:off x="3869756" y="3039095"/>
            <a:ext cx="915765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 b="0" dirty="0">
                <a:solidFill>
                  <a:srgbClr val="000000"/>
                </a:solidFill>
                <a:latin typeface="Calibri" panose="020F0502020204030204" pitchFamily="34" charset="0"/>
              </a:rPr>
              <a:t>group 2</a:t>
            </a:r>
          </a:p>
        </p:txBody>
      </p:sp>
      <p:sp>
        <p:nvSpPr>
          <p:cNvPr id="1472" name="Shape 1472"/>
          <p:cNvSpPr/>
          <p:nvPr/>
        </p:nvSpPr>
        <p:spPr>
          <a:xfrm>
            <a:off x="6607407" y="3039095"/>
            <a:ext cx="915765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 b="0" dirty="0">
                <a:solidFill>
                  <a:srgbClr val="000000"/>
                </a:solidFill>
                <a:latin typeface="Calibri" panose="020F0502020204030204" pitchFamily="34" charset="0"/>
              </a:rPr>
              <a:t>group 3</a:t>
            </a:r>
          </a:p>
        </p:txBody>
      </p:sp>
      <p:sp>
        <p:nvSpPr>
          <p:cNvPr id="1473" name="Shape 1473"/>
          <p:cNvSpPr/>
          <p:nvPr/>
        </p:nvSpPr>
        <p:spPr>
          <a:xfrm>
            <a:off x="8509667" y="2154646"/>
            <a:ext cx="346250" cy="5482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4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94" b="0" dirty="0">
                <a:solidFill>
                  <a:srgbClr val="000000"/>
                </a:solidFill>
                <a:latin typeface="Calibri" panose="020F050202020403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00422670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Shape 14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Strategy</a:t>
            </a:r>
          </a:p>
        </p:txBody>
      </p:sp>
      <p:sp>
        <p:nvSpPr>
          <p:cNvPr id="1482" name="Shape 1482"/>
          <p:cNvSpPr>
            <a:spLocks noGrp="1"/>
          </p:cNvSpPr>
          <p:nvPr>
            <p:ph type="body" idx="4294967295"/>
          </p:nvPr>
        </p:nvSpPr>
        <p:spPr>
          <a:xfrm>
            <a:off x="318413" y="1564379"/>
            <a:ext cx="8613205" cy="4963094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/>
              <a:t>Put </a:t>
            </a:r>
            <a:r>
              <a:rPr sz="2672" dirty="0">
                <a:solidFill>
                  <a:srgbClr val="0070C0"/>
                </a:solidFill>
              </a:rPr>
              <a:t>related</a:t>
            </a:r>
            <a:r>
              <a:rPr sz="2672" dirty="0"/>
              <a:t> pieces of data </a:t>
            </a:r>
            <a:r>
              <a:rPr sz="2672" dirty="0">
                <a:solidFill>
                  <a:srgbClr val="0070C0"/>
                </a:solidFill>
              </a:rPr>
              <a:t>near</a:t>
            </a:r>
            <a:r>
              <a:rPr sz="2672" dirty="0"/>
              <a:t> each other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/>
              <a:t>Rules: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61" dirty="0"/>
              <a:t>1. Put </a:t>
            </a:r>
            <a:r>
              <a:rPr sz="2461" dirty="0">
                <a:solidFill>
                  <a:srgbClr val="0070C0"/>
                </a:solidFill>
              </a:rPr>
              <a:t>directory entries </a:t>
            </a:r>
            <a:r>
              <a:rPr sz="2461" dirty="0"/>
              <a:t>near </a:t>
            </a:r>
            <a:r>
              <a:rPr sz="2461" dirty="0">
                <a:solidFill>
                  <a:srgbClr val="0070C0"/>
                </a:solidFill>
              </a:rPr>
              <a:t>directory inodes</a:t>
            </a:r>
            <a:r>
              <a:rPr sz="2461" dirty="0"/>
              <a:t>.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61" dirty="0"/>
              <a:t>2. Put </a:t>
            </a:r>
            <a:r>
              <a:rPr sz="2461" dirty="0">
                <a:solidFill>
                  <a:srgbClr val="0070C0"/>
                </a:solidFill>
              </a:rPr>
              <a:t>inodes</a:t>
            </a:r>
            <a:r>
              <a:rPr sz="2461" dirty="0"/>
              <a:t> near </a:t>
            </a:r>
            <a:r>
              <a:rPr sz="2461" dirty="0">
                <a:solidFill>
                  <a:srgbClr val="0070C0"/>
                </a:solidFill>
              </a:rPr>
              <a:t>directory entries</a:t>
            </a:r>
            <a:r>
              <a:rPr sz="2461" dirty="0"/>
              <a:t>.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61" dirty="0"/>
              <a:t>3. Put </a:t>
            </a:r>
            <a:r>
              <a:rPr sz="2461" dirty="0">
                <a:solidFill>
                  <a:srgbClr val="0070C0"/>
                </a:solidFill>
              </a:rPr>
              <a:t>data</a:t>
            </a:r>
            <a:r>
              <a:rPr sz="2461" dirty="0"/>
              <a:t> blocks near </a:t>
            </a:r>
            <a:r>
              <a:rPr sz="2461" dirty="0">
                <a:solidFill>
                  <a:srgbClr val="0070C0"/>
                </a:solidFill>
              </a:rPr>
              <a:t>inodes</a:t>
            </a:r>
            <a:r>
              <a:rPr sz="2461" dirty="0"/>
              <a:t>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/>
              <a:t>Sound good?</a:t>
            </a:r>
            <a:endParaRPr lang="en-US" sz="2672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672" dirty="0"/>
              <a:t>Problem: File system is one big tree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461" dirty="0"/>
              <a:t>All directories and files have a common root.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461" dirty="0"/>
              <a:t>All data in same FS is related in some way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672" dirty="0"/>
              <a:t>Trying to put everything near everything else doesn’t make any choices!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sz="2672" dirty="0"/>
          </a:p>
        </p:txBody>
      </p:sp>
    </p:spTree>
    <p:extLst>
      <p:ext uri="{BB962C8B-B14F-4D97-AF65-F5344CB8AC3E}">
        <p14:creationId xmlns:p14="http://schemas.microsoft.com/office/powerpoint/2010/main" val="24653937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2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Shape 14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Revised Strategy</a:t>
            </a:r>
          </a:p>
        </p:txBody>
      </p:sp>
      <p:sp>
        <p:nvSpPr>
          <p:cNvPr id="1494" name="Shape 1494"/>
          <p:cNvSpPr>
            <a:spLocks noGrp="1"/>
          </p:cNvSpPr>
          <p:nvPr>
            <p:ph type="body" idx="4294967295"/>
          </p:nvPr>
        </p:nvSpPr>
        <p:spPr>
          <a:xfrm>
            <a:off x="330157" y="1707109"/>
            <a:ext cx="7804547" cy="3333006"/>
          </a:xfrm>
          <a:prstGeom prst="rect">
            <a:avLst/>
          </a:prstGeom>
        </p:spPr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/>
              <a:t>Put </a:t>
            </a:r>
            <a:r>
              <a:rPr sz="2672" dirty="0">
                <a:solidFill>
                  <a:srgbClr val="0070C0"/>
                </a:solidFill>
              </a:rPr>
              <a:t>more-related</a:t>
            </a:r>
            <a:r>
              <a:rPr sz="2672" dirty="0"/>
              <a:t> pieces of data near each other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sz="2672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/>
              <a:t>Put </a:t>
            </a:r>
            <a:r>
              <a:rPr sz="2672" dirty="0">
                <a:solidFill>
                  <a:srgbClr val="0070C0"/>
                </a:solidFill>
              </a:rPr>
              <a:t>less-related</a:t>
            </a:r>
            <a:r>
              <a:rPr sz="2672" dirty="0"/>
              <a:t> pieces of data far from each other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sz="2672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/>
              <a:t>FFS developers used their best judgement</a:t>
            </a:r>
          </a:p>
        </p:txBody>
      </p:sp>
    </p:spTree>
    <p:extLst>
      <p:ext uri="{BB962C8B-B14F-4D97-AF65-F5344CB8AC3E}">
        <p14:creationId xmlns:p14="http://schemas.microsoft.com/office/powerpoint/2010/main" val="149222312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Shape 1557"/>
          <p:cNvSpPr/>
          <p:nvPr/>
        </p:nvSpPr>
        <p:spPr>
          <a:xfrm>
            <a:off x="4048419" y="1455867"/>
            <a:ext cx="1301639" cy="461601"/>
          </a:xfrm>
          <a:prstGeom prst="rect">
            <a:avLst/>
          </a:prstGeom>
          <a:ln w="12700">
            <a:solidFill>
              <a:schemeClr val="bg2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file </a:t>
            </a:r>
            <a:r>
              <a:rPr sz="2531" b="0" dirty="0" err="1">
                <a:solidFill>
                  <a:srgbClr val="000000"/>
                </a:solidFill>
                <a:latin typeface="Calibri" panose="020F0502020204030204" pitchFamily="34" charset="0"/>
              </a:rPr>
              <a:t>inode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558" name="Shape 1558"/>
          <p:cNvSpPr/>
          <p:nvPr/>
        </p:nvSpPr>
        <p:spPr>
          <a:xfrm>
            <a:off x="4048419" y="3400605"/>
            <a:ext cx="1250343" cy="461601"/>
          </a:xfrm>
          <a:prstGeom prst="rect">
            <a:avLst/>
          </a:prstGeom>
          <a:ln w="12700">
            <a:solidFill>
              <a:schemeClr val="bg2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 err="1">
                <a:solidFill>
                  <a:srgbClr val="000000"/>
                </a:solidFill>
                <a:latin typeface="Calibri" panose="020F0502020204030204" pitchFamily="34" charset="0"/>
              </a:rPr>
              <a:t>dir</a:t>
            </a: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sz="2531" b="0" dirty="0" err="1">
                <a:solidFill>
                  <a:srgbClr val="000000"/>
                </a:solidFill>
                <a:latin typeface="Calibri" panose="020F0502020204030204" pitchFamily="34" charset="0"/>
              </a:rPr>
              <a:t>inode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559" name="Shape 1559"/>
          <p:cNvSpPr/>
          <p:nvPr/>
        </p:nvSpPr>
        <p:spPr>
          <a:xfrm>
            <a:off x="6270451" y="299741"/>
            <a:ext cx="561377" cy="561378"/>
          </a:xfrm>
          <a:prstGeom prst="rect">
            <a:avLst/>
          </a:prstGeom>
          <a:solidFill>
            <a:srgbClr val="A6AAA8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1828">
                <a:solidFill>
                  <a:schemeClr val="tx1"/>
                </a:solidFill>
              </a:rPr>
              <a:t>B1</a:t>
            </a:r>
          </a:p>
        </p:txBody>
      </p:sp>
      <p:sp>
        <p:nvSpPr>
          <p:cNvPr id="1560" name="Shape 1560"/>
          <p:cNvSpPr/>
          <p:nvPr/>
        </p:nvSpPr>
        <p:spPr>
          <a:xfrm>
            <a:off x="6270451" y="1227385"/>
            <a:ext cx="561377" cy="561377"/>
          </a:xfrm>
          <a:prstGeom prst="rect">
            <a:avLst/>
          </a:prstGeom>
          <a:solidFill>
            <a:srgbClr val="A6AAA8"/>
          </a:solidFill>
          <a:ln w="12700">
            <a:solidFill>
              <a:schemeClr val="bg2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1828">
                <a:solidFill>
                  <a:schemeClr val="tx1"/>
                </a:solidFill>
              </a:rPr>
              <a:t>B2</a:t>
            </a:r>
          </a:p>
        </p:txBody>
      </p:sp>
      <p:sp>
        <p:nvSpPr>
          <p:cNvPr id="1561" name="Shape 1561"/>
          <p:cNvSpPr/>
          <p:nvPr/>
        </p:nvSpPr>
        <p:spPr>
          <a:xfrm>
            <a:off x="6270451" y="2155029"/>
            <a:ext cx="561377" cy="561377"/>
          </a:xfrm>
          <a:prstGeom prst="rect">
            <a:avLst/>
          </a:prstGeom>
          <a:solidFill>
            <a:srgbClr val="A6AAA8"/>
          </a:solidFill>
          <a:ln w="12700">
            <a:solidFill>
              <a:schemeClr val="bg2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1828">
                <a:solidFill>
                  <a:schemeClr val="tx1"/>
                </a:solidFill>
              </a:rPr>
              <a:t>B3</a:t>
            </a:r>
          </a:p>
        </p:txBody>
      </p:sp>
      <p:sp>
        <p:nvSpPr>
          <p:cNvPr id="1562" name="Shape 1562"/>
          <p:cNvSpPr/>
          <p:nvPr/>
        </p:nvSpPr>
        <p:spPr>
          <a:xfrm>
            <a:off x="6270451" y="3082672"/>
            <a:ext cx="561377" cy="561377"/>
          </a:xfrm>
          <a:prstGeom prst="rect">
            <a:avLst/>
          </a:prstGeom>
          <a:solidFill>
            <a:srgbClr val="A6AAA8"/>
          </a:solidFill>
          <a:ln w="12700">
            <a:solidFill>
              <a:schemeClr val="bg2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1828">
                <a:solidFill>
                  <a:schemeClr val="tx1"/>
                </a:solidFill>
              </a:rPr>
              <a:t>B1</a:t>
            </a:r>
          </a:p>
        </p:txBody>
      </p:sp>
      <p:sp>
        <p:nvSpPr>
          <p:cNvPr id="1563" name="Shape 1563"/>
          <p:cNvSpPr/>
          <p:nvPr/>
        </p:nvSpPr>
        <p:spPr>
          <a:xfrm>
            <a:off x="6270451" y="4010316"/>
            <a:ext cx="561377" cy="561377"/>
          </a:xfrm>
          <a:prstGeom prst="rect">
            <a:avLst/>
          </a:prstGeom>
          <a:solidFill>
            <a:srgbClr val="A6AAA8"/>
          </a:solidFill>
          <a:ln w="12700">
            <a:solidFill>
              <a:schemeClr val="bg2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1828">
                <a:solidFill>
                  <a:schemeClr val="tx1"/>
                </a:solidFill>
              </a:rPr>
              <a:t>B2</a:t>
            </a:r>
          </a:p>
        </p:txBody>
      </p:sp>
      <p:sp>
        <p:nvSpPr>
          <p:cNvPr id="1564" name="Shape 1564"/>
          <p:cNvSpPr/>
          <p:nvPr/>
        </p:nvSpPr>
        <p:spPr>
          <a:xfrm flipV="1">
            <a:off x="5414887" y="896090"/>
            <a:ext cx="818314" cy="71395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565" name="Shape 1565"/>
          <p:cNvSpPr/>
          <p:nvPr/>
        </p:nvSpPr>
        <p:spPr>
          <a:xfrm flipV="1">
            <a:off x="5432746" y="1510889"/>
            <a:ext cx="768702" cy="18845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566" name="Shape 1566"/>
          <p:cNvSpPr/>
          <p:nvPr/>
        </p:nvSpPr>
        <p:spPr>
          <a:xfrm>
            <a:off x="5432746" y="1788641"/>
            <a:ext cx="781223" cy="45806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567" name="Shape 1567"/>
          <p:cNvSpPr/>
          <p:nvPr/>
        </p:nvSpPr>
        <p:spPr>
          <a:xfrm flipV="1">
            <a:off x="5443933" y="3296483"/>
            <a:ext cx="759852" cy="33089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568" name="Shape 1568"/>
          <p:cNvSpPr/>
          <p:nvPr/>
        </p:nvSpPr>
        <p:spPr>
          <a:xfrm>
            <a:off x="5461792" y="3716673"/>
            <a:ext cx="768231" cy="42883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569" name="Shape 1569"/>
          <p:cNvSpPr/>
          <p:nvPr/>
        </p:nvSpPr>
        <p:spPr>
          <a:xfrm>
            <a:off x="6551139" y="861118"/>
            <a:ext cx="1" cy="378543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570" name="Shape 1570"/>
          <p:cNvSpPr/>
          <p:nvPr/>
        </p:nvSpPr>
        <p:spPr>
          <a:xfrm flipH="1">
            <a:off x="6551140" y="1785341"/>
            <a:ext cx="13862" cy="378543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571" name="Shape 1571"/>
          <p:cNvSpPr/>
          <p:nvPr/>
        </p:nvSpPr>
        <p:spPr>
          <a:xfrm flipH="1">
            <a:off x="6551140" y="3644049"/>
            <a:ext cx="13862" cy="366048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572" name="Shape 1572"/>
          <p:cNvSpPr/>
          <p:nvPr/>
        </p:nvSpPr>
        <p:spPr>
          <a:xfrm flipV="1">
            <a:off x="3490296" y="1699344"/>
            <a:ext cx="501641" cy="49824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573" name="Shape 1573"/>
          <p:cNvSpPr/>
          <p:nvPr/>
        </p:nvSpPr>
        <p:spPr>
          <a:xfrm>
            <a:off x="3490296" y="2723275"/>
            <a:ext cx="491457" cy="90409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574" name="Shape 1574"/>
          <p:cNvSpPr/>
          <p:nvPr/>
        </p:nvSpPr>
        <p:spPr>
          <a:xfrm>
            <a:off x="1907743" y="2477759"/>
            <a:ext cx="68021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575" name="Shape 1575"/>
          <p:cNvSpPr/>
          <p:nvPr/>
        </p:nvSpPr>
        <p:spPr>
          <a:xfrm>
            <a:off x="242353" y="2477759"/>
            <a:ext cx="75625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576" name="Shape 1576"/>
          <p:cNvSpPr/>
          <p:nvPr/>
        </p:nvSpPr>
        <p:spPr>
          <a:xfrm>
            <a:off x="212951" y="131627"/>
            <a:ext cx="4185313" cy="851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Where to cut the tree and start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growing into another group?</a:t>
            </a:r>
          </a:p>
        </p:txBody>
      </p:sp>
      <p:sp>
        <p:nvSpPr>
          <p:cNvPr id="1577" name="Shape 1577"/>
          <p:cNvSpPr/>
          <p:nvPr/>
        </p:nvSpPr>
        <p:spPr>
          <a:xfrm>
            <a:off x="917360" y="4264903"/>
            <a:ext cx="113957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578" name="Shape 1578"/>
          <p:cNvSpPr/>
          <p:nvPr/>
        </p:nvSpPr>
        <p:spPr>
          <a:xfrm>
            <a:off x="912476" y="4689691"/>
            <a:ext cx="1139579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0" tIns="0" rIns="0" bIns="0" anchor="ctr"/>
          <a:lstStyle/>
          <a:p>
            <a:pPr marL="342900" lvl="0" indent="-342900">
              <a:buClr>
                <a:srgbClr val="0070C0"/>
              </a:buClr>
              <a:buFont typeface="Wingdings" pitchFamily="2" charset="2"/>
              <a:buChar char="§"/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579" name="Shape 1579"/>
          <p:cNvSpPr/>
          <p:nvPr/>
        </p:nvSpPr>
        <p:spPr>
          <a:xfrm>
            <a:off x="1080752" y="3859503"/>
            <a:ext cx="769571" cy="353431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 b="0" dirty="0">
                <a:solidFill>
                  <a:srgbClr val="000000"/>
                </a:solidFill>
                <a:latin typeface="Calibri" panose="020F0502020204030204" pitchFamily="34" charset="0"/>
              </a:rPr>
              <a:t>pointer</a:t>
            </a:r>
          </a:p>
        </p:txBody>
      </p:sp>
      <p:sp>
        <p:nvSpPr>
          <p:cNvPr id="1580" name="Shape 1580"/>
          <p:cNvSpPr/>
          <p:nvPr/>
        </p:nvSpPr>
        <p:spPr>
          <a:xfrm>
            <a:off x="1082842" y="4334786"/>
            <a:ext cx="748859" cy="353431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 b="0" dirty="0">
                <a:solidFill>
                  <a:srgbClr val="000000"/>
                </a:solidFill>
                <a:latin typeface="Calibri" panose="020F0502020204030204" pitchFamily="34" charset="0"/>
              </a:rPr>
              <a:t>related</a:t>
            </a:r>
          </a:p>
        </p:txBody>
      </p:sp>
      <p:sp>
        <p:nvSpPr>
          <p:cNvPr id="1581" name="Shape 1581"/>
          <p:cNvSpPr/>
          <p:nvPr/>
        </p:nvSpPr>
        <p:spPr>
          <a:xfrm>
            <a:off x="266113" y="2964169"/>
            <a:ext cx="270066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582" name="Shape 1582"/>
          <p:cNvSpPr/>
          <p:nvPr/>
        </p:nvSpPr>
        <p:spPr>
          <a:xfrm flipH="1" flipV="1">
            <a:off x="142996" y="2825341"/>
            <a:ext cx="123117" cy="13882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583" name="Shape 1583"/>
          <p:cNvSpPr/>
          <p:nvPr/>
        </p:nvSpPr>
        <p:spPr>
          <a:xfrm flipV="1">
            <a:off x="2970290" y="2821525"/>
            <a:ext cx="123117" cy="13882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584" name="Shape 1584"/>
          <p:cNvSpPr/>
          <p:nvPr/>
        </p:nvSpPr>
        <p:spPr>
          <a:xfrm>
            <a:off x="1163136" y="3009119"/>
            <a:ext cx="596766" cy="353431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600">
                <a:solidFill>
                  <a:srgbClr val="A6AAA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 b="0" dirty="0">
                <a:latin typeface="Calibri" panose="020F0502020204030204" pitchFamily="34" charset="0"/>
              </a:rPr>
              <a:t>many</a:t>
            </a:r>
          </a:p>
        </p:txBody>
      </p:sp>
      <p:sp>
        <p:nvSpPr>
          <p:cNvPr id="32" name="Shape 1606"/>
          <p:cNvSpPr/>
          <p:nvPr/>
        </p:nvSpPr>
        <p:spPr>
          <a:xfrm>
            <a:off x="266113" y="5149989"/>
            <a:ext cx="5130868" cy="389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457200" lvl="0" indent="-457200" algn="l">
              <a:buClr>
                <a:srgbClr val="0070C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0000"/>
                </a:solidFill>
                <a:latin typeface="Calibri" panose="020F0502020204030204" pitchFamily="34" charset="0"/>
              </a:rPr>
              <a:t>FFS puts </a:t>
            </a:r>
            <a:r>
              <a:rPr sz="2531" dirty="0">
                <a:solidFill>
                  <a:srgbClr val="0070C0"/>
                </a:solidFill>
                <a:latin typeface="Calibri" panose="020F0502020204030204" pitchFamily="34" charset="0"/>
              </a:rPr>
              <a:t>dir inodes</a:t>
            </a:r>
            <a:r>
              <a:rPr lang="en-US" sz="2531" dirty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sz="2531" dirty="0">
                <a:solidFill>
                  <a:srgbClr val="000000"/>
                </a:solidFill>
                <a:latin typeface="Calibri" panose="020F0502020204030204" pitchFamily="34" charset="0"/>
              </a:rPr>
              <a:t>in a </a:t>
            </a:r>
            <a:r>
              <a:rPr sz="2531" dirty="0">
                <a:solidFill>
                  <a:srgbClr val="0070C0"/>
                </a:solidFill>
                <a:latin typeface="Calibri" panose="020F0502020204030204" pitchFamily="34" charset="0"/>
              </a:rPr>
              <a:t>new group</a:t>
            </a:r>
          </a:p>
        </p:txBody>
      </p:sp>
      <p:sp>
        <p:nvSpPr>
          <p:cNvPr id="33" name="Shape 1617"/>
          <p:cNvSpPr/>
          <p:nvPr/>
        </p:nvSpPr>
        <p:spPr>
          <a:xfrm>
            <a:off x="3297298" y="2950046"/>
            <a:ext cx="624146" cy="353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600" i="1">
                <a:solidFill>
                  <a:srgbClr val="1497FC"/>
                </a:solidFill>
              </a:defRPr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1828" i="0" dirty="0">
                <a:solidFill>
                  <a:srgbClr val="0070C0"/>
                </a:solidFill>
                <a:latin typeface="Calibri" panose="020F0502020204030204" pitchFamily="34" charset="0"/>
              </a:rPr>
              <a:t>break</a:t>
            </a:r>
          </a:p>
        </p:txBody>
      </p:sp>
      <p:sp>
        <p:nvSpPr>
          <p:cNvPr id="34" name="Shape 1639"/>
          <p:cNvSpPr/>
          <p:nvPr/>
        </p:nvSpPr>
        <p:spPr>
          <a:xfrm>
            <a:off x="292815" y="5842193"/>
            <a:ext cx="7087497" cy="389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457200" lvl="0" indent="-457200" algn="l">
              <a:buClr>
                <a:srgbClr val="0070C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0000"/>
                </a:solidFill>
                <a:latin typeface="Calibri" panose="020F0502020204030204" pitchFamily="34" charset="0"/>
              </a:rPr>
              <a:t>“</a:t>
            </a:r>
            <a:r>
              <a:rPr sz="2531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ls</a:t>
            </a:r>
            <a:r>
              <a:rPr sz="2531" dirty="0">
                <a:solidFill>
                  <a:srgbClr val="000000"/>
                </a:solidFill>
                <a:latin typeface="Calibri" panose="020F0502020204030204" pitchFamily="34" charset="0"/>
              </a:rPr>
              <a:t>” is fast on directories</a:t>
            </a:r>
            <a:r>
              <a:rPr lang="en-US" sz="253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sz="2531" dirty="0">
                <a:solidFill>
                  <a:srgbClr val="000000"/>
                </a:solidFill>
                <a:latin typeface="Calibri" panose="020F0502020204030204" pitchFamily="34" charset="0"/>
              </a:rPr>
              <a:t>with many files.</a:t>
            </a:r>
          </a:p>
        </p:txBody>
      </p:sp>
      <p:sp>
        <p:nvSpPr>
          <p:cNvPr id="35" name="Shape 1557">
            <a:extLst>
              <a:ext uri="{FF2B5EF4-FFF2-40B4-BE49-F238E27FC236}">
                <a16:creationId xmlns:a16="http://schemas.microsoft.com/office/drawing/2014/main" id="{2669F49B-B298-9647-AB3C-626C88A6507F}"/>
              </a:ext>
            </a:extLst>
          </p:cNvPr>
          <p:cNvSpPr/>
          <p:nvPr/>
        </p:nvSpPr>
        <p:spPr>
          <a:xfrm>
            <a:off x="1043608" y="2214179"/>
            <a:ext cx="819135" cy="461601"/>
          </a:xfrm>
          <a:prstGeom prst="rect">
            <a:avLst/>
          </a:prstGeom>
          <a:ln w="12700">
            <a:solidFill>
              <a:schemeClr val="bg2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 err="1">
                <a:solidFill>
                  <a:srgbClr val="000000"/>
                </a:solidFill>
                <a:latin typeface="Calibri" panose="020F0502020204030204" pitchFamily="34" charset="0"/>
              </a:rPr>
              <a:t>inode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6" name="Shape 1558">
            <a:extLst>
              <a:ext uri="{FF2B5EF4-FFF2-40B4-BE49-F238E27FC236}">
                <a16:creationId xmlns:a16="http://schemas.microsoft.com/office/drawing/2014/main" id="{68742032-AFEC-EA44-856D-8155E0C7FF11}"/>
              </a:ext>
            </a:extLst>
          </p:cNvPr>
          <p:cNvSpPr/>
          <p:nvPr/>
        </p:nvSpPr>
        <p:spPr>
          <a:xfrm>
            <a:off x="2587954" y="2204864"/>
            <a:ext cx="1086259" cy="461601"/>
          </a:xfrm>
          <a:prstGeom prst="rect">
            <a:avLst/>
          </a:prstGeom>
          <a:ln w="12700">
            <a:solidFill>
              <a:schemeClr val="bg2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 err="1">
                <a:solidFill>
                  <a:srgbClr val="000000"/>
                </a:solidFill>
                <a:latin typeface="Calibri" panose="020F0502020204030204" pitchFamily="34" charset="0"/>
              </a:rPr>
              <a:t>dir</a:t>
            </a: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data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1710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" name="Shape 16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Preferences</a:t>
            </a:r>
          </a:p>
        </p:txBody>
      </p:sp>
      <p:sp>
        <p:nvSpPr>
          <p:cNvPr id="1653" name="Shape 1653"/>
          <p:cNvSpPr>
            <a:spLocks noGrp="1"/>
          </p:cNvSpPr>
          <p:nvPr>
            <p:ph type="body" idx="4294967295"/>
          </p:nvPr>
        </p:nvSpPr>
        <p:spPr>
          <a:xfrm>
            <a:off x="145363" y="1688975"/>
            <a:ext cx="8699372" cy="384869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0070C0"/>
                </a:solidFill>
                <a:ea typeface="Helvetica"/>
                <a:cs typeface="Calibri" panose="020F0502020204030204" pitchFamily="34" charset="0"/>
                <a:sym typeface="Helvetica"/>
              </a:rPr>
              <a:t>File inodes</a:t>
            </a:r>
            <a:r>
              <a:rPr sz="2672" dirty="0">
                <a:cs typeface="Calibri" panose="020F0502020204030204" pitchFamily="34" charset="0"/>
              </a:rPr>
              <a:t>: allocate in </a:t>
            </a:r>
            <a:r>
              <a:rPr sz="2672" u="sng" dirty="0">
                <a:solidFill>
                  <a:srgbClr val="0070C0"/>
                </a:solidFill>
                <a:cs typeface="Calibri" panose="020F0502020204030204" pitchFamily="34" charset="0"/>
              </a:rPr>
              <a:t>same</a:t>
            </a:r>
            <a:r>
              <a:rPr sz="2672" dirty="0">
                <a:cs typeface="Calibri" panose="020F0502020204030204" pitchFamily="34" charset="0"/>
              </a:rPr>
              <a:t> group with </a:t>
            </a:r>
            <a:r>
              <a:rPr sz="2672" dirty="0">
                <a:solidFill>
                  <a:srgbClr val="0070C0"/>
                </a:solidFill>
                <a:cs typeface="Calibri" panose="020F0502020204030204" pitchFamily="34" charset="0"/>
              </a:rPr>
              <a:t>dir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sz="2672" dirty="0">
              <a:cs typeface="Calibri" panose="020F0502020204030204" pitchFamily="34" charset="0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0070C0"/>
                </a:solidFill>
                <a:ea typeface="Helvetica"/>
                <a:cs typeface="Calibri" panose="020F0502020204030204" pitchFamily="34" charset="0"/>
                <a:sym typeface="Helvetica"/>
              </a:rPr>
              <a:t>Dir inodes</a:t>
            </a:r>
            <a:r>
              <a:rPr sz="2672" dirty="0">
                <a:cs typeface="Calibri" panose="020F0502020204030204" pitchFamily="34" charset="0"/>
              </a:rPr>
              <a:t>: allocate in </a:t>
            </a:r>
            <a:r>
              <a:rPr sz="2672" u="sng" dirty="0">
                <a:solidFill>
                  <a:srgbClr val="0070C0"/>
                </a:solidFill>
                <a:cs typeface="Calibri" panose="020F0502020204030204" pitchFamily="34" charset="0"/>
              </a:rPr>
              <a:t>new</a:t>
            </a:r>
            <a:r>
              <a:rPr sz="2672" dirty="0">
                <a:cs typeface="Calibri" panose="020F0502020204030204" pitchFamily="34" charset="0"/>
              </a:rPr>
              <a:t> group with fewer </a:t>
            </a:r>
            <a:r>
              <a:rPr lang="en-US" sz="2672" dirty="0">
                <a:cs typeface="Calibri" panose="020F0502020204030204" pitchFamily="34" charset="0"/>
              </a:rPr>
              <a:t>used </a:t>
            </a:r>
            <a:r>
              <a:rPr sz="2672" dirty="0">
                <a:cs typeface="Calibri" panose="020F0502020204030204" pitchFamily="34" charset="0"/>
              </a:rPr>
              <a:t>inodes than average group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sz="2672" dirty="0">
              <a:cs typeface="Calibri" panose="020F0502020204030204" pitchFamily="34" charset="0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0070C0"/>
                </a:solidFill>
                <a:ea typeface="Helvetica"/>
                <a:cs typeface="Calibri" panose="020F0502020204030204" pitchFamily="34" charset="0"/>
                <a:sym typeface="Helvetica"/>
              </a:rPr>
              <a:t>First</a:t>
            </a:r>
            <a:r>
              <a:rPr sz="2672" dirty="0">
                <a:ea typeface="Helvetica"/>
                <a:cs typeface="Calibri" panose="020F0502020204030204" pitchFamily="34" charset="0"/>
                <a:sym typeface="Helvetica"/>
              </a:rPr>
              <a:t> data block</a:t>
            </a:r>
            <a:r>
              <a:rPr sz="2672" dirty="0">
                <a:cs typeface="Calibri" panose="020F0502020204030204" pitchFamily="34" charset="0"/>
              </a:rPr>
              <a:t>: allocate </a:t>
            </a:r>
            <a:r>
              <a:rPr sz="2672" dirty="0">
                <a:solidFill>
                  <a:srgbClr val="0070C0"/>
                </a:solidFill>
                <a:cs typeface="Calibri" panose="020F0502020204030204" pitchFamily="34" charset="0"/>
              </a:rPr>
              <a:t>near inode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sz="2672" dirty="0">
              <a:cs typeface="Calibri" panose="020F0502020204030204" pitchFamily="34" charset="0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0070C0"/>
                </a:solidFill>
                <a:ea typeface="Helvetica"/>
                <a:cs typeface="Calibri" panose="020F0502020204030204" pitchFamily="34" charset="0"/>
                <a:sym typeface="Helvetica"/>
              </a:rPr>
              <a:t>Other</a:t>
            </a:r>
            <a:r>
              <a:rPr sz="2672" dirty="0">
                <a:ea typeface="Helvetica"/>
                <a:cs typeface="Calibri" panose="020F0502020204030204" pitchFamily="34" charset="0"/>
                <a:sym typeface="Helvetica"/>
              </a:rPr>
              <a:t> data blocks</a:t>
            </a:r>
            <a:r>
              <a:rPr sz="2672" dirty="0">
                <a:cs typeface="Calibri" panose="020F0502020204030204" pitchFamily="34" charset="0"/>
              </a:rPr>
              <a:t>: allocate </a:t>
            </a:r>
            <a:r>
              <a:rPr sz="2672" dirty="0">
                <a:solidFill>
                  <a:srgbClr val="0070C0"/>
                </a:solidFill>
                <a:cs typeface="Calibri" panose="020F0502020204030204" pitchFamily="34" charset="0"/>
              </a:rPr>
              <a:t>near previous block</a:t>
            </a:r>
          </a:p>
        </p:txBody>
      </p:sp>
    </p:spTree>
    <p:extLst>
      <p:ext uri="{BB962C8B-B14F-4D97-AF65-F5344CB8AC3E}">
        <p14:creationId xmlns:p14="http://schemas.microsoft.com/office/powerpoint/2010/main" val="3277346627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Shape 16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Problem: Large Files</a:t>
            </a:r>
          </a:p>
        </p:txBody>
      </p:sp>
      <p:sp>
        <p:nvSpPr>
          <p:cNvPr id="1656" name="Shape 1656"/>
          <p:cNvSpPr>
            <a:spLocks noGrp="1"/>
          </p:cNvSpPr>
          <p:nvPr>
            <p:ph type="body" idx="4294967295"/>
          </p:nvPr>
        </p:nvSpPr>
        <p:spPr>
          <a:xfrm>
            <a:off x="166129" y="1571301"/>
            <a:ext cx="8678606" cy="3724796"/>
          </a:xfrm>
          <a:prstGeom prst="rect">
            <a:avLst/>
          </a:prstGeom>
        </p:spPr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0070C0"/>
                </a:solidFill>
              </a:rPr>
              <a:t>S</a:t>
            </a:r>
            <a:r>
              <a:rPr sz="2672" dirty="0">
                <a:solidFill>
                  <a:srgbClr val="0070C0"/>
                </a:solidFill>
              </a:rPr>
              <a:t>ingle large </a:t>
            </a:r>
            <a:r>
              <a:rPr sz="2672" dirty="0"/>
              <a:t>file can </a:t>
            </a:r>
            <a:r>
              <a:rPr lang="en-US" sz="2672" dirty="0">
                <a:solidFill>
                  <a:srgbClr val="0070C0"/>
                </a:solidFill>
              </a:rPr>
              <a:t>fill </a:t>
            </a:r>
            <a:r>
              <a:rPr sz="2672" dirty="0">
                <a:solidFill>
                  <a:srgbClr val="0070C0"/>
                </a:solidFill>
              </a:rPr>
              <a:t>nearly all </a:t>
            </a:r>
            <a:r>
              <a:rPr sz="2672" dirty="0"/>
              <a:t>of a group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sz="2672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672" dirty="0"/>
              <a:t>Undesirable: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272" dirty="0"/>
              <a:t>D</a:t>
            </a:r>
            <a:r>
              <a:rPr sz="2272" dirty="0"/>
              <a:t>isplaces data for many small files</a:t>
            </a:r>
            <a:endParaRPr lang="en-US" sz="2272" dirty="0"/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CN" sz="2272" dirty="0"/>
              <a:t>Prevents subsequent related files from being placed within this block group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CN" sz="2272" dirty="0">
                <a:solidFill>
                  <a:srgbClr val="0070C0"/>
                </a:solidFill>
              </a:rPr>
              <a:t>Hurt</a:t>
            </a:r>
            <a:r>
              <a:rPr lang="en-CN" sz="2272" dirty="0"/>
              <a:t> file-access </a:t>
            </a:r>
            <a:r>
              <a:rPr lang="en-CN" sz="2272" dirty="0">
                <a:solidFill>
                  <a:srgbClr val="0070C0"/>
                </a:solidFill>
              </a:rPr>
              <a:t>locality</a:t>
            </a:r>
            <a:endParaRPr sz="2272" dirty="0">
              <a:solidFill>
                <a:srgbClr val="0070C0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endParaRPr sz="2672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672" dirty="0"/>
              <a:t>Solution?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272" dirty="0"/>
              <a:t>It</a:t>
            </a:r>
            <a:r>
              <a:rPr lang="zh-CN" altLang="en-US" sz="2272" dirty="0"/>
              <a:t> </a:t>
            </a:r>
            <a:r>
              <a:rPr lang="en-US" altLang="zh-CN" sz="2272" dirty="0"/>
              <a:t>is</a:t>
            </a:r>
            <a:r>
              <a:rPr lang="zh-CN" altLang="en-US" sz="2272" dirty="0"/>
              <a:t> </a:t>
            </a:r>
            <a:r>
              <a:rPr lang="en-US" altLang="zh-CN" sz="2272" dirty="0"/>
              <a:t>OK to have multiple seeks in reading a large file</a:t>
            </a:r>
            <a:endParaRPr sz="2272" dirty="0"/>
          </a:p>
        </p:txBody>
      </p:sp>
    </p:spTree>
    <p:extLst>
      <p:ext uri="{BB962C8B-B14F-4D97-AF65-F5344CB8AC3E}">
        <p14:creationId xmlns:p14="http://schemas.microsoft.com/office/powerpoint/2010/main" val="40109565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6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" name="Shape 1555"/>
          <p:cNvSpPr/>
          <p:nvPr/>
        </p:nvSpPr>
        <p:spPr>
          <a:xfrm>
            <a:off x="1044969" y="2222134"/>
            <a:ext cx="819135" cy="461601"/>
          </a:xfrm>
          <a:prstGeom prst="rect">
            <a:avLst/>
          </a:prstGeom>
          <a:ln w="12700">
            <a:solidFill>
              <a:schemeClr val="bg2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 err="1">
                <a:solidFill>
                  <a:srgbClr val="000000"/>
                </a:solidFill>
                <a:latin typeface="Calibri" panose="020F0502020204030204" pitchFamily="34" charset="0"/>
              </a:rPr>
              <a:t>inode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557" name="Shape 1557"/>
          <p:cNvSpPr/>
          <p:nvPr/>
        </p:nvSpPr>
        <p:spPr>
          <a:xfrm>
            <a:off x="4048419" y="1455867"/>
            <a:ext cx="1301639" cy="461601"/>
          </a:xfrm>
          <a:prstGeom prst="rect">
            <a:avLst/>
          </a:prstGeom>
          <a:ln w="12700">
            <a:solidFill>
              <a:schemeClr val="bg2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file </a:t>
            </a:r>
            <a:r>
              <a:rPr sz="2531" b="0" dirty="0" err="1">
                <a:solidFill>
                  <a:srgbClr val="000000"/>
                </a:solidFill>
                <a:latin typeface="Calibri" panose="020F0502020204030204" pitchFamily="34" charset="0"/>
              </a:rPr>
              <a:t>inode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558" name="Shape 1558"/>
          <p:cNvSpPr/>
          <p:nvPr/>
        </p:nvSpPr>
        <p:spPr>
          <a:xfrm>
            <a:off x="4104519" y="3440257"/>
            <a:ext cx="1250343" cy="461601"/>
          </a:xfrm>
          <a:prstGeom prst="rect">
            <a:avLst/>
          </a:prstGeom>
          <a:ln w="12700">
            <a:solidFill>
              <a:schemeClr val="bg2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 err="1">
                <a:solidFill>
                  <a:srgbClr val="000000"/>
                </a:solidFill>
                <a:latin typeface="Calibri" panose="020F0502020204030204" pitchFamily="34" charset="0"/>
              </a:rPr>
              <a:t>dir</a:t>
            </a: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sz="2531" b="0" dirty="0" err="1">
                <a:solidFill>
                  <a:srgbClr val="000000"/>
                </a:solidFill>
                <a:latin typeface="Calibri" panose="020F0502020204030204" pitchFamily="34" charset="0"/>
              </a:rPr>
              <a:t>inode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559" name="Shape 1559"/>
          <p:cNvSpPr/>
          <p:nvPr/>
        </p:nvSpPr>
        <p:spPr>
          <a:xfrm>
            <a:off x="6270451" y="299741"/>
            <a:ext cx="561377" cy="561378"/>
          </a:xfrm>
          <a:prstGeom prst="rect">
            <a:avLst/>
          </a:prstGeom>
          <a:solidFill>
            <a:srgbClr val="A6AAA8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1828">
                <a:solidFill>
                  <a:schemeClr val="tx1"/>
                </a:solidFill>
              </a:rPr>
              <a:t>B1</a:t>
            </a:r>
          </a:p>
        </p:txBody>
      </p:sp>
      <p:sp>
        <p:nvSpPr>
          <p:cNvPr id="1560" name="Shape 1560"/>
          <p:cNvSpPr/>
          <p:nvPr/>
        </p:nvSpPr>
        <p:spPr>
          <a:xfrm>
            <a:off x="6270451" y="1227385"/>
            <a:ext cx="561377" cy="561377"/>
          </a:xfrm>
          <a:prstGeom prst="rect">
            <a:avLst/>
          </a:prstGeom>
          <a:solidFill>
            <a:srgbClr val="A6AAA8"/>
          </a:solidFill>
          <a:ln w="12700">
            <a:solidFill>
              <a:schemeClr val="bg2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1828">
                <a:solidFill>
                  <a:schemeClr val="tx1"/>
                </a:solidFill>
              </a:rPr>
              <a:t>B2</a:t>
            </a:r>
          </a:p>
        </p:txBody>
      </p:sp>
      <p:sp>
        <p:nvSpPr>
          <p:cNvPr id="1561" name="Shape 1561"/>
          <p:cNvSpPr/>
          <p:nvPr/>
        </p:nvSpPr>
        <p:spPr>
          <a:xfrm>
            <a:off x="6270451" y="2155029"/>
            <a:ext cx="561377" cy="561377"/>
          </a:xfrm>
          <a:prstGeom prst="rect">
            <a:avLst/>
          </a:prstGeom>
          <a:solidFill>
            <a:srgbClr val="A6AAA8"/>
          </a:solidFill>
          <a:ln w="12700">
            <a:solidFill>
              <a:schemeClr val="bg2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1828">
                <a:solidFill>
                  <a:schemeClr val="tx1"/>
                </a:solidFill>
              </a:rPr>
              <a:t>B3</a:t>
            </a:r>
          </a:p>
        </p:txBody>
      </p:sp>
      <p:sp>
        <p:nvSpPr>
          <p:cNvPr id="1562" name="Shape 1562"/>
          <p:cNvSpPr/>
          <p:nvPr/>
        </p:nvSpPr>
        <p:spPr>
          <a:xfrm>
            <a:off x="6270451" y="3082672"/>
            <a:ext cx="561377" cy="561377"/>
          </a:xfrm>
          <a:prstGeom prst="rect">
            <a:avLst/>
          </a:prstGeom>
          <a:solidFill>
            <a:srgbClr val="A6AAA8"/>
          </a:solidFill>
          <a:ln w="12700">
            <a:solidFill>
              <a:schemeClr val="bg2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1828">
                <a:solidFill>
                  <a:schemeClr val="tx1"/>
                </a:solidFill>
              </a:rPr>
              <a:t>B1</a:t>
            </a:r>
          </a:p>
        </p:txBody>
      </p:sp>
      <p:sp>
        <p:nvSpPr>
          <p:cNvPr id="1563" name="Shape 1563"/>
          <p:cNvSpPr/>
          <p:nvPr/>
        </p:nvSpPr>
        <p:spPr>
          <a:xfrm>
            <a:off x="6270451" y="4010316"/>
            <a:ext cx="561377" cy="561377"/>
          </a:xfrm>
          <a:prstGeom prst="rect">
            <a:avLst/>
          </a:prstGeom>
          <a:solidFill>
            <a:srgbClr val="A6AAA8"/>
          </a:solidFill>
          <a:ln w="12700">
            <a:solidFill>
              <a:schemeClr val="bg2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1828">
                <a:solidFill>
                  <a:schemeClr val="tx1"/>
                </a:solidFill>
              </a:rPr>
              <a:t>B2</a:t>
            </a:r>
          </a:p>
        </p:txBody>
      </p:sp>
      <p:sp>
        <p:nvSpPr>
          <p:cNvPr id="1564" name="Shape 1564"/>
          <p:cNvSpPr/>
          <p:nvPr/>
        </p:nvSpPr>
        <p:spPr>
          <a:xfrm flipV="1">
            <a:off x="5414887" y="896090"/>
            <a:ext cx="818314" cy="71395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565" name="Shape 1565"/>
          <p:cNvSpPr/>
          <p:nvPr/>
        </p:nvSpPr>
        <p:spPr>
          <a:xfrm flipV="1">
            <a:off x="5432746" y="1510889"/>
            <a:ext cx="768702" cy="18845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566" name="Shape 1566"/>
          <p:cNvSpPr/>
          <p:nvPr/>
        </p:nvSpPr>
        <p:spPr>
          <a:xfrm>
            <a:off x="5432746" y="1788641"/>
            <a:ext cx="781223" cy="45806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567" name="Shape 1567"/>
          <p:cNvSpPr/>
          <p:nvPr/>
        </p:nvSpPr>
        <p:spPr>
          <a:xfrm flipV="1">
            <a:off x="5443933" y="3362549"/>
            <a:ext cx="757515" cy="26482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568" name="Shape 1568"/>
          <p:cNvSpPr/>
          <p:nvPr/>
        </p:nvSpPr>
        <p:spPr>
          <a:xfrm>
            <a:off x="5461792" y="3716673"/>
            <a:ext cx="768231" cy="42883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569" name="Shape 1569"/>
          <p:cNvSpPr/>
          <p:nvPr/>
        </p:nvSpPr>
        <p:spPr>
          <a:xfrm>
            <a:off x="6551140" y="895793"/>
            <a:ext cx="0" cy="344986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570" name="Shape 1570"/>
          <p:cNvSpPr/>
          <p:nvPr/>
        </p:nvSpPr>
        <p:spPr>
          <a:xfrm>
            <a:off x="6831828" y="1555857"/>
            <a:ext cx="1058764" cy="564498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571" name="Shape 1571"/>
          <p:cNvSpPr/>
          <p:nvPr/>
        </p:nvSpPr>
        <p:spPr>
          <a:xfrm>
            <a:off x="6551140" y="3660564"/>
            <a:ext cx="0" cy="349752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572" name="Shape 1572"/>
          <p:cNvSpPr/>
          <p:nvPr/>
        </p:nvSpPr>
        <p:spPr>
          <a:xfrm flipV="1">
            <a:off x="3295492" y="1856251"/>
            <a:ext cx="756181" cy="36345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573" name="Shape 1573"/>
          <p:cNvSpPr/>
          <p:nvPr/>
        </p:nvSpPr>
        <p:spPr>
          <a:xfrm>
            <a:off x="3295492" y="2716406"/>
            <a:ext cx="780752" cy="81370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574" name="Shape 1574"/>
          <p:cNvSpPr/>
          <p:nvPr/>
        </p:nvSpPr>
        <p:spPr>
          <a:xfrm>
            <a:off x="1965783" y="2477759"/>
            <a:ext cx="75625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575" name="Shape 1575"/>
          <p:cNvSpPr/>
          <p:nvPr/>
        </p:nvSpPr>
        <p:spPr>
          <a:xfrm>
            <a:off x="242353" y="2477759"/>
            <a:ext cx="75625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576" name="Shape 1576"/>
          <p:cNvSpPr/>
          <p:nvPr/>
        </p:nvSpPr>
        <p:spPr>
          <a:xfrm>
            <a:off x="212951" y="174844"/>
            <a:ext cx="5000280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250" b="0" dirty="0">
                <a:latin typeface="Calibri" panose="020F0502020204030204" pitchFamily="34" charset="0"/>
              </a:rPr>
              <a:t>Large files: wh</a:t>
            </a:r>
            <a:r>
              <a:rPr sz="2250" b="0" dirty="0">
                <a:latin typeface="Calibri" panose="020F0502020204030204" pitchFamily="34" charset="0"/>
              </a:rPr>
              <a:t>ere to cut the tree and start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250" b="0" dirty="0">
                <a:latin typeface="Calibri" panose="020F0502020204030204" pitchFamily="34" charset="0"/>
              </a:rPr>
              <a:t>growing into another group?</a:t>
            </a:r>
          </a:p>
        </p:txBody>
      </p:sp>
      <p:sp>
        <p:nvSpPr>
          <p:cNvPr id="1577" name="Shape 1577"/>
          <p:cNvSpPr/>
          <p:nvPr/>
        </p:nvSpPr>
        <p:spPr>
          <a:xfrm>
            <a:off x="917360" y="4264903"/>
            <a:ext cx="113957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578" name="Shape 1578"/>
          <p:cNvSpPr/>
          <p:nvPr/>
        </p:nvSpPr>
        <p:spPr>
          <a:xfrm>
            <a:off x="912476" y="4689691"/>
            <a:ext cx="1139579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579" name="Shape 1579"/>
          <p:cNvSpPr/>
          <p:nvPr/>
        </p:nvSpPr>
        <p:spPr>
          <a:xfrm>
            <a:off x="1080752" y="3859503"/>
            <a:ext cx="769571" cy="353431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 b="0" dirty="0">
                <a:solidFill>
                  <a:srgbClr val="000000"/>
                </a:solidFill>
                <a:latin typeface="Calibri" panose="020F0502020204030204" pitchFamily="34" charset="0"/>
              </a:rPr>
              <a:t>pointer</a:t>
            </a:r>
          </a:p>
        </p:txBody>
      </p:sp>
      <p:sp>
        <p:nvSpPr>
          <p:cNvPr id="1580" name="Shape 1580"/>
          <p:cNvSpPr/>
          <p:nvPr/>
        </p:nvSpPr>
        <p:spPr>
          <a:xfrm>
            <a:off x="1082842" y="4334786"/>
            <a:ext cx="748859" cy="353431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 b="0" dirty="0">
                <a:solidFill>
                  <a:srgbClr val="000000"/>
                </a:solidFill>
                <a:latin typeface="Calibri" panose="020F0502020204030204" pitchFamily="34" charset="0"/>
              </a:rPr>
              <a:t>related</a:t>
            </a:r>
          </a:p>
        </p:txBody>
      </p:sp>
      <p:sp>
        <p:nvSpPr>
          <p:cNvPr id="1581" name="Shape 1581"/>
          <p:cNvSpPr/>
          <p:nvPr/>
        </p:nvSpPr>
        <p:spPr>
          <a:xfrm>
            <a:off x="266113" y="2964169"/>
            <a:ext cx="270066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582" name="Shape 1582"/>
          <p:cNvSpPr/>
          <p:nvPr/>
        </p:nvSpPr>
        <p:spPr>
          <a:xfrm flipH="1" flipV="1">
            <a:off x="142996" y="2825341"/>
            <a:ext cx="123117" cy="13882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583" name="Shape 1583"/>
          <p:cNvSpPr/>
          <p:nvPr/>
        </p:nvSpPr>
        <p:spPr>
          <a:xfrm flipV="1">
            <a:off x="2970290" y="2821525"/>
            <a:ext cx="123117" cy="13882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584" name="Shape 1584"/>
          <p:cNvSpPr/>
          <p:nvPr/>
        </p:nvSpPr>
        <p:spPr>
          <a:xfrm>
            <a:off x="1163136" y="3009119"/>
            <a:ext cx="596766" cy="353431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600">
                <a:solidFill>
                  <a:srgbClr val="A6AAA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 b="0" dirty="0">
                <a:latin typeface="Calibri" panose="020F0502020204030204" pitchFamily="34" charset="0"/>
              </a:rPr>
              <a:t>many</a:t>
            </a:r>
          </a:p>
        </p:txBody>
      </p:sp>
      <p:sp>
        <p:nvSpPr>
          <p:cNvPr id="33" name="Shape 1617"/>
          <p:cNvSpPr/>
          <p:nvPr/>
        </p:nvSpPr>
        <p:spPr>
          <a:xfrm>
            <a:off x="3432776" y="2909904"/>
            <a:ext cx="624146" cy="353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600" i="1">
                <a:solidFill>
                  <a:srgbClr val="1497FC"/>
                </a:solidFill>
              </a:defRPr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1828" dirty="0">
                <a:solidFill>
                  <a:srgbClr val="0070C0"/>
                </a:solidFill>
                <a:latin typeface="Calibri" panose="020F0502020204030204" pitchFamily="34" charset="0"/>
              </a:rPr>
              <a:t>break</a:t>
            </a:r>
          </a:p>
        </p:txBody>
      </p:sp>
      <p:sp>
        <p:nvSpPr>
          <p:cNvPr id="35" name="Shape 1696"/>
          <p:cNvSpPr/>
          <p:nvPr/>
        </p:nvSpPr>
        <p:spPr>
          <a:xfrm>
            <a:off x="6270451" y="2155029"/>
            <a:ext cx="561377" cy="561377"/>
          </a:xfrm>
          <a:prstGeom prst="rect">
            <a:avLst/>
          </a:prstGeom>
          <a:solidFill>
            <a:srgbClr val="A6AAA8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1828">
                <a:solidFill>
                  <a:schemeClr val="tx1"/>
                </a:solidFill>
              </a:rPr>
              <a:t>Ind</a:t>
            </a:r>
          </a:p>
        </p:txBody>
      </p:sp>
      <p:sp>
        <p:nvSpPr>
          <p:cNvPr id="36" name="Shape 1717"/>
          <p:cNvSpPr/>
          <p:nvPr/>
        </p:nvSpPr>
        <p:spPr>
          <a:xfrm>
            <a:off x="7609904" y="2120354"/>
            <a:ext cx="561377" cy="561377"/>
          </a:xfrm>
          <a:prstGeom prst="rect">
            <a:avLst/>
          </a:prstGeom>
          <a:solidFill>
            <a:srgbClr val="A6AAA8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1828">
                <a:solidFill>
                  <a:schemeClr val="tx1"/>
                </a:solidFill>
              </a:rPr>
              <a:t>B3</a:t>
            </a:r>
          </a:p>
        </p:txBody>
      </p:sp>
      <p:sp>
        <p:nvSpPr>
          <p:cNvPr id="37" name="Shape 1719"/>
          <p:cNvSpPr/>
          <p:nvPr/>
        </p:nvSpPr>
        <p:spPr>
          <a:xfrm>
            <a:off x="7609904" y="3031182"/>
            <a:ext cx="561377" cy="561377"/>
          </a:xfrm>
          <a:prstGeom prst="rect">
            <a:avLst/>
          </a:prstGeom>
          <a:solidFill>
            <a:srgbClr val="A6AAA8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1828">
                <a:solidFill>
                  <a:schemeClr val="tx1"/>
                </a:solidFill>
              </a:rPr>
              <a:t>B4</a:t>
            </a:r>
          </a:p>
        </p:txBody>
      </p:sp>
      <p:sp>
        <p:nvSpPr>
          <p:cNvPr id="38" name="Shape 1720"/>
          <p:cNvSpPr/>
          <p:nvPr/>
        </p:nvSpPr>
        <p:spPr>
          <a:xfrm>
            <a:off x="7890593" y="2681308"/>
            <a:ext cx="0" cy="349874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39" name="Shape 1724"/>
          <p:cNvSpPr/>
          <p:nvPr/>
        </p:nvSpPr>
        <p:spPr>
          <a:xfrm flipV="1">
            <a:off x="6858788" y="2404506"/>
            <a:ext cx="732867" cy="2484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0" name="Shape 1725"/>
          <p:cNvSpPr/>
          <p:nvPr/>
        </p:nvSpPr>
        <p:spPr>
          <a:xfrm>
            <a:off x="6858789" y="2518648"/>
            <a:ext cx="736801" cy="64624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1" name="Shape 1726"/>
          <p:cNvSpPr/>
          <p:nvPr/>
        </p:nvSpPr>
        <p:spPr>
          <a:xfrm>
            <a:off x="204554" y="5136191"/>
            <a:ext cx="6357638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/>
          </a:lstStyle>
          <a:p>
            <a:pPr marL="457200" lvl="0" indent="-457200">
              <a:buClr>
                <a:srgbClr val="0070C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600" b="0" dirty="0">
                <a:solidFill>
                  <a:srgbClr val="000000"/>
                </a:solidFill>
                <a:latin typeface="Calibri" panose="020F0502020204030204" pitchFamily="34" charset="0"/>
              </a:rPr>
              <a:t>Define “large” as requiring </a:t>
            </a:r>
            <a:r>
              <a:rPr sz="2600" b="0" dirty="0">
                <a:solidFill>
                  <a:srgbClr val="0070C0"/>
                </a:solidFill>
                <a:latin typeface="Calibri" panose="020F0502020204030204" pitchFamily="34" charset="0"/>
              </a:rPr>
              <a:t>an indirect</a:t>
            </a:r>
            <a:r>
              <a:rPr lang="en-US" sz="2600" b="0" dirty="0">
                <a:solidFill>
                  <a:srgbClr val="0070C0"/>
                </a:solidFill>
                <a:latin typeface="Calibri" panose="020F0502020204030204" pitchFamily="34" charset="0"/>
              </a:rPr>
              <a:t> block</a:t>
            </a:r>
            <a:endParaRPr sz="2600" b="0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sp>
        <p:nvSpPr>
          <p:cNvPr id="42" name="Shape 1766"/>
          <p:cNvSpPr/>
          <p:nvPr/>
        </p:nvSpPr>
        <p:spPr>
          <a:xfrm rot="16200000">
            <a:off x="5533834" y="1910989"/>
            <a:ext cx="624146" cy="353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600" i="1">
                <a:solidFill>
                  <a:srgbClr val="1497FC"/>
                </a:solidFill>
              </a:defRPr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1828" i="0" dirty="0">
                <a:solidFill>
                  <a:srgbClr val="0070C0"/>
                </a:solidFill>
                <a:latin typeface="Calibri" panose="020F0502020204030204" pitchFamily="34" charset="0"/>
              </a:rPr>
              <a:t>break</a:t>
            </a:r>
          </a:p>
        </p:txBody>
      </p:sp>
      <p:sp>
        <p:nvSpPr>
          <p:cNvPr id="43" name="Shape 1767"/>
          <p:cNvSpPr/>
          <p:nvPr/>
        </p:nvSpPr>
        <p:spPr>
          <a:xfrm>
            <a:off x="207656" y="5687289"/>
            <a:ext cx="7892736" cy="800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457200" lvl="0" indent="-457200" algn="l">
              <a:buClr>
                <a:srgbClr val="0070C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600" b="0" dirty="0">
                <a:solidFill>
                  <a:srgbClr val="000000"/>
                </a:solidFill>
                <a:latin typeface="Calibri" panose="020F0502020204030204" pitchFamily="34" charset="0"/>
              </a:rPr>
              <a:t>Starting at indirect (e.g., after 48 KB)</a:t>
            </a:r>
            <a:br>
              <a:rPr lang="en-US" sz="2600" b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sz="2600" b="0" dirty="0">
                <a:solidFill>
                  <a:srgbClr val="000000"/>
                </a:solidFill>
                <a:latin typeface="Calibri" panose="020F0502020204030204" pitchFamily="34" charset="0"/>
              </a:rPr>
              <a:t>put blocks in a new block group.</a:t>
            </a:r>
          </a:p>
        </p:txBody>
      </p:sp>
      <p:sp>
        <p:nvSpPr>
          <p:cNvPr id="44" name="Shape 1558">
            <a:extLst>
              <a:ext uri="{FF2B5EF4-FFF2-40B4-BE49-F238E27FC236}">
                <a16:creationId xmlns:a16="http://schemas.microsoft.com/office/drawing/2014/main" id="{E39368D2-CA80-5840-B1F2-ADA442A7E794}"/>
              </a:ext>
            </a:extLst>
          </p:cNvPr>
          <p:cNvSpPr/>
          <p:nvPr/>
        </p:nvSpPr>
        <p:spPr>
          <a:xfrm>
            <a:off x="2715167" y="2219707"/>
            <a:ext cx="1086259" cy="461601"/>
          </a:xfrm>
          <a:prstGeom prst="rect">
            <a:avLst/>
          </a:prstGeom>
          <a:ln w="12700">
            <a:solidFill>
              <a:schemeClr val="bg2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 err="1">
                <a:solidFill>
                  <a:srgbClr val="000000"/>
                </a:solidFill>
                <a:latin typeface="Calibri" panose="020F0502020204030204" pitchFamily="34" charset="0"/>
              </a:rPr>
              <a:t>dir</a:t>
            </a: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data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8945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2" name="Shape 17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Preferences</a:t>
            </a:r>
          </a:p>
        </p:txBody>
      </p:sp>
      <p:sp>
        <p:nvSpPr>
          <p:cNvPr id="1773" name="Shape 1773"/>
          <p:cNvSpPr>
            <a:spLocks noGrp="1"/>
          </p:cNvSpPr>
          <p:nvPr>
            <p:ph type="body" idx="4294967295"/>
          </p:nvPr>
        </p:nvSpPr>
        <p:spPr>
          <a:xfrm>
            <a:off x="228426" y="1543613"/>
            <a:ext cx="8789618" cy="494925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2250" dirty="0">
                <a:solidFill>
                  <a:srgbClr val="0070C0"/>
                </a:solidFill>
                <a:ea typeface="Helvetica"/>
                <a:cs typeface="Calibri" panose="020F0502020204030204" pitchFamily="34" charset="0"/>
                <a:sym typeface="Helvetica"/>
              </a:rPr>
              <a:t>File inodes</a:t>
            </a:r>
            <a:r>
              <a:rPr sz="2250" dirty="0">
                <a:cs typeface="Calibri" panose="020F0502020204030204" pitchFamily="34" charset="0"/>
              </a:rPr>
              <a:t>: allocate in </a:t>
            </a:r>
            <a:r>
              <a:rPr sz="2250" u="sng" dirty="0">
                <a:solidFill>
                  <a:srgbClr val="0070C0"/>
                </a:solidFill>
                <a:cs typeface="Calibri" panose="020F0502020204030204" pitchFamily="34" charset="0"/>
              </a:rPr>
              <a:t>same</a:t>
            </a:r>
            <a:r>
              <a:rPr sz="2250" dirty="0">
                <a:cs typeface="Calibri" panose="020F0502020204030204" pitchFamily="34" charset="0"/>
              </a:rPr>
              <a:t> group with </a:t>
            </a:r>
            <a:r>
              <a:rPr sz="2250" dirty="0">
                <a:solidFill>
                  <a:srgbClr val="0070C0"/>
                </a:solidFill>
                <a:cs typeface="Calibri" panose="020F0502020204030204" pitchFamily="34" charset="0"/>
              </a:rPr>
              <a:t>dir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sz="1406" dirty="0">
              <a:cs typeface="Calibri" panose="020F0502020204030204" pitchFamily="34" charset="0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250" dirty="0">
                <a:solidFill>
                  <a:srgbClr val="0070C0"/>
                </a:solidFill>
                <a:ea typeface="Helvetica"/>
                <a:cs typeface="Calibri" panose="020F0502020204030204" pitchFamily="34" charset="0"/>
                <a:sym typeface="Helvetica"/>
              </a:rPr>
              <a:t>Dir inodes</a:t>
            </a:r>
            <a:r>
              <a:rPr sz="2250" dirty="0">
                <a:cs typeface="Calibri" panose="020F0502020204030204" pitchFamily="34" charset="0"/>
              </a:rPr>
              <a:t>: allocate in </a:t>
            </a:r>
            <a:r>
              <a:rPr sz="2250" u="sng" dirty="0">
                <a:solidFill>
                  <a:srgbClr val="0070C0"/>
                </a:solidFill>
                <a:cs typeface="Calibri" panose="020F0502020204030204" pitchFamily="34" charset="0"/>
              </a:rPr>
              <a:t>new</a:t>
            </a:r>
            <a:r>
              <a:rPr sz="2250" dirty="0">
                <a:cs typeface="Calibri" panose="020F0502020204030204" pitchFamily="34" charset="0"/>
              </a:rPr>
              <a:t> group with </a:t>
            </a:r>
            <a:r>
              <a:rPr sz="2250" u="sng" dirty="0">
                <a:cs typeface="Calibri" panose="020F0502020204030204" pitchFamily="34" charset="0"/>
              </a:rPr>
              <a:t>fewer </a:t>
            </a:r>
            <a:r>
              <a:rPr lang="en-US" sz="2250" u="sng" dirty="0">
                <a:cs typeface="Calibri" panose="020F0502020204030204" pitchFamily="34" charset="0"/>
              </a:rPr>
              <a:t>used </a:t>
            </a:r>
            <a:r>
              <a:rPr sz="2250" u="sng" dirty="0">
                <a:cs typeface="Calibri" panose="020F0502020204030204" pitchFamily="34" charset="0"/>
              </a:rPr>
              <a:t>inodes than average group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sz="1406" dirty="0">
              <a:cs typeface="Calibri" panose="020F0502020204030204" pitchFamily="34" charset="0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250" dirty="0">
                <a:solidFill>
                  <a:srgbClr val="0070C0"/>
                </a:solidFill>
                <a:ea typeface="Helvetica"/>
                <a:cs typeface="Calibri" panose="020F0502020204030204" pitchFamily="34" charset="0"/>
                <a:sym typeface="Helvetica"/>
              </a:rPr>
              <a:t>First</a:t>
            </a:r>
            <a:r>
              <a:rPr sz="2250" dirty="0">
                <a:ea typeface="Helvetica"/>
                <a:cs typeface="Calibri" panose="020F0502020204030204" pitchFamily="34" charset="0"/>
                <a:sym typeface="Helvetica"/>
              </a:rPr>
              <a:t> data block</a:t>
            </a:r>
            <a:r>
              <a:rPr sz="2250" dirty="0">
                <a:cs typeface="Calibri" panose="020F0502020204030204" pitchFamily="34" charset="0"/>
              </a:rPr>
              <a:t>: allocate </a:t>
            </a:r>
            <a:r>
              <a:rPr sz="2250" dirty="0">
                <a:solidFill>
                  <a:srgbClr val="0070C0"/>
                </a:solidFill>
                <a:cs typeface="Calibri" panose="020F0502020204030204" pitchFamily="34" charset="0"/>
              </a:rPr>
              <a:t>near inode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sz="1406" dirty="0">
              <a:cs typeface="Calibri" panose="020F0502020204030204" pitchFamily="34" charset="0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250" dirty="0">
                <a:solidFill>
                  <a:srgbClr val="0070C0"/>
                </a:solidFill>
                <a:ea typeface="Helvetica"/>
                <a:cs typeface="Calibri" panose="020F0502020204030204" pitchFamily="34" charset="0"/>
                <a:sym typeface="Helvetica"/>
              </a:rPr>
              <a:t>Other</a:t>
            </a:r>
            <a:r>
              <a:rPr sz="2250" dirty="0">
                <a:ea typeface="Helvetica"/>
                <a:cs typeface="Calibri" panose="020F0502020204030204" pitchFamily="34" charset="0"/>
                <a:sym typeface="Helvetica"/>
              </a:rPr>
              <a:t> data blocks</a:t>
            </a:r>
            <a:r>
              <a:rPr sz="2250" dirty="0">
                <a:cs typeface="Calibri" panose="020F0502020204030204" pitchFamily="34" charset="0"/>
              </a:rPr>
              <a:t>: allocate </a:t>
            </a:r>
            <a:r>
              <a:rPr sz="2250" dirty="0">
                <a:solidFill>
                  <a:srgbClr val="0070C0"/>
                </a:solidFill>
                <a:cs typeface="Calibri" panose="020F0502020204030204" pitchFamily="34" charset="0"/>
              </a:rPr>
              <a:t>near previous block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sz="1406" dirty="0">
              <a:cs typeface="Calibri" panose="020F0502020204030204" pitchFamily="34" charset="0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250" dirty="0">
                <a:solidFill>
                  <a:srgbClr val="0070C0"/>
                </a:solidFill>
                <a:ea typeface="Helvetica"/>
                <a:cs typeface="Calibri" panose="020F0502020204030204" pitchFamily="34" charset="0"/>
                <a:sym typeface="Helvetica"/>
              </a:rPr>
              <a:t>Large file data blocks</a:t>
            </a:r>
            <a:r>
              <a:rPr sz="2250" dirty="0">
                <a:cs typeface="Calibri" panose="020F0502020204030204" pitchFamily="34" charset="0"/>
              </a:rPr>
              <a:t>: after 48KB, go to </a:t>
            </a:r>
            <a:r>
              <a:rPr sz="2250" u="sng" dirty="0">
                <a:solidFill>
                  <a:srgbClr val="0070C0"/>
                </a:solidFill>
                <a:cs typeface="Calibri" panose="020F0502020204030204" pitchFamily="34" charset="0"/>
              </a:rPr>
              <a:t>new</a:t>
            </a:r>
            <a:r>
              <a:rPr sz="2250" dirty="0">
                <a:cs typeface="Calibri" panose="020F0502020204030204" pitchFamily="34" charset="0"/>
              </a:rPr>
              <a:t> group.  Move to another group (</a:t>
            </a:r>
            <a:r>
              <a:rPr sz="2250" dirty="0">
                <a:solidFill>
                  <a:srgbClr val="0070C0"/>
                </a:solidFill>
                <a:cs typeface="Calibri" panose="020F0502020204030204" pitchFamily="34" charset="0"/>
              </a:rPr>
              <a:t>w/ </a:t>
            </a:r>
            <a:r>
              <a:rPr sz="2250" u="sng" dirty="0">
                <a:solidFill>
                  <a:srgbClr val="0070C0"/>
                </a:solidFill>
                <a:cs typeface="Calibri" panose="020F0502020204030204" pitchFamily="34" charset="0"/>
              </a:rPr>
              <a:t>fewer than avg blocks</a:t>
            </a:r>
            <a:r>
              <a:rPr sz="2250" dirty="0">
                <a:cs typeface="Calibri" panose="020F0502020204030204" pitchFamily="34" charset="0"/>
              </a:rPr>
              <a:t>) every subsequent 1MB.</a:t>
            </a:r>
          </a:p>
        </p:txBody>
      </p:sp>
    </p:spTree>
    <p:extLst>
      <p:ext uri="{BB962C8B-B14F-4D97-AF65-F5344CB8AC3E}">
        <p14:creationId xmlns:p14="http://schemas.microsoft.com/office/powerpoint/2010/main" val="109335456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/>
        </p:nvSpPr>
        <p:spPr>
          <a:xfrm>
            <a:off x="1434121" y="876054"/>
            <a:ext cx="52514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data</a:t>
            </a:r>
          </a:p>
        </p:txBody>
      </p:sp>
      <p:sp>
        <p:nvSpPr>
          <p:cNvPr id="242" name="Shape 242"/>
          <p:cNvSpPr/>
          <p:nvPr/>
        </p:nvSpPr>
        <p:spPr>
          <a:xfrm>
            <a:off x="2358611" y="876054"/>
            <a:ext cx="65402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inode</a:t>
            </a:r>
            <a:endParaRPr sz="196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43" name="Shape 243"/>
          <p:cNvSpPr/>
          <p:nvPr/>
        </p:nvSpPr>
        <p:spPr>
          <a:xfrm>
            <a:off x="3507627" y="876054"/>
            <a:ext cx="507319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root</a:t>
            </a:r>
          </a:p>
        </p:txBody>
      </p:sp>
      <p:sp>
        <p:nvSpPr>
          <p:cNvPr id="244" name="Shape 244"/>
          <p:cNvSpPr/>
          <p:nvPr/>
        </p:nvSpPr>
        <p:spPr>
          <a:xfrm>
            <a:off x="4496999" y="876054"/>
            <a:ext cx="40985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foo</a:t>
            </a:r>
          </a:p>
        </p:txBody>
      </p:sp>
      <p:sp>
        <p:nvSpPr>
          <p:cNvPr id="245" name="Shape 245"/>
          <p:cNvSpPr/>
          <p:nvPr/>
        </p:nvSpPr>
        <p:spPr>
          <a:xfrm>
            <a:off x="5393859" y="876054"/>
            <a:ext cx="4135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bar</a:t>
            </a:r>
          </a:p>
        </p:txBody>
      </p:sp>
      <p:sp>
        <p:nvSpPr>
          <p:cNvPr id="246" name="Shape 246"/>
          <p:cNvSpPr/>
          <p:nvPr/>
        </p:nvSpPr>
        <p:spPr>
          <a:xfrm>
            <a:off x="6292595" y="876054"/>
            <a:ext cx="507319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root</a:t>
            </a:r>
          </a:p>
        </p:txBody>
      </p:sp>
      <p:sp>
        <p:nvSpPr>
          <p:cNvPr id="247" name="Shape 247"/>
          <p:cNvSpPr/>
          <p:nvPr/>
        </p:nvSpPr>
        <p:spPr>
          <a:xfrm>
            <a:off x="7281967" y="876054"/>
            <a:ext cx="40985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foo</a:t>
            </a:r>
          </a:p>
        </p:txBody>
      </p:sp>
      <p:sp>
        <p:nvSpPr>
          <p:cNvPr id="248" name="Shape 248"/>
          <p:cNvSpPr/>
          <p:nvPr/>
        </p:nvSpPr>
        <p:spPr>
          <a:xfrm>
            <a:off x="1295354" y="1143945"/>
            <a:ext cx="8031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bitmap</a:t>
            </a:r>
          </a:p>
        </p:txBody>
      </p:sp>
      <p:sp>
        <p:nvSpPr>
          <p:cNvPr id="249" name="Shape 249"/>
          <p:cNvSpPr/>
          <p:nvPr/>
        </p:nvSpPr>
        <p:spPr>
          <a:xfrm>
            <a:off x="2282351" y="1143945"/>
            <a:ext cx="8031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bitmap</a:t>
            </a:r>
          </a:p>
        </p:txBody>
      </p:sp>
      <p:sp>
        <p:nvSpPr>
          <p:cNvPr id="250" name="Shape 250"/>
          <p:cNvSpPr/>
          <p:nvPr/>
        </p:nvSpPr>
        <p:spPr>
          <a:xfrm>
            <a:off x="3408115" y="1143945"/>
            <a:ext cx="65402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inode</a:t>
            </a:r>
            <a:endParaRPr sz="196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51" name="Shape 251"/>
          <p:cNvSpPr/>
          <p:nvPr/>
        </p:nvSpPr>
        <p:spPr>
          <a:xfrm>
            <a:off x="4358107" y="1143945"/>
            <a:ext cx="65402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inode</a:t>
            </a:r>
            <a:endParaRPr sz="196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52" name="Shape 252"/>
          <p:cNvSpPr/>
          <p:nvPr/>
        </p:nvSpPr>
        <p:spPr>
          <a:xfrm>
            <a:off x="5268719" y="1143945"/>
            <a:ext cx="65402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inode</a:t>
            </a:r>
            <a:endParaRPr sz="196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53" name="Shape 253"/>
          <p:cNvSpPr/>
          <p:nvPr/>
        </p:nvSpPr>
        <p:spPr>
          <a:xfrm>
            <a:off x="6255591" y="1143945"/>
            <a:ext cx="52514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data</a:t>
            </a:r>
          </a:p>
        </p:txBody>
      </p:sp>
      <p:sp>
        <p:nvSpPr>
          <p:cNvPr id="254" name="Shape 254"/>
          <p:cNvSpPr/>
          <p:nvPr/>
        </p:nvSpPr>
        <p:spPr>
          <a:xfrm>
            <a:off x="7205583" y="1143945"/>
            <a:ext cx="52514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data</a:t>
            </a:r>
          </a:p>
        </p:txBody>
      </p:sp>
      <p:sp>
        <p:nvSpPr>
          <p:cNvPr id="255" name="Shape 255"/>
          <p:cNvSpPr/>
          <p:nvPr/>
        </p:nvSpPr>
        <p:spPr>
          <a:xfrm>
            <a:off x="1115518" y="1651992"/>
            <a:ext cx="6912964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256" name="Shape 256"/>
          <p:cNvSpPr/>
          <p:nvPr/>
        </p:nvSpPr>
        <p:spPr>
          <a:xfrm flipV="1">
            <a:off x="3324096" y="939344"/>
            <a:ext cx="1" cy="279750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257" name="Shape 257"/>
          <p:cNvSpPr/>
          <p:nvPr/>
        </p:nvSpPr>
        <p:spPr>
          <a:xfrm flipV="1">
            <a:off x="6103439" y="939344"/>
            <a:ext cx="1" cy="279751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258" name="Shape 258"/>
          <p:cNvSpPr/>
          <p:nvPr/>
        </p:nvSpPr>
        <p:spPr>
          <a:xfrm>
            <a:off x="3480453" y="241775"/>
            <a:ext cx="2099998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create /foo/bar</a:t>
            </a:r>
          </a:p>
        </p:txBody>
      </p:sp>
      <p:sp>
        <p:nvSpPr>
          <p:cNvPr id="259" name="Shape 259"/>
          <p:cNvSpPr/>
          <p:nvPr/>
        </p:nvSpPr>
        <p:spPr>
          <a:xfrm>
            <a:off x="3465997" y="1661866"/>
            <a:ext cx="5352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read</a:t>
            </a:r>
          </a:p>
        </p:txBody>
      </p:sp>
      <p:sp>
        <p:nvSpPr>
          <p:cNvPr id="260" name="Shape 260"/>
          <p:cNvSpPr/>
          <p:nvPr/>
        </p:nvSpPr>
        <p:spPr>
          <a:xfrm>
            <a:off x="6234200" y="1929757"/>
            <a:ext cx="5352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read</a:t>
            </a:r>
          </a:p>
        </p:txBody>
      </p:sp>
      <p:sp>
        <p:nvSpPr>
          <p:cNvPr id="261" name="Shape 261"/>
          <p:cNvSpPr/>
          <p:nvPr/>
        </p:nvSpPr>
        <p:spPr>
          <a:xfrm>
            <a:off x="4358966" y="2197648"/>
            <a:ext cx="5352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read</a:t>
            </a:r>
          </a:p>
        </p:txBody>
      </p:sp>
      <p:sp>
        <p:nvSpPr>
          <p:cNvPr id="262" name="Shape 262"/>
          <p:cNvSpPr/>
          <p:nvPr/>
        </p:nvSpPr>
        <p:spPr>
          <a:xfrm>
            <a:off x="7225395" y="2465538"/>
            <a:ext cx="5352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read</a:t>
            </a:r>
          </a:p>
        </p:txBody>
      </p:sp>
      <p:sp>
        <p:nvSpPr>
          <p:cNvPr id="263" name="Shape 263"/>
          <p:cNvSpPr/>
          <p:nvPr/>
        </p:nvSpPr>
        <p:spPr>
          <a:xfrm>
            <a:off x="2403364" y="2733429"/>
            <a:ext cx="5352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read</a:t>
            </a:r>
          </a:p>
        </p:txBody>
      </p:sp>
      <p:sp>
        <p:nvSpPr>
          <p:cNvPr id="264" name="Shape 264"/>
          <p:cNvSpPr/>
          <p:nvPr/>
        </p:nvSpPr>
        <p:spPr>
          <a:xfrm>
            <a:off x="2394238" y="3001320"/>
            <a:ext cx="606449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write</a:t>
            </a:r>
          </a:p>
        </p:txBody>
      </p:sp>
      <p:sp>
        <p:nvSpPr>
          <p:cNvPr id="265" name="Shape 265"/>
          <p:cNvSpPr/>
          <p:nvPr/>
        </p:nvSpPr>
        <p:spPr>
          <a:xfrm>
            <a:off x="6885657" y="98143"/>
            <a:ext cx="2121223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>
              <a:defRPr>
                <a:solidFill>
                  <a:srgbClr val="FF26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333333"/>
                </a:solidFill>
                <a:latin typeface="Calibri" panose="020F0502020204030204" pitchFamily="34" charset="0"/>
              </a:rPr>
              <a:t>[allocate inode]</a:t>
            </a:r>
          </a:p>
        </p:txBody>
      </p:sp>
    </p:spTree>
    <p:extLst>
      <p:ext uri="{BB962C8B-B14F-4D97-AF65-F5344CB8AC3E}">
        <p14:creationId xmlns:p14="http://schemas.microsoft.com/office/powerpoint/2010/main" val="193665773"/>
      </p:ext>
    </p:extLst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8" name="Shape 17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56362">
              <a:defRPr sz="48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Group Descriptor (aka Summary Block)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0355" y="1623662"/>
            <a:ext cx="7175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0070C0"/>
              </a:buClr>
              <a:buFont typeface="Wingdings" pitchFamily="2" charset="2"/>
              <a:buChar char="§"/>
            </a:pPr>
            <a:r>
              <a:rPr lang="en-US" b="0" dirty="0">
                <a:latin typeface="Calibri" panose="020F0502020204030204" pitchFamily="34" charset="0"/>
              </a:rPr>
              <a:t>How does file system know which new group to pick?</a:t>
            </a:r>
          </a:p>
        </p:txBody>
      </p:sp>
    </p:spTree>
    <p:extLst>
      <p:ext uri="{BB962C8B-B14F-4D97-AF65-F5344CB8AC3E}">
        <p14:creationId xmlns:p14="http://schemas.microsoft.com/office/powerpoint/2010/main" val="267228778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Shape 1783"/>
          <p:cNvSpPr/>
          <p:nvPr/>
        </p:nvSpPr>
        <p:spPr>
          <a:xfrm>
            <a:off x="5471633" y="2434599"/>
            <a:ext cx="2981314" cy="789290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Data Blocks</a:t>
            </a:r>
          </a:p>
        </p:txBody>
      </p:sp>
      <p:sp>
        <p:nvSpPr>
          <p:cNvPr id="1784" name="Shape 1784"/>
          <p:cNvSpPr/>
          <p:nvPr/>
        </p:nvSpPr>
        <p:spPr>
          <a:xfrm>
            <a:off x="360655" y="2434599"/>
            <a:ext cx="1205832" cy="789290"/>
          </a:xfrm>
          <a:prstGeom prst="rect">
            <a:avLst/>
          </a:prstGeom>
          <a:solidFill>
            <a:srgbClr val="5747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super block</a:t>
            </a:r>
          </a:p>
        </p:txBody>
      </p:sp>
      <p:sp>
        <p:nvSpPr>
          <p:cNvPr id="1785" name="Shape 1785"/>
          <p:cNvSpPr/>
          <p:nvPr/>
        </p:nvSpPr>
        <p:spPr>
          <a:xfrm>
            <a:off x="3947310" y="2434599"/>
            <a:ext cx="1480425" cy="789290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inodes</a:t>
            </a:r>
          </a:p>
        </p:txBody>
      </p:sp>
      <p:sp>
        <p:nvSpPr>
          <p:cNvPr id="1786" name="Shape 1786"/>
          <p:cNvSpPr/>
          <p:nvPr/>
        </p:nvSpPr>
        <p:spPr>
          <a:xfrm>
            <a:off x="230355" y="3284658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1787" name="Shape 1787"/>
          <p:cNvSpPr/>
          <p:nvPr/>
        </p:nvSpPr>
        <p:spPr>
          <a:xfrm>
            <a:off x="8258062" y="3284658"/>
            <a:ext cx="27892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G</a:t>
            </a:r>
          </a:p>
        </p:txBody>
      </p:sp>
      <p:sp>
        <p:nvSpPr>
          <p:cNvPr id="1788" name="Shape 17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56362">
              <a:defRPr sz="48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Group Descriptor (aka Summary Block)</a:t>
            </a:r>
          </a:p>
        </p:txBody>
      </p:sp>
      <p:sp>
        <p:nvSpPr>
          <p:cNvPr id="1789" name="Shape 1789"/>
          <p:cNvSpPr/>
          <p:nvPr/>
        </p:nvSpPr>
        <p:spPr>
          <a:xfrm>
            <a:off x="2694228" y="2434599"/>
            <a:ext cx="1205832" cy="789290"/>
          </a:xfrm>
          <a:prstGeom prst="rect">
            <a:avLst/>
          </a:prstGeom>
          <a:solidFill>
            <a:srgbClr val="BC8027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bitmaps</a:t>
            </a:r>
          </a:p>
        </p:txBody>
      </p:sp>
      <p:sp>
        <p:nvSpPr>
          <p:cNvPr id="1790" name="Shape 1790"/>
          <p:cNvSpPr/>
          <p:nvPr/>
        </p:nvSpPr>
        <p:spPr>
          <a:xfrm>
            <a:off x="1622666" y="2434599"/>
            <a:ext cx="1015384" cy="789290"/>
          </a:xfrm>
          <a:prstGeom prst="rect">
            <a:avLst/>
          </a:prstGeom>
          <a:solidFill>
            <a:srgbClr val="971817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  <a:latin typeface="Helvetica"/>
                <a:ea typeface="Helvetica"/>
                <a:cs typeface="Helvetica"/>
                <a:sym typeface="Helvetica"/>
              </a:rPr>
              <a:t>sum-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  <a:latin typeface="Helvetica"/>
                <a:ea typeface="Helvetica"/>
                <a:cs typeface="Helvetica"/>
                <a:sym typeface="Helvetica"/>
              </a:rPr>
              <a:t>mary</a:t>
            </a:r>
          </a:p>
        </p:txBody>
      </p:sp>
      <p:sp>
        <p:nvSpPr>
          <p:cNvPr id="1791" name="Shape 1791"/>
          <p:cNvSpPr/>
          <p:nvPr/>
        </p:nvSpPr>
        <p:spPr>
          <a:xfrm>
            <a:off x="770744" y="4025884"/>
            <a:ext cx="6094711" cy="851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Tracks </a:t>
            </a:r>
            <a:r>
              <a:rPr lang="en-US" sz="2531" b="0" dirty="0">
                <a:solidFill>
                  <a:srgbClr val="0070C0"/>
                </a:solidFill>
                <a:latin typeface="Calibri" panose="020F0502020204030204" pitchFamily="34" charset="0"/>
              </a:rPr>
              <a:t>number</a:t>
            </a:r>
            <a:r>
              <a:rPr lang="en-US"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 of </a:t>
            </a: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free </a:t>
            </a:r>
            <a:r>
              <a:rPr sz="2531" b="0" dirty="0" err="1">
                <a:solidFill>
                  <a:srgbClr val="000000"/>
                </a:solidFill>
                <a:latin typeface="Calibri" panose="020F0502020204030204" pitchFamily="34" charset="0"/>
              </a:rPr>
              <a:t>inodes</a:t>
            </a:r>
            <a:r>
              <a:rPr lang="en-US"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 and </a:t>
            </a: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data blocks</a:t>
            </a:r>
            <a:r>
              <a:rPr lang="en-US"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 in this group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0355" y="1623662"/>
            <a:ext cx="7175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0070C0"/>
              </a:buClr>
              <a:buFont typeface="Wingdings" pitchFamily="2" charset="2"/>
              <a:buChar char="§"/>
            </a:pPr>
            <a:r>
              <a:rPr lang="en-US" b="0" dirty="0">
                <a:latin typeface="Calibri" panose="020F0502020204030204" pitchFamily="34" charset="0"/>
              </a:rPr>
              <a:t>How does file system know which new group to pick?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56BC601-4E32-FF4C-AD15-9E9B421ED331}"/>
              </a:ext>
            </a:extLst>
          </p:cNvPr>
          <p:cNvCxnSpPr>
            <a:stCxn id="1790" idx="2"/>
          </p:cNvCxnSpPr>
          <p:nvPr/>
        </p:nvCxnSpPr>
        <p:spPr bwMode="auto">
          <a:xfrm flipH="1">
            <a:off x="1979712" y="3223889"/>
            <a:ext cx="150646" cy="781175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137563674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Shape 17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Conclusion</a:t>
            </a:r>
          </a:p>
        </p:txBody>
      </p:sp>
      <p:sp>
        <p:nvSpPr>
          <p:cNvPr id="1797" name="Shape 1797"/>
          <p:cNvSpPr>
            <a:spLocks noGrp="1"/>
          </p:cNvSpPr>
          <p:nvPr>
            <p:ph type="body" idx="4294967295"/>
          </p:nvPr>
        </p:nvSpPr>
        <p:spPr>
          <a:xfrm>
            <a:off x="290725" y="1557456"/>
            <a:ext cx="8432373" cy="4990783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333333"/>
                </a:solidFill>
              </a:rPr>
              <a:t>First disk-aware file system</a:t>
            </a:r>
            <a:endParaRPr lang="en-US" sz="2672" dirty="0">
              <a:solidFill>
                <a:srgbClr val="33333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461" dirty="0">
                <a:solidFill>
                  <a:srgbClr val="333333"/>
                </a:solidFill>
              </a:rPr>
              <a:t>Bitmaps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461" dirty="0">
                <a:solidFill>
                  <a:srgbClr val="333333"/>
                </a:solidFill>
              </a:rPr>
              <a:t>Locality groups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461" dirty="0">
                <a:solidFill>
                  <a:srgbClr val="333333"/>
                </a:solidFill>
              </a:rPr>
              <a:t>Rotated superblocks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461" dirty="0">
                <a:solidFill>
                  <a:srgbClr val="333333"/>
                </a:solidFill>
              </a:rPr>
              <a:t>Large blocks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461" dirty="0">
                <a:solidFill>
                  <a:srgbClr val="333333"/>
                </a:solidFill>
              </a:rPr>
              <a:t>Fragments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461" dirty="0">
                <a:solidFill>
                  <a:srgbClr val="333333"/>
                </a:solidFill>
              </a:rPr>
              <a:t>Smart allocation policy</a:t>
            </a:r>
            <a:endParaRPr sz="2672" dirty="0">
              <a:solidFill>
                <a:srgbClr val="333333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333333"/>
                </a:solidFill>
              </a:rPr>
              <a:t>FFS inspired modern files systems, including ext2 and ext3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333333"/>
                </a:solidFill>
              </a:rPr>
              <a:t>FFS also introduced several new features: 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61" dirty="0">
                <a:solidFill>
                  <a:srgbClr val="333333"/>
                </a:solidFill>
              </a:rPr>
              <a:t> long file names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61" dirty="0">
                <a:solidFill>
                  <a:srgbClr val="333333"/>
                </a:solidFill>
              </a:rPr>
              <a:t> atomic rename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61" dirty="0">
                <a:solidFill>
                  <a:srgbClr val="333333"/>
                </a:solidFill>
              </a:rPr>
              <a:t> symbolic links</a:t>
            </a:r>
          </a:p>
        </p:txBody>
      </p:sp>
    </p:spTree>
    <p:extLst>
      <p:ext uri="{BB962C8B-B14F-4D97-AF65-F5344CB8AC3E}">
        <p14:creationId xmlns:p14="http://schemas.microsoft.com/office/powerpoint/2010/main" val="831206242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9" name="Shape 179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Advice</a:t>
            </a:r>
          </a:p>
        </p:txBody>
      </p:sp>
      <p:sp>
        <p:nvSpPr>
          <p:cNvPr id="1800" name="Shape 1800"/>
          <p:cNvSpPr>
            <a:spLocks noGrp="1"/>
          </p:cNvSpPr>
          <p:nvPr>
            <p:ph type="body" idx="4294967295"/>
          </p:nvPr>
        </p:nvSpPr>
        <p:spPr>
          <a:xfrm>
            <a:off x="401019" y="1592067"/>
            <a:ext cx="7961932" cy="513271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2320" dirty="0"/>
              <a:t>All hardware is unique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320" dirty="0"/>
              <a:t>Treat disk like disk!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320" dirty="0"/>
              <a:t>Treat flash like flash!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320" dirty="0"/>
              <a:t>Treat random-access memory like random-access memory!</a:t>
            </a:r>
          </a:p>
        </p:txBody>
      </p:sp>
    </p:spTree>
    <p:extLst>
      <p:ext uri="{BB962C8B-B14F-4D97-AF65-F5344CB8AC3E}">
        <p14:creationId xmlns:p14="http://schemas.microsoft.com/office/powerpoint/2010/main" val="379056131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/>
        </p:nvSpPr>
        <p:spPr>
          <a:xfrm>
            <a:off x="1434121" y="876054"/>
            <a:ext cx="52514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data</a:t>
            </a:r>
          </a:p>
        </p:txBody>
      </p:sp>
      <p:sp>
        <p:nvSpPr>
          <p:cNvPr id="268" name="Shape 268"/>
          <p:cNvSpPr/>
          <p:nvPr/>
        </p:nvSpPr>
        <p:spPr>
          <a:xfrm>
            <a:off x="2358611" y="876054"/>
            <a:ext cx="65402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inode</a:t>
            </a:r>
            <a:endParaRPr sz="196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69" name="Shape 269"/>
          <p:cNvSpPr/>
          <p:nvPr/>
        </p:nvSpPr>
        <p:spPr>
          <a:xfrm>
            <a:off x="3507627" y="876054"/>
            <a:ext cx="507319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root</a:t>
            </a:r>
          </a:p>
        </p:txBody>
      </p:sp>
      <p:sp>
        <p:nvSpPr>
          <p:cNvPr id="270" name="Shape 270"/>
          <p:cNvSpPr/>
          <p:nvPr/>
        </p:nvSpPr>
        <p:spPr>
          <a:xfrm>
            <a:off x="4496999" y="876054"/>
            <a:ext cx="40985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foo</a:t>
            </a:r>
          </a:p>
        </p:txBody>
      </p:sp>
      <p:sp>
        <p:nvSpPr>
          <p:cNvPr id="271" name="Shape 271"/>
          <p:cNvSpPr/>
          <p:nvPr/>
        </p:nvSpPr>
        <p:spPr>
          <a:xfrm>
            <a:off x="5393859" y="876054"/>
            <a:ext cx="4135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bar</a:t>
            </a:r>
          </a:p>
        </p:txBody>
      </p:sp>
      <p:sp>
        <p:nvSpPr>
          <p:cNvPr id="272" name="Shape 272"/>
          <p:cNvSpPr/>
          <p:nvPr/>
        </p:nvSpPr>
        <p:spPr>
          <a:xfrm>
            <a:off x="6292595" y="876054"/>
            <a:ext cx="507319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root</a:t>
            </a:r>
          </a:p>
        </p:txBody>
      </p:sp>
      <p:sp>
        <p:nvSpPr>
          <p:cNvPr id="273" name="Shape 273"/>
          <p:cNvSpPr/>
          <p:nvPr/>
        </p:nvSpPr>
        <p:spPr>
          <a:xfrm>
            <a:off x="7281967" y="876054"/>
            <a:ext cx="40985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foo</a:t>
            </a:r>
          </a:p>
        </p:txBody>
      </p:sp>
      <p:sp>
        <p:nvSpPr>
          <p:cNvPr id="274" name="Shape 274"/>
          <p:cNvSpPr/>
          <p:nvPr/>
        </p:nvSpPr>
        <p:spPr>
          <a:xfrm>
            <a:off x="1295354" y="1143945"/>
            <a:ext cx="8031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bitmap</a:t>
            </a:r>
          </a:p>
        </p:txBody>
      </p:sp>
      <p:sp>
        <p:nvSpPr>
          <p:cNvPr id="275" name="Shape 275"/>
          <p:cNvSpPr/>
          <p:nvPr/>
        </p:nvSpPr>
        <p:spPr>
          <a:xfrm>
            <a:off x="2282351" y="1143945"/>
            <a:ext cx="8031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bitmap</a:t>
            </a:r>
          </a:p>
        </p:txBody>
      </p:sp>
      <p:sp>
        <p:nvSpPr>
          <p:cNvPr id="276" name="Shape 276"/>
          <p:cNvSpPr/>
          <p:nvPr/>
        </p:nvSpPr>
        <p:spPr>
          <a:xfrm>
            <a:off x="3408115" y="1143945"/>
            <a:ext cx="65402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inode</a:t>
            </a:r>
            <a:endParaRPr sz="196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77" name="Shape 277"/>
          <p:cNvSpPr/>
          <p:nvPr/>
        </p:nvSpPr>
        <p:spPr>
          <a:xfrm>
            <a:off x="4358107" y="1143945"/>
            <a:ext cx="65402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inode</a:t>
            </a:r>
            <a:endParaRPr sz="196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78" name="Shape 278"/>
          <p:cNvSpPr/>
          <p:nvPr/>
        </p:nvSpPr>
        <p:spPr>
          <a:xfrm>
            <a:off x="5268719" y="1143945"/>
            <a:ext cx="65402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inode</a:t>
            </a:r>
            <a:endParaRPr sz="196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79" name="Shape 279"/>
          <p:cNvSpPr/>
          <p:nvPr/>
        </p:nvSpPr>
        <p:spPr>
          <a:xfrm>
            <a:off x="6255591" y="1143945"/>
            <a:ext cx="52514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data</a:t>
            </a:r>
          </a:p>
        </p:txBody>
      </p:sp>
      <p:sp>
        <p:nvSpPr>
          <p:cNvPr id="280" name="Shape 280"/>
          <p:cNvSpPr/>
          <p:nvPr/>
        </p:nvSpPr>
        <p:spPr>
          <a:xfrm>
            <a:off x="7205583" y="1143945"/>
            <a:ext cx="52514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data</a:t>
            </a:r>
          </a:p>
        </p:txBody>
      </p:sp>
      <p:sp>
        <p:nvSpPr>
          <p:cNvPr id="281" name="Shape 281"/>
          <p:cNvSpPr/>
          <p:nvPr/>
        </p:nvSpPr>
        <p:spPr>
          <a:xfrm>
            <a:off x="1115518" y="1651992"/>
            <a:ext cx="6912964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282" name="Shape 282"/>
          <p:cNvSpPr/>
          <p:nvPr/>
        </p:nvSpPr>
        <p:spPr>
          <a:xfrm flipV="1">
            <a:off x="3324096" y="939344"/>
            <a:ext cx="1" cy="279750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283" name="Shape 283"/>
          <p:cNvSpPr/>
          <p:nvPr/>
        </p:nvSpPr>
        <p:spPr>
          <a:xfrm flipV="1">
            <a:off x="6103439" y="939344"/>
            <a:ext cx="1" cy="279751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284" name="Shape 284"/>
          <p:cNvSpPr/>
          <p:nvPr/>
        </p:nvSpPr>
        <p:spPr>
          <a:xfrm>
            <a:off x="3480453" y="241775"/>
            <a:ext cx="2099998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create /foo/bar</a:t>
            </a:r>
          </a:p>
        </p:txBody>
      </p:sp>
      <p:sp>
        <p:nvSpPr>
          <p:cNvPr id="285" name="Shape 285"/>
          <p:cNvSpPr/>
          <p:nvPr/>
        </p:nvSpPr>
        <p:spPr>
          <a:xfrm>
            <a:off x="3465997" y="1661866"/>
            <a:ext cx="5352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read</a:t>
            </a:r>
          </a:p>
        </p:txBody>
      </p:sp>
      <p:sp>
        <p:nvSpPr>
          <p:cNvPr id="286" name="Shape 286"/>
          <p:cNvSpPr/>
          <p:nvPr/>
        </p:nvSpPr>
        <p:spPr>
          <a:xfrm>
            <a:off x="6234200" y="1929757"/>
            <a:ext cx="5352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read</a:t>
            </a:r>
          </a:p>
        </p:txBody>
      </p:sp>
      <p:sp>
        <p:nvSpPr>
          <p:cNvPr id="287" name="Shape 287"/>
          <p:cNvSpPr/>
          <p:nvPr/>
        </p:nvSpPr>
        <p:spPr>
          <a:xfrm>
            <a:off x="4358966" y="2197648"/>
            <a:ext cx="5352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read</a:t>
            </a:r>
          </a:p>
        </p:txBody>
      </p:sp>
      <p:sp>
        <p:nvSpPr>
          <p:cNvPr id="288" name="Shape 288"/>
          <p:cNvSpPr/>
          <p:nvPr/>
        </p:nvSpPr>
        <p:spPr>
          <a:xfrm>
            <a:off x="7225395" y="2465538"/>
            <a:ext cx="5352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read</a:t>
            </a:r>
          </a:p>
        </p:txBody>
      </p:sp>
      <p:sp>
        <p:nvSpPr>
          <p:cNvPr id="289" name="Shape 289"/>
          <p:cNvSpPr/>
          <p:nvPr/>
        </p:nvSpPr>
        <p:spPr>
          <a:xfrm>
            <a:off x="2403364" y="2733429"/>
            <a:ext cx="5352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read</a:t>
            </a:r>
          </a:p>
        </p:txBody>
      </p:sp>
      <p:sp>
        <p:nvSpPr>
          <p:cNvPr id="290" name="Shape 290"/>
          <p:cNvSpPr/>
          <p:nvPr/>
        </p:nvSpPr>
        <p:spPr>
          <a:xfrm>
            <a:off x="2394238" y="3001320"/>
            <a:ext cx="606449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write</a:t>
            </a:r>
          </a:p>
        </p:txBody>
      </p:sp>
      <p:sp>
        <p:nvSpPr>
          <p:cNvPr id="291" name="Shape 291"/>
          <p:cNvSpPr/>
          <p:nvPr/>
        </p:nvSpPr>
        <p:spPr>
          <a:xfrm>
            <a:off x="5350161" y="3358507"/>
            <a:ext cx="5352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read</a:t>
            </a:r>
          </a:p>
        </p:txBody>
      </p:sp>
      <p:sp>
        <p:nvSpPr>
          <p:cNvPr id="292" name="Shape 292"/>
          <p:cNvSpPr/>
          <p:nvPr/>
        </p:nvSpPr>
        <p:spPr>
          <a:xfrm>
            <a:off x="5341035" y="3626398"/>
            <a:ext cx="606449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write</a:t>
            </a:r>
          </a:p>
        </p:txBody>
      </p:sp>
      <p:sp>
        <p:nvSpPr>
          <p:cNvPr id="293" name="Shape 293"/>
          <p:cNvSpPr/>
          <p:nvPr/>
        </p:nvSpPr>
        <p:spPr>
          <a:xfrm>
            <a:off x="6740297" y="98143"/>
            <a:ext cx="2266583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>
              <a:defRPr>
                <a:solidFill>
                  <a:srgbClr val="FF26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333333"/>
                </a:solidFill>
                <a:latin typeface="Calibri" panose="020F0502020204030204" pitchFamily="34" charset="0"/>
              </a:rPr>
              <a:t>[populate inode]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42606" y="5083000"/>
            <a:ext cx="34928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Calibri" panose="020F0502020204030204" pitchFamily="34" charset="0"/>
              </a:rPr>
              <a:t>Why must read bar </a:t>
            </a:r>
            <a:r>
              <a:rPr lang="en-US" b="0" dirty="0" err="1">
                <a:latin typeface="Calibri" panose="020F0502020204030204" pitchFamily="34" charset="0"/>
              </a:rPr>
              <a:t>inode</a:t>
            </a:r>
            <a:r>
              <a:rPr lang="en-US" b="0" dirty="0">
                <a:latin typeface="Calibri" panose="020F0502020204030204" pitchFamily="34" charset="0"/>
              </a:rPr>
              <a:t>?</a:t>
            </a:r>
          </a:p>
          <a:p>
            <a:r>
              <a:rPr lang="en-US" b="0" dirty="0">
                <a:latin typeface="Calibri" panose="020F0502020204030204" pitchFamily="34" charset="0"/>
              </a:rPr>
              <a:t>How to initialize </a:t>
            </a:r>
            <a:r>
              <a:rPr lang="en-US" b="0" dirty="0" err="1">
                <a:latin typeface="Calibri" panose="020F0502020204030204" pitchFamily="34" charset="0"/>
              </a:rPr>
              <a:t>inode</a:t>
            </a:r>
            <a:r>
              <a:rPr lang="en-US" b="0" dirty="0">
                <a:latin typeface="Calibri" panose="020F050202020403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8767782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/>
        </p:nvSpPr>
        <p:spPr>
          <a:xfrm>
            <a:off x="1434121" y="876054"/>
            <a:ext cx="52514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data</a:t>
            </a:r>
          </a:p>
        </p:txBody>
      </p:sp>
      <p:sp>
        <p:nvSpPr>
          <p:cNvPr id="296" name="Shape 296"/>
          <p:cNvSpPr/>
          <p:nvPr/>
        </p:nvSpPr>
        <p:spPr>
          <a:xfrm>
            <a:off x="2358611" y="876054"/>
            <a:ext cx="65402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inode</a:t>
            </a:r>
            <a:endParaRPr sz="196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97" name="Shape 297"/>
          <p:cNvSpPr/>
          <p:nvPr/>
        </p:nvSpPr>
        <p:spPr>
          <a:xfrm>
            <a:off x="3507627" y="876054"/>
            <a:ext cx="507319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root</a:t>
            </a:r>
          </a:p>
        </p:txBody>
      </p:sp>
      <p:sp>
        <p:nvSpPr>
          <p:cNvPr id="298" name="Shape 298"/>
          <p:cNvSpPr/>
          <p:nvPr/>
        </p:nvSpPr>
        <p:spPr>
          <a:xfrm>
            <a:off x="4496999" y="876054"/>
            <a:ext cx="40985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foo</a:t>
            </a:r>
          </a:p>
        </p:txBody>
      </p:sp>
      <p:sp>
        <p:nvSpPr>
          <p:cNvPr id="299" name="Shape 299"/>
          <p:cNvSpPr/>
          <p:nvPr/>
        </p:nvSpPr>
        <p:spPr>
          <a:xfrm>
            <a:off x="5393859" y="876054"/>
            <a:ext cx="4135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bar</a:t>
            </a:r>
          </a:p>
        </p:txBody>
      </p:sp>
      <p:sp>
        <p:nvSpPr>
          <p:cNvPr id="300" name="Shape 300"/>
          <p:cNvSpPr/>
          <p:nvPr/>
        </p:nvSpPr>
        <p:spPr>
          <a:xfrm>
            <a:off x="6292595" y="876054"/>
            <a:ext cx="507319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root</a:t>
            </a:r>
          </a:p>
        </p:txBody>
      </p:sp>
      <p:sp>
        <p:nvSpPr>
          <p:cNvPr id="301" name="Shape 301"/>
          <p:cNvSpPr/>
          <p:nvPr/>
        </p:nvSpPr>
        <p:spPr>
          <a:xfrm>
            <a:off x="7281967" y="876054"/>
            <a:ext cx="40985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foo</a:t>
            </a:r>
          </a:p>
        </p:txBody>
      </p:sp>
      <p:sp>
        <p:nvSpPr>
          <p:cNvPr id="302" name="Shape 302"/>
          <p:cNvSpPr/>
          <p:nvPr/>
        </p:nvSpPr>
        <p:spPr>
          <a:xfrm>
            <a:off x="1295354" y="1143945"/>
            <a:ext cx="8031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bitmap</a:t>
            </a:r>
          </a:p>
        </p:txBody>
      </p:sp>
      <p:sp>
        <p:nvSpPr>
          <p:cNvPr id="303" name="Shape 303"/>
          <p:cNvSpPr/>
          <p:nvPr/>
        </p:nvSpPr>
        <p:spPr>
          <a:xfrm>
            <a:off x="2282351" y="1143945"/>
            <a:ext cx="8031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bitmap</a:t>
            </a:r>
          </a:p>
        </p:txBody>
      </p:sp>
      <p:sp>
        <p:nvSpPr>
          <p:cNvPr id="304" name="Shape 304"/>
          <p:cNvSpPr/>
          <p:nvPr/>
        </p:nvSpPr>
        <p:spPr>
          <a:xfrm>
            <a:off x="3408115" y="1143945"/>
            <a:ext cx="65402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inode</a:t>
            </a:r>
            <a:endParaRPr sz="196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05" name="Shape 305"/>
          <p:cNvSpPr/>
          <p:nvPr/>
        </p:nvSpPr>
        <p:spPr>
          <a:xfrm>
            <a:off x="4358107" y="1143945"/>
            <a:ext cx="65402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inode</a:t>
            </a:r>
            <a:endParaRPr sz="196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06" name="Shape 306"/>
          <p:cNvSpPr/>
          <p:nvPr/>
        </p:nvSpPr>
        <p:spPr>
          <a:xfrm>
            <a:off x="5268719" y="1143945"/>
            <a:ext cx="65402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inode</a:t>
            </a:r>
            <a:endParaRPr sz="196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07" name="Shape 307"/>
          <p:cNvSpPr/>
          <p:nvPr/>
        </p:nvSpPr>
        <p:spPr>
          <a:xfrm>
            <a:off x="6255591" y="1143945"/>
            <a:ext cx="52514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data</a:t>
            </a:r>
          </a:p>
        </p:txBody>
      </p:sp>
      <p:sp>
        <p:nvSpPr>
          <p:cNvPr id="308" name="Shape 308"/>
          <p:cNvSpPr/>
          <p:nvPr/>
        </p:nvSpPr>
        <p:spPr>
          <a:xfrm>
            <a:off x="7205583" y="1143945"/>
            <a:ext cx="52514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data</a:t>
            </a:r>
          </a:p>
        </p:txBody>
      </p:sp>
      <p:sp>
        <p:nvSpPr>
          <p:cNvPr id="309" name="Shape 309"/>
          <p:cNvSpPr/>
          <p:nvPr/>
        </p:nvSpPr>
        <p:spPr>
          <a:xfrm>
            <a:off x="1115518" y="1651992"/>
            <a:ext cx="6912964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310" name="Shape 310"/>
          <p:cNvSpPr/>
          <p:nvPr/>
        </p:nvSpPr>
        <p:spPr>
          <a:xfrm flipV="1">
            <a:off x="3324096" y="939344"/>
            <a:ext cx="1" cy="279750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311" name="Shape 311"/>
          <p:cNvSpPr/>
          <p:nvPr/>
        </p:nvSpPr>
        <p:spPr>
          <a:xfrm flipV="1">
            <a:off x="6103439" y="939344"/>
            <a:ext cx="1" cy="279751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312" name="Shape 312"/>
          <p:cNvSpPr/>
          <p:nvPr/>
        </p:nvSpPr>
        <p:spPr>
          <a:xfrm>
            <a:off x="3480453" y="241775"/>
            <a:ext cx="2099998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create /foo/bar</a:t>
            </a:r>
          </a:p>
        </p:txBody>
      </p:sp>
      <p:sp>
        <p:nvSpPr>
          <p:cNvPr id="313" name="Shape 313"/>
          <p:cNvSpPr/>
          <p:nvPr/>
        </p:nvSpPr>
        <p:spPr>
          <a:xfrm>
            <a:off x="3465997" y="1661866"/>
            <a:ext cx="5352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read</a:t>
            </a:r>
          </a:p>
        </p:txBody>
      </p:sp>
      <p:sp>
        <p:nvSpPr>
          <p:cNvPr id="314" name="Shape 314"/>
          <p:cNvSpPr/>
          <p:nvPr/>
        </p:nvSpPr>
        <p:spPr>
          <a:xfrm>
            <a:off x="6234200" y="1929757"/>
            <a:ext cx="5352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read</a:t>
            </a:r>
          </a:p>
        </p:txBody>
      </p:sp>
      <p:sp>
        <p:nvSpPr>
          <p:cNvPr id="315" name="Shape 315"/>
          <p:cNvSpPr/>
          <p:nvPr/>
        </p:nvSpPr>
        <p:spPr>
          <a:xfrm>
            <a:off x="4358966" y="2197648"/>
            <a:ext cx="5352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read</a:t>
            </a:r>
          </a:p>
        </p:txBody>
      </p:sp>
      <p:sp>
        <p:nvSpPr>
          <p:cNvPr id="316" name="Shape 316"/>
          <p:cNvSpPr/>
          <p:nvPr/>
        </p:nvSpPr>
        <p:spPr>
          <a:xfrm>
            <a:off x="7225395" y="2465538"/>
            <a:ext cx="5352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read</a:t>
            </a:r>
          </a:p>
        </p:txBody>
      </p:sp>
      <p:sp>
        <p:nvSpPr>
          <p:cNvPr id="317" name="Shape 317"/>
          <p:cNvSpPr/>
          <p:nvPr/>
        </p:nvSpPr>
        <p:spPr>
          <a:xfrm>
            <a:off x="2403364" y="2733429"/>
            <a:ext cx="5352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read</a:t>
            </a:r>
          </a:p>
        </p:txBody>
      </p:sp>
      <p:sp>
        <p:nvSpPr>
          <p:cNvPr id="318" name="Shape 318"/>
          <p:cNvSpPr/>
          <p:nvPr/>
        </p:nvSpPr>
        <p:spPr>
          <a:xfrm>
            <a:off x="2394238" y="3001320"/>
            <a:ext cx="606449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write</a:t>
            </a:r>
          </a:p>
        </p:txBody>
      </p:sp>
      <p:sp>
        <p:nvSpPr>
          <p:cNvPr id="319" name="Shape 319"/>
          <p:cNvSpPr/>
          <p:nvPr/>
        </p:nvSpPr>
        <p:spPr>
          <a:xfrm>
            <a:off x="4358769" y="3983586"/>
            <a:ext cx="606449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write</a:t>
            </a:r>
          </a:p>
        </p:txBody>
      </p:sp>
      <p:sp>
        <p:nvSpPr>
          <p:cNvPr id="320" name="Shape 320"/>
          <p:cNvSpPr/>
          <p:nvPr/>
        </p:nvSpPr>
        <p:spPr>
          <a:xfrm>
            <a:off x="5350161" y="3358507"/>
            <a:ext cx="5352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read</a:t>
            </a:r>
          </a:p>
        </p:txBody>
      </p:sp>
      <p:sp>
        <p:nvSpPr>
          <p:cNvPr id="321" name="Shape 321"/>
          <p:cNvSpPr/>
          <p:nvPr/>
        </p:nvSpPr>
        <p:spPr>
          <a:xfrm>
            <a:off x="5341035" y="3626398"/>
            <a:ext cx="606449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write</a:t>
            </a:r>
          </a:p>
        </p:txBody>
      </p:sp>
      <p:sp>
        <p:nvSpPr>
          <p:cNvPr id="322" name="Shape 322"/>
          <p:cNvSpPr/>
          <p:nvPr/>
        </p:nvSpPr>
        <p:spPr>
          <a:xfrm>
            <a:off x="7216269" y="4336208"/>
            <a:ext cx="606449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write</a:t>
            </a:r>
          </a:p>
        </p:txBody>
      </p:sp>
      <p:sp>
        <p:nvSpPr>
          <p:cNvPr id="323" name="Shape 323"/>
          <p:cNvSpPr/>
          <p:nvPr/>
        </p:nvSpPr>
        <p:spPr>
          <a:xfrm>
            <a:off x="6742157" y="98143"/>
            <a:ext cx="226472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>
              <a:defRPr>
                <a:solidFill>
                  <a:srgbClr val="FF26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333333"/>
                </a:solidFill>
                <a:latin typeface="Calibri" panose="020F0502020204030204" pitchFamily="34" charset="0"/>
              </a:rPr>
              <a:t>[add bar to /foo]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21887" y="5083000"/>
            <a:ext cx="60535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Calibri" panose="020F0502020204030204" pitchFamily="34" charset="0"/>
              </a:rPr>
              <a:t>Update </a:t>
            </a:r>
            <a:r>
              <a:rPr lang="en-US" b="0" dirty="0" err="1">
                <a:latin typeface="Calibri" panose="020F0502020204030204" pitchFamily="34" charset="0"/>
              </a:rPr>
              <a:t>inode</a:t>
            </a:r>
            <a:r>
              <a:rPr lang="en-US" b="0" dirty="0">
                <a:latin typeface="Calibri" panose="020F0502020204030204" pitchFamily="34" charset="0"/>
              </a:rPr>
              <a:t> (e.g., size) and data for directory </a:t>
            </a:r>
          </a:p>
        </p:txBody>
      </p:sp>
    </p:spTree>
    <p:extLst>
      <p:ext uri="{BB962C8B-B14F-4D97-AF65-F5344CB8AC3E}">
        <p14:creationId xmlns:p14="http://schemas.microsoft.com/office/powerpoint/2010/main" val="123791725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0" name="Shape 2290"/>
          <p:cNvSpPr/>
          <p:nvPr/>
        </p:nvSpPr>
        <p:spPr>
          <a:xfrm>
            <a:off x="1076934" y="1233241"/>
            <a:ext cx="52514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data</a:t>
            </a:r>
          </a:p>
        </p:txBody>
      </p:sp>
      <p:sp>
        <p:nvSpPr>
          <p:cNvPr id="2291" name="Shape 2291"/>
          <p:cNvSpPr/>
          <p:nvPr/>
        </p:nvSpPr>
        <p:spPr>
          <a:xfrm>
            <a:off x="2001423" y="1233241"/>
            <a:ext cx="65402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inode</a:t>
            </a:r>
            <a:endParaRPr sz="196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292" name="Shape 2292"/>
          <p:cNvSpPr/>
          <p:nvPr/>
        </p:nvSpPr>
        <p:spPr>
          <a:xfrm>
            <a:off x="3150440" y="1233241"/>
            <a:ext cx="507319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root</a:t>
            </a:r>
          </a:p>
        </p:txBody>
      </p:sp>
      <p:sp>
        <p:nvSpPr>
          <p:cNvPr id="2293" name="Shape 2293"/>
          <p:cNvSpPr/>
          <p:nvPr/>
        </p:nvSpPr>
        <p:spPr>
          <a:xfrm>
            <a:off x="4139811" y="1233241"/>
            <a:ext cx="40985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foo</a:t>
            </a:r>
          </a:p>
        </p:txBody>
      </p:sp>
      <p:sp>
        <p:nvSpPr>
          <p:cNvPr id="2294" name="Shape 2294"/>
          <p:cNvSpPr/>
          <p:nvPr/>
        </p:nvSpPr>
        <p:spPr>
          <a:xfrm>
            <a:off x="5036672" y="1233241"/>
            <a:ext cx="4135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bar</a:t>
            </a:r>
          </a:p>
        </p:txBody>
      </p:sp>
      <p:sp>
        <p:nvSpPr>
          <p:cNvPr id="2295" name="Shape 2295"/>
          <p:cNvSpPr/>
          <p:nvPr/>
        </p:nvSpPr>
        <p:spPr>
          <a:xfrm>
            <a:off x="5935408" y="1233241"/>
            <a:ext cx="507319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root</a:t>
            </a:r>
          </a:p>
        </p:txBody>
      </p:sp>
      <p:sp>
        <p:nvSpPr>
          <p:cNvPr id="2296" name="Shape 2296"/>
          <p:cNvSpPr/>
          <p:nvPr/>
        </p:nvSpPr>
        <p:spPr>
          <a:xfrm>
            <a:off x="6924780" y="1233241"/>
            <a:ext cx="40985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foo</a:t>
            </a:r>
          </a:p>
        </p:txBody>
      </p:sp>
      <p:sp>
        <p:nvSpPr>
          <p:cNvPr id="2297" name="Shape 2297"/>
          <p:cNvSpPr/>
          <p:nvPr/>
        </p:nvSpPr>
        <p:spPr>
          <a:xfrm>
            <a:off x="938167" y="1501132"/>
            <a:ext cx="8031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bitmap</a:t>
            </a:r>
          </a:p>
        </p:txBody>
      </p:sp>
      <p:sp>
        <p:nvSpPr>
          <p:cNvPr id="2298" name="Shape 2298"/>
          <p:cNvSpPr/>
          <p:nvPr/>
        </p:nvSpPr>
        <p:spPr>
          <a:xfrm>
            <a:off x="1925164" y="1501132"/>
            <a:ext cx="8031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bitmap</a:t>
            </a:r>
          </a:p>
        </p:txBody>
      </p:sp>
      <p:sp>
        <p:nvSpPr>
          <p:cNvPr id="2299" name="Shape 2299"/>
          <p:cNvSpPr/>
          <p:nvPr/>
        </p:nvSpPr>
        <p:spPr>
          <a:xfrm>
            <a:off x="3050927" y="1501132"/>
            <a:ext cx="65402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inode</a:t>
            </a:r>
            <a:endParaRPr sz="196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300" name="Shape 2300"/>
          <p:cNvSpPr/>
          <p:nvPr/>
        </p:nvSpPr>
        <p:spPr>
          <a:xfrm>
            <a:off x="4000919" y="1501132"/>
            <a:ext cx="65402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inode</a:t>
            </a:r>
            <a:endParaRPr sz="196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301" name="Shape 2301"/>
          <p:cNvSpPr/>
          <p:nvPr/>
        </p:nvSpPr>
        <p:spPr>
          <a:xfrm>
            <a:off x="4911532" y="1501132"/>
            <a:ext cx="65402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inode</a:t>
            </a:r>
            <a:endParaRPr sz="196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302" name="Shape 2302"/>
          <p:cNvSpPr/>
          <p:nvPr/>
        </p:nvSpPr>
        <p:spPr>
          <a:xfrm>
            <a:off x="5898403" y="1501132"/>
            <a:ext cx="52514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data</a:t>
            </a:r>
          </a:p>
        </p:txBody>
      </p:sp>
      <p:sp>
        <p:nvSpPr>
          <p:cNvPr id="2303" name="Shape 2303"/>
          <p:cNvSpPr/>
          <p:nvPr/>
        </p:nvSpPr>
        <p:spPr>
          <a:xfrm>
            <a:off x="6848396" y="1501132"/>
            <a:ext cx="52514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data</a:t>
            </a:r>
          </a:p>
        </p:txBody>
      </p:sp>
      <p:sp>
        <p:nvSpPr>
          <p:cNvPr id="2304" name="Shape 2304"/>
          <p:cNvSpPr/>
          <p:nvPr/>
        </p:nvSpPr>
        <p:spPr>
          <a:xfrm>
            <a:off x="758330" y="2009180"/>
            <a:ext cx="7618785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2305" name="Shape 2305"/>
          <p:cNvSpPr/>
          <p:nvPr/>
        </p:nvSpPr>
        <p:spPr>
          <a:xfrm flipV="1">
            <a:off x="2966909" y="1296531"/>
            <a:ext cx="1" cy="279750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2306" name="Shape 2306"/>
          <p:cNvSpPr/>
          <p:nvPr/>
        </p:nvSpPr>
        <p:spPr>
          <a:xfrm flipV="1">
            <a:off x="5746251" y="1296531"/>
            <a:ext cx="1" cy="279751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2307" name="Shape 2307"/>
          <p:cNvSpPr/>
          <p:nvPr/>
        </p:nvSpPr>
        <p:spPr>
          <a:xfrm>
            <a:off x="3566928" y="241775"/>
            <a:ext cx="1944058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open /foo/bar</a:t>
            </a:r>
          </a:p>
        </p:txBody>
      </p:sp>
      <p:sp>
        <p:nvSpPr>
          <p:cNvPr id="2308" name="Shape 2308"/>
          <p:cNvSpPr/>
          <p:nvPr/>
        </p:nvSpPr>
        <p:spPr>
          <a:xfrm>
            <a:off x="7652067" y="1501132"/>
            <a:ext cx="52514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data</a:t>
            </a:r>
          </a:p>
        </p:txBody>
      </p:sp>
      <p:sp>
        <p:nvSpPr>
          <p:cNvPr id="2309" name="Shape 2309"/>
          <p:cNvSpPr/>
          <p:nvPr/>
        </p:nvSpPr>
        <p:spPr>
          <a:xfrm>
            <a:off x="7714700" y="1233241"/>
            <a:ext cx="4135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bar</a:t>
            </a:r>
          </a:p>
        </p:txBody>
      </p:sp>
      <p:sp>
        <p:nvSpPr>
          <p:cNvPr id="2310" name="Shape 2310"/>
          <p:cNvSpPr/>
          <p:nvPr/>
        </p:nvSpPr>
        <p:spPr>
          <a:xfrm>
            <a:off x="3108809" y="2036913"/>
            <a:ext cx="5352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read</a:t>
            </a:r>
          </a:p>
        </p:txBody>
      </p:sp>
      <p:sp>
        <p:nvSpPr>
          <p:cNvPr id="2311" name="Shape 2311"/>
          <p:cNvSpPr/>
          <p:nvPr/>
        </p:nvSpPr>
        <p:spPr>
          <a:xfrm>
            <a:off x="5948450" y="2394101"/>
            <a:ext cx="5352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read</a:t>
            </a:r>
          </a:p>
        </p:txBody>
      </p:sp>
      <p:sp>
        <p:nvSpPr>
          <p:cNvPr id="2312" name="Shape 2312"/>
          <p:cNvSpPr/>
          <p:nvPr/>
        </p:nvSpPr>
        <p:spPr>
          <a:xfrm>
            <a:off x="4073216" y="2661991"/>
            <a:ext cx="5352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read</a:t>
            </a:r>
          </a:p>
        </p:txBody>
      </p:sp>
      <p:sp>
        <p:nvSpPr>
          <p:cNvPr id="2313" name="Shape 2313"/>
          <p:cNvSpPr/>
          <p:nvPr/>
        </p:nvSpPr>
        <p:spPr>
          <a:xfrm>
            <a:off x="6930716" y="3019179"/>
            <a:ext cx="5352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read</a:t>
            </a:r>
          </a:p>
        </p:txBody>
      </p:sp>
      <p:sp>
        <p:nvSpPr>
          <p:cNvPr id="2314" name="Shape 2314"/>
          <p:cNvSpPr/>
          <p:nvPr/>
        </p:nvSpPr>
        <p:spPr>
          <a:xfrm>
            <a:off x="4966184" y="3287070"/>
            <a:ext cx="5352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read</a:t>
            </a:r>
          </a:p>
        </p:txBody>
      </p:sp>
    </p:spTree>
    <p:extLst>
      <p:ext uri="{BB962C8B-B14F-4D97-AF65-F5344CB8AC3E}">
        <p14:creationId xmlns:p14="http://schemas.microsoft.com/office/powerpoint/2010/main" val="20726667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0" grpId="0" animBg="1"/>
      <p:bldP spid="2311" grpId="0" animBg="1"/>
      <p:bldP spid="2312" grpId="0" animBg="1"/>
      <p:bldP spid="2313" grpId="0" animBg="1"/>
      <p:bldP spid="231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.1-bits-ints-part1" id="{B715AE6D-8F23-B04C-8438-F12C9727B49A}" vid="{C382CE4F-DE24-3D4B-B558-25C32380179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1396</TotalTime>
  <Words>2457</Words>
  <Application>Microsoft Macintosh PowerPoint</Application>
  <PresentationFormat>全屏显示(4:3)</PresentationFormat>
  <Paragraphs>951</Paragraphs>
  <Slides>63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73" baseType="lpstr">
      <vt:lpstr>URWPalladioL</vt:lpstr>
      <vt:lpstr>Arial</vt:lpstr>
      <vt:lpstr>Arial Narrow</vt:lpstr>
      <vt:lpstr>Calibri</vt:lpstr>
      <vt:lpstr>Courier</vt:lpstr>
      <vt:lpstr>Helvetica</vt:lpstr>
      <vt:lpstr>Times New Roman</vt:lpstr>
      <vt:lpstr>Wingdings</vt:lpstr>
      <vt:lpstr>Wingdings 2</vt:lpstr>
      <vt:lpstr>template2007</vt:lpstr>
      <vt:lpstr>Persistence: Fast File System (FFS)</vt:lpstr>
      <vt:lpstr>File-System Case Studies</vt:lpstr>
      <vt:lpstr>Review: Basic Layout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Review: Locality Types</vt:lpstr>
      <vt:lpstr>Order Matters</vt:lpstr>
      <vt:lpstr>Policy: Choose Inode, Data Blocks</vt:lpstr>
      <vt:lpstr>Bad File Layout</vt:lpstr>
      <vt:lpstr>Better File Layout</vt:lpstr>
      <vt:lpstr>Best File Layout</vt:lpstr>
      <vt:lpstr>Fast File System:  FFS (1980’s)</vt:lpstr>
      <vt:lpstr>System Building</vt:lpstr>
      <vt:lpstr>Measure Old FS</vt:lpstr>
      <vt:lpstr>Measurement 1: Aging?</vt:lpstr>
      <vt:lpstr>Measurement 2: Block Size?</vt:lpstr>
      <vt:lpstr>Old FS Summary</vt:lpstr>
      <vt:lpstr>Solution: a disk-aware</vt:lpstr>
      <vt:lpstr>Placement Technique 1: Bitmaps</vt:lpstr>
      <vt:lpstr>Placement Technique 2: Groups</vt:lpstr>
      <vt:lpstr>Technique 2: Groups</vt:lpstr>
      <vt:lpstr>Technique 2: Groups</vt:lpstr>
      <vt:lpstr>Technique 2: Groups</vt:lpstr>
      <vt:lpstr>Technique 2: Groups</vt:lpstr>
      <vt:lpstr>Technique 2: Groups</vt:lpstr>
      <vt:lpstr>Technique 2: Groups</vt:lpstr>
      <vt:lpstr>Groups</vt:lpstr>
      <vt:lpstr>Placement Technique 3: Super Rotation</vt:lpstr>
      <vt:lpstr>Problem</vt:lpstr>
      <vt:lpstr>Technique: Larger Blocks</vt:lpstr>
      <vt:lpstr>Larger Blocks</vt:lpstr>
      <vt:lpstr>Solution: Fragments</vt:lpstr>
      <vt:lpstr>Fragment Example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Optimal Write Size</vt:lpstr>
      <vt:lpstr>Smart Policy</vt:lpstr>
      <vt:lpstr>Strategy</vt:lpstr>
      <vt:lpstr>Revised Strategy</vt:lpstr>
      <vt:lpstr>PowerPoint 演示文稿</vt:lpstr>
      <vt:lpstr>Preferences</vt:lpstr>
      <vt:lpstr>Problem: Large Files</vt:lpstr>
      <vt:lpstr>PowerPoint 演示文稿</vt:lpstr>
      <vt:lpstr>Preferences</vt:lpstr>
      <vt:lpstr>Group Descriptor (aka Summary Block)</vt:lpstr>
      <vt:lpstr>Group Descriptor (aka Summary Block)</vt:lpstr>
      <vt:lpstr>Conclusion</vt:lpstr>
      <vt:lpstr>Advice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Persistence: Fast File System (FFS)</dc:title>
  <dc:creator>Microsoft Office User</dc:creator>
  <dc:description>Redesign of slides created by Randal E. Bryant and David R. O'Hallaron</dc:description>
  <cp:lastModifiedBy>Ben</cp:lastModifiedBy>
  <cp:revision>19</cp:revision>
  <cp:lastPrinted>2017-08-31T16:02:16Z</cp:lastPrinted>
  <dcterms:created xsi:type="dcterms:W3CDTF">2021-12-07T14:45:34Z</dcterms:created>
  <dcterms:modified xsi:type="dcterms:W3CDTF">2023-11-30T04:31:47Z</dcterms:modified>
</cp:coreProperties>
</file>