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429" r:id="rId2"/>
    <p:sldId id="275" r:id="rId3"/>
    <p:sldId id="279" r:id="rId4"/>
    <p:sldId id="282" r:id="rId5"/>
    <p:sldId id="284" r:id="rId6"/>
    <p:sldId id="286" r:id="rId7"/>
    <p:sldId id="289" r:id="rId8"/>
    <p:sldId id="291" r:id="rId9"/>
    <p:sldId id="431" r:id="rId10"/>
    <p:sldId id="296" r:id="rId11"/>
    <p:sldId id="297" r:id="rId12"/>
    <p:sldId id="299" r:id="rId13"/>
    <p:sldId id="300" r:id="rId14"/>
    <p:sldId id="301" r:id="rId15"/>
    <p:sldId id="303" r:id="rId16"/>
    <p:sldId id="304" r:id="rId17"/>
    <p:sldId id="305" r:id="rId18"/>
    <p:sldId id="307" r:id="rId19"/>
    <p:sldId id="308" r:id="rId20"/>
    <p:sldId id="310" r:id="rId21"/>
    <p:sldId id="311" r:id="rId22"/>
    <p:sldId id="312" r:id="rId23"/>
    <p:sldId id="314" r:id="rId24"/>
    <p:sldId id="315" r:id="rId25"/>
    <p:sldId id="317" r:id="rId26"/>
    <p:sldId id="324" r:id="rId27"/>
    <p:sldId id="326" r:id="rId28"/>
    <p:sldId id="327" r:id="rId29"/>
    <p:sldId id="328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1" r:id="rId41"/>
    <p:sldId id="343" r:id="rId42"/>
    <p:sldId id="344" r:id="rId43"/>
    <p:sldId id="346" r:id="rId44"/>
    <p:sldId id="432" r:id="rId45"/>
    <p:sldId id="348" r:id="rId46"/>
    <p:sldId id="433" r:id="rId47"/>
    <p:sldId id="351" r:id="rId48"/>
    <p:sldId id="356" r:id="rId49"/>
    <p:sldId id="359" r:id="rId50"/>
    <p:sldId id="360" r:id="rId51"/>
    <p:sldId id="361" r:id="rId52"/>
    <p:sldId id="362" r:id="rId53"/>
    <p:sldId id="363" r:id="rId54"/>
    <p:sldId id="364" r:id="rId55"/>
    <p:sldId id="367" r:id="rId56"/>
    <p:sldId id="368" r:id="rId57"/>
    <p:sldId id="369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88" r:id="rId66"/>
    <p:sldId id="390" r:id="rId67"/>
    <p:sldId id="392" r:id="rId68"/>
    <p:sldId id="394" r:id="rId69"/>
    <p:sldId id="434" r:id="rId70"/>
    <p:sldId id="395" r:id="rId71"/>
    <p:sldId id="396" r:id="rId72"/>
    <p:sldId id="397" r:id="rId73"/>
    <p:sldId id="398" r:id="rId74"/>
    <p:sldId id="399" r:id="rId75"/>
    <p:sldId id="409" r:id="rId76"/>
    <p:sldId id="410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  <p:sldId id="435" r:id="rId90"/>
    <p:sldId id="430" r:id="rId91"/>
    <p:sldId id="436" r:id="rId92"/>
    <p:sldId id="426" r:id="rId93"/>
  </p:sldIdLst>
  <p:sldSz cx="9144000" cy="6858000" type="screen4x3"/>
  <p:notesSz cx="7302500" cy="9586913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7" autoAdjust="0"/>
    <p:restoredTop sz="87450"/>
  </p:normalViewPr>
  <p:slideViewPr>
    <p:cSldViewPr snapToObjects="1">
      <p:cViewPr>
        <p:scale>
          <a:sx n="114" d="100"/>
          <a:sy n="114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这里的</a:t>
            </a:r>
            <a:r>
              <a:rPr kumimoji="1" lang="en-US" altLang="zh-CN"/>
              <a:t>file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是指 </a:t>
            </a:r>
            <a:r>
              <a:rPr kumimoji="1" lang="en-US" altLang="zh-CN"/>
              <a:t>#-blocks</a:t>
            </a:r>
            <a:r>
              <a:rPr kumimoji="1" lang="zh-CN" altLang="en-US"/>
              <a:t>，不是指文件的实际大小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Making The Log Finite (P566)</a:t>
            </a:r>
          </a:p>
          <a:p>
            <a:endParaRPr kumimoji="1" lang="en-US" altLang="zh-CN"/>
          </a:p>
          <a:p>
            <a:r>
              <a:rPr kumimoji="1" lang="zh-CN" altLang="en-US"/>
              <a:t>书上提出的方案是：</a:t>
            </a:r>
            <a:r>
              <a:rPr kumimoji="1" lang="en-US" altLang="zh-CN"/>
              <a:t>Journal</a:t>
            </a:r>
            <a:r>
              <a:rPr kumimoji="1" lang="zh-CN" altLang="en-US"/>
              <a:t> </a:t>
            </a:r>
            <a:r>
              <a:rPr kumimoji="1" lang="en-US" altLang="zh-CN"/>
              <a:t>Superblock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latin typeface="Calibri" panose="020F0502020204030204" pitchFamily="34" charset="0"/>
              </a:rPr>
              <a:t>“</a:t>
            </a:r>
            <a:r>
              <a:rPr lang="en-US" altLang="zh-CN" b="0" dirty="0">
                <a:latin typeface="Calibri" panose="020F0502020204030204" pitchFamily="34" charset="0"/>
              </a:rPr>
              <a:t>Keep data also in memory</a:t>
            </a:r>
            <a:r>
              <a:rPr lang="zh-CN" altLang="en-US" b="0" dirty="0">
                <a:latin typeface="Calibri" panose="020F0502020204030204" pitchFamily="34" charset="0"/>
              </a:rPr>
              <a:t>”是为了在</a:t>
            </a:r>
            <a:r>
              <a:rPr lang="en-US" altLang="zh-CN" b="0" dirty="0">
                <a:latin typeface="Calibri" panose="020F0502020204030204" pitchFamily="34" charset="0"/>
              </a:rPr>
              <a:t>checkpoint</a:t>
            </a:r>
            <a:r>
              <a:rPr lang="zh-CN" altLang="en-US" b="0" dirty="0">
                <a:latin typeface="Calibri" panose="020F0502020204030204" pitchFamily="34" charset="0"/>
              </a:rPr>
              <a:t>时再去读磁盘上的</a:t>
            </a:r>
            <a:r>
              <a:rPr lang="en-US" altLang="zh-CN" b="0" dirty="0">
                <a:latin typeface="Calibri" panose="020F0502020204030204" pitchFamily="34" charset="0"/>
              </a:rPr>
              <a:t>Journal</a:t>
            </a:r>
            <a:r>
              <a:rPr lang="zh-CN" altLang="en-US" b="0" dirty="0">
                <a:latin typeface="Calibri" panose="020F0502020204030204" pitchFamily="34" charset="0"/>
              </a:rPr>
              <a:t>，减少</a:t>
            </a:r>
            <a:r>
              <a:rPr lang="en-US" altLang="zh-CN" b="0" dirty="0">
                <a:latin typeface="Calibri" panose="020F0502020204030204" pitchFamily="34" charset="0"/>
              </a:rPr>
              <a:t>Disk</a:t>
            </a:r>
            <a:r>
              <a:rPr lang="zh-CN" altLang="en-US" b="0" dirty="0">
                <a:latin typeface="Calibri" panose="020F0502020204030204" pitchFamily="34" charset="0"/>
              </a:rPr>
              <a:t> </a:t>
            </a:r>
            <a:r>
              <a:rPr lang="en-US" altLang="zh-CN" b="0" dirty="0">
                <a:latin typeface="Calibri" panose="020F0502020204030204" pitchFamily="34" charset="0"/>
              </a:rPr>
              <a:t>IO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P562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P567 Metadata Journling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Section</a:t>
            </a:r>
            <a:r>
              <a:rPr kumimoji="1" lang="zh-CN" altLang="en-US"/>
              <a:t> </a:t>
            </a:r>
            <a:r>
              <a:rPr kumimoji="1" lang="en-US" altLang="zh-CN"/>
              <a:t>42.1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lost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space</a:t>
            </a:r>
            <a:r>
              <a:rPr kumimoji="1" lang="zh-CN" altLang="en-US"/>
              <a:t> </a:t>
            </a:r>
            <a:r>
              <a:rPr kumimoji="1" lang="en-US" altLang="zh-CN"/>
              <a:t>leak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Under root dir creating a new dir “lost+found”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这种情况导致的原因可能是：</a:t>
            </a:r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bitmap</a:t>
            </a:r>
            <a:r>
              <a:rPr kumimoji="1" lang="zh-CN" altLang="en-US"/>
              <a:t>出错了，导致两个文件分配到了同一个</a:t>
            </a:r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）其中文件更新时（本来是要</a:t>
            </a:r>
            <a:r>
              <a:rPr kumimoji="1" lang="en-US" altLang="zh-CN"/>
              <a:t>move</a:t>
            </a:r>
            <a:r>
              <a:rPr kumimoji="1" lang="zh-CN" altLang="en-US"/>
              <a:t> </a:t>
            </a:r>
            <a:r>
              <a:rPr kumimoji="1" lang="en-US" altLang="zh-CN"/>
              <a:t>data</a:t>
            </a:r>
            <a:r>
              <a:rPr kumimoji="1" lang="zh-CN" altLang="en-US"/>
              <a:t>，更新</a:t>
            </a:r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bitmap</a:t>
            </a:r>
            <a:r>
              <a:rPr kumimoji="1" lang="zh-CN" altLang="en-US"/>
              <a:t>的），但还没来得及更新其</a:t>
            </a:r>
            <a:r>
              <a:rPr kumimoji="1" lang="en-US" altLang="zh-CN"/>
              <a:t>pointer</a:t>
            </a:r>
            <a:r>
              <a:rPr kumimoji="1" lang="zh-CN" altLang="en-US"/>
              <a:t>，就</a:t>
            </a:r>
            <a:r>
              <a:rPr kumimoji="1" lang="en-US" altLang="zh-CN"/>
              <a:t>crash</a:t>
            </a:r>
            <a:r>
              <a:rPr kumimoji="1" lang="zh-CN" altLang="en-US"/>
              <a:t>了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A pointer is considered “bad” if it obviously points to something outside its valid range, e.g., it has an address that refers to a block greater than the parti- tion size. In this case, </a:t>
            </a:r>
            <a:r>
              <a:rPr lang="en-US" altLang="zh-CN" sz="1800">
                <a:effectLst/>
                <a:latin typeface="NimbusMonL"/>
              </a:rPr>
              <a:t>fsck </a:t>
            </a:r>
            <a:r>
              <a:rPr lang="en-US" altLang="zh-CN" sz="1800">
                <a:effectLst/>
                <a:latin typeface="URWPalladioL"/>
              </a:rPr>
              <a:t>can’t do anything too intelligent; it just removes (clears) the pointer from the inode or indirect block.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8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Checkpoint</a:t>
            </a:r>
            <a:r>
              <a:rPr kumimoji="1" lang="zh-CN" altLang="en-US"/>
              <a:t>的作用：</a:t>
            </a:r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checkpoint</a:t>
            </a:r>
            <a:r>
              <a:rPr kumimoji="1" lang="zh-CN" altLang="en-US"/>
              <a:t>之后（</a:t>
            </a:r>
            <a:r>
              <a:rPr kumimoji="1" lang="en-US" altLang="zh-CN"/>
              <a:t>commit</a:t>
            </a:r>
            <a:r>
              <a:rPr kumimoji="1" lang="zh-CN" altLang="en-US"/>
              <a:t> </a:t>
            </a:r>
            <a:r>
              <a:rPr kumimoji="1" lang="en-US" altLang="zh-CN"/>
              <a:t>block</a:t>
            </a:r>
            <a:r>
              <a:rPr kumimoji="1" lang="zh-CN" altLang="en-US"/>
              <a:t>归</a:t>
            </a:r>
            <a:r>
              <a:rPr kumimoji="1" lang="en-US" altLang="zh-CN"/>
              <a:t>0</a:t>
            </a:r>
            <a:r>
              <a:rPr kumimoji="1" lang="zh-CN" altLang="en-US"/>
              <a:t>），可以复用原来的</a:t>
            </a:r>
            <a:r>
              <a:rPr kumimoji="1" lang="en-US" altLang="zh-CN"/>
              <a:t>Journal</a:t>
            </a:r>
            <a:r>
              <a:rPr kumimoji="1" lang="zh-CN" altLang="en-US"/>
              <a:t>或</a:t>
            </a:r>
            <a:r>
              <a:rPr kumimoji="1" lang="en-US" altLang="zh-CN"/>
              <a:t>Transaction</a:t>
            </a:r>
            <a:r>
              <a:rPr kumimoji="1" lang="zh-CN" altLang="en-US"/>
              <a:t>所占用的空间</a:t>
            </a:r>
            <a:endParaRPr kumimoji="1" lang="en-US" altLang="zh-CN"/>
          </a:p>
          <a:p>
            <a:r>
              <a:rPr kumimoji="1" lang="en-US" altLang="zh-CN"/>
              <a:t>2</a:t>
            </a:r>
            <a:r>
              <a:rPr kumimoji="1" lang="zh-CN" altLang="en-US"/>
              <a:t>）在</a:t>
            </a:r>
            <a:r>
              <a:rPr kumimoji="1" lang="en-US" altLang="zh-CN"/>
              <a:t>recovery</a:t>
            </a:r>
            <a:r>
              <a:rPr kumimoji="1" lang="zh-CN" altLang="en-US"/>
              <a:t>时，避免重放所有的</a:t>
            </a:r>
            <a:r>
              <a:rPr kumimoji="1" lang="en-US" altLang="zh-CN"/>
              <a:t>log</a:t>
            </a:r>
            <a:r>
              <a:rPr kumimoji="1" lang="zh-CN" altLang="en-US"/>
              <a:t>，只需重放</a:t>
            </a:r>
            <a:r>
              <a:rPr kumimoji="1" lang="en-US" altLang="zh-CN"/>
              <a:t>checkpoint</a:t>
            </a:r>
            <a:r>
              <a:rPr kumimoji="1" lang="zh-CN" altLang="en-US"/>
              <a:t>之后的</a:t>
            </a:r>
            <a:r>
              <a:rPr kumimoji="1" lang="en-US" altLang="zh-CN"/>
              <a:t>log</a:t>
            </a:r>
            <a:r>
              <a:rPr kumimoji="1" lang="zh-CN" altLang="en-US"/>
              <a:t>即可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Aside: Forcing Writes to Disk (P563)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P564</a:t>
            </a:r>
            <a:r>
              <a:rPr kumimoji="1" lang="zh-CN" altLang="en-US"/>
              <a:t>，</a:t>
            </a:r>
            <a:r>
              <a:rPr kumimoji="1" lang="en-US" altLang="zh-CN"/>
              <a:t>Aside: Optimizing Log Writes</a:t>
            </a:r>
          </a:p>
          <a:p>
            <a:endParaRPr kumimoji="1" lang="en-US" altLang="zh-CN"/>
          </a:p>
          <a:p>
            <a:r>
              <a:rPr lang="en-US" altLang="zh-CN" sz="1800">
                <a:effectLst/>
                <a:latin typeface="URWPalladioL"/>
              </a:rPr>
              <a:t>You may have noticed a particular inefficiency of writing to the log. Namely, the file system first has to write out the transaction-begin block and contents of the transaction; only after these writes complete can the file system send the transaction-end block to disk. The performance impact is clear, if you think about how a disk works: usually an extra rotation is incurred (think about why).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12</a:t>
            </a:r>
            <a:r>
              <a:rPr kumimoji="1" lang="zh-CN" altLang="en-US"/>
              <a:t>前有了</a:t>
            </a:r>
            <a:r>
              <a:rPr kumimoji="1" lang="en-US" altLang="zh-CN"/>
              <a:t>barrier</a:t>
            </a:r>
            <a:r>
              <a:rPr kumimoji="1" lang="zh-CN" altLang="en-US"/>
              <a:t>后，虽然可以</a:t>
            </a:r>
            <a:r>
              <a:rPr kumimoji="1" lang="en-US" altLang="zh-CN"/>
              <a:t>enforce</a:t>
            </a:r>
            <a:r>
              <a:rPr kumimoji="1" lang="zh-CN" altLang="en-US"/>
              <a:t> </a:t>
            </a:r>
            <a:r>
              <a:rPr kumimoji="1" lang="en-US" altLang="zh-CN"/>
              <a:t>ordering</a:t>
            </a:r>
            <a:r>
              <a:rPr kumimoji="1" lang="zh-CN" altLang="en-US"/>
              <a:t>以保证正确性（</a:t>
            </a:r>
            <a:r>
              <a:rPr kumimoji="1" lang="en-US" altLang="zh-CN"/>
              <a:t>correctness</a:t>
            </a:r>
            <a:r>
              <a:rPr kumimoji="1" lang="zh-CN" altLang="en-US"/>
              <a:t>），但</a:t>
            </a:r>
            <a:r>
              <a:rPr kumimoji="1" lang="en-US" altLang="zh-CN"/>
              <a:t>Block</a:t>
            </a:r>
            <a:r>
              <a:rPr kumimoji="1" lang="zh-CN" altLang="en-US"/>
              <a:t> </a:t>
            </a:r>
            <a:r>
              <a:rPr kumimoji="1" lang="en-US" altLang="zh-CN"/>
              <a:t>12</a:t>
            </a:r>
            <a:r>
              <a:rPr kumimoji="1" lang="zh-CN" altLang="en-US"/>
              <a:t>的写是低效的，因为不能和前面的</a:t>
            </a:r>
            <a:r>
              <a:rPr kumimoji="1" lang="en-US" altLang="zh-CN"/>
              <a:t>9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en-US" altLang="zh-CN"/>
              <a:t>11</a:t>
            </a:r>
            <a:r>
              <a:rPr kumimoji="1" lang="zh-CN" altLang="en-US"/>
              <a:t>完成</a:t>
            </a:r>
            <a:r>
              <a:rPr kumimoji="1" lang="en-US" altLang="zh-CN"/>
              <a:t>sequential</a:t>
            </a:r>
            <a:r>
              <a:rPr kumimoji="1" lang="zh-CN" altLang="en-US"/>
              <a:t> </a:t>
            </a:r>
            <a:r>
              <a:rPr kumimoji="1" lang="en-US" altLang="zh-CN"/>
              <a:t>write</a:t>
            </a:r>
            <a:r>
              <a:rPr kumimoji="1" lang="zh-CN" altLang="en-US"/>
              <a:t>，而是要等待它们都写完，这时可能磁头已经转过去了，错过了</a:t>
            </a:r>
            <a:r>
              <a:rPr kumimoji="1" lang="en-US" altLang="zh-CN"/>
              <a:t>12</a:t>
            </a:r>
            <a:r>
              <a:rPr kumimoji="1" lang="zh-CN" altLang="en-US"/>
              <a:t>的写，所以要等转一圈以后才能写</a:t>
            </a:r>
            <a:r>
              <a:rPr kumimoji="1" lang="en-US" altLang="zh-CN"/>
              <a:t>12</a:t>
            </a:r>
            <a:r>
              <a:rPr kumimoji="1" lang="zh-CN" altLang="en-US"/>
              <a:t>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2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09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Persistence: Crash Consistency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3063727"/>
          </a:xfrm>
        </p:spPr>
        <p:txBody>
          <a:bodyPr>
            <a:normAutofit/>
          </a:bodyPr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What benefits and complexities exist because of data </a:t>
            </a:r>
            <a:r>
              <a:rPr lang="en-US" b="1" dirty="0"/>
              <a:t>redundancy?</a:t>
            </a:r>
          </a:p>
          <a:p>
            <a:pPr marL="609569" indent="-609569"/>
            <a:r>
              <a:rPr lang="en-US" dirty="0"/>
              <a:t>What can go wrong if disk blocks are not updated consistently?</a:t>
            </a:r>
          </a:p>
          <a:p>
            <a:pPr marL="609569" indent="-609569"/>
            <a:r>
              <a:rPr lang="en-US" dirty="0"/>
              <a:t>How can file system be </a:t>
            </a:r>
            <a:r>
              <a:rPr lang="en-US" b="1" dirty="0"/>
              <a:t>checked and fixed </a:t>
            </a:r>
            <a:r>
              <a:rPr lang="en-US" dirty="0"/>
              <a:t>after crash?</a:t>
            </a:r>
          </a:p>
          <a:p>
            <a:pPr marL="609569" indent="-609569"/>
            <a:r>
              <a:rPr lang="en-US" dirty="0"/>
              <a:t>How can </a:t>
            </a:r>
            <a:r>
              <a:rPr lang="en-US" b="1" dirty="0"/>
              <a:t>journaling</a:t>
            </a:r>
            <a:r>
              <a:rPr lang="en-US" dirty="0"/>
              <a:t> be used to obtain </a:t>
            </a:r>
            <a:r>
              <a:rPr lang="en-US" b="1" dirty="0"/>
              <a:t>atomic updates</a:t>
            </a:r>
            <a:r>
              <a:rPr lang="en-US" dirty="0"/>
              <a:t>?</a:t>
            </a:r>
          </a:p>
          <a:p>
            <a:pPr marL="609569" indent="-609569"/>
            <a:r>
              <a:rPr lang="en-US" dirty="0"/>
              <a:t>How can the </a:t>
            </a:r>
            <a:r>
              <a:rPr lang="en-US" b="1" dirty="0"/>
              <a:t>performance</a:t>
            </a:r>
            <a:r>
              <a:rPr lang="en-US" dirty="0"/>
              <a:t> of journaling be improved?</a:t>
            </a:r>
          </a:p>
          <a:p>
            <a:pPr marL="609569" indent="-609569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6686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How can file system fix Inconsistencies?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196150" y="1554869"/>
            <a:ext cx="8745443" cy="48864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Solution #1: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0070C0"/>
                </a:solidFill>
              </a:rPr>
              <a:t>FSCK</a:t>
            </a:r>
            <a:r>
              <a:rPr sz="2320" dirty="0"/>
              <a:t> = file system checker</a:t>
            </a: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Strategy: </a:t>
            </a:r>
            <a:endParaRPr lang="en-US" sz="2531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0070C0"/>
                </a:solidFill>
              </a:rPr>
              <a:t>After</a:t>
            </a:r>
            <a:r>
              <a:rPr lang="en-US" sz="2320" dirty="0"/>
              <a:t> </a:t>
            </a:r>
            <a:r>
              <a:rPr sz="2320" dirty="0">
                <a:solidFill>
                  <a:srgbClr val="0070C0"/>
                </a:solidFill>
              </a:rPr>
              <a:t>crash</a:t>
            </a:r>
            <a:r>
              <a:rPr sz="2320" dirty="0"/>
              <a:t>, </a:t>
            </a:r>
            <a:r>
              <a:rPr sz="2320" dirty="0">
                <a:solidFill>
                  <a:srgbClr val="0070C0"/>
                </a:solidFill>
              </a:rPr>
              <a:t>scan whole disk </a:t>
            </a:r>
            <a:r>
              <a:rPr sz="2320" dirty="0"/>
              <a:t>for contradictions</a:t>
            </a:r>
            <a:r>
              <a:rPr lang="en-US" sz="2320" dirty="0"/>
              <a:t> and “</a:t>
            </a:r>
            <a:r>
              <a:rPr lang="en-US" sz="2320" dirty="0">
                <a:solidFill>
                  <a:srgbClr val="0070C0"/>
                </a:solidFill>
              </a:rPr>
              <a:t>fix</a:t>
            </a:r>
            <a:r>
              <a:rPr lang="en-US" sz="2320" dirty="0"/>
              <a:t>” if needed</a:t>
            </a:r>
            <a:r>
              <a:rPr lang="zh-CN" altLang="en-US" sz="2320" dirty="0"/>
              <a:t>（事后补救，</a:t>
            </a:r>
            <a:r>
              <a:rPr lang="en-US" altLang="zh-CN" sz="2320" dirty="0"/>
              <a:t>a</a:t>
            </a:r>
            <a:r>
              <a:rPr lang="zh-CN" altLang="en-US" sz="2320" dirty="0"/>
              <a:t> </a:t>
            </a:r>
            <a:r>
              <a:rPr lang="en-US" altLang="zh-CN" sz="2320" dirty="0"/>
              <a:t>lazy</a:t>
            </a:r>
            <a:r>
              <a:rPr lang="zh-CN" altLang="en-US" sz="2320" dirty="0"/>
              <a:t> </a:t>
            </a:r>
            <a:r>
              <a:rPr lang="en-US" altLang="zh-CN" sz="2320" dirty="0"/>
              <a:t>appoach</a:t>
            </a:r>
            <a:r>
              <a:rPr lang="zh-CN" altLang="en-US" sz="2320" dirty="0"/>
              <a:t>）</a:t>
            </a:r>
            <a:endParaRPr lang="en-US" sz="2320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Keep file system </a:t>
            </a:r>
            <a:r>
              <a:rPr lang="en-US" sz="2320" dirty="0">
                <a:solidFill>
                  <a:srgbClr val="0070C0"/>
                </a:solidFill>
              </a:rPr>
              <a:t>off-line</a:t>
            </a:r>
            <a:r>
              <a:rPr lang="en-US" sz="2320" dirty="0"/>
              <a:t> until FSCK completes</a:t>
            </a: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For example, </a:t>
            </a:r>
            <a:r>
              <a:rPr lang="en-US" sz="2531" dirty="0"/>
              <a:t>how to tell if</a:t>
            </a:r>
            <a:r>
              <a:rPr sz="2531" dirty="0"/>
              <a:t> </a:t>
            </a:r>
            <a:r>
              <a:rPr lang="en-US" sz="2531" dirty="0"/>
              <a:t>data </a:t>
            </a:r>
            <a:r>
              <a:rPr sz="2531" dirty="0">
                <a:solidFill>
                  <a:srgbClr val="0070C0"/>
                </a:solidFill>
              </a:rPr>
              <a:t>bitmap</a:t>
            </a:r>
            <a:r>
              <a:rPr sz="2531" dirty="0"/>
              <a:t> block </a:t>
            </a:r>
            <a:r>
              <a:rPr lang="en-US" sz="2531" dirty="0"/>
              <a:t>is </a:t>
            </a:r>
            <a:r>
              <a:rPr lang="en-US" sz="2531" dirty="0">
                <a:solidFill>
                  <a:srgbClr val="0070C0"/>
                </a:solidFill>
              </a:rPr>
              <a:t>consistent</a:t>
            </a:r>
            <a:r>
              <a:rPr lang="en-US" sz="2531" dirty="0"/>
              <a:t>?</a:t>
            </a: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7676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Read every valid </a:t>
            </a:r>
            <a:r>
              <a:rPr lang="en-US" sz="2000" b="0" dirty="0" err="1">
                <a:latin typeface="Calibri" panose="020F0502020204030204" pitchFamily="34" charset="0"/>
              </a:rPr>
              <a:t>inode+indirect</a:t>
            </a:r>
            <a:r>
              <a:rPr lang="en-US" sz="2000" b="0" dirty="0">
                <a:latin typeface="Calibri" panose="020F0502020204030204" pitchFamily="34" charset="0"/>
              </a:rPr>
              <a:t> block  </a:t>
            </a:r>
            <a:br>
              <a:rPr lang="en-US" sz="2000" b="0" dirty="0">
                <a:latin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</a:rPr>
              <a:t>If pointer to data block, the corresponding bit should be 1; else bit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err="1">
                <a:solidFill>
                  <a:srgbClr val="000000"/>
                </a:solidFill>
              </a:rPr>
              <a:t>F</a:t>
            </a:r>
            <a:r>
              <a:rPr sz="3600" dirty="0" err="1">
                <a:solidFill>
                  <a:srgbClr val="000000"/>
                </a:solidFill>
              </a:rPr>
              <a:t>sck</a:t>
            </a:r>
            <a:r>
              <a:rPr lang="en-US" sz="3600" dirty="0">
                <a:solidFill>
                  <a:srgbClr val="000000"/>
                </a:solidFill>
              </a:rPr>
              <a:t> Checks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02" name="Shape 302"/>
          <p:cNvSpPr>
            <a:spLocks noGrp="1"/>
          </p:cNvSpPr>
          <p:nvPr>
            <p:ph type="body" idx="4294967295"/>
          </p:nvPr>
        </p:nvSpPr>
        <p:spPr>
          <a:xfrm>
            <a:off x="250637" y="1716316"/>
            <a:ext cx="8524270" cy="48765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Hundreds of types of checks over different fields…</a:t>
            </a:r>
            <a:endParaRPr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Do superblocks match?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Do directories contain “.” and “..”?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Do number of dir entries equal inode link counts?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Do different inodes ever point to same block?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/>
              <a:t>…</a:t>
            </a:r>
            <a:endParaRPr lang="en-US" sz="22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</a:rPr>
              <a:t>How to solve problems?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Link Count (example 1)</a:t>
            </a:r>
          </a:p>
        </p:txBody>
      </p:sp>
      <p:sp>
        <p:nvSpPr>
          <p:cNvPr id="308" name="Shape 308"/>
          <p:cNvSpPr/>
          <p:nvPr/>
        </p:nvSpPr>
        <p:spPr>
          <a:xfrm>
            <a:off x="2287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 Entry</a:t>
            </a:r>
          </a:p>
        </p:txBody>
      </p:sp>
      <p:sp>
        <p:nvSpPr>
          <p:cNvPr id="309" name="Shape 309"/>
          <p:cNvSpPr/>
          <p:nvPr/>
        </p:nvSpPr>
        <p:spPr>
          <a:xfrm>
            <a:off x="2287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 Entry</a:t>
            </a:r>
          </a:p>
        </p:txBody>
      </p:sp>
      <p:sp>
        <p:nvSpPr>
          <p:cNvPr id="310" name="Shape 310"/>
          <p:cNvSpPr/>
          <p:nvPr/>
        </p:nvSpPr>
        <p:spPr>
          <a:xfrm>
            <a:off x="4806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11" name="Shape 311"/>
          <p:cNvSpPr/>
          <p:nvPr/>
        </p:nvSpPr>
        <p:spPr>
          <a:xfrm flipV="1">
            <a:off x="3616888" y="3063004"/>
            <a:ext cx="1197263" cy="33352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616888" y="1991441"/>
            <a:ext cx="1197263" cy="33352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4960021"/>
            <a:ext cx="532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fix to have consistent file system?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Link Count (example 1)</a:t>
            </a:r>
          </a:p>
        </p:txBody>
      </p:sp>
      <p:sp>
        <p:nvSpPr>
          <p:cNvPr id="315" name="Shape 315"/>
          <p:cNvSpPr/>
          <p:nvPr/>
        </p:nvSpPr>
        <p:spPr>
          <a:xfrm>
            <a:off x="2287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 Entry</a:t>
            </a:r>
          </a:p>
        </p:txBody>
      </p:sp>
      <p:sp>
        <p:nvSpPr>
          <p:cNvPr id="316" name="Shape 316"/>
          <p:cNvSpPr/>
          <p:nvPr/>
        </p:nvSpPr>
        <p:spPr>
          <a:xfrm>
            <a:off x="2287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 Entry</a:t>
            </a:r>
          </a:p>
        </p:txBody>
      </p:sp>
      <p:sp>
        <p:nvSpPr>
          <p:cNvPr id="317" name="Shape 317"/>
          <p:cNvSpPr/>
          <p:nvPr/>
        </p:nvSpPr>
        <p:spPr>
          <a:xfrm>
            <a:off x="4806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2</a:t>
            </a:r>
          </a:p>
        </p:txBody>
      </p:sp>
      <p:sp>
        <p:nvSpPr>
          <p:cNvPr id="318" name="Shape 318"/>
          <p:cNvSpPr/>
          <p:nvPr/>
        </p:nvSpPr>
        <p:spPr>
          <a:xfrm flipV="1">
            <a:off x="3616888" y="3063004"/>
            <a:ext cx="1197263" cy="33352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616888" y="1991441"/>
            <a:ext cx="1197263" cy="33352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7113733" y="2605659"/>
            <a:ext cx="130324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Simple </a:t>
            </a:r>
            <a:r>
              <a:rPr sz="2250" b="0" dirty="0">
                <a:latin typeface="Calibri" panose="020F050202020403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Link Count (example 2)</a:t>
            </a:r>
          </a:p>
        </p:txBody>
      </p:sp>
      <p:sp>
        <p:nvSpPr>
          <p:cNvPr id="323" name="Shape 323"/>
          <p:cNvSpPr/>
          <p:nvPr/>
        </p:nvSpPr>
        <p:spPr>
          <a:xfrm>
            <a:off x="6592372" y="164679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2372" y="3329615"/>
            <a:ext cx="188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fix???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CB357-0AB8-0144-BF81-07765E2E647D}"/>
              </a:ext>
            </a:extLst>
          </p:cNvPr>
          <p:cNvSpPr txBox="1"/>
          <p:nvPr/>
        </p:nvSpPr>
        <p:spPr>
          <a:xfrm>
            <a:off x="2987824" y="2106935"/>
            <a:ext cx="301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no dir entry point to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Link Count (example 2)</a:t>
            </a:r>
          </a:p>
        </p:txBody>
      </p:sp>
      <p:sp>
        <p:nvSpPr>
          <p:cNvPr id="332" name="Shape 332"/>
          <p:cNvSpPr/>
          <p:nvPr/>
        </p:nvSpPr>
        <p:spPr>
          <a:xfrm>
            <a:off x="6592372" y="1646794"/>
            <a:ext cx="2050540" cy="138194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33" name="Shape 333"/>
          <p:cNvSpPr/>
          <p:nvPr/>
        </p:nvSpPr>
        <p:spPr>
          <a:xfrm>
            <a:off x="4072963" y="1399256"/>
            <a:ext cx="1334929" cy="57975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 Entry</a:t>
            </a:r>
          </a:p>
        </p:txBody>
      </p:sp>
      <p:sp>
        <p:nvSpPr>
          <p:cNvPr id="334" name="Shape 334"/>
          <p:cNvSpPr/>
          <p:nvPr/>
        </p:nvSpPr>
        <p:spPr>
          <a:xfrm>
            <a:off x="5402825" y="1723551"/>
            <a:ext cx="1197264" cy="33352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867335" y="1341852"/>
            <a:ext cx="44563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C00000"/>
                </a:solidFill>
                <a:latin typeface="Calibri" panose="020F0502020204030204" pitchFamily="34" charset="0"/>
              </a:rPr>
              <a:t>fix!</a:t>
            </a:r>
          </a:p>
        </p:txBody>
      </p:sp>
      <p:sp>
        <p:nvSpPr>
          <p:cNvPr id="336" name="Shape 336"/>
          <p:cNvSpPr/>
          <p:nvPr/>
        </p:nvSpPr>
        <p:spPr>
          <a:xfrm>
            <a:off x="501088" y="2590814"/>
            <a:ext cx="7077258" cy="279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ls -l 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total 150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drwxr-xr-x  401 18432 Dec 31  1969 afs/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drwxr-xr-x.   2 4096  Nov  3 09:42 bin/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drwxr-xr-x.   5 4096  Aug  1 14:21 boot/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dr-xr-xr-x.  13 4096  Nov  3 09:41 lib/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dr-xr-xr-x.  10 12288 Nov  3 09:41 lib64/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drwx------.   2 16384 Aug  1 10:57 </a:t>
            </a:r>
            <a:r>
              <a:rPr sz="1969" dirty="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lost+found/</a:t>
            </a:r>
            <a:endParaRPr sz="1969" dirty="0">
              <a:solidFill>
                <a:srgbClr val="000000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Data Bitmap</a:t>
            </a:r>
          </a:p>
        </p:txBody>
      </p:sp>
      <p:sp>
        <p:nvSpPr>
          <p:cNvPr id="339" name="Shape 339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40" name="Shape 340"/>
          <p:cNvSpPr/>
          <p:nvPr/>
        </p:nvSpPr>
        <p:spPr>
          <a:xfrm>
            <a:off x="5371576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123)</a:t>
            </a:r>
          </a:p>
        </p:txBody>
      </p:sp>
      <p:sp>
        <p:nvSpPr>
          <p:cNvPr id="341" name="Shape 341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721884" y="2934189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0011001100</a:t>
            </a:r>
          </a:p>
        </p:txBody>
      </p:sp>
      <p:sp>
        <p:nvSpPr>
          <p:cNvPr id="343" name="Shape 343"/>
          <p:cNvSpPr/>
          <p:nvPr/>
        </p:nvSpPr>
        <p:spPr>
          <a:xfrm>
            <a:off x="1768925" y="4222890"/>
            <a:ext cx="179337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for block 123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3131840" y="3770016"/>
            <a:ext cx="1" cy="452873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8785" y="3201774"/>
            <a:ext cx="1597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fix?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Data Bitmap</a:t>
            </a:r>
          </a:p>
        </p:txBody>
      </p:sp>
      <p:sp>
        <p:nvSpPr>
          <p:cNvPr id="347" name="Shape 347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48" name="Shape 348"/>
          <p:cNvSpPr/>
          <p:nvPr/>
        </p:nvSpPr>
        <p:spPr>
          <a:xfrm>
            <a:off x="5371576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123)</a:t>
            </a:r>
          </a:p>
        </p:txBody>
      </p:sp>
      <p:sp>
        <p:nvSpPr>
          <p:cNvPr id="349" name="Shape 349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721884" y="2934189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0011001101</a:t>
            </a:r>
          </a:p>
        </p:txBody>
      </p:sp>
      <p:sp>
        <p:nvSpPr>
          <p:cNvPr id="351" name="Shape 351"/>
          <p:cNvSpPr/>
          <p:nvPr/>
        </p:nvSpPr>
        <p:spPr>
          <a:xfrm>
            <a:off x="1768925" y="4222890"/>
            <a:ext cx="179337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for block 123</a:t>
            </a:r>
          </a:p>
        </p:txBody>
      </p:sp>
      <p:sp>
        <p:nvSpPr>
          <p:cNvPr id="352" name="Shape 352"/>
          <p:cNvSpPr/>
          <p:nvPr/>
        </p:nvSpPr>
        <p:spPr>
          <a:xfrm flipV="1">
            <a:off x="3131840" y="3781735"/>
            <a:ext cx="1" cy="45869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875778" y="3352770"/>
            <a:ext cx="130324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Simple </a:t>
            </a:r>
            <a:r>
              <a:rPr sz="2250" b="0" dirty="0">
                <a:latin typeface="Calibri" panose="020F050202020403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Duplicate Pointers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link_count = 1</a:t>
            </a:r>
          </a:p>
        </p:txBody>
      </p:sp>
      <p:sp>
        <p:nvSpPr>
          <p:cNvPr id="367" name="Shape 367"/>
          <p:cNvSpPr/>
          <p:nvPr/>
        </p:nvSpPr>
        <p:spPr>
          <a:xfrm>
            <a:off x="5371576" y="1160771"/>
            <a:ext cx="2050540" cy="13819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123)</a:t>
            </a:r>
          </a:p>
        </p:txBody>
      </p:sp>
      <p:sp>
        <p:nvSpPr>
          <p:cNvPr id="368" name="Shape 368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721884" y="2934189"/>
            <a:ext cx="2050540" cy="13819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3784044" y="2339578"/>
            <a:ext cx="1584740" cy="13718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1937" y="3484228"/>
            <a:ext cx="1718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</a:rPr>
              <a:t>How to fix????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Duplicate Pointers</a:t>
            </a:r>
          </a:p>
        </p:txBody>
      </p:sp>
      <p:sp>
        <p:nvSpPr>
          <p:cNvPr id="373" name="Shape 373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74" name="Shape 374"/>
          <p:cNvSpPr/>
          <p:nvPr/>
        </p:nvSpPr>
        <p:spPr>
          <a:xfrm>
            <a:off x="5371576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123)</a:t>
            </a:r>
          </a:p>
        </p:txBody>
      </p:sp>
      <p:sp>
        <p:nvSpPr>
          <p:cNvPr id="375" name="Shape 375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721884" y="293418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3784044" y="2339578"/>
            <a:ext cx="1584740" cy="13718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371576" y="293418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789)</a:t>
            </a:r>
          </a:p>
        </p:txBody>
      </p:sp>
      <p:sp>
        <p:nvSpPr>
          <p:cNvPr id="381" name="Shape 381"/>
          <p:cNvSpPr/>
          <p:nvPr/>
        </p:nvSpPr>
        <p:spPr>
          <a:xfrm>
            <a:off x="7433720" y="1878417"/>
            <a:ext cx="769203" cy="178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7" y="6705"/>
                  <a:pt x="21600" y="13905"/>
                  <a:pt x="190" y="21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8136543" y="2023386"/>
            <a:ext cx="642805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20" b="0" dirty="0">
                <a:solidFill>
                  <a:srgbClr val="000000"/>
                </a:solidFill>
                <a:latin typeface="Calibri" panose="020F0502020204030204" pitchFamily="34" charset="0"/>
              </a:rPr>
              <a:t>copy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Data </a:t>
            </a:r>
            <a:r>
              <a:rPr sz="3600" dirty="0">
                <a:solidFill>
                  <a:srgbClr val="000000"/>
                </a:solidFill>
              </a:rPr>
              <a:t>Redundancy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4294967295"/>
          </p:nvPr>
        </p:nvSpPr>
        <p:spPr>
          <a:xfrm>
            <a:off x="217945" y="1532065"/>
            <a:ext cx="8797157" cy="53259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ea typeface="Helvetica"/>
                <a:cs typeface="Calibri" panose="020F0502020204030204" pitchFamily="34" charset="0"/>
                <a:sym typeface="Helvetica"/>
              </a:rPr>
              <a:t>Definition</a:t>
            </a:r>
            <a:r>
              <a:rPr sz="2531" dirty="0"/>
              <a:t>: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if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r>
              <a:rPr sz="2531" dirty="0"/>
              <a:t> are two pieces of data,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and knowing </a:t>
            </a:r>
            <a:r>
              <a:rPr sz="2531" i="1" dirty="0"/>
              <a:t>A</a:t>
            </a:r>
            <a:r>
              <a:rPr sz="2531" dirty="0"/>
              <a:t> eliminates some or all values </a:t>
            </a:r>
            <a:r>
              <a:rPr sz="2531" i="1" dirty="0"/>
              <a:t>B</a:t>
            </a:r>
            <a:r>
              <a:rPr sz="2531" dirty="0"/>
              <a:t> could</a:t>
            </a:r>
            <a:r>
              <a:rPr lang="en-US" sz="2531" dirty="0"/>
              <a:t> be,</a:t>
            </a:r>
            <a:r>
              <a:rPr sz="2531" dirty="0"/>
              <a:t>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there is </a:t>
            </a:r>
            <a:r>
              <a:rPr sz="2531" u="sng" dirty="0">
                <a:solidFill>
                  <a:srgbClr val="0070C0"/>
                </a:solidFill>
              </a:rPr>
              <a:t>redundancy</a:t>
            </a:r>
            <a:r>
              <a:rPr sz="2531" dirty="0"/>
              <a:t> between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RAID examples:</a:t>
            </a:r>
            <a:endParaRPr lang="en-US" sz="253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200" dirty="0"/>
              <a:t>mirrored disk (</a:t>
            </a:r>
            <a:r>
              <a:rPr sz="2200" dirty="0">
                <a:solidFill>
                  <a:srgbClr val="0070C0"/>
                </a:solidFill>
              </a:rPr>
              <a:t>complete</a:t>
            </a:r>
            <a:r>
              <a:rPr sz="2200" dirty="0"/>
              <a:t> redundancy)</a:t>
            </a:r>
            <a:endParaRPr lang="en-US" sz="22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200" dirty="0"/>
              <a:t>parity blocks (</a:t>
            </a:r>
            <a:r>
              <a:rPr sz="2200" dirty="0">
                <a:solidFill>
                  <a:srgbClr val="0070C0"/>
                </a:solidFill>
              </a:rPr>
              <a:t>partial</a:t>
            </a:r>
            <a:r>
              <a:rPr sz="2200" dirty="0"/>
              <a:t> redundancy)</a:t>
            </a:r>
            <a:endParaRPr lang="en-US" sz="22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ea typeface="Helvetica"/>
                <a:cs typeface="Calibri" panose="020F0502020204030204" pitchFamily="34" charset="0"/>
                <a:sym typeface="Helvetica"/>
              </a:rPr>
              <a:t>File system examples: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Superblock</a:t>
            </a:r>
            <a:r>
              <a:rPr lang="en-US" sz="2200" dirty="0"/>
              <a:t>: field contains total blocks in FS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 err="1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Inodes</a:t>
            </a:r>
            <a:r>
              <a:rPr lang="en-US" sz="2200" dirty="0"/>
              <a:t>: field contains pointer to data block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Is there redundancy between these two types of fields?  </a:t>
            </a:r>
            <a:br>
              <a:rPr lang="en-US" sz="2200" dirty="0"/>
            </a:br>
            <a:r>
              <a:rPr lang="en-US" sz="2200" dirty="0"/>
              <a:t>Why or why not?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Duplicate Pointers</a:t>
            </a:r>
          </a:p>
        </p:txBody>
      </p:sp>
      <p:sp>
        <p:nvSpPr>
          <p:cNvPr id="392" name="Shape 392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1576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123)</a:t>
            </a:r>
          </a:p>
        </p:txBody>
      </p:sp>
      <p:sp>
        <p:nvSpPr>
          <p:cNvPr id="394" name="Shape 394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721884" y="293418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396" name="Shape 396"/>
          <p:cNvSpPr/>
          <p:nvPr/>
        </p:nvSpPr>
        <p:spPr>
          <a:xfrm>
            <a:off x="3784044" y="3711453"/>
            <a:ext cx="157591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371576" y="293418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(number 789)</a:t>
            </a:r>
          </a:p>
        </p:txBody>
      </p:sp>
      <p:sp>
        <p:nvSpPr>
          <p:cNvPr id="398" name="Shape 398"/>
          <p:cNvSpPr/>
          <p:nvPr/>
        </p:nvSpPr>
        <p:spPr>
          <a:xfrm>
            <a:off x="3938848" y="3275765"/>
            <a:ext cx="130324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Simple </a:t>
            </a:r>
            <a:r>
              <a:rPr sz="2250" b="0" dirty="0">
                <a:latin typeface="Calibri" panose="020F0502020204030204" pitchFamily="34" charset="0"/>
              </a:rPr>
              <a:t>fix!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89" y="4849592"/>
            <a:ext cx="249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But is this correct?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Bad Pointer</a:t>
            </a:r>
          </a:p>
        </p:txBody>
      </p:sp>
      <p:sp>
        <p:nvSpPr>
          <p:cNvPr id="401" name="Shape 401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402" name="Shape 402"/>
          <p:cNvSpPr/>
          <p:nvPr/>
        </p:nvSpPr>
        <p:spPr>
          <a:xfrm>
            <a:off x="1721884" y="3016885"/>
            <a:ext cx="2050540" cy="13819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tot-blocks=8000</a:t>
            </a:r>
          </a:p>
        </p:txBody>
      </p:sp>
      <p:sp>
        <p:nvSpPr>
          <p:cNvPr id="403" name="Shape 403"/>
          <p:cNvSpPr/>
          <p:nvPr/>
        </p:nvSpPr>
        <p:spPr>
          <a:xfrm>
            <a:off x="3775216" y="1893093"/>
            <a:ext cx="159356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390867" y="1638804"/>
            <a:ext cx="7325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9999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8155" y="3452813"/>
            <a:ext cx="188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Bad Pointer</a:t>
            </a:r>
          </a:p>
        </p:txBody>
      </p:sp>
      <p:sp>
        <p:nvSpPr>
          <p:cNvPr id="407" name="Shape 407"/>
          <p:cNvSpPr/>
          <p:nvPr/>
        </p:nvSpPr>
        <p:spPr>
          <a:xfrm>
            <a:off x="1721884" y="11607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endParaRPr sz="2250" b="0" dirty="0">
              <a:solidFill>
                <a:schemeClr val="bg1"/>
              </a:solidFill>
              <a:latin typeface="Calibri" panose="020F0502020204030204" pitchFamily="34" charset="0"/>
              <a:ea typeface="Helvetica"/>
              <a:cs typeface="Calibri" panose="020F0502020204030204" pitchFamily="34" charset="0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 err="1">
                <a:solidFill>
                  <a:schemeClr val="bg1"/>
                </a:solidFill>
                <a:latin typeface="Calibri" panose="020F0502020204030204" pitchFamily="34" charset="0"/>
              </a:rPr>
              <a:t>link_count</a:t>
            </a: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 = 1</a:t>
            </a:r>
          </a:p>
        </p:txBody>
      </p:sp>
      <p:sp>
        <p:nvSpPr>
          <p:cNvPr id="408" name="Shape 408"/>
          <p:cNvSpPr/>
          <p:nvPr/>
        </p:nvSpPr>
        <p:spPr>
          <a:xfrm>
            <a:off x="1721884" y="301688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tot-blocks=8000</a:t>
            </a:r>
          </a:p>
        </p:txBody>
      </p:sp>
      <p:sp>
        <p:nvSpPr>
          <p:cNvPr id="409" name="Shape 409"/>
          <p:cNvSpPr/>
          <p:nvPr/>
        </p:nvSpPr>
        <p:spPr>
          <a:xfrm>
            <a:off x="4231566" y="1823972"/>
            <a:ext cx="395121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Simple </a:t>
            </a:r>
            <a:r>
              <a:rPr sz="2400" b="0" dirty="0">
                <a:solidFill>
                  <a:schemeClr val="tx1"/>
                </a:solidFill>
                <a:latin typeface="Calibri" panose="020F0502020204030204" pitchFamily="34" charset="0"/>
              </a:rPr>
              <a:t>fix!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</a:rPr>
              <a:t> (But is this correct?)</a:t>
            </a:r>
            <a:endParaRPr sz="24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Problems with </a:t>
            </a:r>
            <a:r>
              <a:rPr sz="3600" dirty="0" err="1">
                <a:solidFill>
                  <a:srgbClr val="000000"/>
                </a:solidFill>
              </a:rPr>
              <a:t>fsck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15" name="Shape 415"/>
          <p:cNvSpPr>
            <a:spLocks noGrp="1"/>
          </p:cNvSpPr>
          <p:nvPr>
            <p:ph type="body" idx="4294967295"/>
          </p:nvPr>
        </p:nvSpPr>
        <p:spPr>
          <a:xfrm>
            <a:off x="163459" y="1488477"/>
            <a:ext cx="8674207" cy="50242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Problem 1: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Not always </a:t>
            </a:r>
            <a:r>
              <a:rPr sz="2461" dirty="0"/>
              <a:t>obvious how to </a:t>
            </a:r>
            <a:r>
              <a:rPr lang="en-US" sz="2461" dirty="0"/>
              <a:t>fix </a:t>
            </a:r>
            <a:r>
              <a:rPr sz="2461" dirty="0"/>
              <a:t>file system </a:t>
            </a:r>
            <a:r>
              <a:rPr lang="en-US" sz="2461" dirty="0"/>
              <a:t>image</a:t>
            </a: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D</a:t>
            </a:r>
            <a:r>
              <a:rPr sz="2461" dirty="0"/>
              <a:t>on’t know “</a:t>
            </a:r>
            <a:r>
              <a:rPr sz="2461" dirty="0">
                <a:solidFill>
                  <a:srgbClr val="C00000"/>
                </a:solidFill>
              </a:rPr>
              <a:t>correct</a:t>
            </a:r>
            <a:r>
              <a:rPr sz="2461" dirty="0"/>
              <a:t>” state, just </a:t>
            </a:r>
            <a:r>
              <a:rPr sz="2461" dirty="0">
                <a:solidFill>
                  <a:srgbClr val="00B050"/>
                </a:solidFill>
              </a:rPr>
              <a:t>consistent</a:t>
            </a:r>
            <a:r>
              <a:rPr lang="en-US" sz="2461" dirty="0"/>
              <a:t> </a:t>
            </a:r>
            <a:r>
              <a:rPr sz="2461" dirty="0"/>
              <a:t>one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Easy way to get consistency: </a:t>
            </a:r>
            <a:r>
              <a:rPr sz="2461" dirty="0">
                <a:solidFill>
                  <a:srgbClr val="0070C0"/>
                </a:solidFill>
              </a:rPr>
              <a:t>reformat disk</a:t>
            </a:r>
            <a:r>
              <a:rPr sz="2461" dirty="0"/>
              <a:t>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357762" y="445070"/>
            <a:ext cx="6590502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Problem 2: </a:t>
            </a:r>
            <a:r>
              <a:rPr sz="3600" dirty="0" err="1">
                <a:solidFill>
                  <a:srgbClr val="000000"/>
                </a:solidFill>
              </a:rPr>
              <a:t>fsck</a:t>
            </a:r>
            <a:r>
              <a:rPr sz="3600" dirty="0">
                <a:solidFill>
                  <a:srgbClr val="000000"/>
                </a:solidFill>
              </a:rPr>
              <a:t> is very slo</a:t>
            </a:r>
            <a:r>
              <a:rPr lang="en-US" sz="3600" dirty="0">
                <a:solidFill>
                  <a:srgbClr val="000000"/>
                </a:solidFill>
              </a:rPr>
              <a:t>w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18" name="Shape 418"/>
          <p:cNvSpPr>
            <a:spLocks noGrp="1"/>
          </p:cNvSpPr>
          <p:nvPr>
            <p:ph type="body" idx="4294967295"/>
          </p:nvPr>
        </p:nvSpPr>
        <p:spPr>
          <a:xfrm>
            <a:off x="0" y="4665422"/>
            <a:ext cx="7804547" cy="4922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/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Checking a 600GB disk takes </a:t>
            </a:r>
            <a:r>
              <a:rPr sz="2672" dirty="0">
                <a:solidFill>
                  <a:srgbClr val="0070C0"/>
                </a:solidFill>
              </a:rPr>
              <a:t>~70 minutes</a:t>
            </a:r>
          </a:p>
        </p:txBody>
      </p:sp>
      <p:pic>
        <p:nvPicPr>
          <p:cNvPr id="41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11132" y="1514638"/>
            <a:ext cx="4520149" cy="30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669727" y="5420951"/>
            <a:ext cx="7804547" cy="10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ffsck: The Fast File System Checker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8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Ao Ma, EMC Corporation and University of Wisconsin—Madison; Chris Dragga, </a:t>
            </a:r>
            <a:b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Andrea C. Arpaci-Dusseau, and Remzi H. Arpaci-Dusseau, University of Wisconsin—Madison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Consistency Solution #2: Journaling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250637" y="1518671"/>
            <a:ext cx="8499852" cy="51607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Ok </a:t>
            </a:r>
            <a:r>
              <a:rPr sz="2461" dirty="0"/>
              <a:t>to do some </a:t>
            </a:r>
            <a:r>
              <a:rPr sz="2461" b="1" dirty="0"/>
              <a:t>recovery work </a:t>
            </a:r>
            <a:r>
              <a:rPr sz="2461" dirty="0"/>
              <a:t>after crash,</a:t>
            </a:r>
            <a:r>
              <a:rPr lang="en-US" sz="2461" dirty="0"/>
              <a:t> </a:t>
            </a:r>
            <a:r>
              <a:rPr sz="2461" dirty="0"/>
              <a:t>but </a:t>
            </a:r>
            <a:r>
              <a:rPr sz="2461" b="1" dirty="0">
                <a:solidFill>
                  <a:srgbClr val="0070C0"/>
                </a:solidFill>
              </a:rPr>
              <a:t>not to read entire </a:t>
            </a:r>
            <a:r>
              <a:rPr sz="2461" dirty="0"/>
              <a:t>disk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Don’t </a:t>
            </a:r>
            <a:r>
              <a:rPr lang="en-US" sz="2461" dirty="0"/>
              <a:t>move file system to just </a:t>
            </a:r>
            <a:r>
              <a:rPr sz="2461" dirty="0"/>
              <a:t>a</a:t>
            </a:r>
            <a:r>
              <a:rPr lang="en-US" sz="2461" dirty="0"/>
              <a:t>ny</a:t>
            </a:r>
            <a:r>
              <a:rPr sz="2461" dirty="0"/>
              <a:t> consistent state, get </a:t>
            </a:r>
            <a:r>
              <a:rPr lang="en-US" sz="2461" b="1" dirty="0">
                <a:solidFill>
                  <a:srgbClr val="00B050"/>
                </a:solidFill>
              </a:rPr>
              <a:t>correct</a:t>
            </a:r>
            <a:r>
              <a:rPr lang="en-US" sz="2461" b="1" dirty="0"/>
              <a:t> </a:t>
            </a:r>
            <a:r>
              <a:rPr lang="en-US" sz="2461" dirty="0"/>
              <a:t>state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Strategy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Atomicity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Calibri" panose="020F0502020204030204" pitchFamily="34" charset="0"/>
                <a:sym typeface="Helvetica"/>
              </a:rPr>
              <a:t>Definition of atomicity for </a:t>
            </a:r>
            <a:r>
              <a:rPr lang="en-US" sz="24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concurrency</a:t>
            </a:r>
            <a:endParaRPr lang="en-US" sz="2461" b="1" dirty="0">
              <a:solidFill>
                <a:srgbClr val="0070C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operations in critical sections are </a:t>
            </a:r>
            <a:r>
              <a:rPr lang="en-US" sz="2250" dirty="0">
                <a:solidFill>
                  <a:srgbClr val="0070C0"/>
                </a:solidFill>
              </a:rPr>
              <a:t>not interrupted </a:t>
            </a:r>
            <a:r>
              <a:rPr lang="en-US" sz="2250" dirty="0"/>
              <a:t>by operations on related</a:t>
            </a:r>
            <a:r>
              <a:rPr lang="en-US" sz="2250" dirty="0">
                <a:solidFill>
                  <a:srgbClr val="0070C0"/>
                </a:solidFill>
              </a:rPr>
              <a:t> critical sections</a:t>
            </a:r>
          </a:p>
          <a:p>
            <a:pPr marL="628650" lvl="1" indent="-314325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Calibri" panose="020F0502020204030204" pitchFamily="34" charset="0"/>
                <a:sym typeface="Helvetica"/>
              </a:rPr>
              <a:t>Definition of atomicity for </a:t>
            </a:r>
            <a:r>
              <a:rPr lang="en-US" sz="246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persistence</a:t>
            </a:r>
            <a:r>
              <a:rPr lang="en-US" sz="2461" dirty="0">
                <a:ea typeface="Helvetica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100" dirty="0"/>
              <a:t>collections of writes are </a:t>
            </a:r>
            <a:r>
              <a:rPr lang="en-US" sz="2100" dirty="0">
                <a:solidFill>
                  <a:srgbClr val="0070C0"/>
                </a:solidFill>
              </a:rPr>
              <a:t>not interrupted by crashes</a:t>
            </a:r>
            <a:r>
              <a:rPr lang="en-US" sz="2100" dirty="0"/>
              <a:t>;  </a:t>
            </a:r>
            <a:br>
              <a:rPr lang="en-US" sz="2100" dirty="0"/>
            </a:br>
            <a:r>
              <a:rPr lang="en-US" sz="2100" dirty="0"/>
              <a:t>either (all new) or (all old) data is visible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2774170" y="3295153"/>
            <a:ext cx="3373016" cy="120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40302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Consistency vs Correctness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4294967295"/>
          </p:nvPr>
        </p:nvSpPr>
        <p:spPr>
          <a:xfrm>
            <a:off x="686527" y="1586797"/>
            <a:ext cx="7804547" cy="55029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Say a set of writes moves the disk from state A to B</a:t>
            </a:r>
          </a:p>
        </p:txBody>
      </p:sp>
      <p:sp>
        <p:nvSpPr>
          <p:cNvPr id="471" name="Shape 471"/>
          <p:cNvSpPr/>
          <p:nvPr/>
        </p:nvSpPr>
        <p:spPr>
          <a:xfrm>
            <a:off x="3500101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5058767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73" name="Shape 473"/>
          <p:cNvSpPr/>
          <p:nvPr/>
        </p:nvSpPr>
        <p:spPr>
          <a:xfrm>
            <a:off x="4086657" y="3897033"/>
            <a:ext cx="93546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576089" y="2951932"/>
            <a:ext cx="176651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consistent states</a:t>
            </a:r>
          </a:p>
        </p:txBody>
      </p:sp>
      <p:sp>
        <p:nvSpPr>
          <p:cNvPr id="475" name="Shape 475"/>
          <p:cNvSpPr/>
          <p:nvPr/>
        </p:nvSpPr>
        <p:spPr>
          <a:xfrm>
            <a:off x="1550880" y="2830611"/>
            <a:ext cx="5819596" cy="175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020894" y="2478659"/>
            <a:ext cx="96019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all states</a:t>
            </a:r>
          </a:p>
        </p:txBody>
      </p:sp>
      <p:sp>
        <p:nvSpPr>
          <p:cNvPr id="477" name="Shape 477"/>
          <p:cNvSpPr/>
          <p:nvPr/>
        </p:nvSpPr>
        <p:spPr>
          <a:xfrm>
            <a:off x="558404" y="4812306"/>
            <a:ext cx="7804548" cy="11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fsck gives consistenc</a:t>
            </a:r>
            <a:r>
              <a:rPr lang="en-US"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25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Atomicity gives A or B.</a:t>
            </a:r>
          </a:p>
        </p:txBody>
      </p:sp>
      <p:sp>
        <p:nvSpPr>
          <p:cNvPr id="478" name="Shape 478"/>
          <p:cNvSpPr/>
          <p:nvPr/>
        </p:nvSpPr>
        <p:spPr>
          <a:xfrm>
            <a:off x="2942708" y="3835297"/>
            <a:ext cx="284117" cy="28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355011" y="2840350"/>
            <a:ext cx="1608868" cy="10566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978385" y="2472865"/>
            <a:ext cx="72988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empty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Journaling </a:t>
            </a:r>
            <a:r>
              <a:rPr sz="3600" dirty="0">
                <a:solidFill>
                  <a:srgbClr val="000000"/>
                </a:solidFill>
              </a:rPr>
              <a:t>General Strategy</a:t>
            </a:r>
          </a:p>
        </p:txBody>
      </p:sp>
      <p:sp>
        <p:nvSpPr>
          <p:cNvPr id="486" name="Shape 486"/>
          <p:cNvSpPr>
            <a:spLocks noGrp="1"/>
          </p:cNvSpPr>
          <p:nvPr>
            <p:ph type="body" idx="4294967295"/>
          </p:nvPr>
        </p:nvSpPr>
        <p:spPr>
          <a:xfrm>
            <a:off x="370506" y="1662832"/>
            <a:ext cx="8377958" cy="421444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Never delete ANY old data</a:t>
            </a:r>
            <a:r>
              <a:rPr sz="2672" dirty="0"/>
              <a:t>, until,</a:t>
            </a:r>
            <a:r>
              <a:rPr lang="en-US" sz="2672" dirty="0"/>
              <a:t> </a:t>
            </a:r>
            <a:r>
              <a:rPr sz="2672" dirty="0">
                <a:solidFill>
                  <a:srgbClr val="0070C0"/>
                </a:solidFill>
              </a:rPr>
              <a:t>ALL new data is safely on disk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Ironically, adding redundancy</a:t>
            </a:r>
            <a:r>
              <a:rPr lang="en-US" sz="2672" dirty="0"/>
              <a:t> </a:t>
            </a:r>
            <a:r>
              <a:rPr sz="2672" dirty="0"/>
              <a:t>to fix the problem caused by redundancy.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aka. </a:t>
            </a:r>
            <a:r>
              <a:rPr lang="en-US" sz="2272" b="1" dirty="0"/>
              <a:t>WAL</a:t>
            </a:r>
            <a:r>
              <a:rPr lang="en-US" sz="2272" dirty="0"/>
              <a:t> (</a:t>
            </a:r>
            <a:r>
              <a:rPr lang="en-US" sz="2272" b="1" dirty="0">
                <a:solidFill>
                  <a:srgbClr val="0070C0"/>
                </a:solidFill>
              </a:rPr>
              <a:t>Write-Ahead Log</a:t>
            </a:r>
            <a:r>
              <a:rPr lang="en-US" sz="2272" dirty="0"/>
              <a:t>)</a:t>
            </a:r>
            <a:r>
              <a:rPr lang="zh-CN" altLang="en-US" sz="2272" dirty="0"/>
              <a:t>   偷师数据库</a:t>
            </a:r>
            <a:r>
              <a:rPr lang="zh-CN" altLang="en-US" sz="2272" dirty="0">
                <a:sym typeface="Wingdings" pitchFamily="2" charset="2"/>
              </a:rPr>
              <a:t></a:t>
            </a:r>
            <a:endParaRPr lang="en-US"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FSCK (事后补救) -&gt; </a:t>
            </a:r>
            <a:r>
              <a:rPr lang="en-US" sz="2272" b="1" dirty="0">
                <a:solidFill>
                  <a:srgbClr val="0070C0"/>
                </a:solidFill>
              </a:rPr>
              <a:t>Journaling</a:t>
            </a:r>
            <a:r>
              <a:rPr lang="zh-CN" altLang="en-US" sz="2272" dirty="0"/>
              <a:t> </a:t>
            </a:r>
            <a:r>
              <a:rPr lang="en-US" sz="2272" dirty="0"/>
              <a:t>(事前预防</a:t>
            </a:r>
            <a:r>
              <a:rPr lang="zh-CN" altLang="en-US" sz="2272" dirty="0"/>
              <a:t>，事后恢复</a:t>
            </a:r>
            <a:r>
              <a:rPr lang="en-US" sz="2272" dirty="0"/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More </a:t>
            </a:r>
            <a:r>
              <a:rPr lang="en-US" sz="2272" dirty="0">
                <a:solidFill>
                  <a:srgbClr val="0070C0"/>
                </a:solidFill>
              </a:rPr>
              <a:t>active</a:t>
            </a:r>
            <a:r>
              <a:rPr lang="en-US" sz="2272" dirty="0"/>
              <a:t> approach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b="1" dirty="0"/>
              <a:t>Examples</a:t>
            </a:r>
            <a:r>
              <a:rPr lang="en-US" sz="2272" dirty="0"/>
              <a:t>: Linux ext3, ext4, IBM’s JFS, SGI’s XFS, Windows NTFS</a:t>
            </a:r>
            <a:endParaRPr sz="2272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490" name="Shape 490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492" name="Shape 492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493" name="Shape 493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2181427" y="3295927"/>
            <a:ext cx="13975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286080" y="2908122"/>
            <a:ext cx="111344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 algn="ctr">
              <a:defRPr sz="1800"/>
            </a:pPr>
            <a:r>
              <a:rPr sz="1898" b="0" dirty="0">
                <a:solidFill>
                  <a:schemeClr val="bg1"/>
                </a:solidFill>
                <a:latin typeface="Calibri" panose="020F0502020204030204" pitchFamily="34" charset="0"/>
              </a:rPr>
              <a:t>redundant</a:t>
            </a:r>
          </a:p>
        </p:txBody>
      </p:sp>
      <p:sp>
        <p:nvSpPr>
          <p:cNvPr id="10" name="Shape 498">
            <a:extLst>
              <a:ext uri="{FF2B5EF4-FFF2-40B4-BE49-F238E27FC236}">
                <a16:creationId xmlns:a16="http://schemas.microsoft.com/office/drawing/2014/main" id="{8530FD31-C0F4-0844-9EDD-9D5F17E4F2F0}"/>
              </a:ext>
            </a:extLst>
          </p:cNvPr>
          <p:cNvSpPr txBox="1">
            <a:spLocks/>
          </p:cNvSpPr>
          <p:nvPr/>
        </p:nvSpPr>
        <p:spPr bwMode="auto">
          <a:xfrm>
            <a:off x="0" y="1499072"/>
            <a:ext cx="7804547" cy="5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 2" pitchFamily="18" charset="2"/>
              <a:buNone/>
              <a:defRPr sz="1800">
                <a:solidFill>
                  <a:srgbClr val="000000"/>
                </a:solidFill>
              </a:defRPr>
            </a:pPr>
            <a:r>
              <a:rPr lang="en-US" sz="2672" kern="0">
                <a:solidFill>
                  <a:srgbClr val="000000"/>
                </a:solidFill>
              </a:rPr>
              <a:t>Want to replace X with Y.  Original:</a:t>
            </a:r>
            <a:endParaRPr lang="en-US" sz="2672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9" name="Shape 499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01" name="Shape 501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502" name="Shape 502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03" name="Shape 503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7032" y="2757783"/>
            <a:ext cx="27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File System Redundancy </a:t>
            </a:r>
            <a:r>
              <a:rPr sz="360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4294967295"/>
          </p:nvPr>
        </p:nvSpPr>
        <p:spPr>
          <a:xfrm>
            <a:off x="250636" y="1655284"/>
            <a:ext cx="8582766" cy="50536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Superblock</a:t>
            </a:r>
            <a:r>
              <a:rPr sz="2531" dirty="0"/>
              <a:t>: field contains total </a:t>
            </a:r>
            <a:r>
              <a:rPr lang="en-US" sz="2531" dirty="0"/>
              <a:t>number of </a:t>
            </a:r>
            <a:r>
              <a:rPr sz="2531" dirty="0"/>
              <a:t>blocks in FS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31" dirty="0"/>
              <a:t>DATA = 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70C0"/>
                </a:solidFill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sz="2531" dirty="0"/>
              <a:t>: field contains pointer to data block</a:t>
            </a:r>
            <a:r>
              <a:rPr lang="en-US" sz="2531" dirty="0"/>
              <a:t>; possible DATA?</a:t>
            </a:r>
            <a:endParaRPr sz="2531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31" dirty="0"/>
              <a:t>DATA in {0, 1, 2, …, N - 1}</a:t>
            </a:r>
            <a:endParaRPr lang="en-US" sz="2531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 dirty="0"/>
              <a:t>Pointers to block N or after are </a:t>
            </a:r>
            <a:r>
              <a:rPr sz="2531" dirty="0">
                <a:solidFill>
                  <a:srgbClr val="C00000"/>
                </a:solidFill>
              </a:rPr>
              <a:t>invalid</a:t>
            </a:r>
            <a:r>
              <a:rPr sz="2531" dirty="0"/>
              <a:t>!</a:t>
            </a:r>
            <a:endParaRPr lang="en-US" sz="2531" dirty="0"/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70C0"/>
                </a:solidFill>
              </a:rPr>
              <a:t>Total-blocks field </a:t>
            </a:r>
            <a:r>
              <a:rPr lang="en-US" sz="2531" dirty="0"/>
              <a:t>has </a:t>
            </a:r>
            <a:r>
              <a:rPr lang="en-US" sz="2531" dirty="0">
                <a:solidFill>
                  <a:srgbClr val="00B050"/>
                </a:solidFill>
              </a:rPr>
              <a:t>redundancy</a:t>
            </a:r>
            <a:r>
              <a:rPr lang="en-US" sz="2531" dirty="0"/>
              <a:t> with </a:t>
            </a:r>
            <a:r>
              <a:rPr lang="en-US" sz="2531" dirty="0" err="1">
                <a:solidFill>
                  <a:srgbClr val="0070C0"/>
                </a:solidFill>
              </a:rPr>
              <a:t>inode</a:t>
            </a:r>
            <a:r>
              <a:rPr lang="en-US" sz="2531" dirty="0">
                <a:solidFill>
                  <a:srgbClr val="0070C0"/>
                </a:solidFill>
              </a:rPr>
              <a:t> pointers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07" name="Shape 507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09" name="Shape 509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10" name="Shape 510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11" name="Shape 511"/>
          <p:cNvSpPr/>
          <p:nvPr/>
        </p:nvSpPr>
        <p:spPr>
          <a:xfrm>
            <a:off x="5939773" y="3209141"/>
            <a:ext cx="236744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bad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7032" y="2757783"/>
            <a:ext cx="27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15" name="Shape 515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17" name="Shape 517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18" name="Shape 518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  <p:sp>
        <p:nvSpPr>
          <p:cNvPr id="519" name="Shape 519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7032" y="2757783"/>
            <a:ext cx="27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</a:t>
            </a:r>
            <a:r>
              <a:rPr sz="2672" dirty="0">
                <a:solidFill>
                  <a:srgbClr val="0070C0"/>
                </a:solidFill>
              </a:rPr>
              <a:t>With journal</a:t>
            </a:r>
            <a:r>
              <a:rPr sz="2672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26" name="Shape 526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28" name="Shape 528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529" name="Shape 529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30" name="Shape 530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7032" y="2757783"/>
            <a:ext cx="27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Good time to crash?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34" name="Shape 534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36" name="Shape 536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537" name="Shape 537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38" name="Shape 538"/>
          <p:cNvSpPr/>
          <p:nvPr/>
        </p:nvSpPr>
        <p:spPr>
          <a:xfrm>
            <a:off x="1241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39" name="Shape 539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43" name="Shape 543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45" name="Shape 545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546" name="Shape 546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47" name="Shape 547"/>
          <p:cNvSpPr/>
          <p:nvPr/>
        </p:nvSpPr>
        <p:spPr>
          <a:xfrm>
            <a:off x="1241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48" name="Shape 548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549" name="Shape 549"/>
          <p:cNvSpPr/>
          <p:nvPr/>
        </p:nvSpPr>
        <p:spPr>
          <a:xfrm>
            <a:off x="3625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53" name="Shape 553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55" name="Shape 555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56" name="Shape 556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f(X)</a:t>
            </a:r>
          </a:p>
        </p:txBody>
      </p:sp>
      <p:sp>
        <p:nvSpPr>
          <p:cNvPr id="557" name="Shape 557"/>
          <p:cNvSpPr/>
          <p:nvPr/>
        </p:nvSpPr>
        <p:spPr>
          <a:xfrm>
            <a:off x="1241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58" name="Shape 558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559" name="Shape 559"/>
          <p:cNvSpPr/>
          <p:nvPr/>
        </p:nvSpPr>
        <p:spPr>
          <a:xfrm>
            <a:off x="3625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63" name="Shape 563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65" name="Shape 565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66" name="Shape 566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  <p:sp>
        <p:nvSpPr>
          <p:cNvPr id="567" name="Shape 567"/>
          <p:cNvSpPr/>
          <p:nvPr/>
        </p:nvSpPr>
        <p:spPr>
          <a:xfrm>
            <a:off x="1241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68" name="Shape 568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569" name="Shape 569"/>
          <p:cNvSpPr/>
          <p:nvPr/>
        </p:nvSpPr>
        <p:spPr>
          <a:xfrm>
            <a:off x="3625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73" name="Shape 573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75" name="Shape 575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76" name="Shape 576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  <p:sp>
        <p:nvSpPr>
          <p:cNvPr id="577" name="Shape 577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  <p:sp>
        <p:nvSpPr>
          <p:cNvPr id="578" name="Shape 578"/>
          <p:cNvSpPr/>
          <p:nvPr/>
        </p:nvSpPr>
        <p:spPr>
          <a:xfrm>
            <a:off x="3625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82" name="Shape 582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84" name="Shape 584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85" name="Shape 585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  <p:sp>
        <p:nvSpPr>
          <p:cNvPr id="586" name="Shape 586"/>
          <p:cNvSpPr/>
          <p:nvPr/>
        </p:nvSpPr>
        <p:spPr>
          <a:xfrm>
            <a:off x="5850404" y="3209141"/>
            <a:ext cx="253511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good time to crash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solidFill>
                  <a:srgbClr val="000000"/>
                </a:solidFill>
              </a:rPr>
              <a:t>Fight Redundancy with Redundancy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4294967295"/>
          </p:nvPr>
        </p:nvSpPr>
        <p:spPr>
          <a:xfrm>
            <a:off x="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90" name="Shape 590"/>
          <p:cNvSpPr/>
          <p:nvPr/>
        </p:nvSpPr>
        <p:spPr>
          <a:xfrm>
            <a:off x="644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565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b="0" dirty="0">
                <a:solidFill>
                  <a:srgbClr val="0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592" name="Shape 592"/>
          <p:cNvSpPr/>
          <p:nvPr/>
        </p:nvSpPr>
        <p:spPr>
          <a:xfrm>
            <a:off x="1241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593" name="Shape 593"/>
          <p:cNvSpPr/>
          <p:nvPr/>
        </p:nvSpPr>
        <p:spPr>
          <a:xfrm>
            <a:off x="3625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1"/>
                </a:solidFill>
                <a:latin typeface="Calibri" panose="020F0502020204030204" pitchFamily="34" charset="0"/>
              </a:rPr>
              <a:t>f(Y)</a:t>
            </a:r>
          </a:p>
        </p:txBody>
      </p:sp>
      <p:sp>
        <p:nvSpPr>
          <p:cNvPr id="594" name="Shape 594"/>
          <p:cNvSpPr/>
          <p:nvPr/>
        </p:nvSpPr>
        <p:spPr>
          <a:xfrm>
            <a:off x="5282836" y="3237651"/>
            <a:ext cx="363494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With journaling, it’s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always a good time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to crash!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Question for You…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357762" y="1694521"/>
            <a:ext cx="8697850" cy="48765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Give examples of redundancy in FFS</a:t>
            </a:r>
            <a:r>
              <a:rPr lang="en-US" sz="2672" dirty="0"/>
              <a:t> </a:t>
            </a:r>
            <a:r>
              <a:rPr sz="2672" dirty="0"/>
              <a:t>(or files system in general)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bg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u="sng" dirty="0" err="1"/>
              <a:t>Inode</a:t>
            </a:r>
            <a:r>
              <a:rPr lang="en-US" sz="2672" u="sng" dirty="0"/>
              <a:t> file size </a:t>
            </a:r>
            <a:r>
              <a:rPr lang="en-US" sz="2672" dirty="0"/>
              <a:t>AND </a:t>
            </a:r>
            <a:r>
              <a:rPr lang="en-US" sz="2672" u="sng" dirty="0" err="1"/>
              <a:t>inode</a:t>
            </a:r>
            <a:r>
              <a:rPr lang="en-US" sz="2672" u="sng" dirty="0"/>
              <a:t>/indirect pointers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file size (</a:t>
            </a:r>
            <a:r>
              <a:rPr kumimoji="1" lang="en-US" altLang="zh-CN" sz="2400"/>
              <a:t>#-blocks</a:t>
            </a:r>
            <a:r>
              <a:rPr lang="en-US" sz="2272" dirty="0"/>
              <a:t>) can be calculated with pointers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u="sng" dirty="0"/>
              <a:t>Data bitmap</a:t>
            </a:r>
            <a:r>
              <a:rPr sz="2672" dirty="0"/>
              <a:t> AND </a:t>
            </a:r>
            <a:r>
              <a:rPr sz="2672" u="sng" dirty="0"/>
              <a:t>inode pointers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u="sng" dirty="0"/>
              <a:t>Data bitmap</a:t>
            </a:r>
            <a:r>
              <a:rPr sz="2672" dirty="0"/>
              <a:t> AND </a:t>
            </a:r>
            <a:r>
              <a:rPr sz="2672" u="sng" dirty="0"/>
              <a:t>group descriptor</a:t>
            </a:r>
            <a:r>
              <a:rPr lang="zh-CN" altLang="en-US" sz="2672" dirty="0"/>
              <a:t> </a:t>
            </a:r>
            <a:endParaRPr lang="en-US" altLang="zh-CN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272" dirty="0"/>
              <a:t>(tracks free </a:t>
            </a:r>
            <a:r>
              <a:rPr lang="en-US" altLang="zh-CN" sz="2272" dirty="0" err="1"/>
              <a:t>inodes</a:t>
            </a:r>
            <a:r>
              <a:rPr lang="en-US" altLang="zh-CN" sz="2272" dirty="0"/>
              <a:t> and data blocks for fast location)</a:t>
            </a:r>
            <a:endParaRPr lang="en-US" sz="22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u="sng" dirty="0"/>
              <a:t>Dir entries</a:t>
            </a:r>
            <a:r>
              <a:rPr lang="en-US" sz="2672" dirty="0"/>
              <a:t> AND </a:t>
            </a:r>
            <a:r>
              <a:rPr lang="en-US" sz="2672" u="sng" dirty="0" err="1"/>
              <a:t>inode</a:t>
            </a:r>
            <a:r>
              <a:rPr lang="en-US" sz="2672" u="sng" dirty="0"/>
              <a:t> link count</a:t>
            </a:r>
            <a:endParaRPr sz="2672" u="sng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Question for You…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00" name="Shape 600"/>
          <p:cNvSpPr>
            <a:spLocks noGrp="1"/>
          </p:cNvSpPr>
          <p:nvPr>
            <p:ph type="body" idx="4294967295"/>
          </p:nvPr>
        </p:nvSpPr>
        <p:spPr>
          <a:xfrm>
            <a:off x="381964" y="1649432"/>
            <a:ext cx="8488192" cy="129141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Develop </a:t>
            </a:r>
            <a:r>
              <a:rPr sz="2672" dirty="0"/>
              <a:t>algorithm </a:t>
            </a:r>
            <a:r>
              <a:rPr lang="en-US" sz="2672" dirty="0"/>
              <a:t>to </a:t>
            </a:r>
            <a:r>
              <a:rPr sz="2672" dirty="0">
                <a:solidFill>
                  <a:srgbClr val="0070C0"/>
                </a:solidFill>
              </a:rPr>
              <a:t>atomic</a:t>
            </a:r>
            <a:r>
              <a:rPr lang="en-US" sz="2672" dirty="0">
                <a:solidFill>
                  <a:srgbClr val="0070C0"/>
                </a:solidFill>
              </a:rPr>
              <a:t>ally update two</a:t>
            </a:r>
            <a:r>
              <a:rPr sz="2672" dirty="0">
                <a:solidFill>
                  <a:srgbClr val="0070C0"/>
                </a:solidFill>
              </a:rPr>
              <a:t> block</a:t>
            </a:r>
            <a:r>
              <a:rPr lang="en-US" sz="2672" dirty="0">
                <a:solidFill>
                  <a:srgbClr val="0070C0"/>
                </a:solidFill>
              </a:rPr>
              <a:t>s</a:t>
            </a:r>
            <a:r>
              <a:rPr lang="en-US" sz="2672" dirty="0"/>
              <a:t>:  </a:t>
            </a:r>
            <a:br>
              <a:rPr lang="en-US" sz="2672" dirty="0"/>
            </a:br>
            <a:r>
              <a:rPr lang="en-US" sz="2672" dirty="0"/>
              <a:t>Write 10 to block 0; write 5 to block 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 these are only blocks in file system…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</p:txBody>
      </p:sp>
      <p:graphicFrame>
        <p:nvGraphicFramePr>
          <p:cNvPr id="601" name="Table 601"/>
          <p:cNvGraphicFramePr/>
          <p:nvPr>
            <p:extLst>
              <p:ext uri="{D42A27DB-BD31-4B8C-83A1-F6EECF244321}">
                <p14:modId xmlns:p14="http://schemas.microsoft.com/office/powerpoint/2010/main" val="1711257556"/>
              </p:ext>
            </p:extLst>
          </p:nvPr>
        </p:nvGraphicFramePr>
        <p:xfrm>
          <a:off x="784467" y="3376813"/>
          <a:ext cx="6384429" cy="1571624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2409" y="5536406"/>
            <a:ext cx="5968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Wrong algorithm leads to inconsistency states </a:t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</a:rPr>
              <a:t>(non-atomic updates)</a:t>
            </a:r>
          </a:p>
        </p:txBody>
      </p:sp>
      <p:sp>
        <p:nvSpPr>
          <p:cNvPr id="7" name="Shape 606"/>
          <p:cNvSpPr/>
          <p:nvPr/>
        </p:nvSpPr>
        <p:spPr>
          <a:xfrm>
            <a:off x="7073646" y="4162566"/>
            <a:ext cx="182691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don’t crash here!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9B5B32F-5AB3-4BBA-906D-5FF6AB05DA6F}"/>
              </a:ext>
            </a:extLst>
          </p:cNvPr>
          <p:cNvCxnSpPr>
            <a:cxnSpLocks/>
          </p:cNvCxnSpPr>
          <p:nvPr/>
        </p:nvCxnSpPr>
        <p:spPr bwMode="auto">
          <a:xfrm>
            <a:off x="611560" y="3861048"/>
            <a:ext cx="0" cy="99077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Initial Solution: </a:t>
            </a:r>
            <a:r>
              <a:rPr sz="3600" dirty="0">
                <a:solidFill>
                  <a:srgbClr val="000000"/>
                </a:solidFill>
              </a:rPr>
              <a:t>Journal New Data</a:t>
            </a:r>
          </a:p>
        </p:txBody>
      </p:sp>
      <p:graphicFrame>
        <p:nvGraphicFramePr>
          <p:cNvPr id="609" name="Table 609"/>
          <p:cNvGraphicFramePr/>
          <p:nvPr>
            <p:extLst>
              <p:ext uri="{D42A27DB-BD31-4B8C-83A1-F6EECF244321}">
                <p14:modId xmlns:p14="http://schemas.microsoft.com/office/powerpoint/2010/main" val="2863258048"/>
              </p:ext>
            </p:extLst>
          </p:nvPr>
        </p:nvGraphicFramePr>
        <p:xfrm>
          <a:off x="624571" y="1696337"/>
          <a:ext cx="5577980" cy="3143248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0’</a:t>
                      </a:r>
                      <a:endParaRPr sz="2100" b="0" i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Helvetica"/>
                        <a:cs typeface="Calibri" panose="020F0502020204030204" pitchFamily="34" charset="0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1’</a:t>
                      </a:r>
                      <a:endParaRPr sz="2100" b="0" i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Helvetica"/>
                        <a:cs typeface="Calibri" panose="020F0502020204030204" pitchFamily="34" charset="0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valid</a:t>
                      </a:r>
                      <a:endParaRPr sz="2100" b="0" i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Helvetica"/>
                        <a:cs typeface="Calibri" panose="020F0502020204030204" pitchFamily="34" charset="0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4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6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7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94023" y="2636912"/>
            <a:ext cx="1418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</a:rPr>
              <a:t>Crash here?</a:t>
            </a:r>
            <a:br>
              <a:rPr lang="en-US" sz="2000" b="0" dirty="0">
                <a:latin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  <a:sym typeface="Wingdings"/>
              </a:rPr>
              <a:t> Old data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0943" y="3670988"/>
            <a:ext cx="1431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</a:rPr>
              <a:t>Crash here?</a:t>
            </a:r>
            <a:br>
              <a:rPr lang="en-US" sz="2000" b="0" dirty="0">
                <a:latin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  <a:sym typeface="Wingdings"/>
              </a:rPr>
              <a:t>New data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201386"/>
            <a:ext cx="8561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Note: Understand behavior if crash after each write…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Recovery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replay</a:t>
            </a:r>
            <a:r>
              <a:rPr lang="en-US" b="0" dirty="0">
                <a:latin typeface="Calibri" panose="020F0502020204030204" pitchFamily="34" charset="0"/>
              </a:rPr>
              <a:t> the transactions commited, but not checkpointed (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redo logging</a:t>
            </a:r>
            <a:r>
              <a:rPr lang="en-US" b="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8F81866-F796-3C49-CAB7-B086CB54E50D}"/>
              </a:ext>
            </a:extLst>
          </p:cNvPr>
          <p:cNvCxnSpPr/>
          <p:nvPr/>
        </p:nvCxnSpPr>
        <p:spPr bwMode="auto">
          <a:xfrm>
            <a:off x="624571" y="3284984"/>
            <a:ext cx="504937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body" idx="4294967295"/>
          </p:nvPr>
        </p:nvSpPr>
        <p:spPr>
          <a:xfrm>
            <a:off x="467544" y="2348880"/>
            <a:ext cx="8493360" cy="42653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void update_accounts(int cash1, int cash2)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write(cash1 to block 2) // Alice 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write(cash2 to block 3) // Bob 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write(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 to block 4)     // 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backup is safe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write(cash1 to block 0) //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write(cash2 to block 1) //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write(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 to block 4)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80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void recovery()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if(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read(block 4) == 1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	write(read(block 2) to block 0) // restore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	write(read(block 3) to block 1) // restore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	write(</a:t>
            </a:r>
            <a:r>
              <a:rPr sz="18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 to block 4) </a:t>
            </a:r>
            <a:r>
              <a:rPr lang="en-US" sz="1800" b="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1800" b="0" dirty="0">
                <a:latin typeface="Menlo"/>
                <a:ea typeface="Menlo"/>
                <a:cs typeface="Menlo"/>
                <a:sym typeface="Menlo"/>
              </a:rPr>
              <a:t>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b="0" dirty="0"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2" name="Shape 608">
            <a:extLst>
              <a:ext uri="{FF2B5EF4-FFF2-40B4-BE49-F238E27FC236}">
                <a16:creationId xmlns:a16="http://schemas.microsoft.com/office/drawing/2014/main" id="{24905B44-6832-5F32-E754-4CDDB2418A4C}"/>
              </a:ext>
            </a:extLst>
          </p:cNvPr>
          <p:cNvSpPr txBox="1">
            <a:spLocks/>
          </p:cNvSpPr>
          <p:nvPr/>
        </p:nvSpPr>
        <p:spPr>
          <a:xfrm>
            <a:off x="357762" y="445070"/>
            <a:ext cx="7591425" cy="762000"/>
          </a:xfrm>
          <a:prstGeom prst="rect">
            <a:avLst/>
          </a:prstGeom>
        </p:spPr>
        <p:txBody>
          <a:bodyPr/>
          <a:lstStyle>
            <a:lvl1pPr marL="119063" indent="-119063" algn="l" defTabSz="473201" rtl="0" eaLnBrk="1" fontAlgn="base" hangingPunct="1">
              <a:spcBef>
                <a:spcPct val="0"/>
              </a:spcBef>
              <a:spcAft>
                <a:spcPct val="0"/>
              </a:spcAft>
              <a:defRPr sz="648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600" kern="0" dirty="0">
                <a:solidFill>
                  <a:srgbClr val="000000"/>
                </a:solidFill>
              </a:rPr>
              <a:t>Initial Solution: Journal New Data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65D7F66-C2AA-662A-2192-2670193BDBB0}"/>
              </a:ext>
            </a:extLst>
          </p:cNvPr>
          <p:cNvSpPr txBox="1"/>
          <p:nvPr/>
        </p:nvSpPr>
        <p:spPr>
          <a:xfrm>
            <a:off x="467544" y="1124744"/>
            <a:ext cx="8353441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Usage Scenario: 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</a:rPr>
              <a:t>Block 0 stores Alice’s bank account;</a:t>
            </a:r>
            <a:r>
              <a:rPr lang="zh-CN" alt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</a:rPr>
              <a:t>Block 1 stores Bob’s bank account; 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</a:rPr>
              <a:t>transfer $2 from Alice to Bob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Terminology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4294967295"/>
          </p:nvPr>
        </p:nvSpPr>
        <p:spPr>
          <a:xfrm>
            <a:off x="337814" y="1578209"/>
            <a:ext cx="8663311" cy="497103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E</a:t>
            </a:r>
            <a:r>
              <a:rPr sz="2672" dirty="0"/>
              <a:t>xtra blocks </a:t>
            </a:r>
            <a:r>
              <a:rPr lang="en-US" sz="2672" dirty="0"/>
              <a:t>are </a:t>
            </a:r>
            <a:r>
              <a:rPr sz="2672" dirty="0"/>
              <a:t>called a “</a:t>
            </a:r>
            <a:r>
              <a:rPr sz="2672" dirty="0">
                <a:solidFill>
                  <a:srgbClr val="0070C0"/>
                </a:solidFill>
              </a:rPr>
              <a:t>journal</a:t>
            </a:r>
            <a:r>
              <a:rPr sz="2672" dirty="0"/>
              <a:t>”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The writes to </a:t>
            </a:r>
            <a:r>
              <a:rPr lang="en-US" sz="2672" dirty="0"/>
              <a:t>the jounral</a:t>
            </a:r>
            <a:r>
              <a:rPr sz="2672" dirty="0"/>
              <a:t> are a “</a:t>
            </a:r>
            <a:r>
              <a:rPr sz="2672" dirty="0">
                <a:solidFill>
                  <a:srgbClr val="0070C0"/>
                </a:solidFill>
              </a:rPr>
              <a:t>journal transaction</a:t>
            </a:r>
            <a:r>
              <a:rPr sz="2672" dirty="0"/>
              <a:t>”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The last </a:t>
            </a:r>
            <a:r>
              <a:rPr lang="en-US" sz="2672" dirty="0"/>
              <a:t>valid bit written is </a:t>
            </a:r>
            <a:r>
              <a:rPr sz="2672" dirty="0"/>
              <a:t>a “</a:t>
            </a:r>
            <a:r>
              <a:rPr sz="2672" dirty="0">
                <a:solidFill>
                  <a:srgbClr val="0070C0"/>
                </a:solidFill>
              </a:rPr>
              <a:t>journal commit block</a:t>
            </a:r>
            <a:r>
              <a:rPr sz="2672" dirty="0"/>
              <a:t>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85">
            <a:extLst>
              <a:ext uri="{FF2B5EF4-FFF2-40B4-BE49-F238E27FC236}">
                <a16:creationId xmlns:a16="http://schemas.microsoft.com/office/drawing/2014/main" id="{647407F7-AC7D-4891-5DDF-6DB9F609205B}"/>
              </a:ext>
            </a:extLst>
          </p:cNvPr>
          <p:cNvSpPr txBox="1">
            <a:spLocks/>
          </p:cNvSpPr>
          <p:nvPr/>
        </p:nvSpPr>
        <p:spPr bwMode="auto">
          <a:xfrm>
            <a:off x="251200" y="1362642"/>
            <a:ext cx="8569272" cy="530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</a:rPr>
              <a:t>File system is appending to a file and must update:</a:t>
            </a:r>
          </a:p>
        </p:txBody>
      </p:sp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Data</a:t>
            </a:r>
            <a:r>
              <a:rPr lang="zh-CN" altLang="en-US" sz="360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Journaling</a:t>
            </a:r>
            <a:endParaRPr sz="3600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9E8DA7-5DBA-36DE-E445-C838108C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19" y="1862631"/>
            <a:ext cx="4528413" cy="9005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149772-8C7F-571D-E745-E5672192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19" y="2949713"/>
            <a:ext cx="4528413" cy="880050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C07E884E-78B9-BDA6-7EEA-55A7FE6A42DC}"/>
              </a:ext>
            </a:extLst>
          </p:cNvPr>
          <p:cNvSpPr/>
          <p:nvPr/>
        </p:nvSpPr>
        <p:spPr bwMode="auto">
          <a:xfrm>
            <a:off x="4252010" y="2785786"/>
            <a:ext cx="288032" cy="307777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AC6369-8EED-1350-3E7A-D87055032244}"/>
              </a:ext>
            </a:extLst>
          </p:cNvPr>
          <p:cNvSpPr txBox="1"/>
          <p:nvPr/>
        </p:nvSpPr>
        <p:spPr>
          <a:xfrm>
            <a:off x="4252010" y="2751435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zh-CN" alt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“Db”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7B98E2F3-AD59-8872-1E8E-7DE89F8F5C5F}"/>
              </a:ext>
            </a:extLst>
          </p:cNvPr>
          <p:cNvSpPr/>
          <p:nvPr/>
        </p:nvSpPr>
        <p:spPr bwMode="auto">
          <a:xfrm rot="10800000">
            <a:off x="2678684" y="3212976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F9E6A18-3B1E-F508-D0BC-A6DB6D39DB96}"/>
              </a:ext>
            </a:extLst>
          </p:cNvPr>
          <p:cNvSpPr/>
          <p:nvPr/>
        </p:nvSpPr>
        <p:spPr bwMode="auto">
          <a:xfrm rot="10800000">
            <a:off x="3182740" y="3212976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334A7577-8B40-B0A8-510C-DCB7B5D34154}"/>
              </a:ext>
            </a:extLst>
          </p:cNvPr>
          <p:cNvSpPr/>
          <p:nvPr/>
        </p:nvSpPr>
        <p:spPr bwMode="auto">
          <a:xfrm rot="10800000">
            <a:off x="5775027" y="3212976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23E370-1882-4D9C-38F9-F08CB0B5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77" y="4248090"/>
            <a:ext cx="5157316" cy="6930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D26F224-2D50-DA32-7917-64583418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136" y="5385245"/>
            <a:ext cx="6375400" cy="863600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4C8B16-B0A5-AB4B-0A0C-83824A96E55F}"/>
              </a:ext>
            </a:extLst>
          </p:cNvPr>
          <p:cNvCxnSpPr>
            <a:cxnSpLocks/>
          </p:cNvCxnSpPr>
          <p:nvPr/>
        </p:nvCxnSpPr>
        <p:spPr bwMode="auto">
          <a:xfrm>
            <a:off x="31090" y="4077072"/>
            <a:ext cx="911291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5C5A13A-7146-EF87-7572-4BB485BC1C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680" y="4869160"/>
            <a:ext cx="720080" cy="516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675A9AB-8C7E-B0C5-CC6F-1F3526067F51}"/>
              </a:ext>
            </a:extLst>
          </p:cNvPr>
          <p:cNvCxnSpPr>
            <a:cxnSpLocks/>
          </p:cNvCxnSpPr>
          <p:nvPr/>
        </p:nvCxnSpPr>
        <p:spPr bwMode="auto">
          <a:xfrm>
            <a:off x="2915816" y="4869160"/>
            <a:ext cx="4608512" cy="51608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0EBBF08-22D9-B0EF-6B8F-C54C611D3AC2}"/>
              </a:ext>
            </a:extLst>
          </p:cNvPr>
          <p:cNvSpPr txBox="1"/>
          <p:nvPr/>
        </p:nvSpPr>
        <p:spPr>
          <a:xfrm>
            <a:off x="2678683" y="6433918"/>
            <a:ext cx="2923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70C0"/>
                </a:solidFill>
              </a:rPr>
              <a:t>journal commit block</a:t>
            </a:r>
            <a:endParaRPr lang="zh-CN" altLang="en-US" sz="1600" b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308749E-CDA1-10C3-366F-77AF26CD5102}"/>
              </a:ext>
            </a:extLst>
          </p:cNvPr>
          <p:cNvCxnSpPr/>
          <p:nvPr/>
        </p:nvCxnSpPr>
        <p:spPr bwMode="auto">
          <a:xfrm flipV="1">
            <a:off x="4139952" y="6149932"/>
            <a:ext cx="0" cy="36509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7193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xfrm>
            <a:off x="357762" y="445070"/>
            <a:ext cx="8786238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Problem with Initial Approach: Journal Size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997638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3640211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282784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25357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567930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06869" y="2604521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3687843" y="2604521"/>
            <a:ext cx="4408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N-1</a:t>
            </a:r>
          </a:p>
        </p:txBody>
      </p:sp>
      <p:sp>
        <p:nvSpPr>
          <p:cNvPr id="641" name="Shape 641"/>
          <p:cNvSpPr/>
          <p:nvPr/>
        </p:nvSpPr>
        <p:spPr>
          <a:xfrm>
            <a:off x="1069918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712491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427346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6210503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6853076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7495649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8138222" y="2017535"/>
            <a:ext cx="578433" cy="578433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2455976" y="2024560"/>
            <a:ext cx="955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4441555" y="2604521"/>
            <a:ext cx="23564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650" name="Shape 650"/>
          <p:cNvSpPr/>
          <p:nvPr/>
        </p:nvSpPr>
        <p:spPr>
          <a:xfrm>
            <a:off x="8238038" y="2603395"/>
            <a:ext cx="3638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2N</a:t>
            </a:r>
          </a:p>
        </p:txBody>
      </p:sp>
      <p:sp>
        <p:nvSpPr>
          <p:cNvPr id="651" name="Shape 651"/>
          <p:cNvSpPr/>
          <p:nvPr/>
        </p:nvSpPr>
        <p:spPr>
          <a:xfrm>
            <a:off x="7473773" y="2603395"/>
            <a:ext cx="56906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2N-1</a:t>
            </a:r>
          </a:p>
        </p:txBody>
      </p:sp>
      <p:sp>
        <p:nvSpPr>
          <p:cNvPr id="652" name="Shape 652"/>
          <p:cNvSpPr/>
          <p:nvPr/>
        </p:nvSpPr>
        <p:spPr>
          <a:xfrm>
            <a:off x="427346" y="3751574"/>
            <a:ext cx="7176325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marL="457200" lvl="0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00"/>
                </a:solidFill>
                <a:latin typeface="Calibri" panose="020F0502020204030204" pitchFamily="34" charset="0"/>
              </a:rPr>
              <a:t>Disadvantages?</a:t>
            </a:r>
            <a:endParaRPr lang="en-US" sz="253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slightly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&lt; half of disk space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is usable</a:t>
            </a:r>
          </a:p>
          <a:p>
            <a:pPr marL="914400" lvl="1" indent="-4572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transactions copy all the data (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1/2 bandwidth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272431" y="1597449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5. Logical journal</a:t>
            </a:r>
          </a:p>
        </p:txBody>
      </p:sp>
    </p:spTree>
    <p:extLst>
      <p:ext uri="{BB962C8B-B14F-4D97-AF65-F5344CB8AC3E}">
        <p14:creationId xmlns:p14="http://schemas.microsoft.com/office/powerpoint/2010/main" val="1671439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Opt #1: Reuse</a:t>
            </a:r>
            <a:r>
              <a:rPr lang="zh-CN" altLang="en-US" sz="36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Small </a:t>
            </a:r>
            <a:r>
              <a:rPr lang="en-US" sz="3600" dirty="0">
                <a:solidFill>
                  <a:srgbClr val="000000"/>
                </a:solidFill>
              </a:rPr>
              <a:t>Area for </a:t>
            </a:r>
            <a:r>
              <a:rPr sz="3600" dirty="0">
                <a:solidFill>
                  <a:srgbClr val="000000"/>
                </a:solidFill>
              </a:rPr>
              <a:t>Journal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idx="4294967295"/>
          </p:nvPr>
        </p:nvSpPr>
        <p:spPr>
          <a:xfrm>
            <a:off x="337814" y="1589050"/>
            <a:ext cx="8521646" cy="48522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Still need to </a:t>
            </a:r>
            <a:r>
              <a:rPr lang="en-US" sz="2672" dirty="0"/>
              <a:t>first </a:t>
            </a:r>
            <a:r>
              <a:rPr sz="2672" dirty="0"/>
              <a:t>write all new data elsewhere</a:t>
            </a:r>
            <a:r>
              <a:rPr lang="en-US" sz="2672" dirty="0"/>
              <a:t> before overwriting new data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Reuse</a:t>
            </a:r>
            <a:r>
              <a:rPr sz="2461" dirty="0"/>
              <a:t> </a:t>
            </a:r>
            <a:r>
              <a:rPr lang="en-US" sz="2461" dirty="0">
                <a:solidFill>
                  <a:srgbClr val="0070C0"/>
                </a:solidFill>
              </a:rPr>
              <a:t>small area </a:t>
            </a:r>
            <a:r>
              <a:rPr sz="2461" dirty="0"/>
              <a:t>as backup for any block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How?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Store block numbers in a </a:t>
            </a:r>
            <a:r>
              <a:rPr sz="2461" dirty="0">
                <a:solidFill>
                  <a:srgbClr val="0070C0"/>
                </a:solidFill>
              </a:rPr>
              <a:t>transaction header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20" name="Shape 820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21" name="Shape 821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5,2</a:t>
            </a:r>
          </a:p>
        </p:txBody>
      </p:sp>
      <p:sp>
        <p:nvSpPr>
          <p:cNvPr id="825" name="Shape 825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26" name="Shape 826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27" name="Shape 827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28" name="Shape 828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829" name="Shape 829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830" name="Shape 830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831" name="Shape 831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837" name="Shape 837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838" name="Shape 838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39" name="Shape 839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840" name="Shape 840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1" name="Shape 841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844" name="Shape 844"/>
          <p:cNvSpPr/>
          <p:nvPr/>
        </p:nvSpPr>
        <p:spPr>
          <a:xfrm>
            <a:off x="1079858" y="4066614"/>
            <a:ext cx="646747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A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5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B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7DB753-9AFA-6DE2-ADF0-1FF94B900A4C}"/>
              </a:ext>
            </a:extLst>
          </p:cNvPr>
          <p:cNvSpPr txBox="1"/>
          <p:nvPr/>
        </p:nvSpPr>
        <p:spPr>
          <a:xfrm>
            <a:off x="7721020" y="3611548"/>
            <a:ext cx="1422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TxE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journal commit block</a:t>
            </a:r>
            <a:endParaRPr lang="zh-CN" altLang="en-US" sz="160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B405825-0368-B018-8B78-F48F10005F61}"/>
              </a:ext>
            </a:extLst>
          </p:cNvPr>
          <p:cNvCxnSpPr>
            <a:endCxn id="829" idx="2"/>
          </p:cNvCxnSpPr>
          <p:nvPr/>
        </p:nvCxnSpPr>
        <p:spPr bwMode="auto">
          <a:xfrm flipV="1">
            <a:off x="8423100" y="3246453"/>
            <a:ext cx="0" cy="36509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D7E903B-5268-FFF2-0A71-4F752A46D38C}"/>
              </a:ext>
            </a:extLst>
          </p:cNvPr>
          <p:cNvSpPr txBox="1"/>
          <p:nvPr/>
        </p:nvSpPr>
        <p:spPr>
          <a:xfrm>
            <a:off x="6210503" y="3599880"/>
            <a:ext cx="642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TxB</a:t>
            </a:r>
            <a:endParaRPr lang="zh-CN" altLang="en-US" sz="16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22B51CC-90EB-E525-E43D-626461D11DDA}"/>
              </a:ext>
            </a:extLst>
          </p:cNvPr>
          <p:cNvCxnSpPr/>
          <p:nvPr/>
        </p:nvCxnSpPr>
        <p:spPr bwMode="auto">
          <a:xfrm flipV="1">
            <a:off x="6516216" y="3246453"/>
            <a:ext cx="0" cy="36509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15" name="Shape 915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9" name="Shape 919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5,2</a:t>
            </a:r>
          </a:p>
        </p:txBody>
      </p:sp>
      <p:sp>
        <p:nvSpPr>
          <p:cNvPr id="924" name="Shape 924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25" name="Shape 925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26" name="Shape 926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27" name="Shape 927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28" name="Shape 928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929" name="Shape 929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930" name="Shape 930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32" name="Shape 932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34" name="Shape 934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936" name="Shape 936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937" name="Shape 937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938" name="Shape 938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939" name="Shape 939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943" name="Shape 943"/>
          <p:cNvSpPr/>
          <p:nvPr/>
        </p:nvSpPr>
        <p:spPr>
          <a:xfrm>
            <a:off x="1079858" y="4066614"/>
            <a:ext cx="646747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A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5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B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065" y="5133194"/>
            <a:ext cx="662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Checkpoint</a:t>
            </a:r>
            <a:r>
              <a:rPr lang="en-US" dirty="0">
                <a:latin typeface="Calibri" panose="020F0502020204030204" pitchFamily="34" charset="0"/>
              </a:rPr>
              <a:t>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Pros and Cons of </a:t>
            </a:r>
            <a:r>
              <a:rPr sz="3600" dirty="0">
                <a:solidFill>
                  <a:srgbClr val="000000"/>
                </a:solidFill>
              </a:rPr>
              <a:t>Redundancy</a:t>
            </a:r>
          </a:p>
        </p:txBody>
      </p:sp>
      <p:sp>
        <p:nvSpPr>
          <p:cNvPr id="264" name="Shape 264"/>
          <p:cNvSpPr>
            <a:spLocks noGrp="1"/>
          </p:cNvSpPr>
          <p:nvPr>
            <p:ph idx="1"/>
          </p:nvPr>
        </p:nvSpPr>
        <p:spPr>
          <a:xfrm>
            <a:off x="276622" y="1340768"/>
            <a:ext cx="8590755" cy="49577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Redundancy may improve: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0070C0"/>
                </a:solidFill>
              </a:rPr>
              <a:t>reliability</a:t>
            </a:r>
            <a:r>
              <a:rPr lang="en-US" sz="2320" dirty="0"/>
              <a:t> </a:t>
            </a:r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RAID-5 parity</a:t>
            </a:r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Superblocks in FFS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0070C0"/>
                </a:solidFill>
              </a:rPr>
              <a:t>performance</a:t>
            </a:r>
            <a:r>
              <a:rPr sz="2320" dirty="0"/>
              <a:t> </a:t>
            </a:r>
            <a:endParaRPr lang="en-US" sz="2320" dirty="0"/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RAID-1 mirroring (reads)</a:t>
            </a:r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sz="2109" dirty="0"/>
              <a:t>FFS group descriptor</a:t>
            </a:r>
            <a:endParaRPr lang="en-US" sz="2109" dirty="0"/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FFS bitmaps</a:t>
            </a:r>
            <a:endParaRPr sz="232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Redundancy hurts: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0070C0"/>
                </a:solidFill>
              </a:rPr>
              <a:t>capacity</a:t>
            </a:r>
            <a:endParaRPr lang="en-US" sz="2320" dirty="0">
              <a:solidFill>
                <a:srgbClr val="0070C0"/>
              </a:solidFill>
            </a:endParaRP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0070C0"/>
                </a:solidFill>
              </a:rPr>
              <a:t>consistency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Redundancy implies certain combinations of values are illegal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Illegal combinations: </a:t>
            </a:r>
            <a:r>
              <a:rPr lang="en-US" sz="2200" dirty="0">
                <a:solidFill>
                  <a:srgbClr val="C00000"/>
                </a:solidFill>
              </a:rPr>
              <a:t>inconsistency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48" name="Shape 948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52" name="Shape 952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53" name="Shape 953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55" name="Shape 955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5,2</a:t>
            </a:r>
          </a:p>
        </p:txBody>
      </p:sp>
      <p:sp>
        <p:nvSpPr>
          <p:cNvPr id="957" name="Shape 957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58" name="Shape 958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59" name="Shape 959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60" name="Shape 960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61" name="Shape 961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962" name="Shape 962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963" name="Shape 963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67" name="Shape 967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68" name="Shape 968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969" name="Shape 969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970" name="Shape 970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971" name="Shape 971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972" name="Shape 972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73" name="Shape 973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0" name="Shape 980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85" name="Shape 985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87" name="Shape 987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5,2</a:t>
            </a:r>
          </a:p>
        </p:txBody>
      </p:sp>
      <p:sp>
        <p:nvSpPr>
          <p:cNvPr id="989" name="Shape 989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90" name="Shape 990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93" name="Shape 993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994" name="Shape 994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995" name="Shape 995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00" name="Shape 1000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01" name="Shape 1001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003" name="Shape 1003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5" name="Shape 1005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6" name="Shape 1006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12" name="Shape 1012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13" name="Shape 1013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17" name="Shape 1017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022" name="Shape 1022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23" name="Shape 1023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24" name="Shape 1024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32" name="Shape 1032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036" name="Shape 1036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38" name="Shape 1038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46" name="Shape 1046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53" name="Shape 1053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055" name="Shape 1055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56" name="Shape 1056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57" name="Shape 1057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58" name="Shape 1058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59" name="Shape 1059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061" name="Shape 1061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1" name="Shape 1071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074" name="Shape 1074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86" name="Shape 1086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088" name="Shape 1088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89" name="Shape 1089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090" name="Shape 1090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92" name="Shape 1092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093" name="Shape 1093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094" name="Shape 1094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97" name="Shape 1097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98" name="Shape 1098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101" name="Shape 1101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02" name="Shape 1102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103" name="Shape 1103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04" name="Shape 1104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177" name="Shape 1177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178" name="Shape 1178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179" name="Shape 1179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83" name="Shape 1183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84" name="Shape 1184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187" name="Shape 1187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189" name="Shape 1189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91" name="Shape 1191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192" name="Shape 1192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193" name="Shape 1193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98" name="Shape 1198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199" name="Shape 1199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200" name="Shape 1200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201" name="Shape 1201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202" name="Shape 1202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3" name="Shape 1203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206" name="Shape 1206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065" y="5145100"/>
            <a:ext cx="662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Checkpoint</a:t>
            </a:r>
            <a:r>
              <a:rPr lang="en-US" dirty="0">
                <a:latin typeface="Calibri" panose="020F0502020204030204" pitchFamily="34" charset="0"/>
              </a:rPr>
              <a:t>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#1: Reuse Small Area for Journal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210" name="Shape 1210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211" name="Shape 1211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212" name="Shape 1212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13" name="Shape 1213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15" name="Shape 1215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218" name="Shape 1218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220" name="Shape 1220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23" name="Shape 1223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224" name="Shape 1224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226" name="Shape 1226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30" name="Shape 1230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32" name="Shape 1232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233" name="Shape 1233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235" name="Shape 1235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36" name="Shape 1236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239" name="Shape 1239"/>
          <p:cNvSpPr/>
          <p:nvPr/>
        </p:nvSpPr>
        <p:spPr>
          <a:xfrm>
            <a:off x="1088859" y="4066614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272431" y="1597449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Correctness depends on </a:t>
            </a:r>
            <a:r>
              <a:rPr sz="3600" dirty="0">
                <a:solidFill>
                  <a:srgbClr val="000000"/>
                </a:solidFill>
              </a:rPr>
              <a:t>Ordering</a:t>
            </a:r>
          </a:p>
        </p:txBody>
      </p:sp>
      <p:sp>
        <p:nvSpPr>
          <p:cNvPr id="1312" name="Shape 1312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13" name="Shape 1313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314" name="Shape 1314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Shape 1316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319" name="Shape 1319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20" name="Shape 1320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321" name="Shape 1321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Shape 1322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323" name="Shape 1323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24" name="Shape 1324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27" name="Shape 1327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32" name="Shape 1332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33" name="Shape 1333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34" name="Shape 1334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335" name="Shape 1335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36" name="Shape 1336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338" name="Shape 1338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9" name="Shape 1339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41" name="Shape 1341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342" name="Shape 1342"/>
          <p:cNvSpPr/>
          <p:nvPr/>
        </p:nvSpPr>
        <p:spPr>
          <a:xfrm>
            <a:off x="1088859" y="3530833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163369" y="4155911"/>
            <a:ext cx="44693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 order: 9, 10, 11, 12, 4, 6, 12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315594" y="5084078"/>
            <a:ext cx="65267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70C0"/>
                </a:solidFill>
                <a:latin typeface="Calibri" panose="020F0502020204030204" pitchFamily="34" charset="0"/>
              </a:rPr>
              <a:t>But e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</a:rPr>
              <a:t>nforcing total ordering is inefficient.  Why?</a:t>
            </a:r>
          </a:p>
        </p:txBody>
      </p:sp>
      <p:sp>
        <p:nvSpPr>
          <p:cNvPr id="36" name="Shape 1379"/>
          <p:cNvSpPr/>
          <p:nvPr/>
        </p:nvSpPr>
        <p:spPr>
          <a:xfrm>
            <a:off x="230008" y="6177379"/>
            <a:ext cx="833644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Instead: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barriers </a:t>
            </a:r>
            <a:r>
              <a:rPr lang="en-US"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w/ disk cache flush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at key 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points (when??)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840" y="5589240"/>
            <a:ext cx="6122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Random writes (especially with multiple blocks)</a:t>
            </a:r>
          </a:p>
        </p:txBody>
      </p:sp>
      <p:sp>
        <p:nvSpPr>
          <p:cNvPr id="3" name="Shape 1344">
            <a:extLst>
              <a:ext uri="{FF2B5EF4-FFF2-40B4-BE49-F238E27FC236}">
                <a16:creationId xmlns:a16="http://schemas.microsoft.com/office/drawing/2014/main" id="{8DFDAC9F-8F15-E59C-E1D9-839FD3C1E1A4}"/>
              </a:ext>
            </a:extLst>
          </p:cNvPr>
          <p:cNvSpPr/>
          <p:nvPr/>
        </p:nvSpPr>
        <p:spPr>
          <a:xfrm>
            <a:off x="1632453" y="4537428"/>
            <a:ext cx="55311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C00000"/>
                </a:solidFill>
                <a:latin typeface="Calibri" panose="020F0502020204030204" pitchFamily="34" charset="0"/>
              </a:rPr>
              <a:t>Need ordering to guarantee correctness!</a:t>
            </a:r>
            <a:endParaRPr sz="253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" grpId="0" animBg="1"/>
      <p:bldP spid="36" grpId="0" animBg="1"/>
      <p:bldP spid="2" grpId="0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#2: Barriers (</a:t>
            </a:r>
            <a:r>
              <a:rPr lang="en-US" altLang="zh-CN" sz="3600">
                <a:solidFill>
                  <a:srgbClr val="000000"/>
                </a:solidFill>
              </a:rPr>
              <a:t>to</a:t>
            </a:r>
            <a:r>
              <a:rPr lang="zh-CN" altLang="en-US" sz="3600">
                <a:solidFill>
                  <a:srgbClr val="000000"/>
                </a:solidFill>
              </a:rPr>
              <a:t> </a:t>
            </a:r>
            <a:r>
              <a:rPr lang="en-US" altLang="zh-CN" sz="3600">
                <a:solidFill>
                  <a:srgbClr val="000000"/>
                </a:solidFill>
              </a:rPr>
              <a:t>Enforce</a:t>
            </a:r>
            <a:r>
              <a:rPr lang="zh-CN" altLang="en-US" sz="3600">
                <a:solidFill>
                  <a:srgbClr val="000000"/>
                </a:solidFill>
              </a:rPr>
              <a:t> </a:t>
            </a:r>
            <a:r>
              <a:rPr lang="en-US" altLang="zh-CN" sz="3600">
                <a:solidFill>
                  <a:srgbClr val="000000"/>
                </a:solidFill>
              </a:rPr>
              <a:t>O</a:t>
            </a:r>
            <a:r>
              <a:rPr sz="3600" dirty="0">
                <a:solidFill>
                  <a:srgbClr val="000000"/>
                </a:solidFill>
              </a:rPr>
              <a:t>rdering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48" name="Shape 1348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349" name="Shape 1349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50" name="Shape 1350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1" name="Shape 1351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59" name="Shape 1359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60" name="Shape 1360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62" name="Shape 1362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67" name="Shape 1367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68" name="Shape 1368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69" name="Shape 1369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71" name="Shape 1371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372" name="Shape 1372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4" name="Shape 1374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377" name="Shape 1377"/>
          <p:cNvSpPr/>
          <p:nvPr/>
        </p:nvSpPr>
        <p:spPr>
          <a:xfrm>
            <a:off x="1088859" y="3530833"/>
            <a:ext cx="643541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write C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4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; write T to </a:t>
            </a:r>
            <a:r>
              <a:rPr sz="2531" b="0" dirty="0">
                <a:solidFill>
                  <a:srgbClr val="1497FC"/>
                </a:solidFill>
                <a:latin typeface="Calibri" panose="020F0502020204030204" pitchFamily="34" charset="0"/>
              </a:rPr>
              <a:t>block 6</a:t>
            </a:r>
          </a:p>
        </p:txBody>
      </p:sp>
      <p:sp>
        <p:nvSpPr>
          <p:cNvPr id="1378" name="Shape 1378"/>
          <p:cNvSpPr/>
          <p:nvPr/>
        </p:nvSpPr>
        <p:spPr>
          <a:xfrm>
            <a:off x="2162507" y="4155911"/>
            <a:ext cx="46360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write order: </a:t>
            </a:r>
            <a:r>
              <a:rPr sz="2531" b="0" dirty="0">
                <a:latin typeface="Calibri" panose="020F0502020204030204" pitchFamily="34" charset="0"/>
              </a:rPr>
              <a:t>9,10,11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latin typeface="Calibri" panose="020F0502020204030204" pitchFamily="34" charset="0"/>
              </a:rPr>
              <a:t>12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latin typeface="Calibri" panose="020F0502020204030204" pitchFamily="34" charset="0"/>
              </a:rPr>
              <a:t>4,6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47931" y="5013176"/>
            <a:ext cx="8904589" cy="1341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Use </a:t>
            </a:r>
            <a:r>
              <a:rPr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barriers</a:t>
            </a:r>
            <a:r>
              <a:rPr sz="2250" b="0" dirty="0">
                <a:latin typeface="Calibri" panose="020F0502020204030204" pitchFamily="34" charset="0"/>
              </a:rPr>
              <a:t> at key points in time</a:t>
            </a:r>
            <a:r>
              <a:rPr lang="en-US" sz="2250" b="0" dirty="0"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1) Before </a:t>
            </a:r>
            <a:r>
              <a:rPr lang="en-US" sz="2000" b="0" u="sng" dirty="0">
                <a:latin typeface="Calibri" panose="020F0502020204030204" pitchFamily="34" charset="0"/>
              </a:rPr>
              <a:t>journal commit</a:t>
            </a:r>
            <a:r>
              <a:rPr lang="en-US" sz="2000" b="0" dirty="0">
                <a:latin typeface="Calibri" panose="020F0502020204030204" pitchFamily="34" charset="0"/>
              </a:rPr>
              <a:t>, ensure journal transaction entries complete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2) Before </a:t>
            </a:r>
            <a:r>
              <a:rPr lang="en-US" sz="2000" b="0" u="sng" dirty="0">
                <a:latin typeface="Calibri" panose="020F0502020204030204" pitchFamily="34" charset="0"/>
              </a:rPr>
              <a:t>checkpoint</a:t>
            </a:r>
            <a:r>
              <a:rPr lang="en-US" sz="2000" b="0" dirty="0">
                <a:latin typeface="Calibri" panose="020F0502020204030204" pitchFamily="34" charset="0"/>
              </a:rPr>
              <a:t>, ensure journal commit complete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3) Before </a:t>
            </a:r>
            <a:r>
              <a:rPr lang="en-US" sz="2000" b="0" u="sng" dirty="0">
                <a:latin typeface="Calibri" panose="020F0502020204030204" pitchFamily="34" charset="0"/>
              </a:rPr>
              <a:t>free journal</a:t>
            </a:r>
            <a:r>
              <a:rPr lang="en-US" sz="2000" b="0" dirty="0">
                <a:latin typeface="Calibri" panose="020F0502020204030204" pitchFamily="34" charset="0"/>
              </a:rPr>
              <a:t>, ensure in-place updates </a:t>
            </a:r>
            <a:r>
              <a:rPr lang="en-US" altLang="zh-CN" sz="2000" b="0" dirty="0">
                <a:latin typeface="Calibri" panose="020F0502020204030204" pitchFamily="34" charset="0"/>
              </a:rPr>
              <a:t>(checkpoint) </a:t>
            </a:r>
            <a:r>
              <a:rPr lang="en-US" sz="2000" b="0" dirty="0">
                <a:latin typeface="Calibri" panose="020F0502020204030204" pitchFamily="34" charset="0"/>
              </a:rPr>
              <a:t>complete</a:t>
            </a:r>
            <a:endParaRPr sz="2531" b="0" dirty="0">
              <a:latin typeface="Calibri" panose="020F0502020204030204" pitchFamily="34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EFC02175-75CA-6574-650A-DDACC0F1F631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9832" y="4617512"/>
            <a:ext cx="2251581" cy="899720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02B0750-DEB4-E518-661C-408606477CA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81055" y="4617512"/>
            <a:ext cx="2573811" cy="118775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F3BD0D3-9780-95A1-6AE2-026215C1951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81055" y="4617512"/>
            <a:ext cx="3217263" cy="154779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368094" y="260648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Consistency </a:t>
            </a:r>
            <a:r>
              <a:rPr sz="3600" dirty="0">
                <a:solidFill>
                  <a:srgbClr val="000000"/>
                </a:solidFill>
              </a:rPr>
              <a:t>Example</a:t>
            </a:r>
            <a:r>
              <a:rPr lang="en-US" sz="3600" dirty="0">
                <a:solidFill>
                  <a:srgbClr val="000000"/>
                </a:solidFill>
              </a:rPr>
              <a:t>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70" name="Shape 270"/>
          <p:cNvSpPr>
            <a:spLocks noGrp="1"/>
          </p:cNvSpPr>
          <p:nvPr>
            <p:ph type="body" idx="4294967295"/>
          </p:nvPr>
        </p:nvSpPr>
        <p:spPr>
          <a:xfrm>
            <a:off x="261532" y="1243500"/>
            <a:ext cx="7804547" cy="53816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ea typeface="Helvetica"/>
                <a:cs typeface="Calibri" panose="020F0502020204030204" pitchFamily="34" charset="0"/>
                <a:sym typeface="Helvetica"/>
              </a:rPr>
              <a:t>Assumptions: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320" dirty="0">
                <a:ea typeface="Helvetica"/>
                <a:cs typeface="Calibri" panose="020F0502020204030204" pitchFamily="34" charset="0"/>
                <a:sym typeface="Helvetica"/>
              </a:rPr>
              <a:t>Superblock</a:t>
            </a:r>
            <a:r>
              <a:rPr sz="2320" dirty="0"/>
              <a:t>: field contains total blocks in FS.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sz="2320" dirty="0"/>
              <a:t>DATA = 1024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320" dirty="0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sz="2320" dirty="0"/>
              <a:t>: field contains pointer to data block.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sz="2320" dirty="0"/>
              <a:t>DATA in {0, 1, 2, …, 1023}</a:t>
            </a:r>
            <a:endParaRPr lang="en-US" sz="232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ea typeface="Helvetica"/>
                <a:cs typeface="Calibri" panose="020F0502020204030204" pitchFamily="34" charset="0"/>
                <a:sym typeface="Helvetica"/>
              </a:rPr>
              <a:t>Scenario 1: Consistent or not?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ea typeface="Helvetica"/>
                <a:cs typeface="Calibri" panose="020F0502020204030204" pitchFamily="34" charset="0"/>
                <a:sym typeface="Helvetica"/>
              </a:rPr>
              <a:t>Superblock</a:t>
            </a:r>
            <a:r>
              <a:rPr lang="en-US" sz="2320" dirty="0"/>
              <a:t>: field contains total blocks in FS.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1024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20" dirty="0" err="1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lang="en-US" sz="2320" dirty="0"/>
              <a:t>: field contains pointer to data block.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241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rgbClr val="0070C0"/>
                </a:solidFill>
              </a:rPr>
              <a:t>Consistent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ea typeface="Helvetica"/>
                <a:cs typeface="Calibri" panose="020F0502020204030204" pitchFamily="34" charset="0"/>
                <a:sym typeface="Helvetica"/>
              </a:rPr>
              <a:t>Scenario 2: Consistent or not?</a:t>
            </a:r>
            <a:endParaRPr lang="en-US" sz="2600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ea typeface="Helvetica"/>
                <a:cs typeface="Calibri" panose="020F0502020204030204" pitchFamily="34" charset="0"/>
                <a:sym typeface="Helvetica"/>
              </a:rPr>
              <a:t>Superblock</a:t>
            </a:r>
            <a:r>
              <a:rPr lang="en-US" sz="2300" dirty="0"/>
              <a:t>: field contains total blocks in FS.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lang="en-US" sz="2300" dirty="0"/>
              <a:t>DATA = 1024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300" dirty="0" err="1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lang="en-US" sz="2300" dirty="0"/>
              <a:t>: field contains pointer to data block.</a:t>
            </a:r>
          </a:p>
          <a:p>
            <a:pPr marL="1038210" lvl="2" indent="-342900">
              <a:defRPr sz="1800">
                <a:solidFill>
                  <a:srgbClr val="000000"/>
                </a:solidFill>
              </a:defRPr>
            </a:pPr>
            <a:r>
              <a:rPr lang="en-US" sz="2300" dirty="0"/>
              <a:t>DATA = 2345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0070C0"/>
                </a:solidFill>
              </a:rPr>
              <a:t>Inconsistent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382" name="Shape 1382"/>
          <p:cNvSpPr>
            <a:spLocks noGrp="1"/>
          </p:cNvSpPr>
          <p:nvPr>
            <p:ph type="body" idx="4294967295"/>
          </p:nvPr>
        </p:nvSpPr>
        <p:spPr>
          <a:xfrm>
            <a:off x="261534" y="1564757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#3: </a:t>
            </a:r>
            <a:r>
              <a:rPr sz="3600" dirty="0">
                <a:solidFill>
                  <a:srgbClr val="000000"/>
                </a:solidFill>
              </a:rPr>
              <a:t>Checksum</a:t>
            </a:r>
            <a:r>
              <a:rPr lang="en-US" sz="3600" dirty="0">
                <a:solidFill>
                  <a:srgbClr val="000000"/>
                </a:solidFill>
              </a:rPr>
              <a:t>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86" name="Shape 1386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387" name="Shape 1387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88" name="Shape 1388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392" name="Shape 1392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3" name="Shape 1393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394" name="Shape 1394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396" name="Shape 1396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97" name="Shape 1397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98" name="Shape 1398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400" name="Shape 1400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08" name="Shape 1408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409" name="Shape 1409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410" name="Shape 1410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12" name="Shape 1412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415" name="Shape 1415"/>
          <p:cNvSpPr/>
          <p:nvPr/>
        </p:nvSpPr>
        <p:spPr>
          <a:xfrm>
            <a:off x="2162507" y="3861048"/>
            <a:ext cx="46360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 order: 9,10,11 </a:t>
            </a: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12 </a:t>
            </a: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4,6 </a:t>
            </a: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346" y="4579117"/>
            <a:ext cx="68375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barrier</a:t>
            </a:r>
            <a:r>
              <a:rPr lang="en-US" altLang="zh-CN" sz="2000" b="0" dirty="0">
                <a:latin typeface="Calibri" panose="020F0502020204030204" pitchFamily="34" charset="0"/>
              </a:rPr>
              <a:t> to enforce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Calibri" panose="020F0502020204030204" pitchFamily="34" charset="0"/>
              </a:rPr>
              <a:t>Issue transactional write in 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two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</a:rPr>
              <a:t>Step 1: Journal write (</a:t>
            </a:r>
            <a:r>
              <a:rPr lang="en-US" altLang="zh-CN" sz="1800" b="0" dirty="0">
                <a:latin typeface="Calibri" panose="020F0502020204030204" pitchFamily="34" charset="0"/>
              </a:rPr>
              <a:t>9, 10, 11)</a:t>
            </a:r>
            <a:endParaRPr lang="en-US" sz="1800" b="0" dirty="0"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</a:rPr>
              <a:t>Step 2: Journal commit (12)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Problem</a:t>
            </a:r>
            <a:r>
              <a:rPr lang="en-US" sz="2000" b="0" dirty="0">
                <a:latin typeface="Calibri" panose="020F0502020204030204" pitchFamily="34" charset="0"/>
              </a:rPr>
              <a:t>: Bad Performance for Step 2 (</a:t>
            </a:r>
            <a:r>
              <a:rPr lang="en-US" altLang="zh-CN" sz="2000" b="0" dirty="0">
                <a:latin typeface="Calibri" panose="020F0502020204030204" pitchFamily="34" charset="0"/>
              </a:rPr>
              <a:t>Journal commit</a:t>
            </a:r>
            <a:r>
              <a:rPr lang="en-US" sz="2000" b="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</a:rPr>
              <a:t>How can we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get rid of barrier</a:t>
            </a:r>
            <a:r>
              <a:rPr lang="en-US" sz="2000" b="0" dirty="0">
                <a:latin typeface="Calibri" panose="020F0502020204030204" pitchFamily="34" charset="0"/>
              </a:rPr>
              <a:t> between (9, 10, 11) and 12 ???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#3: </a:t>
            </a:r>
            <a:r>
              <a:rPr sz="3600" dirty="0">
                <a:solidFill>
                  <a:srgbClr val="000000"/>
                </a:solidFill>
              </a:rPr>
              <a:t>Checksum</a:t>
            </a:r>
            <a:r>
              <a:rPr lang="en-US" sz="3600" dirty="0">
                <a:solidFill>
                  <a:srgbClr val="000000"/>
                </a:solidFill>
              </a:rPr>
              <a:t>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421" name="Shape 1421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24" name="Shape 1424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25" name="Shape 1425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427" name="Shape 1427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28" name="Shape 1428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4,6</a:t>
            </a:r>
          </a:p>
        </p:txBody>
      </p:sp>
      <p:sp>
        <p:nvSpPr>
          <p:cNvPr id="1429" name="Shape 1429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430" name="Shape 1430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431" name="Shape 1431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(ck)</a:t>
            </a:r>
          </a:p>
        </p:txBody>
      </p:sp>
      <p:sp>
        <p:nvSpPr>
          <p:cNvPr id="1432" name="Shape 1432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433" name="Shape 1433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434" name="Shape 1434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435" name="Shape 1435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6" name="Shape 1436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37" name="Shape 1437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438" name="Shape 1438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39" name="Shape 1439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40" name="Shape 1440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41" name="Shape 1441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443" name="Shape 1443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444" name="Shape 1444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45" name="Shape 1445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448" name="Shape 1448"/>
          <p:cNvSpPr/>
          <p:nvPr/>
        </p:nvSpPr>
        <p:spPr>
          <a:xfrm>
            <a:off x="2252162" y="3861048"/>
            <a:ext cx="44212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write order: 9,10,11,12 </a:t>
            </a: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4,6 </a:t>
            </a: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|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238125" y="4823081"/>
            <a:ext cx="8703468" cy="14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800" b="0" dirty="0">
                <a:solidFill>
                  <a:srgbClr val="000000"/>
                </a:solidFill>
                <a:latin typeface="Calibri" panose="020F0502020204030204" pitchFamily="34" charset="0"/>
              </a:rPr>
              <a:t>In last transaction block, store checksum of rest of transaction</a:t>
            </a: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</a:rPr>
              <a:t>12 = </a:t>
            </a:r>
            <a:r>
              <a:rPr lang="en-US" sz="1800" b="0" dirty="0" err="1">
                <a:solidFill>
                  <a:srgbClr val="0070C0"/>
                </a:solidFill>
                <a:latin typeface="Calibri" panose="020F0502020204030204" pitchFamily="34" charset="0"/>
              </a:rPr>
              <a:t>Cksum</a:t>
            </a:r>
            <a:r>
              <a:rPr lang="en-US" sz="1800" b="0" dirty="0">
                <a:solidFill>
                  <a:srgbClr val="0070C0"/>
                </a:solidFill>
                <a:latin typeface="Calibri" panose="020F0502020204030204" pitchFamily="34" charset="0"/>
              </a:rPr>
              <a:t>(9, 10, 11)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altLang="zh-CN" sz="1800" b="0">
                <a:solidFill>
                  <a:srgbClr val="0070C0"/>
                </a:solidFill>
                <a:latin typeface="Calibri" panose="020F0502020204030204" pitchFamily="34" charset="0"/>
              </a:rPr>
              <a:t>Pros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: write the </a:t>
            </a:r>
            <a:r>
              <a:rPr lang="en-US" altLang="zh-CN" sz="1800" b="0" u="sng">
                <a:solidFill>
                  <a:srgbClr val="000000"/>
                </a:solidFill>
                <a:latin typeface="Calibri" panose="020F0502020204030204" pitchFamily="34" charset="0"/>
              </a:rPr>
              <a:t>entire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 transaction </a:t>
            </a:r>
            <a:r>
              <a:rPr lang="en-US" altLang="zh-CN" sz="1800" b="0" u="sng">
                <a:solidFill>
                  <a:srgbClr val="000000"/>
                </a:solidFill>
                <a:latin typeface="Calibri" panose="020F0502020204030204" pitchFamily="34" charset="0"/>
              </a:rPr>
              <a:t>at once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altLang="zh-CN" sz="1800" b="0">
                <a:solidFill>
                  <a:srgbClr val="0070C0"/>
                </a:solidFill>
                <a:latin typeface="Calibri" panose="020F0502020204030204" pitchFamily="34" charset="0"/>
              </a:rPr>
              <a:t>sequential write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), </a:t>
            </a:r>
            <a:r>
              <a:rPr lang="en-US" altLang="zh-CN" sz="1800" b="0" u="sng">
                <a:solidFill>
                  <a:srgbClr val="000000"/>
                </a:solidFill>
                <a:latin typeface="Calibri" panose="020F0502020204030204" pitchFamily="34" charset="0"/>
              </a:rPr>
              <a:t>without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 incurring a </a:t>
            </a:r>
            <a:r>
              <a:rPr lang="en-US" altLang="zh-CN" sz="1800" b="0" u="sng">
                <a:solidFill>
                  <a:srgbClr val="000000"/>
                </a:solidFill>
                <a:latin typeface="Calibri" panose="020F0502020204030204" pitchFamily="34" charset="0"/>
              </a:rPr>
              <a:t>wait</a:t>
            </a:r>
            <a:r>
              <a:rPr lang="en-US" altLang="zh-CN" sz="1800" b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800" b="0" dirty="0">
                <a:latin typeface="Calibri" panose="020F0502020204030204" pitchFamily="34" charset="0"/>
              </a:rPr>
              <a:t>During recovery: If checksum does not match transaction, treat as not valid</a:t>
            </a:r>
          </a:p>
          <a:p>
            <a:pPr marL="342900" lvl="0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800" b="0" dirty="0">
                <a:latin typeface="Calibri" panose="020F0502020204030204" pitchFamily="34" charset="0"/>
              </a:rPr>
              <a:t>Example: Linux ext4</a:t>
            </a:r>
            <a:endParaRPr sz="1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452" name="Shape 1452"/>
          <p:cNvSpPr>
            <a:spLocks noGrp="1"/>
          </p:cNvSpPr>
          <p:nvPr>
            <p:ph type="body" idx="4294967295"/>
          </p:nvPr>
        </p:nvSpPr>
        <p:spPr>
          <a:xfrm>
            <a:off x="228842" y="1597449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Write Buffering</a:t>
            </a:r>
            <a:r>
              <a:rPr lang="en-US" sz="3600" dirty="0">
                <a:solidFill>
                  <a:srgbClr val="000000"/>
                </a:solidFill>
              </a:rPr>
              <a:t> Optimization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455" name="Shape 1455"/>
          <p:cNvSpPr>
            <a:spLocks noGrp="1"/>
          </p:cNvSpPr>
          <p:nvPr>
            <p:ph type="body" idx="4294967295"/>
          </p:nvPr>
        </p:nvSpPr>
        <p:spPr>
          <a:xfrm>
            <a:off x="214313" y="1640452"/>
            <a:ext cx="8584406" cy="48107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/>
              <a:t>Note: after journal write, there is </a:t>
            </a:r>
            <a:r>
              <a:rPr sz="2461" dirty="0">
                <a:solidFill>
                  <a:srgbClr val="0070C0"/>
                </a:solidFill>
              </a:rPr>
              <a:t>no rush to checkpoint</a:t>
            </a:r>
            <a:endParaRPr lang="en-US" sz="2461" dirty="0">
              <a:solidFill>
                <a:srgbClr val="0070C0"/>
              </a:solidFill>
            </a:endParaRP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If system crashes, still have persistent copy of written data!</a:t>
            </a:r>
            <a:endParaRPr sz="225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/>
              <a:t>Journaling is </a:t>
            </a:r>
            <a:r>
              <a:rPr sz="2461" dirty="0">
                <a:solidFill>
                  <a:srgbClr val="0070C0"/>
                </a:solidFill>
              </a:rPr>
              <a:t>sequential</a:t>
            </a:r>
            <a:r>
              <a:rPr sz="2461" dirty="0"/>
              <a:t>, checkpointing is </a:t>
            </a:r>
            <a:r>
              <a:rPr sz="2461" dirty="0">
                <a:solidFill>
                  <a:srgbClr val="0070C0"/>
                </a:solidFill>
              </a:rPr>
              <a:t>random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/>
              <a:t>Solution?  </a:t>
            </a:r>
            <a:r>
              <a:rPr sz="2461" dirty="0">
                <a:solidFill>
                  <a:srgbClr val="0070C0"/>
                </a:solidFill>
              </a:rPr>
              <a:t>Delay checkpointing </a:t>
            </a:r>
            <a:r>
              <a:rPr sz="2461" dirty="0"/>
              <a:t>for some time</a:t>
            </a:r>
            <a:endParaRPr lang="en-US" sz="246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Difficulty: need to </a:t>
            </a:r>
            <a:r>
              <a:rPr lang="en-US" sz="2461" dirty="0">
                <a:solidFill>
                  <a:srgbClr val="0070C0"/>
                </a:solidFill>
              </a:rPr>
              <a:t>reuse</a:t>
            </a:r>
            <a:r>
              <a:rPr lang="en-US" sz="2461" dirty="0"/>
              <a:t> journal space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Solution: keep many transactions for un-checkpointed data</a:t>
            </a:r>
            <a:r>
              <a:rPr lang="zh-CN" altLang="en-US" sz="2461" dirty="0"/>
              <a:t> </a:t>
            </a:r>
            <a:r>
              <a:rPr lang="en-US" altLang="zh-CN" sz="2461" dirty="0"/>
              <a:t>in</a:t>
            </a:r>
            <a:r>
              <a:rPr lang="zh-CN" altLang="en-US" sz="2461" dirty="0"/>
              <a:t> </a:t>
            </a:r>
            <a:r>
              <a:rPr lang="en-US" altLang="zh-CN" sz="2461" dirty="0">
                <a:solidFill>
                  <a:srgbClr val="0070C0"/>
                </a:solidFill>
              </a:rPr>
              <a:t>a circular buffer</a:t>
            </a:r>
            <a:endParaRPr lang="en-US" sz="246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6281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T4</a:t>
            </a:r>
          </a:p>
        </p:txBody>
      </p:sp>
      <p:sp>
        <p:nvSpPr>
          <p:cNvPr id="1521" name="Shape 1521"/>
          <p:cNvSpPr/>
          <p:nvPr/>
        </p:nvSpPr>
        <p:spPr>
          <a:xfrm>
            <a:off x="5298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T3</a:t>
            </a:r>
          </a:p>
        </p:txBody>
      </p:sp>
      <p:sp>
        <p:nvSpPr>
          <p:cNvPr id="1522" name="Shape 1522"/>
          <p:cNvSpPr/>
          <p:nvPr/>
        </p:nvSpPr>
        <p:spPr>
          <a:xfrm>
            <a:off x="3156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1661496" y="1893204"/>
            <a:ext cx="1354222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</a:t>
            </a:r>
          </a:p>
        </p:txBody>
      </p:sp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#4: </a:t>
            </a:r>
            <a:r>
              <a:rPr sz="3600" dirty="0">
                <a:solidFill>
                  <a:srgbClr val="000000"/>
                </a:solidFill>
              </a:rPr>
              <a:t>Circular </a:t>
            </a:r>
            <a:r>
              <a:rPr lang="en-US" sz="3600" dirty="0">
                <a:solidFill>
                  <a:srgbClr val="000000"/>
                </a:solidFill>
              </a:rPr>
              <a:t>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1661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401336" y="2108888"/>
            <a:ext cx="111889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Journal:</a:t>
            </a:r>
          </a:p>
        </p:txBody>
      </p:sp>
      <p:sp>
        <p:nvSpPr>
          <p:cNvPr id="1527" name="Shape 1527"/>
          <p:cNvSpPr/>
          <p:nvPr/>
        </p:nvSpPr>
        <p:spPr>
          <a:xfrm>
            <a:off x="1498127" y="283114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28" name="Shape 1528"/>
          <p:cNvSpPr/>
          <p:nvPr/>
        </p:nvSpPr>
        <p:spPr>
          <a:xfrm>
            <a:off x="6887351" y="2831144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128 MB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4835" y="4231622"/>
            <a:ext cx="676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Keep data also in memory until checkpointed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0" animBg="1"/>
      <p:bldP spid="1521" grpId="0" animBg="1"/>
      <p:bldP spid="1522" grpId="0" animBg="1"/>
      <p:bldP spid="15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6281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5298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3156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#4: Circular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45" name="Shape 1545"/>
          <p:cNvSpPr/>
          <p:nvPr/>
        </p:nvSpPr>
        <p:spPr>
          <a:xfrm>
            <a:off x="1661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6" name="Shape 1546"/>
          <p:cNvSpPr/>
          <p:nvPr/>
        </p:nvSpPr>
        <p:spPr>
          <a:xfrm>
            <a:off x="401336" y="2108888"/>
            <a:ext cx="111889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Journal:</a:t>
            </a:r>
          </a:p>
        </p:txBody>
      </p:sp>
      <p:sp>
        <p:nvSpPr>
          <p:cNvPr id="1547" name="Shape 1547"/>
          <p:cNvSpPr/>
          <p:nvPr/>
        </p:nvSpPr>
        <p:spPr>
          <a:xfrm>
            <a:off x="1498127" y="283114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6887351" y="2831144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128 MB</a:t>
            </a:r>
          </a:p>
        </p:txBody>
      </p:sp>
      <p:sp>
        <p:nvSpPr>
          <p:cNvPr id="1549" name="Shape 1549"/>
          <p:cNvSpPr/>
          <p:nvPr/>
        </p:nvSpPr>
        <p:spPr>
          <a:xfrm>
            <a:off x="2789616" y="3805419"/>
            <a:ext cx="31997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/>
        </p:nvSpPr>
        <p:spPr>
          <a:xfrm>
            <a:off x="1665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T5</a:t>
            </a:r>
          </a:p>
        </p:txBody>
      </p:sp>
      <p:sp>
        <p:nvSpPr>
          <p:cNvPr id="1561" name="Shape 1561"/>
          <p:cNvSpPr/>
          <p:nvPr/>
        </p:nvSpPr>
        <p:spPr>
          <a:xfrm>
            <a:off x="6281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T4</a:t>
            </a:r>
          </a:p>
        </p:txBody>
      </p:sp>
      <p:sp>
        <p:nvSpPr>
          <p:cNvPr id="1562" name="Shape 1562"/>
          <p:cNvSpPr/>
          <p:nvPr/>
        </p:nvSpPr>
        <p:spPr>
          <a:xfrm>
            <a:off x="5298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T3</a:t>
            </a:r>
          </a:p>
        </p:txBody>
      </p:sp>
      <p:sp>
        <p:nvSpPr>
          <p:cNvPr id="1563" name="Shape 1563"/>
          <p:cNvSpPr/>
          <p:nvPr/>
        </p:nvSpPr>
        <p:spPr>
          <a:xfrm>
            <a:off x="3156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</a:t>
            </a:r>
          </a:p>
        </p:txBody>
      </p:sp>
      <p:sp>
        <p:nvSpPr>
          <p:cNvPr id="1564" name="Shape 1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#4: Circular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1661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401336" y="2108888"/>
            <a:ext cx="111889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Journal:</a:t>
            </a:r>
          </a:p>
        </p:txBody>
      </p:sp>
      <p:sp>
        <p:nvSpPr>
          <p:cNvPr id="1567" name="Shape 1567"/>
          <p:cNvSpPr/>
          <p:nvPr/>
        </p:nvSpPr>
        <p:spPr>
          <a:xfrm>
            <a:off x="1498127" y="283114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68" name="Shape 1568"/>
          <p:cNvSpPr/>
          <p:nvPr/>
        </p:nvSpPr>
        <p:spPr>
          <a:xfrm>
            <a:off x="6887351" y="2831144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128 MB</a:t>
            </a:r>
          </a:p>
        </p:txBody>
      </p:sp>
      <p:sp>
        <p:nvSpPr>
          <p:cNvPr id="1569" name="Shape 1569"/>
          <p:cNvSpPr/>
          <p:nvPr/>
        </p:nvSpPr>
        <p:spPr>
          <a:xfrm>
            <a:off x="3683138" y="3805419"/>
            <a:ext cx="16636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1665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T5</a:t>
            </a:r>
          </a:p>
        </p:txBody>
      </p:sp>
      <p:sp>
        <p:nvSpPr>
          <p:cNvPr id="1582" name="Shape 1582"/>
          <p:cNvSpPr/>
          <p:nvPr/>
        </p:nvSpPr>
        <p:spPr>
          <a:xfrm>
            <a:off x="6281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T4</a:t>
            </a:r>
          </a:p>
        </p:txBody>
      </p:sp>
      <p:sp>
        <p:nvSpPr>
          <p:cNvPr id="1583" name="Shape 1583"/>
          <p:cNvSpPr/>
          <p:nvPr/>
        </p:nvSpPr>
        <p:spPr>
          <a:xfrm>
            <a:off x="5298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T3</a:t>
            </a:r>
          </a:p>
        </p:txBody>
      </p:sp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#4: Circular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85" name="Shape 1585"/>
          <p:cNvSpPr/>
          <p:nvPr/>
        </p:nvSpPr>
        <p:spPr>
          <a:xfrm>
            <a:off x="1661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86" name="Shape 1586"/>
          <p:cNvSpPr/>
          <p:nvPr/>
        </p:nvSpPr>
        <p:spPr>
          <a:xfrm>
            <a:off x="401336" y="2108888"/>
            <a:ext cx="111889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Journal:</a:t>
            </a:r>
          </a:p>
        </p:txBody>
      </p:sp>
      <p:sp>
        <p:nvSpPr>
          <p:cNvPr id="1587" name="Shape 1587"/>
          <p:cNvSpPr/>
          <p:nvPr/>
        </p:nvSpPr>
        <p:spPr>
          <a:xfrm>
            <a:off x="1498127" y="283114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88" name="Shape 1588"/>
          <p:cNvSpPr/>
          <p:nvPr/>
        </p:nvSpPr>
        <p:spPr>
          <a:xfrm>
            <a:off x="6887351" y="2831144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128 MB</a:t>
            </a:r>
          </a:p>
        </p:txBody>
      </p:sp>
      <p:sp>
        <p:nvSpPr>
          <p:cNvPr id="1589" name="Shape 1589"/>
          <p:cNvSpPr/>
          <p:nvPr/>
        </p:nvSpPr>
        <p:spPr>
          <a:xfrm>
            <a:off x="2789616" y="3805419"/>
            <a:ext cx="31997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#4: Circular Journal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589" name="Shape 1589"/>
          <p:cNvSpPr/>
          <p:nvPr/>
        </p:nvSpPr>
        <p:spPr>
          <a:xfrm>
            <a:off x="467544" y="4342382"/>
            <a:ext cx="8365521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Journal</a:t>
            </a:r>
            <a:r>
              <a:rPr lang="zh-CN" alt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Superblock</a:t>
            </a:r>
            <a:r>
              <a:rPr lang="en-US" altLang="zh-CN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: mark </a:t>
            </a:r>
            <a:r>
              <a:rPr lang="en-US" altLang="zh-CN" sz="2531" b="0">
                <a:solidFill>
                  <a:srgbClr val="000000"/>
                </a:solidFill>
                <a:latin typeface="Calibri" panose="020F0502020204030204" pitchFamily="34" charset="0"/>
              </a:rPr>
              <a:t>oldest and newest non-checkpointed transactions in the log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83B63B-F50D-F403-A9AC-9B083789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66444"/>
            <a:ext cx="6299200" cy="939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CA9443-7A0D-D283-F2F9-6F22FC24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90" y="2865618"/>
            <a:ext cx="6261100" cy="102870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757F8AA6-7A3D-EF57-17CE-169F396FE717}"/>
              </a:ext>
            </a:extLst>
          </p:cNvPr>
          <p:cNvSpPr/>
          <p:nvPr/>
        </p:nvSpPr>
        <p:spPr bwMode="auto">
          <a:xfrm>
            <a:off x="4153474" y="2420888"/>
            <a:ext cx="274510" cy="444730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0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Why is consistency challenging?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body" idx="4294967295"/>
          </p:nvPr>
        </p:nvSpPr>
        <p:spPr>
          <a:xfrm>
            <a:off x="207047" y="1541148"/>
            <a:ext cx="8783181" cy="50516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File system </a:t>
            </a:r>
            <a:r>
              <a:rPr sz="2461" dirty="0"/>
              <a:t>may </a:t>
            </a:r>
            <a:r>
              <a:rPr lang="en-US" sz="2461" dirty="0"/>
              <a:t>perform </a:t>
            </a:r>
            <a:r>
              <a:rPr sz="2461" dirty="0">
                <a:solidFill>
                  <a:srgbClr val="0070C0"/>
                </a:solidFill>
              </a:rPr>
              <a:t>several disk writes </a:t>
            </a:r>
            <a:r>
              <a:rPr sz="2461" dirty="0"/>
              <a:t>to </a:t>
            </a:r>
            <a:r>
              <a:rPr sz="2461" dirty="0">
                <a:solidFill>
                  <a:srgbClr val="00B050"/>
                </a:solidFill>
              </a:rPr>
              <a:t>redundant</a:t>
            </a:r>
            <a:r>
              <a:rPr sz="2461" dirty="0"/>
              <a:t> </a:t>
            </a:r>
            <a:r>
              <a:rPr sz="2461" dirty="0">
                <a:solidFill>
                  <a:srgbClr val="0070C0"/>
                </a:solidFill>
              </a:rPr>
              <a:t>blocks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If file system is </a:t>
            </a:r>
            <a:r>
              <a:rPr lang="en-US" sz="2461" dirty="0">
                <a:solidFill>
                  <a:srgbClr val="0070C0"/>
                </a:solidFill>
              </a:rPr>
              <a:t>interrupted between writes</a:t>
            </a:r>
            <a:r>
              <a:rPr lang="en-US" sz="2461" dirty="0"/>
              <a:t>, may leave data in </a:t>
            </a:r>
            <a:r>
              <a:rPr lang="en-US" sz="2461" dirty="0">
                <a:solidFill>
                  <a:srgbClr val="C00000"/>
                </a:solidFill>
              </a:rPr>
              <a:t>inconsistent</a:t>
            </a:r>
            <a:r>
              <a:rPr lang="en-US" sz="2461" dirty="0"/>
              <a:t> </a:t>
            </a:r>
            <a:r>
              <a:rPr lang="en-US" sz="2461" dirty="0">
                <a:solidFill>
                  <a:srgbClr val="C00000"/>
                </a:solidFill>
              </a:rPr>
              <a:t>state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What can interrupt write operations?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61" dirty="0">
                <a:solidFill>
                  <a:srgbClr val="C00000"/>
                </a:solidFill>
              </a:rPr>
              <a:t>power loss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61" dirty="0">
                <a:solidFill>
                  <a:srgbClr val="C00000"/>
                </a:solidFill>
              </a:rPr>
              <a:t>kernel panic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61" dirty="0">
                <a:solidFill>
                  <a:srgbClr val="C00000"/>
                </a:solidFill>
              </a:rPr>
              <a:t>reboot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592" name="Shape 1592"/>
          <p:cNvSpPr>
            <a:spLocks noGrp="1"/>
          </p:cNvSpPr>
          <p:nvPr>
            <p:ph type="body" idx="4294967295"/>
          </p:nvPr>
        </p:nvSpPr>
        <p:spPr>
          <a:xfrm>
            <a:off x="283328" y="1521169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53585F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Physical Journal</a:t>
            </a:r>
            <a:r>
              <a:rPr lang="en-US" sz="3600">
                <a:solidFill>
                  <a:srgbClr val="000000"/>
                </a:solidFill>
              </a:rPr>
              <a:t> (Physical Logging)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95" name="Shape 1595"/>
          <p:cNvSpPr/>
          <p:nvPr/>
        </p:nvSpPr>
        <p:spPr>
          <a:xfrm>
            <a:off x="276511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blks</a:t>
            </a: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=4,6,1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2027326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0000100000</a:t>
            </a:r>
          </a:p>
        </p:txBody>
      </p:sp>
      <p:sp>
        <p:nvSpPr>
          <p:cNvPr id="1597" name="Shape 1597"/>
          <p:cNvSpPr/>
          <p:nvPr/>
        </p:nvSpPr>
        <p:spPr>
          <a:xfrm>
            <a:off x="3751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inode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addr</a:t>
            </a: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[?]=521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5474849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data block</a:t>
            </a:r>
          </a:p>
        </p:txBody>
      </p:sp>
      <p:sp>
        <p:nvSpPr>
          <p:cNvPr id="1599" name="Shape 1599"/>
          <p:cNvSpPr/>
          <p:nvPr/>
        </p:nvSpPr>
        <p:spPr>
          <a:xfrm>
            <a:off x="7225663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(checksum)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Physical Journal</a:t>
            </a:r>
            <a:r>
              <a:rPr lang="en-US" altLang="zh-CN" sz="3600">
                <a:solidFill>
                  <a:srgbClr val="000000"/>
                </a:solidFill>
              </a:rPr>
              <a:t> (Physical Logging)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602" name="Shape 1602"/>
          <p:cNvSpPr/>
          <p:nvPr/>
        </p:nvSpPr>
        <p:spPr>
          <a:xfrm>
            <a:off x="276511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blks</a:t>
            </a: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=4,6,1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027326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0000100000</a:t>
            </a:r>
          </a:p>
        </p:txBody>
      </p:sp>
      <p:sp>
        <p:nvSpPr>
          <p:cNvPr id="1604" name="Shape 1604"/>
          <p:cNvSpPr/>
          <p:nvPr/>
        </p:nvSpPr>
        <p:spPr>
          <a:xfrm>
            <a:off x="3751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inode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addr</a:t>
            </a: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[?]=521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5474849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data block</a:t>
            </a:r>
          </a:p>
        </p:txBody>
      </p:sp>
      <p:sp>
        <p:nvSpPr>
          <p:cNvPr id="1606" name="Shape 1606"/>
          <p:cNvSpPr/>
          <p:nvPr/>
        </p:nvSpPr>
        <p:spPr>
          <a:xfrm>
            <a:off x="7225663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(checksum)</a:t>
            </a:r>
          </a:p>
        </p:txBody>
      </p:sp>
      <p:sp>
        <p:nvSpPr>
          <p:cNvPr id="1607" name="Shape 1607"/>
          <p:cNvSpPr/>
          <p:nvPr/>
        </p:nvSpPr>
        <p:spPr>
          <a:xfrm>
            <a:off x="3768946" y="2165618"/>
            <a:ext cx="1606108" cy="56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08" name="Shape 1608"/>
          <p:cNvSpPr/>
          <p:nvPr/>
        </p:nvSpPr>
        <p:spPr>
          <a:xfrm>
            <a:off x="5338647" y="1102025"/>
            <a:ext cx="1914230" cy="2043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09" name="Shape 1609"/>
          <p:cNvSpPr/>
          <p:nvPr/>
        </p:nvSpPr>
        <p:spPr>
          <a:xfrm>
            <a:off x="2602232" y="2400726"/>
            <a:ext cx="406556" cy="43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10" name="Shape 1610"/>
          <p:cNvSpPr/>
          <p:nvPr/>
        </p:nvSpPr>
        <p:spPr>
          <a:xfrm>
            <a:off x="1964433" y="3637039"/>
            <a:ext cx="49804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Actual changed data is much smaller!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000000"/>
                </a:solidFill>
              </a:rPr>
              <a:t>Opt #5: </a:t>
            </a:r>
            <a:r>
              <a:rPr sz="3600" dirty="0">
                <a:solidFill>
                  <a:srgbClr val="000000"/>
                </a:solidFill>
              </a:rPr>
              <a:t>Logical Journal</a:t>
            </a:r>
          </a:p>
        </p:txBody>
      </p:sp>
      <p:sp>
        <p:nvSpPr>
          <p:cNvPr id="1613" name="Shape 1613"/>
          <p:cNvSpPr/>
          <p:nvPr/>
        </p:nvSpPr>
        <p:spPr>
          <a:xfrm>
            <a:off x="2000272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length=1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3751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list of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changes</a:t>
            </a:r>
          </a:p>
        </p:txBody>
      </p:sp>
      <p:sp>
        <p:nvSpPr>
          <p:cNvPr id="1615" name="Shape 1615"/>
          <p:cNvSpPr/>
          <p:nvPr/>
        </p:nvSpPr>
        <p:spPr>
          <a:xfrm>
            <a:off x="5501902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(checksum)</a:t>
            </a:r>
          </a:p>
        </p:txBody>
      </p:sp>
      <p:sp>
        <p:nvSpPr>
          <p:cNvPr id="1616" name="Shape 1616"/>
          <p:cNvSpPr/>
          <p:nvPr/>
        </p:nvSpPr>
        <p:spPr>
          <a:xfrm>
            <a:off x="251520" y="3300262"/>
            <a:ext cx="8798718" cy="221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Logical journals record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changes to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bytes</a:t>
            </a:r>
            <a:r>
              <a:rPr sz="2531" b="0" dirty="0">
                <a:latin typeface="Calibri" panose="020F0502020204030204" pitchFamily="34" charset="0"/>
              </a:rPr>
              <a:t>, not </a:t>
            </a:r>
            <a:r>
              <a:rPr lang="en-US" sz="2531" b="0" dirty="0">
                <a:latin typeface="Calibri" panose="020F0502020204030204" pitchFamily="34" charset="0"/>
              </a:rPr>
              <a:t>contents of new </a:t>
            </a:r>
            <a:r>
              <a:rPr sz="2531" b="0" dirty="0">
                <a:latin typeface="Calibri" panose="020F0502020204030204" pitchFamily="34" charset="0"/>
              </a:rPr>
              <a:t>blocks</a:t>
            </a:r>
            <a:endParaRPr lang="en-US" sz="2531" b="0" dirty="0">
              <a:latin typeface="Calibri" panose="020F0502020204030204" pitchFamily="34" charset="0"/>
            </a:endParaRPr>
          </a:p>
          <a:p>
            <a:pPr marL="285750" lvl="0" indent="-28575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1266" b="0" dirty="0">
              <a:latin typeface="Calibri" panose="020F0502020204030204" pitchFamily="34" charset="0"/>
            </a:endParaRPr>
          </a:p>
          <a:p>
            <a:pPr marL="457200" lvl="0" indent="-4572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latin typeface="Calibri" panose="020F0502020204030204" pitchFamily="34" charset="0"/>
              </a:rPr>
              <a:t>On recovery: </a:t>
            </a:r>
            <a:br>
              <a:rPr lang="en-US" sz="2531" b="0" dirty="0">
                <a:latin typeface="Calibri" panose="020F0502020204030204" pitchFamily="34" charset="0"/>
              </a:rPr>
            </a:br>
            <a:r>
              <a:rPr lang="en-US" sz="2531" b="0" dirty="0">
                <a:latin typeface="Calibri" panose="020F0502020204030204" pitchFamily="34" charset="0"/>
              </a:rPr>
              <a:t>Need to read existing contents of in-place data  and </a:t>
            </a:r>
            <a:r>
              <a:rPr lang="en-US"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(re-)apply changes</a:t>
            </a:r>
            <a:endParaRPr sz="2531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Optimizations</a:t>
            </a:r>
          </a:p>
        </p:txBody>
      </p:sp>
      <p:sp>
        <p:nvSpPr>
          <p:cNvPr id="1619" name="Shape 1619"/>
          <p:cNvSpPr>
            <a:spLocks noGrp="1"/>
          </p:cNvSpPr>
          <p:nvPr>
            <p:ph type="body" idx="4294967295"/>
          </p:nvPr>
        </p:nvSpPr>
        <p:spPr>
          <a:xfrm>
            <a:off x="228843" y="1532066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File System Integration</a:t>
            </a:r>
          </a:p>
        </p:txBody>
      </p:sp>
      <p:sp>
        <p:nvSpPr>
          <p:cNvPr id="1666" name="Shape 1666"/>
          <p:cNvSpPr/>
          <p:nvPr/>
        </p:nvSpPr>
        <p:spPr>
          <a:xfrm>
            <a:off x="3479509" y="2402186"/>
            <a:ext cx="2184982" cy="104635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</a:t>
            </a:r>
            <a:br>
              <a:rPr lang="en-US"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3568652" y="2993221"/>
            <a:ext cx="2006696" cy="36602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</a:p>
        </p:txBody>
      </p:sp>
      <p:sp>
        <p:nvSpPr>
          <p:cNvPr id="1668" name="Shape 1668"/>
          <p:cNvSpPr/>
          <p:nvPr/>
        </p:nvSpPr>
        <p:spPr>
          <a:xfrm>
            <a:off x="3479509" y="3549954"/>
            <a:ext cx="2184982" cy="4724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1669" name="Shape 1669"/>
          <p:cNvSpPr/>
          <p:nvPr/>
        </p:nvSpPr>
        <p:spPr>
          <a:xfrm>
            <a:off x="3479509" y="4123837"/>
            <a:ext cx="2184982" cy="4724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>
            <a:spLocks noGrp="1"/>
          </p:cNvSpPr>
          <p:nvPr>
            <p:ph type="title"/>
          </p:nvPr>
        </p:nvSpPr>
        <p:spPr>
          <a:xfrm>
            <a:off x="272432" y="62754"/>
            <a:ext cx="8502475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How to avoid writing all disk blocks Twice?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672" name="Shape 1672"/>
          <p:cNvSpPr>
            <a:spLocks noGrp="1"/>
          </p:cNvSpPr>
          <p:nvPr>
            <p:ph type="body" idx="4294967295"/>
          </p:nvPr>
        </p:nvSpPr>
        <p:spPr>
          <a:xfrm>
            <a:off x="355775" y="1650529"/>
            <a:ext cx="8562006" cy="47814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Write twice: data + journal</a:t>
            </a:r>
          </a:p>
          <a:p>
            <a:pPr lvl="1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412" dirty="0"/>
              <a:t>half of peak bandwidth for sequential write</a:t>
            </a:r>
          </a:p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812" dirty="0">
                <a:solidFill>
                  <a:srgbClr val="0070C0"/>
                </a:solidFill>
              </a:rPr>
              <a:t>Observation</a:t>
            </a:r>
            <a:r>
              <a:rPr lang="en-US" sz="2812" dirty="0"/>
              <a:t>: </a:t>
            </a:r>
            <a:r>
              <a:rPr lang="en-US" altLang="zh-CN" sz="2812" b="0">
                <a:solidFill>
                  <a:srgbClr val="000000"/>
                </a:solidFill>
              </a:rPr>
              <a:t>given that </a:t>
            </a:r>
            <a:r>
              <a:rPr lang="en-US" altLang="zh-CN" sz="2812" b="0">
                <a:solidFill>
                  <a:srgbClr val="0070C0"/>
                </a:solidFill>
              </a:rPr>
              <a:t>most</a:t>
            </a:r>
            <a:r>
              <a:rPr lang="en-US" altLang="zh-CN" sz="2812" b="0">
                <a:solidFill>
                  <a:srgbClr val="000000"/>
                </a:solidFill>
              </a:rPr>
              <a:t> I/O traffic to the disk </a:t>
            </a:r>
            <a:r>
              <a:rPr lang="en-US" altLang="zh-CN" sz="2812" b="0">
                <a:solidFill>
                  <a:srgbClr val="0070C0"/>
                </a:solidFill>
              </a:rPr>
              <a:t>is data</a:t>
            </a:r>
            <a:r>
              <a:rPr lang="en-US" altLang="zh-CN" sz="2812" b="0">
                <a:solidFill>
                  <a:srgbClr val="000000"/>
                </a:solidFill>
              </a:rPr>
              <a:t>, not writing data twice substantially reduces the I/O load of journaling </a:t>
            </a:r>
            <a:endParaRPr lang="en-US" sz="2812" b="0" dirty="0">
              <a:solidFill>
                <a:srgbClr val="000000"/>
              </a:solidFill>
            </a:endParaRPr>
          </a:p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812" dirty="0"/>
          </a:p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Strategy</a:t>
            </a:r>
            <a:r>
              <a:rPr sz="2672" dirty="0"/>
              <a:t>: </a:t>
            </a:r>
            <a:r>
              <a:rPr sz="2672" dirty="0">
                <a:solidFill>
                  <a:srgbClr val="0070C0"/>
                </a:solidFill>
              </a:rPr>
              <a:t>journal all metadata</a:t>
            </a:r>
            <a:r>
              <a:rPr lang="en-US" sz="2672" dirty="0">
                <a:solidFill>
                  <a:srgbClr val="0070C0"/>
                </a:solidFill>
              </a:rPr>
              <a:t> (Metadata Journling)</a:t>
            </a:r>
            <a:r>
              <a:rPr sz="2672" dirty="0"/>
              <a:t>, including:</a:t>
            </a:r>
          </a:p>
          <a:p>
            <a:pPr marL="0" indent="0">
              <a:buSzPct val="100000"/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0" dirty="0"/>
              <a:t>	</a:t>
            </a:r>
            <a:r>
              <a:rPr sz="2672" b="0" dirty="0"/>
              <a:t>superblock, bitmaps, inodes, indirects, directories</a:t>
            </a:r>
          </a:p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buSzPct val="100000"/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672" dirty="0"/>
              <a:t>For </a:t>
            </a:r>
            <a:r>
              <a:rPr sz="2672" dirty="0">
                <a:solidFill>
                  <a:srgbClr val="0070C0"/>
                </a:solidFill>
              </a:rPr>
              <a:t>regular data</a:t>
            </a:r>
            <a:r>
              <a:rPr sz="2672" dirty="0"/>
              <a:t>, </a:t>
            </a:r>
            <a:r>
              <a:rPr sz="2672" dirty="0">
                <a:solidFill>
                  <a:srgbClr val="0070C0"/>
                </a:solidFill>
              </a:rPr>
              <a:t>write</a:t>
            </a:r>
            <a:r>
              <a:rPr sz="2672" dirty="0"/>
              <a:t> it back </a:t>
            </a:r>
            <a:r>
              <a:rPr sz="2672" dirty="0">
                <a:solidFill>
                  <a:srgbClr val="0070C0"/>
                </a:solidFill>
              </a:rPr>
              <a:t>whenever convenient</a:t>
            </a:r>
            <a:r>
              <a:rPr sz="2672" dirty="0"/>
              <a:t>.  </a:t>
            </a:r>
            <a:br>
              <a:rPr lang="en-US" sz="2672" dirty="0"/>
            </a:br>
            <a:r>
              <a:rPr sz="2672" dirty="0"/>
              <a:t>Of course, files may contain garbage.</a:t>
            </a:r>
            <a:endParaRPr lang="en-US" sz="2672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Writeback Journal</a:t>
            </a:r>
          </a:p>
        </p:txBody>
      </p:sp>
      <p:sp>
        <p:nvSpPr>
          <p:cNvPr id="1681" name="Shape 1681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2" name="Shape 1682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684" name="Shape 1684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85" name="Shape 1685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Shape 1686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687" name="Shape 1687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Shape 1691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Shape 1692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3" name="Shape 1693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4" name="Shape 1694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695" name="Shape 1695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699" name="Shape 1699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01" name="Shape 1701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02" name="Shape 1702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03" name="Shape 1703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04" name="Shape 1704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705" name="Shape 1705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06" name="Shape 1706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07" name="Shape 1707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08" name="Shape 1708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711" name="Shape 1711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inode I</a:t>
            </a:r>
          </a:p>
        </p:txBody>
      </p:sp>
      <p:sp>
        <p:nvSpPr>
          <p:cNvPr id="34" name="Shape 1711">
            <a:extLst>
              <a:ext uri="{FF2B5EF4-FFF2-40B4-BE49-F238E27FC236}">
                <a16:creationId xmlns:a16="http://schemas.microsoft.com/office/drawing/2014/main" id="{2C45E130-40A9-154F-8A97-74C7E9A020EA}"/>
              </a:ext>
            </a:extLst>
          </p:cNvPr>
          <p:cNvSpPr/>
          <p:nvPr/>
        </p:nvSpPr>
        <p:spPr>
          <a:xfrm>
            <a:off x="2905536" y="5570216"/>
            <a:ext cx="249587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B: bitmap, I: </a:t>
            </a:r>
            <a:r>
              <a:rPr lang="en-US"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F576E6-A411-99F3-8221-179ED32A9675}"/>
              </a:ext>
            </a:extLst>
          </p:cNvPr>
          <p:cNvSpPr txBox="1"/>
          <p:nvPr/>
        </p:nvSpPr>
        <p:spPr>
          <a:xfrm>
            <a:off x="871676" y="1844885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itchFamily="34" charset="0"/>
              </a:rPr>
              <a:t>bitmap</a:t>
            </a:r>
            <a:endParaRPr kumimoji="1" lang="zh-CN" altLang="en-US" dirty="0">
              <a:latin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D2225-71B5-C699-F4F7-A0FA2942E8FE}"/>
              </a:ext>
            </a:extLst>
          </p:cNvPr>
          <p:cNvSpPr txBox="1"/>
          <p:nvPr/>
        </p:nvSpPr>
        <p:spPr>
          <a:xfrm>
            <a:off x="2222040" y="1844884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alibri" pitchFamily="34" charset="0"/>
              </a:rPr>
              <a:t>inode</a:t>
            </a:r>
            <a:endParaRPr kumimoji="1"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Writeback Journal</a:t>
            </a:r>
          </a:p>
        </p:txBody>
      </p:sp>
      <p:sp>
        <p:nvSpPr>
          <p:cNvPr id="1714" name="Shape 1714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5" name="Shape 1715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6" name="Shape 1716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717" name="Shape 1717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18" name="Shape 1718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19" name="Shape 1719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721" name="Shape 1721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22" name="Shape 1722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3" name="Shape 1723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24" name="Shape 1724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25" name="Shape 1725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726" name="Shape 1726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727" name="Shape 1727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29" name="Shape 1729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30" name="Shape 1730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34" name="Shape 1734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35" name="Shape 1735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37" name="Shape 1737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738" name="Shape 1738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40" name="Shape 1740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41" name="Shape 1741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42" name="Shape 1742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43" name="Shape 1743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744" name="Shape 1744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0150F-2183-3442-A609-1EC45FB13339}"/>
              </a:ext>
            </a:extLst>
          </p:cNvPr>
          <p:cNvSpPr txBox="1"/>
          <p:nvPr/>
        </p:nvSpPr>
        <p:spPr>
          <a:xfrm>
            <a:off x="2310138" y="5268477"/>
            <a:ext cx="4602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latin typeface="Calibri" panose="020F0502020204030204" pitchFamily="34" charset="0"/>
              </a:rPr>
              <a:t>TxB</a:t>
            </a:r>
            <a:r>
              <a:rPr lang="en-US" sz="2400" b="0" dirty="0">
                <a:latin typeface="Calibri" panose="020F0502020204030204" pitchFamily="34" charset="0"/>
              </a:rPr>
              <a:t>: transaction begin</a:t>
            </a:r>
          </a:p>
          <a:p>
            <a:r>
              <a:rPr lang="en-US" b="0" dirty="0" err="1">
                <a:latin typeface="Calibri" panose="020F0502020204030204" pitchFamily="34" charset="0"/>
              </a:rPr>
              <a:t>TxE</a:t>
            </a:r>
            <a:r>
              <a:rPr lang="en-US" b="0" dirty="0">
                <a:latin typeface="Calibri" panose="020F0502020204030204" pitchFamily="34" charset="0"/>
              </a:rPr>
              <a:t>: transaction end</a:t>
            </a:r>
            <a:endParaRPr lang="en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Writeback Journal</a:t>
            </a:r>
          </a:p>
        </p:txBody>
      </p:sp>
      <p:sp>
        <p:nvSpPr>
          <p:cNvPr id="1747" name="Shape 1747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750" name="Shape 1750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52" name="Shape 1752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53" name="Shape 1753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6" name="Shape 1756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57" name="Shape 1757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58" name="Shape 1758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759" name="Shape 1759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760" name="Shape 1760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61" name="Shape 1761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62" name="Shape 1762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63" name="Shape 1763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765" name="Shape 1765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66" name="Shape 1766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68" name="Shape 1768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69" name="Shape 1769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73" name="Shape 1773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74" name="Shape 1774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75" name="Shape 1775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76" name="Shape 1776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777" name="Shape 1777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357760" y="25636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Example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251200" y="1362642"/>
            <a:ext cx="8569272" cy="53067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File system is </a:t>
            </a:r>
            <a:r>
              <a:rPr sz="2672" dirty="0"/>
              <a:t>appending to a file and must </a:t>
            </a:r>
            <a:r>
              <a:rPr lang="en-US" sz="2672" dirty="0"/>
              <a:t>update:</a:t>
            </a:r>
            <a:endParaRPr sz="2672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 err="1">
                <a:solidFill>
                  <a:srgbClr val="0070C0"/>
                </a:solidFill>
              </a:rPr>
              <a:t>inode</a:t>
            </a:r>
            <a:endParaRPr sz="2461" dirty="0">
              <a:solidFill>
                <a:srgbClr val="0070C0"/>
              </a:solidFill>
            </a:endParaRP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data bitmap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data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0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C3E709-A44B-7C3A-9CAF-27AAECD4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2" y="3356992"/>
            <a:ext cx="5815876" cy="1156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16F2C7-FA67-F24C-865D-9AAF5DFC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5" y="5066710"/>
            <a:ext cx="5815873" cy="1130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913223-A4AE-0281-73EA-64A7194E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755" y="3418266"/>
            <a:ext cx="2202182" cy="1195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ECC449-A9AB-7C4F-6D8D-41CC6F4E0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55" y="5112762"/>
            <a:ext cx="2202182" cy="1192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BE874FE6-87D4-7577-C891-41748B48EDBA}"/>
              </a:ext>
            </a:extLst>
          </p:cNvPr>
          <p:cNvSpPr/>
          <p:nvPr/>
        </p:nvSpPr>
        <p:spPr bwMode="auto">
          <a:xfrm>
            <a:off x="3059832" y="4613736"/>
            <a:ext cx="288032" cy="49902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7F932BD7-35E5-1A37-F41E-E0DD49353A31}"/>
              </a:ext>
            </a:extLst>
          </p:cNvPr>
          <p:cNvSpPr/>
          <p:nvPr/>
        </p:nvSpPr>
        <p:spPr bwMode="auto">
          <a:xfrm>
            <a:off x="7530421" y="4725144"/>
            <a:ext cx="288032" cy="274541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A5FCBA-2BC0-4E83-350B-373AE4E5D4CF}"/>
              </a:ext>
            </a:extLst>
          </p:cNvPr>
          <p:cNvSpPr txBox="1"/>
          <p:nvPr/>
        </p:nvSpPr>
        <p:spPr>
          <a:xfrm>
            <a:off x="3059832" y="4655557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zh-CN" alt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“Db”</a:t>
            </a: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811C6E9B-0703-0AD3-1BD8-18E6C0BA9EF3}"/>
              </a:ext>
            </a:extLst>
          </p:cNvPr>
          <p:cNvSpPr/>
          <p:nvPr/>
        </p:nvSpPr>
        <p:spPr bwMode="auto">
          <a:xfrm rot="10800000">
            <a:off x="1115616" y="5459354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11748DCD-D504-2AE6-7DEB-6AAC782288AB}"/>
              </a:ext>
            </a:extLst>
          </p:cNvPr>
          <p:cNvSpPr/>
          <p:nvPr/>
        </p:nvSpPr>
        <p:spPr bwMode="auto">
          <a:xfrm rot="10800000">
            <a:off x="1763688" y="5459354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三角形 17">
            <a:extLst>
              <a:ext uri="{FF2B5EF4-FFF2-40B4-BE49-F238E27FC236}">
                <a16:creationId xmlns:a16="http://schemas.microsoft.com/office/drawing/2014/main" id="{889A7AAF-15FA-63BF-FC69-85761B6D2615}"/>
              </a:ext>
            </a:extLst>
          </p:cNvPr>
          <p:cNvSpPr/>
          <p:nvPr/>
        </p:nvSpPr>
        <p:spPr bwMode="auto">
          <a:xfrm rot="10800000">
            <a:off x="5076056" y="5466216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1EA81D5D-BAB9-A355-87B4-0252DC2DB48E}"/>
              </a:ext>
            </a:extLst>
          </p:cNvPr>
          <p:cNvSpPr/>
          <p:nvPr/>
        </p:nvSpPr>
        <p:spPr bwMode="auto">
          <a:xfrm rot="5400000">
            <a:off x="6457212" y="5502221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C326F301-257B-0C79-50DC-21E61FE7CAD4}"/>
              </a:ext>
            </a:extLst>
          </p:cNvPr>
          <p:cNvSpPr/>
          <p:nvPr/>
        </p:nvSpPr>
        <p:spPr bwMode="auto">
          <a:xfrm rot="5400000">
            <a:off x="6467958" y="5827670"/>
            <a:ext cx="72008" cy="72008"/>
          </a:xfrm>
          <a:prstGeom prst="triangle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Writeback Journal</a:t>
            </a:r>
          </a:p>
        </p:txBody>
      </p:sp>
      <p:sp>
        <p:nvSpPr>
          <p:cNvPr id="1780" name="Shape 1780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1" name="Shape 1781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2" name="Shape 1782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783" name="Shape 1783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84" name="Shape 1784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85" name="Shape 1785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86" name="Shape 1786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88" name="Shape 1788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9" name="Shape 1789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90" name="Shape 1790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91" name="Shape 1791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792" name="Shape 1792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793" name="Shape 1793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94" name="Shape 1794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95" name="Shape 1795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96" name="Shape 1796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798" name="Shape 1798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99" name="Shape 1799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800" name="Shape 1800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802" name="Shape 1802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803" name="Shape 1803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804" name="Shape 1804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05" name="Shape 1805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806" name="Shape 1806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07" name="Shape 1807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08" name="Shape 1808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810" name="Shape 1810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1812" name="Shape 1812"/>
          <p:cNvSpPr/>
          <p:nvPr/>
        </p:nvSpPr>
        <p:spPr>
          <a:xfrm>
            <a:off x="2731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Writeback Journal</a:t>
            </a:r>
          </a:p>
        </p:txBody>
      </p:sp>
      <p:sp>
        <p:nvSpPr>
          <p:cNvPr id="1815" name="Shape 1815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6" name="Shape 1816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7" name="Shape 1817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21" name="Shape 1821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823" name="Shape 1823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4" name="Shape 1824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25" name="Shape 1825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827" name="Shape 1827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828" name="Shape 1828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29" name="Shape 1829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30" name="Shape 1830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831" name="Shape 1831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833" name="Shape 1833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835" name="Shape 1835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836" name="Shape 1836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837" name="Shape 1837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838" name="Shape 1838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839" name="Shape 1839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40" name="Shape 1840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841" name="Shape 1841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42" name="Shape 1842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43" name="Shape 1843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44" name="Shape 1844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845" name="Shape 1845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1849" name="Shape 1849"/>
          <p:cNvSpPr/>
          <p:nvPr/>
        </p:nvSpPr>
        <p:spPr>
          <a:xfrm>
            <a:off x="2731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850" name="Shape 1850"/>
          <p:cNvSpPr/>
          <p:nvPr/>
        </p:nvSpPr>
        <p:spPr>
          <a:xfrm>
            <a:off x="1481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2128837" y="4170197"/>
            <a:ext cx="45852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hat if we crash now?  Solutions?</a:t>
            </a:r>
          </a:p>
        </p:txBody>
      </p:sp>
      <p:sp>
        <p:nvSpPr>
          <p:cNvPr id="37" name="Shape 1848">
            <a:extLst>
              <a:ext uri="{FF2B5EF4-FFF2-40B4-BE49-F238E27FC236}">
                <a16:creationId xmlns:a16="http://schemas.microsoft.com/office/drawing/2014/main" id="{2AE274CC-3235-CD4E-8940-97715810CF7C}"/>
              </a:ext>
            </a:extLst>
          </p:cNvPr>
          <p:cNvSpPr/>
          <p:nvPr/>
        </p:nvSpPr>
        <p:spPr>
          <a:xfrm>
            <a:off x="1974882" y="5245065"/>
            <a:ext cx="5185780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00"/>
                </a:solidFill>
                <a:latin typeface="Calibri" panose="020F0502020204030204" pitchFamily="34" charset="0"/>
              </a:rPr>
              <a:t>I points to </a:t>
            </a:r>
            <a:r>
              <a:rPr lang="en-US" sz="2531" dirty="0">
                <a:solidFill>
                  <a:srgbClr val="0070C0"/>
                </a:solidFill>
                <a:latin typeface="Calibri" panose="020F0502020204030204" pitchFamily="34" charset="0"/>
              </a:rPr>
              <a:t>garbage data</a:t>
            </a:r>
            <a:r>
              <a:rPr lang="en-US" sz="253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70C0"/>
                </a:solidFill>
                <a:latin typeface="Calibri" panose="020F0502020204030204" pitchFamily="34" charset="0"/>
              </a:rPr>
              <a:t>cannot recover </a:t>
            </a:r>
            <a:r>
              <a:rPr lang="en-US" sz="2531" dirty="0">
                <a:solidFill>
                  <a:srgbClr val="000000"/>
                </a:solidFill>
                <a:latin typeface="Calibri" panose="020F0502020204030204" pitchFamily="34" charset="0"/>
              </a:rPr>
              <a:t>as not being journaled</a:t>
            </a:r>
            <a:endParaRPr sz="253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Ordered Journaling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idx="4294967295"/>
          </p:nvPr>
        </p:nvSpPr>
        <p:spPr>
          <a:xfrm>
            <a:off x="467544" y="1629138"/>
            <a:ext cx="8136904" cy="50181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Still </a:t>
            </a:r>
            <a:r>
              <a:rPr sz="2672" dirty="0">
                <a:solidFill>
                  <a:srgbClr val="0070C0"/>
                </a:solidFill>
              </a:rPr>
              <a:t>only</a:t>
            </a:r>
            <a:r>
              <a:rPr sz="2672" dirty="0"/>
              <a:t> journal </a:t>
            </a:r>
            <a:r>
              <a:rPr sz="2672" dirty="0">
                <a:solidFill>
                  <a:srgbClr val="0070C0"/>
                </a:solidFill>
              </a:rPr>
              <a:t>metadata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But write data before the transaction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272">
                <a:solidFill>
                  <a:srgbClr val="000000"/>
                </a:solidFill>
              </a:rPr>
              <a:t>Rule: “</a:t>
            </a:r>
            <a:r>
              <a:rPr lang="en-US" altLang="zh-CN" sz="2272" i="1">
                <a:solidFill>
                  <a:srgbClr val="000000"/>
                </a:solidFill>
              </a:rPr>
              <a:t>write the pointed-to object before the object that points to it</a:t>
            </a:r>
            <a:r>
              <a:rPr lang="en-US" altLang="zh-CN" sz="2272">
                <a:solidFill>
                  <a:srgbClr val="000000"/>
                </a:solidFill>
              </a:rPr>
              <a:t>” </a:t>
            </a:r>
            <a:endParaRPr lang="en-US" sz="2272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No leaks of sensitive data!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Ordered Journal</a:t>
            </a:r>
            <a:r>
              <a:rPr lang="en-US" sz="3600">
                <a:solidFill>
                  <a:srgbClr val="000000"/>
                </a:solidFill>
              </a:rPr>
              <a:t>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56" name="Shape 1856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8" name="Shape 1858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859" name="Shape 1859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60" name="Shape 1860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61" name="Shape 1861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62" name="Shape 1862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63" name="Shape 1863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64" name="Shape 1864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5" name="Shape 1865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66" name="Shape 1866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67" name="Shape 1867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8" name="Shape 1868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9" name="Shape 1869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71" name="Shape 1871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872" name="Shape 1872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874" name="Shape 1874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75" name="Shape 1875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878" name="Shape 1878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880" name="Shape 1880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881" name="Shape 1881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882" name="Shape 1882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83" name="Shape 1883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84" name="Shape 1884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85" name="Shape 1885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886" name="Shape 1886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Ordered Journal</a:t>
            </a:r>
            <a:r>
              <a:rPr lang="en-US" sz="3600">
                <a:solidFill>
                  <a:srgbClr val="000000"/>
                </a:solidFill>
              </a:rPr>
              <a:t>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89" name="Shape 1889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0" name="Shape 1890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1" name="Shape 1891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92" name="Shape 1892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96" name="Shape 1896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97" name="Shape 1897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8" name="Shape 1898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99" name="Shape 1899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00" name="Shape 1900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1" name="Shape 1901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2" name="Shape 1902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907" name="Shape 1907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910" name="Shape 1910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11" name="Shape 1911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912" name="Shape 1912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13" name="Shape 1913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914" name="Shape 1914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915" name="Shape 1915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16" name="Shape 1916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17" name="Shape 1917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18" name="Shape 1918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919" name="Shape 1919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520" y="4785386"/>
            <a:ext cx="799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What happens if crash now?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B (bitmap) indicates D currently free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I (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) does not point to D;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Lose D, but that might be acceptable</a:t>
            </a:r>
          </a:p>
        </p:txBody>
      </p:sp>
      <p:sp>
        <p:nvSpPr>
          <p:cNvPr id="3" name="Shape 1919">
            <a:extLst>
              <a:ext uri="{FF2B5EF4-FFF2-40B4-BE49-F238E27FC236}">
                <a16:creationId xmlns:a16="http://schemas.microsoft.com/office/drawing/2014/main" id="{06E4B986-1C06-F54F-FCF2-6E84EE80216C}"/>
              </a:ext>
            </a:extLst>
          </p:cNvPr>
          <p:cNvSpPr/>
          <p:nvPr/>
        </p:nvSpPr>
        <p:spPr>
          <a:xfrm>
            <a:off x="444691" y="1173329"/>
            <a:ext cx="19339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#1: Data write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Ordered Journal</a:t>
            </a:r>
            <a:r>
              <a:rPr lang="en-US" sz="3600">
                <a:solidFill>
                  <a:srgbClr val="000000"/>
                </a:solidFill>
              </a:rPr>
              <a:t>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3" name="Shape 1923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4" name="Shape 1924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925" name="Shape 1925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27" name="Shape 1927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30" name="Shape 1930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1" name="Shape 1931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32" name="Shape 1932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33" name="Shape 1933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934" name="Shape 1934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935" name="Shape 1935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36" name="Shape 1936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37" name="Shape 1937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940" name="Shape 1940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42" name="Shape 1942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943" name="Shape 1943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44" name="Shape 1944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945" name="Shape 1945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46" name="Shape 1946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947" name="Shape 1947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948" name="Shape 1948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49" name="Shape 1949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50" name="Shape 1950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51" name="Shape 1951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952" name="Shape 1952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" name="Shape 1919">
            <a:extLst>
              <a:ext uri="{FF2B5EF4-FFF2-40B4-BE49-F238E27FC236}">
                <a16:creationId xmlns:a16="http://schemas.microsoft.com/office/drawing/2014/main" id="{69D06028-7473-A2C0-884C-55C98AC1B5B6}"/>
              </a:ext>
            </a:extLst>
          </p:cNvPr>
          <p:cNvSpPr/>
          <p:nvPr/>
        </p:nvSpPr>
        <p:spPr>
          <a:xfrm>
            <a:off x="444691" y="1173329"/>
            <a:ext cx="361624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#2: Journal metadata write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Ordered Journal</a:t>
            </a:r>
            <a:r>
              <a:rPr lang="en-US" sz="3600" dirty="0">
                <a:solidFill>
                  <a:srgbClr val="000000"/>
                </a:solidFill>
              </a:rPr>
              <a:t>ing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55" name="Shape 1955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6" name="Shape 1956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958" name="Shape 1958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59" name="Shape 1959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60" name="Shape 1960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962" name="Shape 1962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63" name="Shape 1963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65" name="Shape 1965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66" name="Shape 1966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1967" name="Shape 1967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1968" name="Shape 1968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970" name="Shape 1970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971" name="Shape 1971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972" name="Shape 1972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974" name="Shape 1974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75" name="Shape 1975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976" name="Shape 1976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77" name="Shape 1977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79" name="Shape 1979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980" name="Shape 1980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981" name="Shape 1981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82" name="Shape 1982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83" name="Shape 1983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84" name="Shape 1984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1985" name="Shape 1985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" name="Shape 1919">
            <a:extLst>
              <a:ext uri="{FF2B5EF4-FFF2-40B4-BE49-F238E27FC236}">
                <a16:creationId xmlns:a16="http://schemas.microsoft.com/office/drawing/2014/main" id="{1BA8A34B-9E89-2FFF-E826-75827F968157}"/>
              </a:ext>
            </a:extLst>
          </p:cNvPr>
          <p:cNvSpPr/>
          <p:nvPr/>
        </p:nvSpPr>
        <p:spPr>
          <a:xfrm>
            <a:off x="444691" y="1173329"/>
            <a:ext cx="260058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#3: Journal commit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Ordered Journal</a:t>
            </a:r>
            <a:r>
              <a:rPr lang="en-US" sz="3600" dirty="0">
                <a:solidFill>
                  <a:srgbClr val="000000"/>
                </a:solidFill>
              </a:rPr>
              <a:t>ing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0" name="Shape 1990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991" name="Shape 1991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995" name="Shape 1995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96" name="Shape 1996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7" name="Shape 1997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98" name="Shape 1998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00" name="Shape 2000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2001" name="Shape 2001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02" name="Shape 2002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003" name="Shape 2003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004" name="Shape 2004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007" name="Shape 2007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08" name="Shape 2008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13" name="Shape 2013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014" name="Shape 2014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15" name="Shape 2015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16" name="Shape 2016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17" name="Shape 2017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2018" name="Shape 2018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020" name="Shape 2020"/>
          <p:cNvSpPr/>
          <p:nvPr/>
        </p:nvSpPr>
        <p:spPr>
          <a:xfrm>
            <a:off x="2731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" name="Shape 1919">
            <a:extLst>
              <a:ext uri="{FF2B5EF4-FFF2-40B4-BE49-F238E27FC236}">
                <a16:creationId xmlns:a16="http://schemas.microsoft.com/office/drawing/2014/main" id="{DA2DA480-8BAA-A1E1-E8D9-2186BBF9A57D}"/>
              </a:ext>
            </a:extLst>
          </p:cNvPr>
          <p:cNvSpPr/>
          <p:nvPr/>
        </p:nvSpPr>
        <p:spPr>
          <a:xfrm>
            <a:off x="444691" y="1173329"/>
            <a:ext cx="337784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#4: Checkpoint metadata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Ordered Journal</a:t>
            </a:r>
            <a:r>
              <a:rPr lang="en-US" sz="3600">
                <a:solidFill>
                  <a:srgbClr val="000000"/>
                </a:solidFill>
              </a:rPr>
              <a:t>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23" name="Shape 2023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4" name="Shape 2024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5" name="Shape 2025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27" name="Shape 2027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28" name="Shape 2028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3" name="Shape 2033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4" name="Shape 2034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TxE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0" name="Shape 2050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1" name="Shape 2051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2" name="Shape 2052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2731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057" name="Shape 2057"/>
          <p:cNvSpPr/>
          <p:nvPr/>
        </p:nvSpPr>
        <p:spPr>
          <a:xfrm>
            <a:off x="1481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" name="Shape 1919">
            <a:extLst>
              <a:ext uri="{FF2B5EF4-FFF2-40B4-BE49-F238E27FC236}">
                <a16:creationId xmlns:a16="http://schemas.microsoft.com/office/drawing/2014/main" id="{028225E4-AF10-1AAB-736A-2D19929307A0}"/>
              </a:ext>
            </a:extLst>
          </p:cNvPr>
          <p:cNvSpPr/>
          <p:nvPr/>
        </p:nvSpPr>
        <p:spPr>
          <a:xfrm>
            <a:off x="444691" y="1173329"/>
            <a:ext cx="337784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#4: Checkpoint metadata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Ordered Journal</a:t>
            </a:r>
            <a:r>
              <a:rPr lang="en-US" sz="3600">
                <a:solidFill>
                  <a:srgbClr val="000000"/>
                </a:solidFill>
              </a:rPr>
              <a:t>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23" name="Shape 2023"/>
          <p:cNvSpPr/>
          <p:nvPr/>
        </p:nvSpPr>
        <p:spPr>
          <a:xfrm>
            <a:off x="2997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4" name="Shape 2024"/>
          <p:cNvSpPr/>
          <p:nvPr/>
        </p:nvSpPr>
        <p:spPr>
          <a:xfrm>
            <a:off x="3640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5" name="Shape 2025"/>
          <p:cNvSpPr/>
          <p:nvPr/>
        </p:nvSpPr>
        <p:spPr>
          <a:xfrm>
            <a:off x="4282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4925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27" name="Shape 2027"/>
          <p:cNvSpPr/>
          <p:nvPr/>
        </p:nvSpPr>
        <p:spPr>
          <a:xfrm>
            <a:off x="5567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28" name="Shape 2028"/>
          <p:cNvSpPr/>
          <p:nvPr/>
        </p:nvSpPr>
        <p:spPr>
          <a:xfrm>
            <a:off x="60686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3824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1069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712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427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3" name="Shape 2033"/>
          <p:cNvSpPr/>
          <p:nvPr/>
        </p:nvSpPr>
        <p:spPr>
          <a:xfrm>
            <a:off x="6210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TxB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4" name="Shape 2034"/>
          <p:cNvSpPr/>
          <p:nvPr/>
        </p:nvSpPr>
        <p:spPr>
          <a:xfrm>
            <a:off x="6853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7495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8138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109" b="0" dirty="0" err="1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sz="2109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37" name="Shape 2037"/>
          <p:cNvSpPr/>
          <p:nvPr/>
        </p:nvSpPr>
        <p:spPr>
          <a:xfrm>
            <a:off x="4467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825879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7615338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2355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1250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1893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253722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3180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5111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5754490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6397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6971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6313521" y="2062791"/>
            <a:ext cx="2241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0" name="Shape 2050"/>
          <p:cNvSpPr/>
          <p:nvPr/>
        </p:nvSpPr>
        <p:spPr>
          <a:xfrm flipH="1">
            <a:off x="6228929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1" name="Shape 2051"/>
          <p:cNvSpPr/>
          <p:nvPr/>
        </p:nvSpPr>
        <p:spPr>
          <a:xfrm>
            <a:off x="8550648" y="2062791"/>
            <a:ext cx="84592" cy="134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52" name="Shape 2052"/>
          <p:cNvSpPr/>
          <p:nvPr/>
        </p:nvSpPr>
        <p:spPr>
          <a:xfrm>
            <a:off x="6912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2375055" y="3530833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transaction: append to </a:t>
            </a:r>
            <a:r>
              <a:rPr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2731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057" name="Shape 2057"/>
          <p:cNvSpPr/>
          <p:nvPr/>
        </p:nvSpPr>
        <p:spPr>
          <a:xfrm>
            <a:off x="1481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2" name="Shape 1919">
            <a:extLst>
              <a:ext uri="{FF2B5EF4-FFF2-40B4-BE49-F238E27FC236}">
                <a16:creationId xmlns:a16="http://schemas.microsoft.com/office/drawing/2014/main" id="{028225E4-AF10-1AAB-736A-2D19929307A0}"/>
              </a:ext>
            </a:extLst>
          </p:cNvPr>
          <p:cNvSpPr/>
          <p:nvPr/>
        </p:nvSpPr>
        <p:spPr>
          <a:xfrm>
            <a:off x="444691" y="1173329"/>
            <a:ext cx="1141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#5: Free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357760" y="256366"/>
            <a:ext cx="7591425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Question for You…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251200" y="1362642"/>
            <a:ext cx="8569272" cy="53067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File system is </a:t>
            </a:r>
            <a:r>
              <a:rPr sz="2672" dirty="0"/>
              <a:t>appending to a file and must </a:t>
            </a:r>
            <a:r>
              <a:rPr lang="en-US" sz="2672" dirty="0"/>
              <a:t>update:</a:t>
            </a:r>
            <a:endParaRPr sz="2672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 err="1">
                <a:solidFill>
                  <a:srgbClr val="0070C0"/>
                </a:solidFill>
              </a:rPr>
              <a:t>inode</a:t>
            </a:r>
            <a:endParaRPr sz="2461" dirty="0">
              <a:solidFill>
                <a:srgbClr val="0070C0"/>
              </a:solidFill>
            </a:endParaRP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data bitmap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data block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What happens if crash after only updating some</a:t>
            </a:r>
            <a:r>
              <a:rPr lang="en-US" sz="2672" dirty="0"/>
              <a:t> blocks?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a) </a:t>
            </a:r>
            <a:r>
              <a:rPr lang="en-US" sz="2601" dirty="0">
                <a:ea typeface="Helvetica"/>
                <a:cs typeface="Calibri" panose="020F0502020204030204" pitchFamily="34" charset="0"/>
                <a:sym typeface="Helvetica"/>
              </a:rPr>
              <a:t>data</a:t>
            </a:r>
            <a:r>
              <a:rPr lang="en-US" sz="2601" dirty="0"/>
              <a:t>: 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b) </a:t>
            </a:r>
            <a:r>
              <a:rPr lang="en-US" sz="2601" dirty="0" err="1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lang="en-US" sz="2601" dirty="0"/>
              <a:t>: 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altLang="zh-CN" sz="2601" dirty="0">
                <a:ea typeface="Helvetica"/>
                <a:cs typeface="Calibri" panose="020F0502020204030204" pitchFamily="34" charset="0"/>
                <a:sym typeface="Helvetica"/>
              </a:rPr>
              <a:t>c) bitmap</a:t>
            </a:r>
            <a:r>
              <a:rPr lang="en-US" altLang="zh-CN" sz="2601" dirty="0"/>
              <a:t>: 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altLang="zh-CN" sz="2601" dirty="0"/>
              <a:t>d) </a:t>
            </a:r>
            <a:r>
              <a:rPr lang="en-US" altLang="zh-CN" sz="2601" dirty="0">
                <a:ea typeface="Helvetica"/>
                <a:cs typeface="Calibri" panose="020F0502020204030204" pitchFamily="34" charset="0"/>
                <a:sym typeface="Helvetica"/>
              </a:rPr>
              <a:t>bitmap </a:t>
            </a:r>
            <a:r>
              <a:rPr lang="en-US" altLang="zh-CN" sz="2601" dirty="0"/>
              <a:t>and</a:t>
            </a:r>
            <a:r>
              <a:rPr lang="en-US" altLang="zh-CN" sz="2601" dirty="0">
                <a:ea typeface="Helvetica"/>
                <a:cs typeface="Calibri" panose="020F0502020204030204" pitchFamily="34" charset="0"/>
                <a:sym typeface="Helvetica"/>
              </a:rPr>
              <a:t> </a:t>
            </a:r>
            <a:r>
              <a:rPr lang="en-US" altLang="zh-CN" sz="2601" dirty="0" err="1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lang="en-US" altLang="zh-CN" sz="2601" dirty="0"/>
              <a:t>: 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altLang="zh-CN" sz="2601" dirty="0"/>
              <a:t>e) </a:t>
            </a:r>
            <a:r>
              <a:rPr lang="en-US" altLang="zh-CN" sz="2601" dirty="0">
                <a:ea typeface="Helvetica"/>
                <a:cs typeface="Calibri" panose="020F0502020204030204" pitchFamily="34" charset="0"/>
                <a:sym typeface="Helvetica"/>
              </a:rPr>
              <a:t>data</a:t>
            </a:r>
            <a:r>
              <a:rPr lang="en-US" altLang="zh-CN" sz="2601" dirty="0"/>
              <a:t> and </a:t>
            </a:r>
            <a:r>
              <a:rPr lang="en-US" altLang="zh-CN" sz="2601" dirty="0" err="1">
                <a:ea typeface="Helvetica"/>
                <a:cs typeface="Calibri" panose="020F0502020204030204" pitchFamily="34" charset="0"/>
                <a:sym typeface="Helvetica"/>
              </a:rPr>
              <a:t>inode</a:t>
            </a:r>
            <a:r>
              <a:rPr lang="en-US" altLang="zh-CN" sz="2601" dirty="0"/>
              <a:t>:</a:t>
            </a:r>
          </a:p>
          <a:p>
            <a:pPr marL="752460" lvl="1" indent="-457200"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f) </a:t>
            </a:r>
            <a:r>
              <a:rPr lang="en-US" sz="2601" dirty="0">
                <a:ea typeface="Helvetica"/>
                <a:cs typeface="Calibri" panose="020F0502020204030204" pitchFamily="34" charset="0"/>
                <a:sym typeface="Helvetica"/>
              </a:rPr>
              <a:t>bitmap </a:t>
            </a:r>
            <a:r>
              <a:rPr lang="en-US" sz="2601" dirty="0"/>
              <a:t>and</a:t>
            </a:r>
            <a:r>
              <a:rPr lang="en-US" sz="2601" dirty="0">
                <a:ea typeface="Helvetica"/>
                <a:cs typeface="Calibri" panose="020F0502020204030204" pitchFamily="34" charset="0"/>
                <a:sym typeface="Helvetica"/>
              </a:rPr>
              <a:t> data</a:t>
            </a:r>
            <a:r>
              <a:rPr lang="en-US" sz="2601" dirty="0"/>
              <a:t>: 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1730" y="4724993"/>
            <a:ext cx="469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lost block</a:t>
            </a:r>
            <a:r>
              <a:rPr lang="en-US" altLang="zh-CN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 , no file will access the data block</a:t>
            </a:r>
            <a:endParaRPr lang="en-US" sz="20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1730" y="3719354"/>
            <a:ext cx="3362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nothing bad, but fail to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1730" y="4196425"/>
            <a:ext cx="4154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point to garbage, 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another file may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1730" y="6133424"/>
            <a:ext cx="4637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000000"/>
                </a:solidFill>
                <a:latin typeface="Calibri" panose="020F0502020204030204" pitchFamily="34" charset="0"/>
              </a:rPr>
              <a:t>lost block, no file will access the data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1730" y="5145556"/>
            <a:ext cx="4044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latin typeface="Calibri" panose="020F0502020204030204" pitchFamily="34" charset="0"/>
              </a:rPr>
              <a:t>point to garbage, data is not updated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6666" y="5637194"/>
            <a:ext cx="5102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another file may use</a:t>
            </a:r>
            <a:r>
              <a:rPr lang="en-US" sz="2000" b="0" dirty="0">
                <a:latin typeface="Calibri" panose="020F0502020204030204" pitchFamily="34" charset="0"/>
              </a:rPr>
              <a:t>, because bitmap is not set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C3E709-A44B-7C3A-9CAF-27AAECD4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844672"/>
            <a:ext cx="3456384" cy="6873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16F2C7-FA67-F24C-865D-9AAF5DFC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570038"/>
            <a:ext cx="3456384" cy="671712"/>
          </a:xfrm>
          <a:prstGeom prst="rect">
            <a:avLst/>
          </a:prstGeom>
        </p:spPr>
      </p:pic>
      <p:sp>
        <p:nvSpPr>
          <p:cNvPr id="10" name="左弧形箭头 9">
            <a:extLst>
              <a:ext uri="{FF2B5EF4-FFF2-40B4-BE49-F238E27FC236}">
                <a16:creationId xmlns:a16="http://schemas.microsoft.com/office/drawing/2014/main" id="{395A7CDB-3704-96B1-4F7B-C7C55401F658}"/>
              </a:ext>
            </a:extLst>
          </p:cNvPr>
          <p:cNvSpPr/>
          <p:nvPr/>
        </p:nvSpPr>
        <p:spPr bwMode="auto">
          <a:xfrm>
            <a:off x="7363741" y="2235230"/>
            <a:ext cx="288032" cy="808587"/>
          </a:xfrm>
          <a:prstGeom prst="curvedLeftArrow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00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361-7D90-ED48-A806-89E8A74C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Ordered Journaling</a:t>
            </a:r>
          </a:p>
        </p:txBody>
      </p:sp>
      <p:sp>
        <p:nvSpPr>
          <p:cNvPr id="3" name="Shape 2063">
            <a:extLst>
              <a:ext uri="{FF2B5EF4-FFF2-40B4-BE49-F238E27FC236}">
                <a16:creationId xmlns:a16="http://schemas.microsoft.com/office/drawing/2014/main" id="{D7A1BEED-A1C0-E948-919F-4685F7281BA2}"/>
              </a:ext>
            </a:extLst>
          </p:cNvPr>
          <p:cNvSpPr txBox="1">
            <a:spLocks/>
          </p:cNvSpPr>
          <p:nvPr/>
        </p:nvSpPr>
        <p:spPr bwMode="auto">
          <a:xfrm>
            <a:off x="310384" y="1714696"/>
            <a:ext cx="8521646" cy="50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</a:rPr>
              <a:t>Steps:</a:t>
            </a:r>
          </a:p>
          <a:p>
            <a:pPr marL="914400" lvl="1" indent="-4572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0000"/>
                </a:solidFill>
              </a:rPr>
              <a:t>Data write</a:t>
            </a:r>
          </a:p>
          <a:p>
            <a:pPr marL="914400" lvl="1" indent="-4572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0000"/>
                </a:solidFill>
              </a:rPr>
              <a:t>Journal metadata write</a:t>
            </a:r>
          </a:p>
          <a:p>
            <a:pPr marL="914400" lvl="1" indent="-4572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0000"/>
                </a:solidFill>
              </a:rPr>
              <a:t>Journal commit</a:t>
            </a:r>
          </a:p>
          <a:p>
            <a:pPr marL="914400" lvl="1" indent="-4572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0000"/>
                </a:solidFill>
              </a:rPr>
              <a:t>Checkpoint metadata</a:t>
            </a:r>
          </a:p>
          <a:p>
            <a:pPr marL="914400" lvl="1" indent="-4572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0000"/>
                </a:solidFill>
              </a:rPr>
              <a:t>Free the transaction in journal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272" b="0" kern="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000000"/>
                </a:solidFill>
              </a:rPr>
              <a:t>3 modes in Linux </a:t>
            </a:r>
            <a:r>
              <a:rPr lang="en-US" sz="2672" kern="0" dirty="0">
                <a:solidFill>
                  <a:srgbClr val="0070C0"/>
                </a:solidFill>
              </a:rPr>
              <a:t>Ext3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70C0"/>
                </a:solidFill>
              </a:rPr>
              <a:t>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70C0"/>
                </a:solidFill>
              </a:rPr>
              <a:t>Ordered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b="0" kern="0" dirty="0">
                <a:solidFill>
                  <a:srgbClr val="0070C0"/>
                </a:solidFill>
              </a:rPr>
              <a:t>Unordered</a:t>
            </a:r>
            <a:r>
              <a:rPr lang="en-US" sz="2272" b="0" kern="0" dirty="0">
                <a:solidFill>
                  <a:srgbClr val="000000"/>
                </a:solidFill>
              </a:rPr>
              <a:t> (data can be written at any 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6ED49E-AE16-F34C-B988-706C06CF4BE3}"/>
              </a:ext>
            </a:extLst>
          </p:cNvPr>
          <p:cNvGrpSpPr/>
          <p:nvPr/>
        </p:nvGrpSpPr>
        <p:grpSpPr>
          <a:xfrm>
            <a:off x="611560" y="2204864"/>
            <a:ext cx="8442310" cy="792088"/>
            <a:chOff x="611560" y="2204864"/>
            <a:chExt cx="8442310" cy="7920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A18A82-A622-5440-9AFE-B91C6483307E}"/>
                </a:ext>
              </a:extLst>
            </p:cNvPr>
            <p:cNvSpPr txBox="1"/>
            <p:nvPr/>
          </p:nvSpPr>
          <p:spPr>
            <a:xfrm>
              <a:off x="4557703" y="2420888"/>
              <a:ext cx="449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solidFill>
                    <a:srgbClr val="0070C0"/>
                  </a:solidFill>
                  <a:latin typeface="Calibri" pitchFamily="34" charset="0"/>
                </a:rPr>
                <a:t>1 &amp; 2 can issue write concurrently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703B30-1925-364A-80B5-2A58F1E34F43}"/>
                </a:ext>
              </a:extLst>
            </p:cNvPr>
            <p:cNvSpPr/>
            <p:nvPr/>
          </p:nvSpPr>
          <p:spPr bwMode="auto">
            <a:xfrm>
              <a:off x="611560" y="2204864"/>
              <a:ext cx="3959647" cy="792088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59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361-7D90-ED48-A806-89E8A74C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2" y="445070"/>
            <a:ext cx="8246686" cy="762000"/>
          </a:xfrm>
        </p:spPr>
        <p:txBody>
          <a:bodyPr/>
          <a:lstStyle/>
          <a:p>
            <a:r>
              <a:rPr lang="en-US" dirty="0"/>
              <a:t>Data Journaling v.s. </a:t>
            </a:r>
            <a:r>
              <a:rPr lang="en-CN" dirty="0"/>
              <a:t>Ordered Journaling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7D8D0D-46F6-68CF-71CD-028DB243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" y="2492897"/>
            <a:ext cx="4894635" cy="2664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FA9381-75CC-E2B5-89AA-A0EBBF14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19" y="2420888"/>
            <a:ext cx="4176166" cy="2520280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A5A37A1-49CE-5223-B4FE-81F1A070CCD7}"/>
              </a:ext>
            </a:extLst>
          </p:cNvPr>
          <p:cNvCxnSpPr/>
          <p:nvPr/>
        </p:nvCxnSpPr>
        <p:spPr bwMode="auto">
          <a:xfrm>
            <a:off x="4893619" y="2060848"/>
            <a:ext cx="0" cy="388843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A4FC431-026F-B928-752F-538506173CBF}"/>
              </a:ext>
            </a:extLst>
          </p:cNvPr>
          <p:cNvSpPr txBox="1"/>
          <p:nvPr/>
        </p:nvSpPr>
        <p:spPr>
          <a:xfrm>
            <a:off x="4324053" y="5949280"/>
            <a:ext cx="1112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kern="0" dirty="0">
                <a:solidFill>
                  <a:srgbClr val="0070C0"/>
                </a:solidFill>
              </a:rPr>
              <a:t>t</a:t>
            </a:r>
            <a:endParaRPr lang="zh-CN" altLang="en-US" i="1"/>
          </a:p>
        </p:txBody>
      </p:sp>
    </p:spTree>
    <p:extLst>
      <p:ext uri="{BB962C8B-B14F-4D97-AF65-F5344CB8AC3E}">
        <p14:creationId xmlns:p14="http://schemas.microsoft.com/office/powerpoint/2010/main" val="2362787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2063" name="Shape 2063"/>
          <p:cNvSpPr>
            <a:spLocks noGrp="1"/>
          </p:cNvSpPr>
          <p:nvPr>
            <p:ph type="body" idx="4294967295"/>
          </p:nvPr>
        </p:nvSpPr>
        <p:spPr>
          <a:xfrm>
            <a:off x="310384" y="1714696"/>
            <a:ext cx="8521646" cy="469823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Most modern file systems use journals</a:t>
            </a:r>
            <a:r>
              <a:rPr lang="en-US" sz="2672" dirty="0"/>
              <a:t> 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ordered-mode for meta-data is popular </a:t>
            </a:r>
            <a:r>
              <a:rPr lang="en-US" sz="2461" dirty="0"/>
              <a:t>(Linux ext3, Windows NTFS, SGI’s XFS)</a:t>
            </a: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FSCK is still useful for weird cases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/>
              <a:t>bit flips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/>
              <a:t>FS bugs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Some file systems don’t use journals, but still (usually) </a:t>
            </a:r>
            <a:r>
              <a:rPr sz="2672" dirty="0">
                <a:solidFill>
                  <a:srgbClr val="0070C0"/>
                </a:solidFill>
              </a:rPr>
              <a:t>write new data before deleting old</a:t>
            </a:r>
            <a:r>
              <a:rPr lang="en-US" sz="2672" dirty="0">
                <a:solidFill>
                  <a:srgbClr val="0070C0"/>
                </a:solidFill>
              </a:rPr>
              <a:t> </a:t>
            </a:r>
            <a:r>
              <a:rPr lang="en-US" sz="2672" dirty="0"/>
              <a:t>(copy-on-write file systems, e.g., Sun’s ZFS)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500" b="1">
                <a:solidFill>
                  <a:srgbClr val="000000"/>
                </a:solidFill>
              </a:rPr>
              <a:t>Idea</a:t>
            </a:r>
            <a:r>
              <a:rPr lang="en-US" altLang="zh-CN" sz="2500">
                <a:solidFill>
                  <a:srgbClr val="000000"/>
                </a:solidFill>
              </a:rPr>
              <a:t>: This technique never overwrites files or directories in place; rather, it places new updates to previously unused locations on disk.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>
                <a:solidFill>
                  <a:srgbClr val="0070C0"/>
                </a:solidFill>
              </a:rPr>
              <a:t>copy-on-write</a:t>
            </a:r>
            <a:r>
              <a:rPr lang="en-US" sz="2500">
                <a:solidFill>
                  <a:srgbClr val="000000"/>
                </a:solidFill>
              </a:rPr>
              <a:t> -&gt; log-structured file system (</a:t>
            </a:r>
            <a:r>
              <a:rPr lang="en-US" sz="2500">
                <a:solidFill>
                  <a:srgbClr val="0070C0"/>
                </a:solidFill>
              </a:rPr>
              <a:t>LFS</a:t>
            </a:r>
            <a:r>
              <a:rPr lang="en-US" sz="2500">
                <a:solidFill>
                  <a:srgbClr val="000000"/>
                </a:solidFill>
              </a:rPr>
              <a:t>)</a:t>
            </a:r>
            <a:endParaRPr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2729</TotalTime>
  <Words>4454</Words>
  <Application>Microsoft Macintosh PowerPoint</Application>
  <PresentationFormat>全屏显示(4:3)</PresentationFormat>
  <Paragraphs>1272</Paragraphs>
  <Slides>92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NimbusMonL</vt:lpstr>
      <vt:lpstr>URWPalladioL</vt:lpstr>
      <vt:lpstr>Arial</vt:lpstr>
      <vt:lpstr>Arial Narrow</vt:lpstr>
      <vt:lpstr>Calibri</vt:lpstr>
      <vt:lpstr>Menlo</vt:lpstr>
      <vt:lpstr>Times New Roman</vt:lpstr>
      <vt:lpstr>Wingdings</vt:lpstr>
      <vt:lpstr>Wingdings 2</vt:lpstr>
      <vt:lpstr>template2007</vt:lpstr>
      <vt:lpstr>Persistence: Crash Consistency</vt:lpstr>
      <vt:lpstr>Data Redundancy</vt:lpstr>
      <vt:lpstr>File System Redundancy Example</vt:lpstr>
      <vt:lpstr>Question for You…</vt:lpstr>
      <vt:lpstr>Pros and Cons of Redundancy</vt:lpstr>
      <vt:lpstr>Consistency Examples</vt:lpstr>
      <vt:lpstr>Why is consistency challenging?</vt:lpstr>
      <vt:lpstr>Example</vt:lpstr>
      <vt:lpstr>Question for You…</vt:lpstr>
      <vt:lpstr>How can file system fix Inconsistencies?</vt:lpstr>
      <vt:lpstr>Fsck Checks</vt:lpstr>
      <vt:lpstr>Link Count (example 1)</vt:lpstr>
      <vt:lpstr>Link Count (example 1)</vt:lpstr>
      <vt:lpstr>Link Count (example 2)</vt:lpstr>
      <vt:lpstr>Link Count (example 2)</vt:lpstr>
      <vt:lpstr>Data Bitmap</vt:lpstr>
      <vt:lpstr>Data Bitmap</vt:lpstr>
      <vt:lpstr>Duplicate Pointers</vt:lpstr>
      <vt:lpstr>Duplicate Pointers</vt:lpstr>
      <vt:lpstr>Duplicate Pointers</vt:lpstr>
      <vt:lpstr>Bad Pointer</vt:lpstr>
      <vt:lpstr>Bad Pointer</vt:lpstr>
      <vt:lpstr>Problems with fsck</vt:lpstr>
      <vt:lpstr>Problem 2: fsck is very slow</vt:lpstr>
      <vt:lpstr>Consistency Solution #2: Journaling</vt:lpstr>
      <vt:lpstr>Consistency vs Correctness</vt:lpstr>
      <vt:lpstr>Journaling General Strategy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Question for You…</vt:lpstr>
      <vt:lpstr>Initial Solution: Journal New Data</vt:lpstr>
      <vt:lpstr>PowerPoint 演示文稿</vt:lpstr>
      <vt:lpstr>Terminology</vt:lpstr>
      <vt:lpstr>Data Journaling</vt:lpstr>
      <vt:lpstr>Problem with Initial Approach: Journal Size</vt:lpstr>
      <vt:lpstr>Optimizations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 #1: Reuse Small Area for Journal</vt:lpstr>
      <vt:lpstr>Optimizations</vt:lpstr>
      <vt:lpstr>Correctness depends on Ordering</vt:lpstr>
      <vt:lpstr>Opt #2: Barriers (to Enforce Ordering)</vt:lpstr>
      <vt:lpstr>Optimizations</vt:lpstr>
      <vt:lpstr>Opt #3: Checksums</vt:lpstr>
      <vt:lpstr>Opt #3: Checksums</vt:lpstr>
      <vt:lpstr>Optimizations</vt:lpstr>
      <vt:lpstr>Write Buffering Optimization</vt:lpstr>
      <vt:lpstr>Opt #4: Circular Journal</vt:lpstr>
      <vt:lpstr>Opt #4: Circular Journal</vt:lpstr>
      <vt:lpstr>Opt #4: Circular Journal</vt:lpstr>
      <vt:lpstr>Opt #4: Circular Journal</vt:lpstr>
      <vt:lpstr>Opt #4: Circular Journal</vt:lpstr>
      <vt:lpstr>Optimizations</vt:lpstr>
      <vt:lpstr>Physical Journal (Physical Logging)</vt:lpstr>
      <vt:lpstr>Physical Journal (Physical Logging)</vt:lpstr>
      <vt:lpstr>Opt #5: Logical Journal</vt:lpstr>
      <vt:lpstr>Optimizations</vt:lpstr>
      <vt:lpstr>File System Integration</vt:lpstr>
      <vt:lpstr>How to avoid writing all disk blocks Twice?</vt:lpstr>
      <vt:lpstr>Writeback Journal</vt:lpstr>
      <vt:lpstr>Writeback Journal</vt:lpstr>
      <vt:lpstr>Writeback Journal</vt:lpstr>
      <vt:lpstr>Writeback Journal</vt:lpstr>
      <vt:lpstr>Writeback Journal</vt:lpstr>
      <vt:lpstr>Ordered Journaling</vt:lpstr>
      <vt:lpstr>Ordered Journaling</vt:lpstr>
      <vt:lpstr>Ordered Journaling</vt:lpstr>
      <vt:lpstr>Ordered Journaling</vt:lpstr>
      <vt:lpstr>Ordered Journaling</vt:lpstr>
      <vt:lpstr>Ordered Journaling</vt:lpstr>
      <vt:lpstr>Ordered Journaling</vt:lpstr>
      <vt:lpstr>Ordered Journaling</vt:lpstr>
      <vt:lpstr>Ordered Journaling</vt:lpstr>
      <vt:lpstr>Data Journaling v.s. Ordered Journaling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Persistence: Crash Consistency</dc:title>
  <dc:creator>Kay Kay</dc:creator>
  <dc:description>Redesign of slides created by Randal E. Bryant and David R. O'Hallaron</dc:description>
  <cp:lastModifiedBy>Ben</cp:lastModifiedBy>
  <cp:revision>130</cp:revision>
  <cp:lastPrinted>2017-08-31T16:02:16Z</cp:lastPrinted>
  <dcterms:created xsi:type="dcterms:W3CDTF">2021-12-13T06:50:49Z</dcterms:created>
  <dcterms:modified xsi:type="dcterms:W3CDTF">2023-12-06T15:07:51Z</dcterms:modified>
</cp:coreProperties>
</file>