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"/>
  </p:notesMasterIdLst>
  <p:handoutMasterIdLst>
    <p:handoutMasterId r:id="rId75"/>
  </p:handoutMasterIdLst>
  <p:sldIdLst>
    <p:sldId id="256" r:id="rId3"/>
    <p:sldId id="1489" r:id="rId4"/>
    <p:sldId id="258" r:id="rId5"/>
    <p:sldId id="1249" r:id="rId6"/>
    <p:sldId id="1250" r:id="rId8"/>
    <p:sldId id="273" r:id="rId9"/>
    <p:sldId id="290" r:id="rId10"/>
    <p:sldId id="291" r:id="rId11"/>
    <p:sldId id="1254" r:id="rId12"/>
    <p:sldId id="1263" r:id="rId13"/>
    <p:sldId id="1264" r:id="rId14"/>
    <p:sldId id="1274" r:id="rId15"/>
    <p:sldId id="1255" r:id="rId16"/>
    <p:sldId id="287" r:id="rId17"/>
    <p:sldId id="288" r:id="rId18"/>
    <p:sldId id="1288" r:id="rId19"/>
    <p:sldId id="1488" r:id="rId20"/>
    <p:sldId id="1261" r:id="rId21"/>
    <p:sldId id="1493" r:id="rId22"/>
    <p:sldId id="1220" r:id="rId23"/>
    <p:sldId id="1284" r:id="rId24"/>
    <p:sldId id="1271" r:id="rId25"/>
    <p:sldId id="1272" r:id="rId26"/>
    <p:sldId id="1273" r:id="rId27"/>
    <p:sldId id="1221" r:id="rId28"/>
    <p:sldId id="1238" r:id="rId29"/>
    <p:sldId id="1239" r:id="rId30"/>
    <p:sldId id="1226" r:id="rId31"/>
    <p:sldId id="1279" r:id="rId32"/>
    <p:sldId id="1228" r:id="rId33"/>
    <p:sldId id="1229" r:id="rId34"/>
    <p:sldId id="1280" r:id="rId35"/>
    <p:sldId id="1230" r:id="rId36"/>
    <p:sldId id="1231" r:id="rId37"/>
    <p:sldId id="1232" r:id="rId38"/>
    <p:sldId id="1233" r:id="rId39"/>
    <p:sldId id="1490" r:id="rId40"/>
    <p:sldId id="292" r:id="rId41"/>
    <p:sldId id="293" r:id="rId42"/>
    <p:sldId id="294" r:id="rId43"/>
    <p:sldId id="307" r:id="rId44"/>
    <p:sldId id="295" r:id="rId45"/>
    <p:sldId id="296" r:id="rId46"/>
    <p:sldId id="297" r:id="rId47"/>
    <p:sldId id="298" r:id="rId48"/>
    <p:sldId id="301" r:id="rId49"/>
    <p:sldId id="302" r:id="rId50"/>
    <p:sldId id="305" r:id="rId51"/>
    <p:sldId id="306" r:id="rId52"/>
    <p:sldId id="276" r:id="rId53"/>
    <p:sldId id="279" r:id="rId54"/>
    <p:sldId id="283" r:id="rId55"/>
    <p:sldId id="309" r:id="rId56"/>
    <p:sldId id="310" r:id="rId57"/>
    <p:sldId id="312" r:id="rId58"/>
    <p:sldId id="313" r:id="rId59"/>
    <p:sldId id="315" r:id="rId60"/>
    <p:sldId id="316" r:id="rId61"/>
    <p:sldId id="282" r:id="rId62"/>
    <p:sldId id="280" r:id="rId63"/>
    <p:sldId id="1218" r:id="rId64"/>
    <p:sldId id="317" r:id="rId65"/>
    <p:sldId id="318" r:id="rId66"/>
    <p:sldId id="319" r:id="rId67"/>
    <p:sldId id="322" r:id="rId68"/>
    <p:sldId id="323" r:id="rId69"/>
    <p:sldId id="1492" r:id="rId70"/>
    <p:sldId id="286" r:id="rId71"/>
    <p:sldId id="261" r:id="rId72"/>
    <p:sldId id="278" r:id="rId73"/>
    <p:sldId id="324" r:id="rId74"/>
  </p:sldIdLst>
  <p:sldSz cx="9144000" cy="6858000" type="screen4x3"/>
  <p:notesSz cx="7302500" cy="9586595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Objects="1" showGuides="1">
      <p:cViewPr varScale="1">
        <p:scale>
          <a:sx n="141" d="100"/>
          <a:sy n="141" d="100"/>
        </p:scale>
        <p:origin x="184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1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Title Text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One</a:t>
            </a:r>
            <a:endParaRPr sz="27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Two</a:t>
            </a:r>
            <a:endParaRPr sz="27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Three</a:t>
            </a:r>
            <a:endParaRPr sz="27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Four</a:t>
            </a:r>
            <a:endParaRPr sz="27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Five</a:t>
            </a:r>
            <a:endParaRPr sz="27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/>
              <a:t>Virtualization: The CPU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1008"/>
            <a:ext cx="8458200" cy="32004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dirty="0"/>
              <a:t>Questions answered in this lecture:</a:t>
            </a:r>
            <a:endParaRPr lang="en-US" dirty="0"/>
          </a:p>
          <a:p>
            <a:pPr marL="990600" lvl="1" indent="-533400" algn="l"/>
            <a:r>
              <a:rPr lang="en-US" dirty="0"/>
              <a:t>What is a process?</a:t>
            </a:r>
            <a:endParaRPr lang="en-US" dirty="0"/>
          </a:p>
          <a:p>
            <a:pPr marL="990600" lvl="1" indent="-533400" algn="l"/>
            <a:r>
              <a:rPr lang="en-US" dirty="0"/>
              <a:t>Why is limited direct execution a good approach for virtualizing the CPU?</a:t>
            </a:r>
            <a:endParaRPr lang="en-US" dirty="0"/>
          </a:p>
          <a:p>
            <a:pPr marL="990600" lvl="1" indent="-533400" algn="l"/>
            <a:r>
              <a:rPr lang="en-US" dirty="0"/>
              <a:t>What execution state must be saved for a process?</a:t>
            </a:r>
            <a:endParaRPr lang="en-US" dirty="0"/>
          </a:p>
          <a:p>
            <a:pPr marL="990600" lvl="1" indent="-533400" algn="l"/>
            <a:r>
              <a:rPr lang="en-US" dirty="0"/>
              <a:t>What 3 modes could a process in?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8862" y="183054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8862" y="183054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8862" y="183054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/>
              <a:t>Multicore processors</a:t>
            </a:r>
            <a:endParaRPr lang="en-US" dirty="0"/>
          </a:p>
          <a:p>
            <a:pPr marL="519430" lvl="1" indent="-179705"/>
            <a:r>
              <a:rPr lang="en-US" dirty="0"/>
              <a:t>Multiple CPUs on single chip</a:t>
            </a:r>
            <a:endParaRPr lang="en-US" dirty="0"/>
          </a:p>
          <a:p>
            <a:pPr marL="519430" lvl="1" indent="-179705"/>
            <a:r>
              <a:rPr lang="en-US" dirty="0"/>
              <a:t>Share main memory (and some caches)</a:t>
            </a:r>
            <a:endParaRPr lang="en-US" dirty="0"/>
          </a:p>
          <a:p>
            <a:pPr marL="519430" lvl="1" indent="-179705"/>
            <a:r>
              <a:rPr lang="en-US" dirty="0"/>
              <a:t>Each can execute a separate process</a:t>
            </a:r>
            <a:endParaRPr lang="en-US" dirty="0"/>
          </a:p>
          <a:p>
            <a:pPr marL="687705" lvl="2" indent="-168275"/>
            <a:r>
              <a:rPr lang="en-US" dirty="0"/>
              <a:t>Scheduling of processors onto cores done by kernel</a:t>
            </a:r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8862" y="183054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59"/>
            <a:ext cx="8058151" cy="5446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Two ways to create a process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Build a new empty process from scratch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Copy an existing process and change it appropriately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Option 1: New process from scratch</a:t>
            </a:r>
            <a:endParaRPr 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Steps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Load specified code and data into memory; </a:t>
            </a:r>
            <a:br>
              <a:rPr lang="en-US" sz="1800" dirty="0"/>
            </a:br>
            <a:r>
              <a:rPr lang="en-US" sz="1800" dirty="0"/>
              <a:t>Create empty call stack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Create and initialize PCB (make look like context-switch)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Put process on ready list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Advantages: No wasted work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Disadvantages: Difficult to setup process correctly and to express all possible options 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Process permissions, where to write I/O, environment variables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Example: </a:t>
            </a:r>
            <a:r>
              <a:rPr lang="en-US" sz="1800" dirty="0" err="1"/>
              <a:t>WindowsNT</a:t>
            </a:r>
            <a:r>
              <a:rPr lang="en-US" sz="1800" dirty="0"/>
              <a:t> has call with 10 arguments</a:t>
            </a:r>
            <a:endParaRPr lang="en-US" sz="1800" dirty="0"/>
          </a:p>
          <a:p>
            <a:pPr lvl="1">
              <a:lnSpc>
                <a:spcPct val="90000"/>
              </a:lnSpc>
              <a:buFont typeface="Times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058151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Option 2: Clone existing process and change</a:t>
            </a:r>
            <a:endParaRPr 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Example: Unix fork() and exec()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Fork(): Clones calling process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 err="1"/>
              <a:t>Exec(char</a:t>
            </a:r>
            <a:r>
              <a:rPr lang="en-US" sz="1800" dirty="0"/>
              <a:t> *file): Overlays file image on calling process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/>
              <a:t>f</a:t>
            </a:r>
            <a:r>
              <a:rPr lang="en-US" sz="2000" dirty="0"/>
              <a:t>ork() 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Stop current process and save its state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Make copy of code, data, stack, and PCB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Add new PCB to ready list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</a:rPr>
              <a:t>Any changes needed to child process?</a:t>
            </a:r>
            <a:r>
              <a:rPr lang="zh-CN" altLang="en-US" sz="1800" dirty="0">
                <a:solidFill>
                  <a:srgbClr val="333333"/>
                </a:solidFill>
              </a:rPr>
              <a:t>  </a:t>
            </a:r>
            <a:r>
              <a:rPr lang="en-US" altLang="zh-CN" sz="1800" dirty="0">
                <a:solidFill>
                  <a:schemeClr val="bg1"/>
                </a:solidFill>
              </a:rPr>
              <a:t>New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PID</a:t>
            </a:r>
            <a:r>
              <a:rPr lang="zh-CN" altLang="en-US" sz="1800" dirty="0">
                <a:solidFill>
                  <a:schemeClr val="bg1"/>
                </a:solidFill>
              </a:rPr>
              <a:t>， </a:t>
            </a:r>
            <a:r>
              <a:rPr lang="en-US" altLang="zh-CN" sz="1800" dirty="0">
                <a:solidFill>
                  <a:schemeClr val="bg1"/>
                </a:solidFill>
              </a:rPr>
              <a:t>PPID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US" sz="2000" dirty="0"/>
              <a:t>xec(char *file)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Replace current data and code segments with those in specified file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Advantages: Flexible, clean, simple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Disadvantages: Wasteful to perform copy and then overwrite of memory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  <a:endParaRPr lang="en-US" dirty="0"/>
          </a:p>
          <a:p>
            <a:pPr lvl="1"/>
            <a:r>
              <a:rPr lang="en-US" dirty="0"/>
              <a:t>Designate one as </a:t>
            </a:r>
            <a:r>
              <a:rPr lang="en-US" dirty="0">
                <a:solidFill>
                  <a:srgbClr val="0070C0"/>
                </a:solidFill>
              </a:rPr>
              <a:t>parent</a:t>
            </a:r>
            <a:r>
              <a:rPr lang="en-US" dirty="0"/>
              <a:t> and one as </a:t>
            </a:r>
            <a:r>
              <a:rPr lang="en-US" dirty="0">
                <a:solidFill>
                  <a:srgbClr val="0070C0"/>
                </a:solidFill>
              </a:rPr>
              <a:t>child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Resume execution of parent or child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CPU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Registers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Memory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CPU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Registers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Memory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parent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child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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Creation 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4906" y="1484784"/>
            <a:ext cx="8991600" cy="5181600"/>
          </a:xfr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How are Unix shells implemented?</a:t>
            </a: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While (1) {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Char *</a:t>
            </a:r>
            <a:r>
              <a:rPr lang="en-US" sz="1800" dirty="0" err="1">
                <a:latin typeface="Courier" charset="0"/>
              </a:rPr>
              <a:t>cmd</a:t>
            </a:r>
            <a:r>
              <a:rPr lang="en-US" sz="1800" dirty="0">
                <a:latin typeface="Courier" charset="0"/>
              </a:rPr>
              <a:t> = </a:t>
            </a:r>
            <a:r>
              <a:rPr lang="en-US" sz="1800" dirty="0" err="1">
                <a:latin typeface="Courier" charset="0"/>
              </a:rPr>
              <a:t>getcmd</a:t>
            </a:r>
            <a:r>
              <a:rPr lang="en-US" sz="1800" dirty="0">
                <a:latin typeface="Courier" charset="0"/>
              </a:rPr>
              <a:t>();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</a:t>
            </a:r>
            <a:r>
              <a:rPr lang="en-US" sz="1800" dirty="0" err="1">
                <a:latin typeface="Courier" charset="0"/>
              </a:rPr>
              <a:t>Int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1800" dirty="0" err="1">
                <a:latin typeface="Courier" charset="0"/>
              </a:rPr>
              <a:t>retval</a:t>
            </a:r>
            <a:r>
              <a:rPr lang="en-US" sz="1800" dirty="0">
                <a:latin typeface="Courier" charset="0"/>
              </a:rPr>
              <a:t> = fork();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If (</a:t>
            </a:r>
            <a:r>
              <a:rPr lang="en-US" sz="1800" dirty="0" err="1">
                <a:latin typeface="Courier" charset="0"/>
              </a:rPr>
              <a:t>retval</a:t>
            </a:r>
            <a:r>
              <a:rPr lang="en-US" sz="1800" dirty="0">
                <a:latin typeface="Courier" charset="0"/>
              </a:rPr>
              <a:t> == 0) {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// This is the </a:t>
            </a:r>
            <a:r>
              <a:rPr lang="en-US" sz="1800" dirty="0">
                <a:solidFill>
                  <a:srgbClr val="0070C0"/>
                </a:solidFill>
                <a:latin typeface="Courier" charset="0"/>
              </a:rPr>
              <a:t>child</a:t>
            </a:r>
            <a:r>
              <a:rPr lang="en-US" sz="1800" dirty="0">
                <a:latin typeface="Courier" charset="0"/>
              </a:rPr>
              <a:t> process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// Setup the child’s process environment here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// E.g., where is standard I/O, how to handle signals?</a:t>
            </a:r>
            <a:endParaRPr lang="en-US" sz="1800" dirty="0">
              <a:latin typeface="Courier" charset="0"/>
            </a:endParaRPr>
          </a:p>
          <a:p>
            <a:pPr marL="28321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</a:t>
            </a:r>
            <a:r>
              <a:rPr lang="en-US" sz="1800" dirty="0" err="1">
                <a:latin typeface="Courier" charset="0"/>
              </a:rPr>
              <a:t>exec(cmd</a:t>
            </a:r>
            <a:r>
              <a:rPr lang="en-US" sz="1800" dirty="0">
                <a:latin typeface="Courier" charset="0"/>
              </a:rPr>
              <a:t>);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// exec does not return if it succeeds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</a:t>
            </a:r>
            <a:r>
              <a:rPr lang="en-US" sz="1800" dirty="0" err="1">
                <a:latin typeface="Courier" charset="0"/>
              </a:rPr>
              <a:t>printf(“ERROR</a:t>
            </a:r>
            <a:r>
              <a:rPr lang="en-US" sz="1800" dirty="0">
                <a:latin typeface="Courier" charset="0"/>
              </a:rPr>
              <a:t>: Could not execute %</a:t>
            </a:r>
            <a:r>
              <a:rPr lang="en-US" sz="1800" dirty="0" err="1">
                <a:latin typeface="Courier" charset="0"/>
              </a:rPr>
              <a:t>s\n</a:t>
            </a:r>
            <a:r>
              <a:rPr lang="en-US" sz="1800" dirty="0">
                <a:latin typeface="Courier" charset="0"/>
              </a:rPr>
              <a:t>”, </a:t>
            </a:r>
            <a:r>
              <a:rPr lang="en-US" sz="1800" dirty="0" err="1">
                <a:latin typeface="Courier" charset="0"/>
              </a:rPr>
              <a:t>cmd</a:t>
            </a:r>
            <a:r>
              <a:rPr lang="en-US" sz="1800" dirty="0">
                <a:latin typeface="Courier" charset="0"/>
              </a:rPr>
              <a:t>);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exit(1);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} else {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latin typeface="Courier" charset="0"/>
              </a:rPr>
              <a:t>// This is the </a:t>
            </a:r>
            <a:r>
              <a:rPr lang="en-US" sz="1800" dirty="0">
                <a:solidFill>
                  <a:srgbClr val="0070C0"/>
                </a:solidFill>
                <a:latin typeface="Courier" charset="0"/>
              </a:rPr>
              <a:t>parent</a:t>
            </a:r>
            <a:r>
              <a:rPr lang="en-US" sz="1800" dirty="0">
                <a:latin typeface="Courier" charset="0"/>
              </a:rPr>
              <a:t> process; Wait for child to finish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</a:t>
            </a:r>
            <a:r>
              <a:rPr lang="en-US" sz="1800" dirty="0" err="1">
                <a:latin typeface="Courier" charset="0"/>
              </a:rPr>
              <a:t>int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1800" dirty="0" err="1">
                <a:latin typeface="Courier" charset="0"/>
              </a:rPr>
              <a:t>pid</a:t>
            </a:r>
            <a:r>
              <a:rPr lang="en-US" sz="1800" dirty="0">
                <a:latin typeface="Courier" charset="0"/>
              </a:rPr>
              <a:t> = </a:t>
            </a:r>
            <a:r>
              <a:rPr lang="en-US" sz="1800" dirty="0" err="1">
                <a:latin typeface="Courier" charset="0"/>
              </a:rPr>
              <a:t>retval</a:t>
            </a:r>
            <a:r>
              <a:rPr lang="en-US" sz="1800" dirty="0">
                <a:latin typeface="Courier" charset="0"/>
              </a:rPr>
              <a:t>;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	</a:t>
            </a:r>
            <a:r>
              <a:rPr lang="en-US" sz="1800" dirty="0" err="1">
                <a:latin typeface="Courier" charset="0"/>
              </a:rPr>
              <a:t>wait(pid</a:t>
            </a:r>
            <a:r>
              <a:rPr lang="en-US" sz="1800" dirty="0">
                <a:latin typeface="Courier" charset="0"/>
              </a:rPr>
              <a:t>);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	}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</a:rPr>
              <a:t>}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urier" charset="0"/>
              </a:rPr>
              <a:t>	</a:t>
            </a: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304800"/>
            <a:ext cx="7159078" cy="573088"/>
          </a:xfrm>
        </p:spPr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>
                <a:latin typeface="Calibri" panose="020F0502020204030204"/>
                <a:cs typeface="Calibri" panose="020F0502020204030204"/>
              </a:rPr>
              <a:t>Parent process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creates a new running </a:t>
            </a:r>
            <a:r>
              <a:rPr lang="en-US" i="1" dirty="0">
                <a:latin typeface="Calibri" panose="020F0502020204030204"/>
                <a:cs typeface="Calibri" panose="020F0502020204030204"/>
              </a:rPr>
              <a:t>child process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by calling </a:t>
            </a:r>
            <a:r>
              <a:rPr lang="en-US" dirty="0">
                <a:solidFill>
                  <a:srgbClr val="0070C0"/>
                </a:solidFill>
                <a:latin typeface="Courier New" panose="02070309020205020404"/>
                <a:cs typeface="Courier New" panose="02070309020205020404"/>
              </a:rPr>
              <a:t>fork</a:t>
            </a:r>
            <a:endParaRPr lang="en-US" dirty="0">
              <a:solidFill>
                <a:srgbClr val="0070C0"/>
              </a:solidFill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 err="1">
                <a:latin typeface="Courier New" panose="02070309020205020404" charset="0"/>
              </a:rPr>
              <a:t>int</a:t>
            </a:r>
            <a:r>
              <a:rPr lang="en-US" dirty="0">
                <a:latin typeface="Courier New" panose="02070309020205020404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>
                <a:latin typeface="Calibri" panose="020F0502020204030204"/>
                <a:cs typeface="Calibri" panose="020F0502020204030204"/>
              </a:rPr>
              <a:t>Child is </a:t>
            </a:r>
            <a:r>
              <a:rPr lang="en-US" i="1" dirty="0">
                <a:latin typeface="Calibri" panose="020F0502020204030204"/>
                <a:cs typeface="Calibri" panose="020F0502020204030204"/>
              </a:rPr>
              <a:t>almost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identical to parent: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2"/>
            <a:r>
              <a:rPr lang="en-US" dirty="0">
                <a:latin typeface="Calibri" panose="020F0502020204030204"/>
                <a:cs typeface="Calibri" panose="020F0502020204030204"/>
              </a:rPr>
              <a:t>Child get an identical (but separate) copy of the parent’s virtual address space.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2"/>
            <a:r>
              <a:rPr lang="en-US" dirty="0">
                <a:latin typeface="Calibri" panose="020F0502020204030204"/>
                <a:cs typeface="Calibri" panose="020F0502020204030204"/>
              </a:rPr>
              <a:t>Child gets identical copies of the parent’s open file descriptors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2"/>
            <a:r>
              <a:rPr lang="en-US" dirty="0">
                <a:latin typeface="Calibri" panose="020F0502020204030204"/>
                <a:cs typeface="Calibri" panose="020F0502020204030204"/>
              </a:rPr>
              <a:t>Child has a different PID than the parent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2"/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  <a:endParaRPr lang="en-US" dirty="0"/>
          </a:p>
          <a:p>
            <a:pPr lvl="1"/>
            <a:r>
              <a:rPr lang="en-US" dirty="0"/>
              <a:t>Designate one as </a:t>
            </a:r>
            <a:r>
              <a:rPr lang="en-US" dirty="0">
                <a:solidFill>
                  <a:srgbClr val="0070C0"/>
                </a:solidFill>
              </a:rPr>
              <a:t>parent</a:t>
            </a:r>
            <a:r>
              <a:rPr lang="en-US" dirty="0"/>
              <a:t> and one as </a:t>
            </a:r>
            <a:r>
              <a:rPr lang="en-US" dirty="0">
                <a:solidFill>
                  <a:srgbClr val="0070C0"/>
                </a:solidFill>
              </a:rPr>
              <a:t>child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Resume execution of parent or child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CPU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Registers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Memory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CPU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Registers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/>
                <a:cs typeface="Calibri" panose="020F0502020204030204"/>
              </a:rPr>
              <a:t>Memory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Stack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Heap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Code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Data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/>
                  <a:cs typeface="Calibri" panose="020F0502020204030204"/>
                </a:rPr>
                <a:t>Saved registers</a:t>
              </a:r>
              <a:endParaRPr lang="en-US" sz="18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parent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child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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487" y="1700808"/>
            <a:ext cx="8201025" cy="1977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anose="05020102010507070707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/>
              <a:t>1. Process</a:t>
            </a:r>
            <a:br>
              <a:rPr lang="en-US" sz="2800" b="1" dirty="0"/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CPU Virtualization</a:t>
            </a:r>
            <a:endParaRPr lang="en-US" sz="28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2376"/>
            <a:ext cx="5699125" cy="573088"/>
          </a:xfrm>
        </p:spPr>
        <p:txBody>
          <a:bodyPr/>
          <a:lstStyle/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1;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(); 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== 0) {  </a:t>
            </a:r>
            <a:r>
              <a:rPr lang="en-US" sz="1600" u="sng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600" u="sng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++x);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u="sng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Parent */</a:t>
            </a:r>
            <a:endParaRPr lang="fr-FR" sz="1600" u="sng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--x);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anose="02070309020205020404"/>
                <a:ea typeface="msgothic" charset="0"/>
                <a:cs typeface="Courier New" panose="02070309020205020404"/>
              </a:rPr>
              <a:t>linux</a:t>
            </a: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&gt; ./fork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/>
                <a:ea typeface="msgothic" charset="0"/>
                <a:cs typeface="Courier New" panose="02070309020205020404"/>
              </a:rPr>
              <a:t>parent: x=0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x=2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70C0"/>
              </a:buClr>
            </a:pPr>
            <a:r>
              <a:rPr lang="en-US" dirty="0">
                <a:latin typeface="Calibri" panose="020F0502020204030204"/>
                <a:cs typeface="Calibri" panose="020F0502020204030204"/>
              </a:rPr>
              <a:t>Call once, return twice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0070C0"/>
              </a:buClr>
            </a:pPr>
            <a:r>
              <a:rPr lang="en-US" dirty="0">
                <a:latin typeface="Calibri" panose="020F0502020204030204"/>
                <a:cs typeface="Calibri" panose="020F0502020204030204"/>
              </a:rPr>
              <a:t>Concurrent execution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>
              <a:buClr>
                <a:srgbClr val="0070C0"/>
              </a:buClr>
            </a:pPr>
            <a:r>
              <a:rPr lang="en-US" dirty="0">
                <a:latin typeface="Calibri" panose="020F0502020204030204"/>
                <a:cs typeface="Calibri" panose="020F0502020204030204"/>
              </a:rPr>
              <a:t>Can’t predict execution order of parent and child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anose="02070309020205020404"/>
                <a:ea typeface="msgothic" charset="0"/>
                <a:cs typeface="Courier New" panose="02070309020205020404"/>
              </a:rPr>
              <a:t>linux</a:t>
            </a: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&gt; ./fork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x=2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parent: x=0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anose="02070309020205020404"/>
                <a:ea typeface="msgothic" charset="0"/>
                <a:cs typeface="Courier New" panose="02070309020205020404"/>
              </a:rPr>
              <a:t>linux</a:t>
            </a: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&gt; ./fork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/>
                <a:ea typeface="msgothic" charset="0"/>
                <a:cs typeface="Courier New" panose="02070309020205020404"/>
              </a:rPr>
              <a:t>parent: x=0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x=2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anose="02070309020205020404"/>
                <a:ea typeface="msgothic" charset="0"/>
                <a:cs typeface="Courier New" panose="02070309020205020404"/>
              </a:rPr>
              <a:t>linux</a:t>
            </a: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&gt; ./fork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/>
                <a:ea typeface="msgothic" charset="0"/>
                <a:cs typeface="Courier New" panose="02070309020205020404"/>
              </a:rPr>
              <a:t>parent: x=0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x=2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438" y="11595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forkx2</a:t>
            </a:r>
            <a:r>
              <a:rPr lang="en-US" dirty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36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1;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(); 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++x);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++x);       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--x);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--x);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5344894"/>
            <a:ext cx="1905587" cy="125421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anose="02070309020205020404"/>
                <a:ea typeface="msgothic" charset="0"/>
                <a:cs typeface="Courier New" panose="02070309020205020404"/>
              </a:rPr>
              <a:t>linux</a:t>
            </a: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&gt; ./fork2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/>
                <a:ea typeface="msgothic" charset="0"/>
                <a:cs typeface="Courier New" panose="02070309020205020404"/>
              </a:rPr>
              <a:t>parent: x=0</a:t>
            </a:r>
            <a:endParaRPr lang="en-GB" sz="1600" b="1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parent: x=-1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x=2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anose="02070309020205020404"/>
                <a:ea typeface="msgothic" charset="0"/>
                <a:cs typeface="Courier New" panose="02070309020205020404"/>
              </a:rPr>
              <a:t>child : x=3</a:t>
            </a:r>
            <a:endParaRPr lang="en-GB" sz="1600" dirty="0">
              <a:latin typeface="Courier New" panose="02070309020205020404"/>
              <a:ea typeface="msgothic" charset="0"/>
              <a:cs typeface="Courier New" panose="02070309020205020404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70C0"/>
              </a:buClr>
            </a:pPr>
            <a:r>
              <a:rPr lang="en-US" dirty="0">
                <a:latin typeface="Calibri" panose="020F0502020204030204"/>
                <a:cs typeface="Calibri" panose="020F0502020204030204"/>
              </a:rPr>
              <a:t>Call once, return twice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0070C0"/>
              </a:buClr>
            </a:pPr>
            <a:r>
              <a:rPr lang="en-US" dirty="0">
                <a:latin typeface="Calibri" panose="020F0502020204030204"/>
                <a:cs typeface="Calibri" panose="020F0502020204030204"/>
              </a:rPr>
              <a:t>Concurrent execution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>
              <a:buClr>
                <a:srgbClr val="0070C0"/>
              </a:buClr>
            </a:pPr>
            <a:r>
              <a:rPr lang="en-US" b="0" dirty="0">
                <a:latin typeface="Calibri" panose="020F0502020204030204"/>
                <a:cs typeface="Calibri" panose="020F0502020204030204"/>
              </a:rPr>
              <a:t>Can’t predict execution order of parent and child</a:t>
            </a:r>
            <a:endParaRPr lang="en-US" b="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Duplicate but separate address space</a:t>
            </a:r>
            <a:endParaRPr lang="en-US" dirty="0">
              <a:solidFill>
                <a:srgbClr val="0070C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buClr>
                <a:srgbClr val="0070C0"/>
              </a:buClr>
            </a:pPr>
            <a:r>
              <a:rPr lang="en-US" b="0" dirty="0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b="0" dirty="0">
                <a:latin typeface="Calibri" panose="020F0502020204030204"/>
                <a:cs typeface="Calibri" panose="020F0502020204030204"/>
              </a:rPr>
              <a:t> has a value of 1 when fork returns in parent and child</a:t>
            </a:r>
            <a:endParaRPr lang="en-US" b="0" dirty="0">
              <a:latin typeface="Calibri" panose="020F0502020204030204"/>
              <a:cs typeface="Calibri" panose="020F0502020204030204"/>
            </a:endParaRPr>
          </a:p>
          <a:p>
            <a:pPr lvl="1">
              <a:buClr>
                <a:srgbClr val="0070C0"/>
              </a:buClr>
            </a:pPr>
            <a:r>
              <a:rPr lang="en-US" b="0" dirty="0">
                <a:latin typeface="Calibri" panose="020F0502020204030204"/>
                <a:cs typeface="Calibri" panose="020F0502020204030204"/>
              </a:rPr>
              <a:t>Subsequent changes to </a:t>
            </a:r>
            <a:r>
              <a:rPr lang="en-US" b="0" dirty="0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b="0" dirty="0">
                <a:latin typeface="Calibri" panose="020F0502020204030204"/>
                <a:cs typeface="Calibri" panose="020F0502020204030204"/>
              </a:rPr>
              <a:t> are independent</a:t>
            </a:r>
            <a:endParaRPr lang="en-US" b="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Shared open files</a:t>
            </a:r>
            <a:endParaRPr lang="en-US" dirty="0">
              <a:solidFill>
                <a:srgbClr val="0070C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buClr>
                <a:srgbClr val="0070C0"/>
              </a:buClr>
            </a:pPr>
            <a:r>
              <a:rPr lang="en-US" b="0" dirty="0" err="1">
                <a:latin typeface="Courier New" panose="02070309020205020404"/>
                <a:cs typeface="Courier New" panose="02070309020205020404"/>
              </a:rPr>
              <a:t>stdout</a:t>
            </a:r>
            <a:r>
              <a:rPr lang="en-US" b="0" dirty="0">
                <a:latin typeface="Calibri" panose="020F0502020204030204"/>
                <a:cs typeface="Calibri" panose="020F0502020204030204"/>
              </a:rPr>
              <a:t> is the same in both parent and child</a:t>
            </a:r>
            <a:endParaRPr lang="en-US" b="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process graph </a:t>
            </a:r>
            <a:r>
              <a:rPr lang="en-US" dirty="0"/>
              <a:t>is a useful tool for capturing the </a:t>
            </a:r>
            <a:r>
              <a:rPr lang="en-US" dirty="0">
                <a:solidFill>
                  <a:srgbClr val="0070C0"/>
                </a:solidFill>
              </a:rPr>
              <a:t>partial ordering</a:t>
            </a:r>
            <a:r>
              <a:rPr lang="en-US" dirty="0"/>
              <a:t> of statements in a concurrent program:</a:t>
            </a:r>
            <a:endParaRPr lang="en-US" dirty="0"/>
          </a:p>
          <a:p>
            <a:pPr lvl="1"/>
            <a:r>
              <a:rPr lang="en-US" dirty="0"/>
              <a:t>Each vertex is the execution of a statement</a:t>
            </a:r>
            <a:endParaRPr lang="en-US" dirty="0"/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a</a:t>
            </a:r>
            <a:r>
              <a:rPr lang="en-US" dirty="0"/>
              <a:t> happens before b</a:t>
            </a:r>
            <a:endParaRPr lang="en-US" dirty="0"/>
          </a:p>
          <a:p>
            <a:pPr lvl="1"/>
            <a:r>
              <a:rPr lang="en-US" dirty="0"/>
              <a:t>Edges can be labeled with current value of variables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dirty="0"/>
              <a:t> vertices can be labeled with output</a:t>
            </a:r>
            <a:endParaRPr lang="en-US" dirty="0"/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</a:t>
            </a:r>
            <a:r>
              <a:rPr lang="en-US" dirty="0">
                <a:solidFill>
                  <a:srgbClr val="0070C0"/>
                </a:solidFill>
              </a:rPr>
              <a:t>total ordering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/>
              <a:t>Total ordering of vertices where all edges point from left to right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1;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(); 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++x);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--x); 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return 0;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panose="02070309020205020404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panose="0207030902020502040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main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24129" y="3468791"/>
            <a:ext cx="76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fork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42165" y="2692421"/>
            <a:ext cx="640396" cy="912344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printf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printf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charset="0"/>
              </a:rPr>
              <a:t>x</a:t>
            </a:r>
            <a:r>
              <a:rPr lang="en-US" sz="1600" dirty="0">
                <a:latin typeface="Courier New" panose="02070309020205020404" charset="0"/>
              </a:rPr>
              <a:t>==1</a:t>
            </a:r>
            <a:endParaRPr lang="en-US" sz="1600" dirty="0">
              <a:latin typeface="Courier New" panose="0207030902020502040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exit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panose="02070309020205020404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panose="020703090202050204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exit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/>
                <a:cs typeface="Arial" panose="020B0604020202020204"/>
              </a:rPr>
              <a:t>Parent</a:t>
            </a:r>
            <a:endParaRPr lang="en-US" sz="1600" i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/>
                <a:cs typeface="Arial" panose="020B0604020202020204"/>
              </a:rPr>
              <a:t>Child</a:t>
            </a:r>
            <a:endParaRPr lang="en-US" sz="1600" i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panose="02070309020205020404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panose="02070309020205020404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main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5528" y="3928646"/>
              <a:ext cx="689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77828" y="3170855"/>
              <a:ext cx="640396" cy="87518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latin typeface="Courier New" panose="02070309020205020404" charset="0"/>
                </a:rPr>
                <a:t>x</a:t>
              </a:r>
              <a:r>
                <a:rPr lang="en-US" sz="1600" dirty="0">
                  <a:latin typeface="Courier New" panose="02070309020205020404" charset="0"/>
                </a:rPr>
                <a:t>==1</a:t>
              </a:r>
              <a:endParaRPr lang="en-US" sz="1600" dirty="0">
                <a:latin typeface="Courier New" panose="0207030902020502040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exit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panose="02070309020205020404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panose="0207030902020502040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exit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a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b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d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c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e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c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d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Feasible total ordering:</a:t>
              </a:r>
              <a:endParaRPr 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c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d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Infeasible total ordering:</a:t>
              </a:r>
              <a:endParaRPr lang="en-US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fork();</a:t>
            </a:r>
            <a:endParaRPr lang="da-DK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fork();</a:t>
            </a:r>
            <a:endParaRPr lang="da-DK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02062" y="5833646"/>
              <a:ext cx="717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6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panose="0207030902020502040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panose="02070309020205020404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panose="0207030902020502040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5982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5982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0018" y="6288415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74784" y="6261739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Infeasible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  <p:bldP spid="2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!= 0) 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!= 0) 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}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598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L2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598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L2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2466" y="5923369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77232" y="589669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Infeasible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4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lang="en-US" dirty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{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}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ro-RO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598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L2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598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L0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L1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L2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6856" y="587511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11622" y="584844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Infeasible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997700" cy="573088"/>
          </a:xfrm>
        </p:spPr>
        <p:txBody>
          <a:bodyPr/>
          <a:lstStyle/>
          <a:p>
            <a:r>
              <a:rPr lang="en-US" dirty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  <a:endParaRPr lang="en-US" dirty="0"/>
          </a:p>
          <a:p>
            <a:pPr lvl="1"/>
            <a:r>
              <a:rPr lang="en-US" dirty="0"/>
              <a:t>When process </a:t>
            </a:r>
            <a:r>
              <a:rPr lang="en-US" dirty="0">
                <a:solidFill>
                  <a:srgbClr val="0070C0"/>
                </a:solidFill>
              </a:rPr>
              <a:t>terminates</a:t>
            </a:r>
            <a:r>
              <a:rPr lang="en-US" dirty="0"/>
              <a:t>, it still </a:t>
            </a:r>
            <a:r>
              <a:rPr lang="en-US" dirty="0">
                <a:solidFill>
                  <a:srgbClr val="0070C0"/>
                </a:solidFill>
              </a:rPr>
              <a:t>consumes system resources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</a:t>
            </a:r>
            <a:r>
              <a:rPr lang="en-US" dirty="0">
                <a:solidFill>
                  <a:srgbClr val="0070C0"/>
                </a:solidFill>
              </a:rPr>
              <a:t>zombie</a:t>
            </a:r>
            <a:r>
              <a:rPr lang="en-US" dirty="0"/>
              <a:t>”</a:t>
            </a:r>
            <a:endParaRPr lang="en-US" dirty="0"/>
          </a:p>
          <a:p>
            <a:pPr lvl="2"/>
            <a:r>
              <a:rPr lang="en-US" dirty="0"/>
              <a:t>Living corpse, half alive and half dead</a:t>
            </a:r>
            <a:endParaRPr lang="en-US" dirty="0"/>
          </a:p>
          <a:p>
            <a:r>
              <a:rPr lang="en-US" dirty="0"/>
              <a:t>Reaping</a:t>
            </a:r>
            <a:endParaRPr lang="en-US" dirty="0"/>
          </a:p>
          <a:p>
            <a:pPr lvl="1"/>
            <a:r>
              <a:rPr lang="en-US" dirty="0"/>
              <a:t>Performed by </a:t>
            </a:r>
            <a:r>
              <a:rPr lang="en-US" dirty="0">
                <a:solidFill>
                  <a:srgbClr val="0070C0"/>
                </a:solidFill>
              </a:rPr>
              <a:t>parent</a:t>
            </a:r>
            <a:r>
              <a:rPr lang="en-US" dirty="0"/>
              <a:t> on terminated child (using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waitpid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Parent is given exit status information</a:t>
            </a:r>
            <a:endParaRPr lang="en-US" dirty="0"/>
          </a:p>
          <a:p>
            <a:pPr lvl="1"/>
            <a:r>
              <a:rPr lang="en-US" dirty="0"/>
              <a:t>Kernel then deletes zombie child process</a:t>
            </a:r>
            <a:endParaRPr lang="en-US" dirty="0"/>
          </a:p>
          <a:p>
            <a:r>
              <a:rPr lang="en-US" dirty="0"/>
              <a:t>What if parent doesn’t reap?</a:t>
            </a:r>
            <a:endParaRPr lang="en-US" dirty="0"/>
          </a:p>
          <a:p>
            <a:pPr lvl="1"/>
            <a:r>
              <a:rPr lang="en-US" dirty="0"/>
              <a:t>If any </a:t>
            </a:r>
            <a:r>
              <a:rPr lang="en-US" dirty="0">
                <a:solidFill>
                  <a:srgbClr val="0070C0"/>
                </a:solidFill>
              </a:rPr>
              <a:t>parent terminates without reaping </a:t>
            </a:r>
            <a:r>
              <a:rPr lang="en-US" dirty="0"/>
              <a:t>a child, then the orphaned child will be reaped by </a:t>
            </a:r>
            <a:r>
              <a:rPr lang="en-US" b="1" dirty="0">
                <a:solidFill>
                  <a:srgbClr val="0070C0"/>
                </a:solidFill>
                <a:latin typeface="Courier New" panose="02070309020205020404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dirty="0">
                <a:solidFill>
                  <a:srgbClr val="0070C0"/>
                </a:solidFill>
              </a:rPr>
              <a:t>only need explicit reaping in long-running processes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e.g., shells and servers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7 &amp;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[1]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Parent, PID =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Child, PID = 6640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 err="1">
                <a:latin typeface="Courier New" panose="02070309020205020404" charset="0"/>
              </a:rPr>
              <a:t>ps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6639 ttyp9    00:00:03 forks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6640 ttyp9    00:00:00 forks &lt;defunct&gt;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6641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  <a:endParaRPr 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7 &amp;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[1]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Parent, PID =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Child, PID = 6640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7 &amp;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[1]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Parent, PID = 6639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Child, PID = 6640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 err="1">
                <a:latin typeface="Courier New" panose="02070309020205020404" charset="0"/>
              </a:rPr>
              <a:t>ps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6639 ttyp9    00:00:03 forks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6640 ttyp9    00:00:00 forks &lt;defunct&gt;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6641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</a:t>
            </a:r>
            <a:r>
              <a:rPr lang="en-US" sz="1600" i="1" dirty="0">
                <a:latin typeface="Courier New" panose="02070309020205020404" charset="0"/>
              </a:rPr>
              <a:t> kill 6639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[1]    Terminated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 err="1">
                <a:latin typeface="Courier New" panose="02070309020205020404" charset="0"/>
              </a:rPr>
              <a:t>ps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6642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charset="0"/>
              </a:rPr>
              <a:t>ps</a:t>
            </a:r>
            <a:r>
              <a:rPr lang="en-US" sz="2000" b="0" dirty="0"/>
              <a:t> shows child process as “defunct” (i.e., a zombie)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/>
              <a:t>Killing parent allows child to be reaped by </a:t>
            </a:r>
            <a:r>
              <a:rPr lang="en-US" sz="2000" dirty="0">
                <a:latin typeface="Courier New" panose="02070309020205020404" charset="0"/>
              </a:rPr>
              <a:t>init</a:t>
            </a:r>
            <a:endParaRPr lang="en-US" sz="2000" dirty="0">
              <a:latin typeface="Courier New" panose="0207030902020502040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 {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{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exit(0);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lang="da-DK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lang="da-DK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(1)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036"/>
          <p:cNvSpPr>
            <a:spLocks noChangeArrowheads="1"/>
          </p:cNvSpPr>
          <p:nvPr/>
        </p:nvSpPr>
        <p:spPr bwMode="auto">
          <a:xfrm>
            <a:off x="6908800" y="2119313"/>
            <a:ext cx="184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en-US">
              <a:latin typeface="Marker Felt" charset="0"/>
            </a:endParaRPr>
          </a:p>
        </p:txBody>
      </p:sp>
      <p:sp>
        <p:nvSpPr>
          <p:cNvPr id="6158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Process?</a:t>
            </a:r>
            <a:endParaRPr lang="en-US"/>
          </a:p>
        </p:txBody>
      </p:sp>
      <p:sp>
        <p:nvSpPr>
          <p:cNvPr id="6160" name="Rectangle 1040"/>
          <p:cNvSpPr>
            <a:spLocks noGrp="1" noChangeArrowheads="1"/>
          </p:cNvSpPr>
          <p:nvPr>
            <p:ph idx="1"/>
          </p:nvPr>
        </p:nvSpPr>
        <p:spPr>
          <a:xfrm>
            <a:off x="323528" y="1375292"/>
            <a:ext cx="8058151" cy="5078044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Process: An </a:t>
            </a:r>
            <a:r>
              <a:rPr lang="en-US" dirty="0">
                <a:solidFill>
                  <a:srgbClr val="0070C0"/>
                </a:solidFill>
              </a:rPr>
              <a:t>execution stream </a:t>
            </a:r>
            <a:r>
              <a:rPr lang="en-US" dirty="0"/>
              <a:t>in the context of a </a:t>
            </a:r>
            <a:r>
              <a:rPr lang="en-US" dirty="0">
                <a:solidFill>
                  <a:srgbClr val="0070C0"/>
                </a:solidFill>
              </a:rPr>
              <a:t>process state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What is an </a:t>
            </a:r>
            <a:r>
              <a:rPr lang="en-US" b="1" dirty="0"/>
              <a:t>execution stream</a:t>
            </a:r>
            <a:r>
              <a:rPr lang="en-US" dirty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Stream of executing instructions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Running piece of code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“thread of control”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b="1" dirty="0"/>
              <a:t>process state</a:t>
            </a:r>
            <a:r>
              <a:rPr lang="en-US" dirty="0"/>
              <a:t>?</a:t>
            </a:r>
            <a:endParaRPr lang="en-US" dirty="0"/>
          </a:p>
          <a:p>
            <a:pPr marL="828675" lvl="1" indent="-533400">
              <a:lnSpc>
                <a:spcPct val="90000"/>
              </a:lnSpc>
            </a:pPr>
            <a:r>
              <a:rPr lang="en-US" dirty="0"/>
              <a:t>Everything that the running code can affect or be affected by</a:t>
            </a:r>
            <a:endParaRPr lang="en-US" dirty="0"/>
          </a:p>
          <a:p>
            <a:pPr marL="828675" lvl="1" indent="-533400">
              <a:lnSpc>
                <a:spcPct val="90000"/>
              </a:lnSpc>
            </a:pPr>
            <a:r>
              <a:rPr lang="en-US" b="1" dirty="0"/>
              <a:t>Registers</a:t>
            </a:r>
            <a:endParaRPr lang="en-US" b="1" dirty="0"/>
          </a:p>
          <a:p>
            <a:pPr marL="1111250" lvl="2" indent="-533400">
              <a:lnSpc>
                <a:spcPct val="90000"/>
              </a:lnSpc>
            </a:pPr>
            <a:r>
              <a:rPr lang="en-US" sz="1800" dirty="0"/>
              <a:t>General purpose, floating point, status, program counter, stack pointer</a:t>
            </a:r>
            <a:endParaRPr lang="en-US" sz="1800" dirty="0"/>
          </a:p>
          <a:p>
            <a:pPr marL="828675" lvl="1" indent="-533400">
              <a:lnSpc>
                <a:spcPct val="90000"/>
              </a:lnSpc>
            </a:pPr>
            <a:r>
              <a:rPr lang="en-US" dirty="0"/>
              <a:t>Address space</a:t>
            </a:r>
            <a:endParaRPr lang="en-US" dirty="0"/>
          </a:p>
          <a:p>
            <a:pPr marL="1111250" lvl="2" indent="-533400">
              <a:lnSpc>
                <a:spcPct val="90000"/>
              </a:lnSpc>
            </a:pPr>
            <a:r>
              <a:rPr lang="en-US" sz="1800" b="1" dirty="0"/>
              <a:t>Heap, stack, and code</a:t>
            </a:r>
            <a:endParaRPr lang="en-US" sz="1800" b="1" dirty="0"/>
          </a:p>
          <a:p>
            <a:pPr marL="828675" lvl="1" indent="-533400">
              <a:lnSpc>
                <a:spcPct val="90000"/>
              </a:lnSpc>
            </a:pPr>
            <a:r>
              <a:rPr lang="en-US" b="1" dirty="0"/>
              <a:t>Open files</a:t>
            </a:r>
            <a:endParaRPr lang="en-US" b="1" dirty="0"/>
          </a:p>
          <a:p>
            <a:pPr marL="533400" indent="-533400">
              <a:lnSpc>
                <a:spcPct val="90000"/>
              </a:lnSpc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8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Parent, PID = 6675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Child, PID = 6676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-6288" y="238788"/>
            <a:ext cx="3593977" cy="1617663"/>
          </a:xfrm>
        </p:spPr>
        <p:txBody>
          <a:bodyPr/>
          <a:lstStyle/>
          <a:p>
            <a:pPr marL="0" indent="0"/>
            <a:r>
              <a:rPr lang="en-US" dirty="0"/>
              <a:t>Non-terminating</a:t>
            </a:r>
            <a:br>
              <a:rPr lang="en-US" dirty="0"/>
            </a:br>
            <a:r>
              <a:rPr lang="en-US" dirty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/>
              <a:t>Child process still active even though parent has terminated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/>
              <a:t>Must kill child explicitly, or else will keep running indefinitely</a:t>
            </a:r>
            <a:endParaRPr lang="en-US" sz="2000" b="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8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Parent, PID = 6675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Child, PID = 6676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 err="1">
                <a:latin typeface="Courier New" panose="02070309020205020404" charset="0"/>
              </a:rPr>
              <a:t>ps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6676 ttyp9    00:00:06 forks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6677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>
                <a:latin typeface="Courier New" panose="02070309020205020404" charset="0"/>
              </a:rPr>
              <a:t>./forks 8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Terminating Parent, PID = 6675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Running Child, PID = 6676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charset="0"/>
              </a:rPr>
              <a:t>linux</a:t>
            </a:r>
            <a:r>
              <a:rPr lang="en-US" sz="1600" dirty="0">
                <a:latin typeface="Courier New" panose="02070309020205020404" charset="0"/>
              </a:rPr>
              <a:t>&gt; </a:t>
            </a:r>
            <a:r>
              <a:rPr lang="en-US" sz="1600" i="1" dirty="0" err="1">
                <a:latin typeface="Courier New" panose="02070309020205020404" charset="0"/>
              </a:rPr>
              <a:t>ps</a:t>
            </a:r>
            <a:endParaRPr lang="en-US" sz="1600" i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6676 ttyp9    00:00:06 forks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6677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anose="02070309020205020404" charset="0"/>
              </a:rPr>
              <a:t>linux</a:t>
            </a:r>
            <a:r>
              <a:rPr lang="en-US" sz="1600" i="1" dirty="0">
                <a:latin typeface="Courier New" panose="02070309020205020404" charset="0"/>
              </a:rPr>
              <a:t>&gt;</a:t>
            </a:r>
            <a:r>
              <a:rPr lang="en-US" sz="1600" dirty="0">
                <a:latin typeface="Courier New" panose="02070309020205020404" charset="0"/>
              </a:rPr>
              <a:t> kill 6676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anose="02070309020205020404" charset="0"/>
              </a:rPr>
              <a:t>linux</a:t>
            </a:r>
            <a:r>
              <a:rPr lang="en-US" sz="1600" i="1" dirty="0">
                <a:latin typeface="Courier New" panose="02070309020205020404" charset="0"/>
              </a:rPr>
              <a:t>&gt;</a:t>
            </a:r>
            <a:r>
              <a:rPr lang="en-US" sz="1600" dirty="0">
                <a:latin typeface="Courier New" panose="02070309020205020404" charset="0"/>
              </a:rPr>
              <a:t>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 PID TTY          TIME CMD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6585 ttyp9    00:00:00 </a:t>
            </a:r>
            <a:r>
              <a:rPr lang="en-US" sz="1600" dirty="0" err="1">
                <a:latin typeface="Courier New" panose="02070309020205020404" charset="0"/>
              </a:rPr>
              <a:t>tcsh</a:t>
            </a:r>
            <a:endParaRPr lang="en-US" sz="1600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charset="0"/>
              </a:rPr>
              <a:t> 6678 ttyp9    00:00:00 </a:t>
            </a:r>
            <a:r>
              <a:rPr lang="en-US" sz="1600" dirty="0" err="1">
                <a:latin typeface="Courier New" panose="02070309020205020404" charset="0"/>
              </a:rPr>
              <a:t>ps</a:t>
            </a:r>
            <a:endParaRPr lang="en-US" sz="1600" dirty="0">
              <a:latin typeface="Courier New" panose="02070309020205020404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352800" y="260469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{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is-I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   getpid());</a:t>
            </a:r>
            <a:endParaRPr lang="is-I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(1)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lang="da-DK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lang="da-DK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is-I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   getpid());</a:t>
            </a:r>
            <a:endParaRPr lang="is-I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is-I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exit(0);</a:t>
            </a:r>
            <a:endParaRPr lang="is-I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is-I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is-I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is-I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is-I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5484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anose="02070309020205020404" charset="0"/>
              </a:rPr>
              <a:t>wait</a:t>
            </a:r>
            <a:r>
              <a:rPr lang="en-US" dirty="0"/>
              <a:t>: Synchronizing with Children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Parent reaps a child by calling the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wait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function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Courier New" panose="02070309020205020404" charset="0"/>
            </a:endParaRPr>
          </a:p>
          <a:p>
            <a:r>
              <a:rPr lang="en-US" dirty="0" err="1">
                <a:latin typeface="Courier New" panose="02070309020205020404" charset="0"/>
              </a:rPr>
              <a:t>int</a:t>
            </a:r>
            <a:r>
              <a:rPr lang="en-US" dirty="0">
                <a:latin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</a:rPr>
              <a:t>wait(int</a:t>
            </a:r>
            <a:r>
              <a:rPr lang="en-US" dirty="0">
                <a:latin typeface="Courier New" panose="02070309020205020404" charset="0"/>
              </a:rPr>
              <a:t> *</a:t>
            </a:r>
            <a:r>
              <a:rPr lang="en-US" dirty="0" err="1">
                <a:latin typeface="Courier New" panose="02070309020205020404" charset="0"/>
              </a:rPr>
              <a:t>child_status</a:t>
            </a:r>
            <a:r>
              <a:rPr lang="en-US" dirty="0">
                <a:latin typeface="Courier New" panose="02070309020205020404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  <a:endParaRPr lang="en-US" dirty="0"/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19300" y="37338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0682" y="3733800"/>
            <a:ext cx="2052276" cy="45909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Parent Process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12072" y="3733800"/>
            <a:ext cx="1779228" cy="45909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935070" y="42560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941420" y="48609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928720" y="49307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928720" y="49577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803432" y="4495800"/>
            <a:ext cx="1142586" cy="366759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anose="020F0502020204030204" pitchFamily="34" charset="0"/>
              </a:rPr>
              <a:t>Exception</a:t>
            </a:r>
            <a:endParaRPr lang="en-US" sz="1800" b="0" i="1" dirty="0">
              <a:latin typeface="Calibri" panose="020F050202020403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03432" y="5262562"/>
            <a:ext cx="914772" cy="366759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anose="020F0502020204030204" pitchFamily="34" charset="0"/>
              </a:rPr>
              <a:t>Returns</a:t>
            </a:r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24100" y="4629313"/>
            <a:ext cx="650689" cy="30777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anose="020F0502020204030204" pitchFamily="34" charset="0"/>
              </a:rPr>
              <a:t>syscall</a:t>
            </a:r>
            <a:endParaRPr lang="en-US" sz="1400" b="0" dirty="0">
              <a:latin typeface="Calibri" panose="020F050202020403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20634" y="4834672"/>
            <a:ext cx="319318" cy="30777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>
                <a:latin typeface="Calibri" panose="020F0502020204030204" pitchFamily="34" charset="0"/>
              </a:rPr>
              <a:t>…</a:t>
            </a:r>
            <a:endParaRPr lang="en-US" sz="1400" b="0" dirty="0">
              <a:latin typeface="Calibri" panose="020F0502020204030204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5524245" y="48653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-1" fmla="*/ 247905 w 511006"/>
              <a:gd name="connsiteY0-2" fmla="*/ 0 h 624840"/>
              <a:gd name="connsiteX1-3" fmla="*/ 263145 w 511006"/>
              <a:gd name="connsiteY1-4" fmla="*/ 49530 h 624840"/>
              <a:gd name="connsiteX2-5" fmla="*/ 278385 w 511006"/>
              <a:gd name="connsiteY2-6" fmla="*/ 53340 h 624840"/>
              <a:gd name="connsiteX3-7" fmla="*/ 289815 w 511006"/>
              <a:gd name="connsiteY3-8" fmla="*/ 60960 h 624840"/>
              <a:gd name="connsiteX4-9" fmla="*/ 301245 w 511006"/>
              <a:gd name="connsiteY4-10" fmla="*/ 64770 h 624840"/>
              <a:gd name="connsiteX5-11" fmla="*/ 327915 w 511006"/>
              <a:gd name="connsiteY5-12" fmla="*/ 72390 h 624840"/>
              <a:gd name="connsiteX6-13" fmla="*/ 358395 w 511006"/>
              <a:gd name="connsiteY6-14" fmla="*/ 87630 h 624840"/>
              <a:gd name="connsiteX7-15" fmla="*/ 369825 w 511006"/>
              <a:gd name="connsiteY7-16" fmla="*/ 91440 h 624840"/>
              <a:gd name="connsiteX8-17" fmla="*/ 388875 w 511006"/>
              <a:gd name="connsiteY8-18" fmla="*/ 102870 h 624840"/>
              <a:gd name="connsiteX9-19" fmla="*/ 411735 w 511006"/>
              <a:gd name="connsiteY9-20" fmla="*/ 118110 h 624840"/>
              <a:gd name="connsiteX10-21" fmla="*/ 442215 w 511006"/>
              <a:gd name="connsiteY10-22" fmla="*/ 133350 h 624840"/>
              <a:gd name="connsiteX11-23" fmla="*/ 453645 w 511006"/>
              <a:gd name="connsiteY11-24" fmla="*/ 140970 h 624840"/>
              <a:gd name="connsiteX12-25" fmla="*/ 468885 w 511006"/>
              <a:gd name="connsiteY12-26" fmla="*/ 148590 h 624840"/>
              <a:gd name="connsiteX13-27" fmla="*/ 484125 w 511006"/>
              <a:gd name="connsiteY13-28" fmla="*/ 160020 h 624840"/>
              <a:gd name="connsiteX14-29" fmla="*/ 495555 w 511006"/>
              <a:gd name="connsiteY14-30" fmla="*/ 171450 h 624840"/>
              <a:gd name="connsiteX15-31" fmla="*/ 506985 w 511006"/>
              <a:gd name="connsiteY15-32" fmla="*/ 175260 h 624840"/>
              <a:gd name="connsiteX16-33" fmla="*/ 510795 w 511006"/>
              <a:gd name="connsiteY16-34" fmla="*/ 194310 h 624840"/>
              <a:gd name="connsiteX17-35" fmla="*/ 487935 w 511006"/>
              <a:gd name="connsiteY17-36" fmla="*/ 251460 h 624840"/>
              <a:gd name="connsiteX18-37" fmla="*/ 476505 w 511006"/>
              <a:gd name="connsiteY18-38" fmla="*/ 262890 h 624840"/>
              <a:gd name="connsiteX19-39" fmla="*/ 461265 w 511006"/>
              <a:gd name="connsiteY19-40" fmla="*/ 285750 h 624840"/>
              <a:gd name="connsiteX20-41" fmla="*/ 438405 w 511006"/>
              <a:gd name="connsiteY20-42" fmla="*/ 300990 h 624840"/>
              <a:gd name="connsiteX21-43" fmla="*/ 404115 w 511006"/>
              <a:gd name="connsiteY21-44" fmla="*/ 293370 h 624840"/>
              <a:gd name="connsiteX22-45" fmla="*/ 392685 w 511006"/>
              <a:gd name="connsiteY22-46" fmla="*/ 285750 h 624840"/>
              <a:gd name="connsiteX23-47" fmla="*/ 369825 w 511006"/>
              <a:gd name="connsiteY23-48" fmla="*/ 278130 h 624840"/>
              <a:gd name="connsiteX24-49" fmla="*/ 346965 w 511006"/>
              <a:gd name="connsiteY24-50" fmla="*/ 262890 h 624840"/>
              <a:gd name="connsiteX25-51" fmla="*/ 335535 w 511006"/>
              <a:gd name="connsiteY25-52" fmla="*/ 255270 h 624840"/>
              <a:gd name="connsiteX26-53" fmla="*/ 320295 w 511006"/>
              <a:gd name="connsiteY26-54" fmla="*/ 251460 h 624840"/>
              <a:gd name="connsiteX27-55" fmla="*/ 308865 w 511006"/>
              <a:gd name="connsiteY27-56" fmla="*/ 243840 h 624840"/>
              <a:gd name="connsiteX28-57" fmla="*/ 270765 w 511006"/>
              <a:gd name="connsiteY28-58" fmla="*/ 232410 h 624840"/>
              <a:gd name="connsiteX29-59" fmla="*/ 259335 w 511006"/>
              <a:gd name="connsiteY29-60" fmla="*/ 224790 h 624840"/>
              <a:gd name="connsiteX30-61" fmla="*/ 247905 w 511006"/>
              <a:gd name="connsiteY30-62" fmla="*/ 220980 h 624840"/>
              <a:gd name="connsiteX31-63" fmla="*/ 202185 w 511006"/>
              <a:gd name="connsiteY31-64" fmla="*/ 213360 h 624840"/>
              <a:gd name="connsiteX32-65" fmla="*/ 148845 w 511006"/>
              <a:gd name="connsiteY32-66" fmla="*/ 205740 h 624840"/>
              <a:gd name="connsiteX33-67" fmla="*/ 34545 w 511006"/>
              <a:gd name="connsiteY33-68" fmla="*/ 209550 h 624840"/>
              <a:gd name="connsiteX34-69" fmla="*/ 19305 w 511006"/>
              <a:gd name="connsiteY34-70" fmla="*/ 217170 h 624840"/>
              <a:gd name="connsiteX35-71" fmla="*/ 4065 w 511006"/>
              <a:gd name="connsiteY35-72" fmla="*/ 220980 h 624840"/>
              <a:gd name="connsiteX36-73" fmla="*/ 255 w 511006"/>
              <a:gd name="connsiteY36-74" fmla="*/ 232410 h 624840"/>
              <a:gd name="connsiteX37-75" fmla="*/ 26925 w 511006"/>
              <a:gd name="connsiteY37-76" fmla="*/ 259080 h 624840"/>
              <a:gd name="connsiteX38-77" fmla="*/ 45975 w 511006"/>
              <a:gd name="connsiteY38-78" fmla="*/ 281940 h 624840"/>
              <a:gd name="connsiteX39-79" fmla="*/ 57405 w 511006"/>
              <a:gd name="connsiteY39-80" fmla="*/ 289560 h 624840"/>
              <a:gd name="connsiteX40-81" fmla="*/ 76455 w 511006"/>
              <a:gd name="connsiteY40-82" fmla="*/ 308610 h 624840"/>
              <a:gd name="connsiteX41-83" fmla="*/ 118365 w 511006"/>
              <a:gd name="connsiteY41-84" fmla="*/ 335280 h 624840"/>
              <a:gd name="connsiteX42-85" fmla="*/ 148845 w 511006"/>
              <a:gd name="connsiteY42-86" fmla="*/ 354330 h 624840"/>
              <a:gd name="connsiteX43-87" fmla="*/ 167895 w 511006"/>
              <a:gd name="connsiteY43-88" fmla="*/ 361950 h 624840"/>
              <a:gd name="connsiteX44-89" fmla="*/ 202185 w 511006"/>
              <a:gd name="connsiteY44-90" fmla="*/ 377190 h 624840"/>
              <a:gd name="connsiteX45-91" fmla="*/ 228855 w 511006"/>
              <a:gd name="connsiteY45-92" fmla="*/ 396240 h 624840"/>
              <a:gd name="connsiteX46-93" fmla="*/ 244095 w 511006"/>
              <a:gd name="connsiteY46-94" fmla="*/ 400050 h 624840"/>
              <a:gd name="connsiteX47-95" fmla="*/ 255525 w 511006"/>
              <a:gd name="connsiteY47-96" fmla="*/ 411480 h 624840"/>
              <a:gd name="connsiteX48-97" fmla="*/ 259335 w 511006"/>
              <a:gd name="connsiteY48-98" fmla="*/ 495300 h 624840"/>
              <a:gd name="connsiteX49-99" fmla="*/ 251715 w 511006"/>
              <a:gd name="connsiteY49-100" fmla="*/ 518160 h 624840"/>
              <a:gd name="connsiteX50-101" fmla="*/ 247905 w 511006"/>
              <a:gd name="connsiteY50-102" fmla="*/ 567690 h 624840"/>
              <a:gd name="connsiteX51-103" fmla="*/ 251715 w 511006"/>
              <a:gd name="connsiteY51-104" fmla="*/ 624840 h 6248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anose="02070309020205020404" charset="0"/>
              </a:rPr>
              <a:t>wait</a:t>
            </a:r>
            <a:r>
              <a:rPr lang="en-US" dirty="0"/>
              <a:t>: Synchronizing with Children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Parent reaps a child by calling the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wait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function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Courier New" panose="02070309020205020404" charset="0"/>
            </a:endParaRPr>
          </a:p>
          <a:p>
            <a:r>
              <a:rPr lang="en-US" dirty="0" err="1">
                <a:latin typeface="Courier New" panose="02070309020205020404" charset="0"/>
              </a:rPr>
              <a:t>int</a:t>
            </a:r>
            <a:r>
              <a:rPr lang="en-US" dirty="0">
                <a:latin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</a:rPr>
              <a:t>wait(int</a:t>
            </a:r>
            <a:r>
              <a:rPr lang="en-US" dirty="0">
                <a:latin typeface="Courier New" panose="02070309020205020404" charset="0"/>
              </a:rPr>
              <a:t> *</a:t>
            </a:r>
            <a:r>
              <a:rPr lang="en-US" dirty="0" err="1">
                <a:latin typeface="Courier New" panose="02070309020205020404" charset="0"/>
              </a:rPr>
              <a:t>child_status</a:t>
            </a:r>
            <a:r>
              <a:rPr lang="en-US" dirty="0">
                <a:latin typeface="Courier New" panose="02070309020205020404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</a:t>
            </a:r>
            <a:r>
              <a:rPr lang="en-US" dirty="0">
                <a:solidFill>
                  <a:srgbClr val="0070C0"/>
                </a:solidFill>
              </a:rPr>
              <a:t>until one of its children terminates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charset="0"/>
              </a:rPr>
              <a:t>pid</a:t>
            </a:r>
            <a:r>
              <a:rPr lang="en-US" dirty="0"/>
              <a:t> of the child process that terminated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anose="02070309020205020404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  <a:endParaRPr lang="en-US" dirty="0"/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wait.h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lvl="3"/>
            <a:r>
              <a:rPr lang="en-US" dirty="0">
                <a:latin typeface="Courier New" panose="02070309020205020404"/>
                <a:cs typeface="Courier New" panose="02070309020205020404"/>
              </a:rPr>
              <a:t>WIFEXITED, WEXITSTATUS, WIFSIGNALED, WTERMSIG, WIFSTOPPED, WSTOPSIG, WIFCONTINUED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lvl="3"/>
            <a:r>
              <a:rPr lang="en-US" dirty="0">
                <a:latin typeface="Calibri" panose="020F0502020204030204"/>
                <a:cs typeface="Calibri" panose="020F0502020204030204"/>
              </a:rPr>
              <a:t>See textbook for details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 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exit(0);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wait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fork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 panose="02070309020205020404"/>
                  <a:cs typeface="Courier New" panose="02070309020205020404"/>
                </a:rPr>
                <a:t>printf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 panose="02070309020205020404"/>
                  <a:cs typeface="Courier New" panose="02070309020205020404"/>
                </a:rPr>
                <a:t>exit</a:t>
              </a:r>
              <a:endParaRPr lang="en-US" sz="1500" b="1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CT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 panose="02070309020205020404"/>
                  <a:cs typeface="Courier New" panose="02070309020205020404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Feasible output: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HC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HP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CT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Infeasible output: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HP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CT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HC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Feasible output(s):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HC	HP 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HP	HC 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CT	CT 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Bye	Bye	</a:t>
            </a:r>
            <a:endParaRPr lang="en-US" sz="18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charset="0"/>
              </a:rPr>
              <a:t>wait</a:t>
            </a:r>
            <a:r>
              <a:rPr lang="en-US" altLang="zh-CN" dirty="0"/>
              <a:t>: Synchronizing with Children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  <a:endParaRPr lang="en-US" sz="2000" b="0" dirty="0"/>
          </a:p>
          <a:p>
            <a:r>
              <a:rPr lang="en-US" sz="2000" b="0" dirty="0"/>
              <a:t>Can use macros WIFEXITED and WEXITSTATUS to get information about exit status</a:t>
            </a:r>
            <a:endParaRPr lang="en-US" sz="2000" b="0" dirty="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 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(i = 0; i &lt; N; i++)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[i] = fork()) == 0) {</a:t>
            </a:r>
            <a:endParaRPr lang="nb-N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}</a:t>
            </a:r>
            <a:endParaRPr lang="nb-N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lang="pl-PL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</a:t>
            </a:r>
            <a:r>
              <a:rPr lang="en-US" altLang="zh-CN" dirty="0">
                <a:latin typeface="Courier New" panose="02070309020205020404" charset="0"/>
              </a:rPr>
              <a:t> wait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charset="0"/>
              </a:rPr>
              <a:t>pid_t</a:t>
            </a:r>
            <a:r>
              <a:rPr lang="en-US" sz="2000" dirty="0">
                <a:latin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</a:rPr>
              <a:t>waitpid</a:t>
            </a:r>
            <a:r>
              <a:rPr lang="en-US" sz="2000" dirty="0">
                <a:latin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</a:rPr>
              <a:t>pid_t</a:t>
            </a:r>
            <a:r>
              <a:rPr lang="en-US" sz="2000" dirty="0">
                <a:latin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</a:rPr>
              <a:t>pid</a:t>
            </a:r>
            <a:r>
              <a:rPr lang="en-US" sz="2000" dirty="0">
                <a:latin typeface="Courier New" panose="02070309020205020404" charset="0"/>
              </a:rPr>
              <a:t>, </a:t>
            </a:r>
            <a:r>
              <a:rPr lang="en-US" sz="2000" dirty="0" err="1">
                <a:latin typeface="Courier New" panose="02070309020205020404" charset="0"/>
              </a:rPr>
              <a:t>int</a:t>
            </a:r>
            <a:r>
              <a:rPr lang="en-US" sz="2000">
                <a:latin typeface="Courier New" panose="02070309020205020404" charset="0"/>
              </a:rPr>
              <a:t> *status</a:t>
            </a:r>
            <a:r>
              <a:rPr lang="en-US" sz="2000" dirty="0">
                <a:latin typeface="Courier New" panose="02070309020205020404" charset="0"/>
              </a:rPr>
              <a:t>, </a:t>
            </a:r>
            <a:r>
              <a:rPr lang="en-US" sz="2000" dirty="0" err="1">
                <a:latin typeface="Courier New" panose="02070309020205020404" charset="0"/>
              </a:rPr>
              <a:t>int</a:t>
            </a:r>
            <a:r>
              <a:rPr lang="en-US" sz="2000" dirty="0">
                <a:latin typeface="Courier New" panose="02070309020205020404" charset="0"/>
              </a:rPr>
              <a:t> options)</a:t>
            </a:r>
            <a:endParaRPr lang="en-US" sz="2000" dirty="0">
              <a:latin typeface="Courier New" panose="02070309020205020404" charset="0"/>
            </a:endParaRPr>
          </a:p>
          <a:p>
            <a:pPr lvl="1"/>
            <a:r>
              <a:rPr lang="en-US" dirty="0"/>
              <a:t>Suspends current process until specific process terminates</a:t>
            </a:r>
            <a:endParaRPr lang="en-US" dirty="0"/>
          </a:p>
          <a:p>
            <a:pPr lvl="1"/>
            <a:r>
              <a:rPr lang="en-US" dirty="0"/>
              <a:t>Various options 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() {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lang="fi-FI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endParaRPr lang="fr-FR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(i = 0; i &lt; N; i++)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[i] = fork()) == 0)</a:t>
            </a:r>
            <a:endParaRPr lang="nb-N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(i = N-1; i &gt;= 0; i--) {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0);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lang="da-DK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lang="pl-PL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ea typeface="msgothic" charset="0"/>
              <a:cs typeface="msgothic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charset="0"/>
              </a:rPr>
              <a:t>wait</a:t>
            </a:r>
            <a:r>
              <a:rPr lang="en-US" altLang="zh-CN" dirty="0"/>
              <a:t>: Synchronizing with Children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anose="02070309020205020404" charset="0"/>
              </a:rPr>
              <a:t>execve</a:t>
            </a:r>
            <a:r>
              <a:rPr lang="en-US" sz="3400" dirty="0">
                <a:latin typeface="Courier" charset="0"/>
              </a:rPr>
              <a:t>:</a:t>
            </a:r>
            <a:r>
              <a:rPr lang="en-US" sz="3400" dirty="0"/>
              <a:t> Loading and Running Programs</a:t>
            </a:r>
            <a:endParaRPr lang="en-US" sz="34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execve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(char *filename, char *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[], char *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envp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  <a:endParaRPr lang="en-US" dirty="0"/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anose="02070309020205020404" charset="0"/>
                <a:ea typeface="+mn-ea"/>
                <a:cs typeface="+mn-cs"/>
              </a:rPr>
              <a:t>filename</a:t>
            </a:r>
            <a:endParaRPr lang="en-US" b="1" dirty="0">
              <a:latin typeface="Courier New" panose="02070309020205020404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 panose="020F0502020204030204"/>
                <a:ea typeface="+mn-ea"/>
                <a:cs typeface="Calibri" panose="020F0502020204030204"/>
              </a:rPr>
              <a:t>Can be object file or script file beginning with </a:t>
            </a:r>
            <a:r>
              <a:rPr lang="en-US" dirty="0">
                <a:latin typeface="Courier New" panose="02070309020205020404"/>
                <a:ea typeface="+mn-ea"/>
                <a:cs typeface="Courier New" panose="02070309020205020404"/>
              </a:rPr>
              <a:t>#!interpreter          </a:t>
            </a:r>
            <a:r>
              <a:rPr lang="en-US" dirty="0">
                <a:latin typeface="Calibri" panose="020F0502020204030204"/>
                <a:ea typeface="+mn-ea"/>
                <a:cs typeface="Calibri" panose="020F0502020204030204"/>
              </a:rPr>
              <a:t>(e.g., </a:t>
            </a:r>
            <a:r>
              <a:rPr lang="en-US" dirty="0">
                <a:latin typeface="Courier New" panose="02070309020205020404"/>
                <a:ea typeface="+mn-ea"/>
                <a:cs typeface="Courier New" panose="02070309020205020404"/>
              </a:rPr>
              <a:t>#!/bin/bash</a:t>
            </a:r>
            <a:r>
              <a:rPr lang="en-US" dirty="0">
                <a:latin typeface="Calibri" panose="020F0502020204030204"/>
                <a:ea typeface="+mn-ea"/>
                <a:cs typeface="Calibri" panose="020F0502020204030204"/>
              </a:rPr>
              <a:t>)</a:t>
            </a:r>
            <a:endParaRPr lang="en-US" dirty="0">
              <a:latin typeface="Courier New" panose="02070309020205020404"/>
              <a:ea typeface="+mn-ea"/>
              <a:cs typeface="Courier New" panose="02070309020205020404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anose="02070309020205020404" charset="0"/>
                <a:ea typeface="+mn-ea"/>
                <a:cs typeface="+mn-cs"/>
              </a:rPr>
              <a:t>argv</a:t>
            </a:r>
            <a:endParaRPr lang="en-US" b="1" dirty="0">
              <a:latin typeface="Courier New" panose="02070309020205020404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 panose="020F0502020204030204"/>
                <a:ea typeface="+mn-ea"/>
                <a:cs typeface="Calibri" panose="020F0502020204030204"/>
              </a:rPr>
              <a:t>By convention </a:t>
            </a:r>
            <a:r>
              <a:rPr lang="en-US" b="1" dirty="0" err="1">
                <a:latin typeface="Courier New" panose="02070309020205020404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anose="02070309020205020404" charset="0"/>
                <a:ea typeface="+mn-ea"/>
                <a:cs typeface="+mn-cs"/>
              </a:rPr>
              <a:t>[0]==filename</a:t>
            </a:r>
            <a:endParaRPr lang="en-US" b="1" dirty="0">
              <a:latin typeface="Courier New" panose="02070309020205020404" charset="0"/>
              <a:ea typeface="+mn-ea"/>
              <a:cs typeface="+mn-cs"/>
            </a:endParaRP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 panose="020F0502020204030204"/>
                <a:ea typeface="+mn-ea"/>
                <a:cs typeface="Calibri" panose="020F0502020204030204"/>
              </a:rPr>
              <a:t>list</a:t>
            </a:r>
            <a:r>
              <a:rPr lang="en-US" b="1" dirty="0">
                <a:latin typeface="Courier New" panose="02070309020205020404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anose="02070309020205020404" charset="0"/>
                <a:ea typeface="+mn-ea"/>
                <a:cs typeface="+mn-cs"/>
              </a:rPr>
              <a:t>envp</a:t>
            </a:r>
            <a:endParaRPr lang="en-US" b="1" dirty="0">
              <a:latin typeface="Courier New" panose="02070309020205020404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USER=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droh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err="1">
                <a:latin typeface="Courier New" panose="02070309020205020404"/>
                <a:cs typeface="Courier New" panose="02070309020205020404"/>
              </a:rPr>
              <a:t>getenv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putenv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printenv</a:t>
            </a:r>
            <a:endParaRPr lang="en-US" b="1" dirty="0">
              <a:latin typeface="Courier New" panose="02070309020205020404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  <a:endParaRPr lang="en-US" dirty="0"/>
          </a:p>
          <a:p>
            <a:pPr lvl="1"/>
            <a:r>
              <a:rPr lang="en-US" dirty="0"/>
              <a:t>Retains PID, open files and signal context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  <a:endParaRPr lang="en-US" dirty="0"/>
          </a:p>
          <a:p>
            <a:pPr lvl="1"/>
            <a:r>
              <a:rPr lang="en-US" dirty="0"/>
              <a:t>…except if there is an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487" y="1700808"/>
            <a:ext cx="8201025" cy="1977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anose="05020102010507070707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Process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/>
              <a:t>2. CPU Virtualization</a:t>
            </a:r>
            <a:endParaRPr lang="en-US" sz="2800" b="0" kern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idx="1"/>
          </p:nvPr>
        </p:nvSpPr>
        <p:spPr>
          <a:xfrm>
            <a:off x="457200" y="1196752"/>
            <a:ext cx="8382000" cy="492941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Goal: </a:t>
            </a:r>
            <a:r>
              <a:rPr lang="en-US" sz="2700" b="1" dirty="0">
                <a:solidFill>
                  <a:srgbClr val="0070C0"/>
                </a:solidFill>
              </a:rPr>
              <a:t>Give each process impression it alone is actively using </a:t>
            </a:r>
            <a:r>
              <a:rPr sz="2700" b="1" dirty="0">
                <a:solidFill>
                  <a:srgbClr val="0070C0"/>
                </a:solidFill>
              </a:rPr>
              <a:t>CPU</a:t>
            </a:r>
            <a:endParaRPr lang="en-US" sz="2700" b="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700" b="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Resources can be shared in </a:t>
            </a:r>
            <a:r>
              <a:rPr lang="en-US" sz="2700" b="1" dirty="0">
                <a:solidFill>
                  <a:srgbClr val="0070C0"/>
                </a:solidFill>
              </a:rPr>
              <a:t>time</a:t>
            </a:r>
            <a:r>
              <a:rPr lang="en-US" sz="2700" dirty="0">
                <a:solidFill>
                  <a:srgbClr val="333333"/>
                </a:solidFill>
              </a:rPr>
              <a:t> and </a:t>
            </a:r>
            <a:r>
              <a:rPr lang="en-US" sz="2700" b="1" dirty="0">
                <a:solidFill>
                  <a:srgbClr val="0070C0"/>
                </a:solidFill>
              </a:rPr>
              <a:t>space</a:t>
            </a:r>
            <a:endParaRPr lang="en-US" sz="2700" b="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700" b="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Assume single </a:t>
            </a:r>
            <a:r>
              <a:rPr lang="en-US" sz="2700" dirty="0" err="1">
                <a:solidFill>
                  <a:srgbClr val="333333"/>
                </a:solidFill>
              </a:rPr>
              <a:t>uniprocessor</a:t>
            </a:r>
            <a:endParaRPr lang="en-US" sz="2500" dirty="0">
              <a:solidFill>
                <a:srgbClr val="333333"/>
              </a:solidFill>
            </a:endParaRPr>
          </a:p>
          <a:p>
            <a:pPr marL="638175" lvl="1" indent="-34290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Time-sharing (multi-processors: advanced issue)</a:t>
            </a:r>
            <a:endParaRPr sz="25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Memory?</a:t>
            </a:r>
            <a:endParaRPr lang="en-US" sz="2700" dirty="0">
              <a:solidFill>
                <a:srgbClr val="333333"/>
              </a:solidFill>
            </a:endParaRPr>
          </a:p>
          <a:p>
            <a:pPr marL="638175" lvl="1" indent="-34290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Space-sharing (later)</a:t>
            </a:r>
            <a:endParaRPr sz="25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Disk? </a:t>
            </a:r>
            <a:endParaRPr lang="en-US" sz="2700" dirty="0">
              <a:solidFill>
                <a:srgbClr val="333333"/>
              </a:solidFill>
            </a:endParaRPr>
          </a:p>
          <a:p>
            <a:pPr marL="638175" lvl="1" indent="-34290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Space-sharing (later)</a:t>
            </a:r>
            <a:endParaRPr sz="2500" dirty="0">
              <a:solidFill>
                <a:srgbClr val="333333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3726" y="142875"/>
            <a:ext cx="7592093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kern="0" dirty="0"/>
              <a:t>Virtualizing the CPU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753"/>
            <a:ext cx="8915400" cy="1283167"/>
          </a:xfrm>
        </p:spPr>
        <p:txBody>
          <a:bodyPr/>
          <a:lstStyle/>
          <a:p>
            <a:r>
              <a:rPr lang="en-US" dirty="0"/>
              <a:t>How to Provide Good CPU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40" y="1196752"/>
            <a:ext cx="8839200" cy="5184576"/>
          </a:xfrm>
        </p:spPr>
        <p:txBody>
          <a:bodyPr>
            <a:noAutofit/>
          </a:bodyPr>
          <a:lstStyle/>
          <a:p>
            <a:r>
              <a:rPr lang="en-US" b="1" dirty="0"/>
              <a:t>Direct execution</a:t>
            </a:r>
            <a:endParaRPr lang="en-US" b="1" dirty="0"/>
          </a:p>
          <a:p>
            <a:pPr lvl="1"/>
            <a:r>
              <a:rPr lang="en-US" dirty="0"/>
              <a:t>Allow user process to run </a:t>
            </a:r>
            <a:r>
              <a:rPr lang="en-US" dirty="0">
                <a:solidFill>
                  <a:srgbClr val="0070C0"/>
                </a:solidFill>
              </a:rPr>
              <a:t>directly on hardware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OS creates process and transfers control to starting point (i.e., main())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Problems with direct execution?</a:t>
            </a:r>
            <a:endParaRPr lang="en-US" dirty="0"/>
          </a:p>
          <a:p>
            <a:pPr marL="739775" lvl="1" indent="-457200"/>
            <a:r>
              <a:rPr lang="en-US" dirty="0"/>
              <a:t>Process could do something </a:t>
            </a:r>
            <a:r>
              <a:rPr lang="en-US" dirty="0">
                <a:solidFill>
                  <a:srgbClr val="0070C0"/>
                </a:solidFill>
              </a:rPr>
              <a:t>restricted</a:t>
            </a:r>
            <a:endParaRPr lang="en-US" dirty="0">
              <a:solidFill>
                <a:srgbClr val="0070C0"/>
              </a:solidFill>
            </a:endParaRPr>
          </a:p>
          <a:p>
            <a:pPr marL="1022350" lvl="2" indent="-457200">
              <a:buClr>
                <a:srgbClr val="0070C0"/>
              </a:buClr>
            </a:pPr>
            <a:r>
              <a:rPr lang="en-US" dirty="0"/>
              <a:t>Could read/write other process data (disk or memory)</a:t>
            </a:r>
            <a:endParaRPr lang="en-US" dirty="0"/>
          </a:p>
          <a:p>
            <a:pPr marL="739775" lvl="1" indent="-457200"/>
            <a:r>
              <a:rPr lang="en-US" dirty="0"/>
              <a:t>Process could run </a:t>
            </a:r>
            <a:r>
              <a:rPr lang="en-US" dirty="0">
                <a:solidFill>
                  <a:srgbClr val="0070C0"/>
                </a:solidFill>
              </a:rPr>
              <a:t>forever</a:t>
            </a:r>
            <a:r>
              <a:rPr lang="en-US" dirty="0"/>
              <a:t> (slow, buggy, or malicious)</a:t>
            </a:r>
            <a:endParaRPr lang="en-US" dirty="0"/>
          </a:p>
          <a:p>
            <a:pPr marL="1022350" lvl="2" indent="-457200">
              <a:buClr>
                <a:srgbClr val="0070C0"/>
              </a:buClr>
            </a:pPr>
            <a:r>
              <a:rPr lang="en-US" dirty="0"/>
              <a:t>OS needs to be able to switch between processes</a:t>
            </a:r>
            <a:endParaRPr lang="en-US" dirty="0"/>
          </a:p>
          <a:p>
            <a:pPr marL="739775" lvl="1" indent="-457200"/>
            <a:r>
              <a:rPr lang="en-US" dirty="0"/>
              <a:t>Process could do something </a:t>
            </a:r>
            <a:r>
              <a:rPr lang="en-US" dirty="0">
                <a:solidFill>
                  <a:srgbClr val="0070C0"/>
                </a:solidFill>
              </a:rPr>
              <a:t>slow</a:t>
            </a:r>
            <a:r>
              <a:rPr lang="en-US" dirty="0"/>
              <a:t> (like I/O)</a:t>
            </a:r>
            <a:endParaRPr lang="en-US" dirty="0"/>
          </a:p>
          <a:p>
            <a:pPr marL="1022350" lvl="2" indent="-457200">
              <a:buClr>
                <a:srgbClr val="0070C0"/>
              </a:buClr>
            </a:pPr>
            <a:r>
              <a:rPr lang="en-US" dirty="0"/>
              <a:t>OS wants to use resources efficiently and switch CPU to other process</a:t>
            </a:r>
            <a:endParaRPr lang="en-US" dirty="0"/>
          </a:p>
          <a:p>
            <a:pPr marL="1022350" lvl="2" indent="-457200">
              <a:buClr>
                <a:srgbClr val="0070C0"/>
              </a:buClr>
            </a:pPr>
            <a:endParaRPr lang="en-US" dirty="0"/>
          </a:p>
          <a:p>
            <a:pPr marL="444500" indent="-457200"/>
            <a:r>
              <a:rPr lang="en-US" dirty="0"/>
              <a:t>Solution: </a:t>
            </a:r>
            <a:r>
              <a:rPr lang="en-US" b="1" dirty="0">
                <a:solidFill>
                  <a:srgbClr val="0070C0"/>
                </a:solidFill>
              </a:rPr>
              <a:t>Limited direct execution </a:t>
            </a:r>
            <a:r>
              <a:rPr lang="en-US" dirty="0"/>
              <a:t>– OS and hardware maintain some control</a:t>
            </a:r>
            <a:endParaRPr lang="en-US" dirty="0"/>
          </a:p>
          <a:p>
            <a:pPr marL="739775" lvl="1" indent="-457200">
              <a:buClrTx/>
            </a:pPr>
            <a:endParaRPr lang="en-US" dirty="0"/>
          </a:p>
          <a:p>
            <a:pPr marL="739775" lvl="1" indent="-45720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85" y="218222"/>
            <a:ext cx="5245100" cy="573088"/>
          </a:xfrm>
        </p:spPr>
        <p:txBody>
          <a:bodyPr/>
          <a:lstStyle/>
          <a:p>
            <a:r>
              <a:rPr lang="en-US" dirty="0"/>
              <a:t>Processes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0070C0"/>
                </a:solidFill>
              </a:rPr>
              <a:t>process</a:t>
            </a:r>
            <a:r>
              <a:rPr lang="en-US" dirty="0"/>
              <a:t> is an instance of a running program.</a:t>
            </a:r>
            <a:endParaRPr lang="en-US" dirty="0"/>
          </a:p>
          <a:p>
            <a:pPr lvl="1"/>
            <a:r>
              <a:rPr lang="en-US" dirty="0"/>
              <a:t>One of the most profound ideas in computer 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</a:t>
            </a:r>
            <a:r>
              <a:rPr lang="en-US" dirty="0">
                <a:solidFill>
                  <a:srgbClr val="0070C0"/>
                </a:solidFill>
              </a:rPr>
              <a:t>abstractions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Logical control flow</a:t>
            </a:r>
            <a:endParaRPr lang="en-US" b="1" i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Each program seems to have exclusive use of the </a:t>
            </a:r>
            <a:r>
              <a:rPr lang="en-US" b="1" dirty="0">
                <a:solidFill>
                  <a:srgbClr val="0070C0"/>
                </a:solidFill>
              </a:rPr>
              <a:t>CPU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Provided by kernel mechanism called </a:t>
            </a:r>
            <a:r>
              <a:rPr lang="en-US" i="1" dirty="0">
                <a:solidFill>
                  <a:srgbClr val="0070C0"/>
                </a:solidFill>
              </a:rPr>
              <a:t>context switching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Private address space</a:t>
            </a:r>
            <a:endParaRPr lang="en-US" b="1" i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Each program seems to have exclusive use of </a:t>
            </a:r>
            <a:r>
              <a:rPr lang="en-US" b="1" dirty="0">
                <a:solidFill>
                  <a:srgbClr val="0070C0"/>
                </a:solidFill>
              </a:rPr>
              <a:t>main memory</a:t>
            </a:r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/>
              <a:t>Provided by kernel mechanism called </a:t>
            </a:r>
            <a:r>
              <a:rPr lang="en-US" i="1" dirty="0">
                <a:solidFill>
                  <a:srgbClr val="0070C0"/>
                </a:solidFill>
              </a:rPr>
              <a:t>virtual memory</a:t>
            </a:r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Restricted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610600" cy="4857403"/>
          </a:xfrm>
        </p:spPr>
        <p:txBody>
          <a:bodyPr>
            <a:normAutofit/>
          </a:bodyPr>
          <a:lstStyle/>
          <a:p>
            <a:r>
              <a:rPr lang="en-US" dirty="0"/>
              <a:t>How can we ensure user process can’t harm others?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Solution: privilege levels supported by hardware</a:t>
            </a:r>
            <a:r>
              <a:rPr lang="en-US" dirty="0"/>
              <a:t> (bit of status)</a:t>
            </a:r>
            <a:endParaRPr lang="en-US" dirty="0"/>
          </a:p>
          <a:p>
            <a:pPr lvl="1"/>
            <a:r>
              <a:rPr lang="en-US" dirty="0"/>
              <a:t>User processes run in </a:t>
            </a:r>
            <a:r>
              <a:rPr lang="en-US" dirty="0">
                <a:solidFill>
                  <a:srgbClr val="0070C0"/>
                </a:solidFill>
              </a:rPr>
              <a:t>user mode </a:t>
            </a:r>
            <a:r>
              <a:rPr lang="en-US" dirty="0"/>
              <a:t>(restricted mode)</a:t>
            </a:r>
            <a:endParaRPr lang="en-US" dirty="0"/>
          </a:p>
          <a:p>
            <a:pPr lvl="1"/>
            <a:r>
              <a:rPr lang="en-US" dirty="0"/>
              <a:t>OS runs in </a:t>
            </a:r>
            <a:r>
              <a:rPr lang="en-US" dirty="0">
                <a:solidFill>
                  <a:srgbClr val="0070C0"/>
                </a:solidFill>
              </a:rPr>
              <a:t>kernel mode </a:t>
            </a:r>
            <a:r>
              <a:rPr lang="en-US" dirty="0"/>
              <a:t>(not restricted)</a:t>
            </a:r>
            <a:endParaRPr lang="en-US" dirty="0"/>
          </a:p>
          <a:p>
            <a:pPr lvl="2"/>
            <a:r>
              <a:rPr lang="en-US" dirty="0"/>
              <a:t>Instructions for interacting with devices</a:t>
            </a:r>
            <a:endParaRPr lang="en-US" dirty="0"/>
          </a:p>
          <a:p>
            <a:pPr lvl="2"/>
            <a:r>
              <a:rPr lang="en-US" dirty="0"/>
              <a:t>Could have many privilege levels (advanced topic)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How can process access device? </a:t>
            </a:r>
            <a:endParaRPr lang="en-US" dirty="0"/>
          </a:p>
          <a:p>
            <a:pPr lvl="1"/>
            <a:r>
              <a:rPr lang="en-US" dirty="0"/>
              <a:t>System calls (function call implemented by OS)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Change privilege level </a:t>
            </a:r>
            <a:r>
              <a:rPr lang="en-US" dirty="0"/>
              <a:t>through </a:t>
            </a:r>
            <a:r>
              <a:rPr lang="en-US" dirty="0">
                <a:solidFill>
                  <a:srgbClr val="0070C0"/>
                </a:solidFill>
              </a:rPr>
              <a:t>system call </a:t>
            </a:r>
            <a:r>
              <a:rPr lang="en-US" dirty="0"/>
              <a:t>(trap)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What to limit?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427" name="Shape 427"/>
          <p:cNvSpPr>
            <a:spLocks noGrp="1"/>
          </p:cNvSpPr>
          <p:nvPr>
            <p:ph idx="1"/>
          </p:nvPr>
        </p:nvSpPr>
        <p:spPr>
          <a:xfrm>
            <a:off x="381000" y="1828800"/>
            <a:ext cx="7981951" cy="4297363"/>
          </a:xfrm>
          <a:prstGeom prst="rect">
            <a:avLst/>
          </a:prstGeom>
        </p:spPr>
        <p:txBody>
          <a:bodyPr anchor="t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/>
              <a:t>User processes are not allowed to perform:</a:t>
            </a:r>
            <a:endParaRPr lang="en-US" sz="2700" dirty="0"/>
          </a:p>
          <a:p>
            <a:pPr marL="295275" lvl="1" indent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General memory access</a:t>
            </a:r>
            <a:endParaRPr sz="2500" dirty="0">
              <a:solidFill>
                <a:srgbClr val="333333"/>
              </a:solidFill>
            </a:endParaRPr>
          </a:p>
          <a:p>
            <a:pPr marL="295275" lvl="1" indent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Disk I/O</a:t>
            </a:r>
            <a:endParaRPr sz="2500" dirty="0">
              <a:solidFill>
                <a:srgbClr val="333333"/>
              </a:solidFill>
            </a:endParaRPr>
          </a:p>
          <a:p>
            <a:pPr marL="295275" lvl="1" indent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Special x86 instructions like </a:t>
            </a:r>
            <a:r>
              <a:rPr sz="2500" dirty="0" err="1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lidt</a:t>
            </a:r>
            <a:endParaRPr lang="en-US" sz="25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95275" lvl="1" indent="0">
              <a:defRPr sz="1800">
                <a:solidFill>
                  <a:srgbClr val="000000"/>
                </a:solidFill>
              </a:defRPr>
            </a:pPr>
            <a:endParaRPr sz="25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if process tries to do something restricted?</a:t>
            </a:r>
            <a:endParaRPr sz="2700" dirty="0">
              <a:solidFill>
                <a:srgbClr val="333333"/>
              </a:solidFill>
            </a:endParaRPr>
          </a:p>
        </p:txBody>
      </p:sp>
      <p:sp>
        <p:nvSpPr>
          <p:cNvPr id="4" name="Title 33"/>
          <p:cNvSpPr txBox="1"/>
          <p:nvPr/>
        </p:nvSpPr>
        <p:spPr bwMode="auto">
          <a:xfrm>
            <a:off x="357762" y="445070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kern="0" dirty="0"/>
              <a:t>System Call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980818" y="2574551"/>
            <a:ext cx="718236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183505" y="3462337"/>
            <a:ext cx="72776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 flipV="1">
            <a:off x="991196" y="2227336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Shape 65"/>
          <p:cNvSpPr/>
          <p:nvPr/>
        </p:nvSpPr>
        <p:spPr>
          <a:xfrm flipH="1" flipV="1">
            <a:off x="2893218" y="2227336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Shape 66"/>
          <p:cNvSpPr/>
          <p:nvPr/>
        </p:nvSpPr>
        <p:spPr>
          <a:xfrm flipH="1" flipV="1">
            <a:off x="1204465" y="2227336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310932" y="1676400"/>
            <a:ext cx="134171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Shape 68"/>
          <p:cNvSpPr/>
          <p:nvPr/>
        </p:nvSpPr>
        <p:spPr>
          <a:xfrm flipV="1">
            <a:off x="3107531" y="2574551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13" name="Shape 297"/>
          <p:cNvSpPr/>
          <p:nvPr/>
        </p:nvSpPr>
        <p:spPr>
          <a:xfrm rot="16200000">
            <a:off x="6719055" y="2826224"/>
            <a:ext cx="860104" cy="33374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7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sys_read</a:t>
            </a:r>
            <a:endParaRPr sz="17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88"/>
          <p:cNvSpPr/>
          <p:nvPr/>
        </p:nvSpPr>
        <p:spPr>
          <a:xfrm>
            <a:off x="3016252" y="4267548"/>
            <a:ext cx="2862383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wants to call read()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019726" y="4478637"/>
            <a:ext cx="7183309" cy="841573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can only see its own memory because of </a:t>
            </a:r>
            <a:r>
              <a:rPr sz="25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user mode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(other areas, including kernel, are hidden)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12" name="Shape 80"/>
          <p:cNvSpPr/>
          <p:nvPr/>
        </p:nvSpPr>
        <p:spPr>
          <a:xfrm>
            <a:off x="980818" y="2535906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81"/>
          <p:cNvSpPr/>
          <p:nvPr/>
        </p:nvSpPr>
        <p:spPr>
          <a:xfrm>
            <a:off x="4183505" y="3423692"/>
            <a:ext cx="72776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82"/>
          <p:cNvSpPr/>
          <p:nvPr/>
        </p:nvSpPr>
        <p:spPr>
          <a:xfrm flipV="1">
            <a:off x="991196" y="2188691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83"/>
          <p:cNvSpPr/>
          <p:nvPr/>
        </p:nvSpPr>
        <p:spPr>
          <a:xfrm flipH="1" flipV="1">
            <a:off x="2893218" y="2188691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hape 84"/>
          <p:cNvSpPr/>
          <p:nvPr/>
        </p:nvSpPr>
        <p:spPr>
          <a:xfrm flipH="1" flipV="1">
            <a:off x="1204465" y="2188691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hape 85"/>
          <p:cNvSpPr/>
          <p:nvPr/>
        </p:nvSpPr>
        <p:spPr>
          <a:xfrm>
            <a:off x="1310932" y="1637755"/>
            <a:ext cx="134171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86"/>
          <p:cNvSpPr/>
          <p:nvPr/>
        </p:nvSpPr>
        <p:spPr>
          <a:xfrm>
            <a:off x="3126105" y="2535906"/>
            <a:ext cx="5037077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87"/>
          <p:cNvSpPr/>
          <p:nvPr/>
        </p:nvSpPr>
        <p:spPr>
          <a:xfrm flipV="1">
            <a:off x="3107531" y="2535906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980818" y="2535906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183505" y="3423692"/>
            <a:ext cx="72776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Shape 82"/>
          <p:cNvSpPr/>
          <p:nvPr/>
        </p:nvSpPr>
        <p:spPr>
          <a:xfrm flipV="1">
            <a:off x="991196" y="2188691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Shape 83"/>
          <p:cNvSpPr/>
          <p:nvPr/>
        </p:nvSpPr>
        <p:spPr>
          <a:xfrm flipH="1" flipV="1">
            <a:off x="2893218" y="2188691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Shape 84"/>
          <p:cNvSpPr/>
          <p:nvPr/>
        </p:nvSpPr>
        <p:spPr>
          <a:xfrm flipH="1" flipV="1">
            <a:off x="1204465" y="2188691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310932" y="1637755"/>
            <a:ext cx="134171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126105" y="2535906"/>
            <a:ext cx="5037077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3107531" y="2535906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260582" y="4539904"/>
            <a:ext cx="6622836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wants to call read()</a:t>
            </a:r>
            <a:r>
              <a:rPr lang="en-US"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no way to call it directly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80818" y="2536625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183505" y="3424411"/>
            <a:ext cx="727760" cy="45685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Shape 92"/>
          <p:cNvSpPr/>
          <p:nvPr/>
        </p:nvSpPr>
        <p:spPr>
          <a:xfrm flipV="1">
            <a:off x="991196" y="2189410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Shape 93"/>
          <p:cNvSpPr/>
          <p:nvPr/>
        </p:nvSpPr>
        <p:spPr>
          <a:xfrm flipH="1" flipV="1">
            <a:off x="2893218" y="2189410"/>
            <a:ext cx="213270" cy="21327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Shape 94"/>
          <p:cNvSpPr/>
          <p:nvPr/>
        </p:nvSpPr>
        <p:spPr>
          <a:xfrm flipH="1" flipV="1">
            <a:off x="1204465" y="2189410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310932" y="1638474"/>
            <a:ext cx="1341710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126105" y="2536625"/>
            <a:ext cx="5037077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7" name="Shape 97"/>
          <p:cNvSpPr/>
          <p:nvPr/>
        </p:nvSpPr>
        <p:spPr>
          <a:xfrm flipV="1">
            <a:off x="3107531" y="2536625"/>
            <a:ext cx="0" cy="892969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16" name="Shape 88"/>
          <p:cNvSpPr/>
          <p:nvPr/>
        </p:nvSpPr>
        <p:spPr>
          <a:xfrm>
            <a:off x="914400" y="3886200"/>
            <a:ext cx="961414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read()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63"/>
          <p:cNvSpPr/>
          <p:nvPr/>
        </p:nvSpPr>
        <p:spPr>
          <a:xfrm>
            <a:off x="2216865" y="4388098"/>
            <a:ext cx="4689531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movl </a:t>
            </a:r>
            <a:r>
              <a:rPr sz="2500" dirty="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$6</a:t>
            </a: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, %eax;   int </a:t>
            </a:r>
            <a:r>
              <a:rPr sz="25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$64</a:t>
            </a:r>
            <a:endParaRPr sz="2500" dirty="0">
              <a:solidFill>
                <a:srgbClr val="11DBE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980818" y="2580257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183505" y="3468043"/>
            <a:ext cx="72776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 flipV="1">
            <a:off x="991196" y="22330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 flipH="1" flipV="1">
            <a:off x="2893218" y="22330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/>
          <p:nvPr/>
        </p:nvSpPr>
        <p:spPr>
          <a:xfrm flipH="1" flipV="1">
            <a:off x="1204465" y="2233042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310932" y="1682106"/>
            <a:ext cx="134171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126105" y="2580257"/>
            <a:ext cx="5037077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Shape 147"/>
          <p:cNvSpPr/>
          <p:nvPr/>
        </p:nvSpPr>
        <p:spPr>
          <a:xfrm flipV="1">
            <a:off x="3107531" y="2580257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 flipH="1" flipV="1">
            <a:off x="6724075" y="4776946"/>
            <a:ext cx="238207" cy="538365"/>
          </a:xfrm>
          <a:prstGeom prst="line">
            <a:avLst/>
          </a:prstGeom>
          <a:ln w="762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49" name="Shape 149"/>
          <p:cNvSpPr/>
          <p:nvPr/>
        </p:nvSpPr>
        <p:spPr>
          <a:xfrm>
            <a:off x="3626167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804761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983355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161949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69292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947886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6126480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305074" y="2580257"/>
            <a:ext cx="205736" cy="892969"/>
          </a:xfrm>
          <a:prstGeom prst="rect">
            <a:avLst/>
          </a:prstGeom>
          <a:solidFill>
            <a:srgbClr val="A6AAA8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 flipV="1">
            <a:off x="3205778" y="4776994"/>
            <a:ext cx="238207" cy="538364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62" name="Shape 162"/>
          <p:cNvSpPr/>
          <p:nvPr/>
        </p:nvSpPr>
        <p:spPr>
          <a:xfrm>
            <a:off x="2564848" y="1804047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11DBE3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754429" y="5334348"/>
            <a:ext cx="219373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trap-table index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718176" y="5334348"/>
            <a:ext cx="249657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syscall-table index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25" name="Shape 263"/>
          <p:cNvSpPr/>
          <p:nvPr/>
        </p:nvSpPr>
        <p:spPr>
          <a:xfrm>
            <a:off x="2216865" y="4388098"/>
            <a:ext cx="4689531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movl </a:t>
            </a:r>
            <a:r>
              <a:rPr sz="2500" dirty="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$6</a:t>
            </a: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, %eax;   int </a:t>
            </a:r>
            <a:r>
              <a:rPr sz="25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$64</a:t>
            </a:r>
            <a:endParaRPr sz="2500" dirty="0">
              <a:solidFill>
                <a:srgbClr val="11DBE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980818" y="2673535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83505" y="3561321"/>
            <a:ext cx="72776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 flipV="1">
            <a:off x="991196" y="2326320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 flipH="1" flipV="1">
            <a:off x="2893218" y="2326320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 flipH="1" flipV="1">
            <a:off x="1204465" y="2326320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310932" y="1775384"/>
            <a:ext cx="1320166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126105" y="2673535"/>
            <a:ext cx="5037077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BDB45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 flipV="1">
            <a:off x="3107531" y="2673535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 flipH="1" flipV="1">
            <a:off x="6724075" y="4870224"/>
            <a:ext cx="238207" cy="538365"/>
          </a:xfrm>
          <a:prstGeom prst="line">
            <a:avLst/>
          </a:prstGeom>
          <a:ln w="762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73" name="Shape 173"/>
          <p:cNvSpPr/>
          <p:nvPr/>
        </p:nvSpPr>
        <p:spPr>
          <a:xfrm>
            <a:off x="3626167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804761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983355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161949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69292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947886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126480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305074" y="2673535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Shape 181"/>
          <p:cNvSpPr/>
          <p:nvPr/>
        </p:nvSpPr>
        <p:spPr>
          <a:xfrm flipV="1">
            <a:off x="3205778" y="4870272"/>
            <a:ext cx="238207" cy="538364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83" name="Shape 183"/>
          <p:cNvSpPr/>
          <p:nvPr/>
        </p:nvSpPr>
        <p:spPr>
          <a:xfrm>
            <a:off x="838200" y="6019082"/>
            <a:ext cx="4618313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Kernel mode: we can do anything!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754429" y="5427626"/>
            <a:ext cx="219373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trap-table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718176" y="5427626"/>
            <a:ext cx="249657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syscall-table index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564848" y="1897325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11DBE3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hape 263"/>
          <p:cNvSpPr/>
          <p:nvPr/>
        </p:nvSpPr>
        <p:spPr>
          <a:xfrm>
            <a:off x="2216865" y="4388098"/>
            <a:ext cx="4689531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movl </a:t>
            </a:r>
            <a:r>
              <a:rPr sz="2500" dirty="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$6</a:t>
            </a: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, %eax;   int </a:t>
            </a:r>
            <a:r>
              <a:rPr sz="25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$64</a:t>
            </a:r>
            <a:endParaRPr sz="2500" dirty="0">
              <a:solidFill>
                <a:srgbClr val="11DBE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907629" y="2169095"/>
            <a:ext cx="1661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trap-table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980818" y="2656457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183505" y="3544243"/>
            <a:ext cx="72776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Shape 247"/>
          <p:cNvSpPr/>
          <p:nvPr/>
        </p:nvSpPr>
        <p:spPr>
          <a:xfrm flipV="1">
            <a:off x="991196" y="23092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Shape 248"/>
          <p:cNvSpPr/>
          <p:nvPr/>
        </p:nvSpPr>
        <p:spPr>
          <a:xfrm flipH="1" flipV="1">
            <a:off x="2893218" y="23092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Shape 249"/>
          <p:cNvSpPr/>
          <p:nvPr/>
        </p:nvSpPr>
        <p:spPr>
          <a:xfrm flipH="1" flipV="1">
            <a:off x="1204465" y="2309242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310932" y="1758306"/>
            <a:ext cx="134171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26105" y="2656457"/>
            <a:ext cx="5037077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BDB45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 flipV="1">
            <a:off x="3107531" y="2656457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 flipH="1" flipV="1">
            <a:off x="6724075" y="4853146"/>
            <a:ext cx="238207" cy="538365"/>
          </a:xfrm>
          <a:prstGeom prst="line">
            <a:avLst/>
          </a:prstGeom>
          <a:ln w="762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254" name="Shape 254"/>
          <p:cNvSpPr/>
          <p:nvPr/>
        </p:nvSpPr>
        <p:spPr>
          <a:xfrm>
            <a:off x="3626167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804761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983355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161949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769292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947886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126480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305074" y="26564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Shape 262"/>
          <p:cNvSpPr/>
          <p:nvPr/>
        </p:nvSpPr>
        <p:spPr>
          <a:xfrm flipV="1">
            <a:off x="3205778" y="4853194"/>
            <a:ext cx="238207" cy="538364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263" name="Shape 263"/>
          <p:cNvSpPr/>
          <p:nvPr/>
        </p:nvSpPr>
        <p:spPr>
          <a:xfrm>
            <a:off x="2216865" y="4388098"/>
            <a:ext cx="4689531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movl </a:t>
            </a:r>
            <a:r>
              <a:rPr sz="2500" dirty="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$6</a:t>
            </a: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, %eax;   int </a:t>
            </a:r>
            <a:r>
              <a:rPr sz="25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$64</a:t>
            </a:r>
            <a:endParaRPr sz="2500" dirty="0">
              <a:solidFill>
                <a:srgbClr val="11DBE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564848" y="1880247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11DBE3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904301" y="1810898"/>
            <a:ext cx="958268" cy="79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886567" y="1871317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D45954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Shape 267"/>
          <p:cNvSpPr/>
          <p:nvPr/>
        </p:nvSpPr>
        <p:spPr>
          <a:xfrm rot="16200000">
            <a:off x="4539877" y="2936072"/>
            <a:ext cx="646456" cy="33374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700" dirty="0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226019" y="1810898"/>
            <a:ext cx="958268" cy="79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 rot="16200000">
            <a:off x="6719054" y="2936072"/>
            <a:ext cx="860104" cy="33374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700" dirty="0">
                <a:latin typeface="Calibri" panose="020F0502020204030204" pitchFamily="34" charset="0"/>
                <a:cs typeface="Calibri" panose="020F0502020204030204" pitchFamily="34" charset="0"/>
              </a:rPr>
              <a:t>sys_read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754429" y="5410548"/>
            <a:ext cx="219373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trap-table index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1718176" y="5410548"/>
            <a:ext cx="249657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syscall-table index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34" name="Shape 183"/>
          <p:cNvSpPr/>
          <p:nvPr/>
        </p:nvSpPr>
        <p:spPr>
          <a:xfrm>
            <a:off x="838200" y="6019082"/>
            <a:ext cx="5548054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Follow entries to correct system call code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51623" y="2042386"/>
            <a:ext cx="1965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-table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980818" y="2580257"/>
            <a:ext cx="2140304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183505" y="3468043"/>
            <a:ext cx="72776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Shape 279"/>
          <p:cNvSpPr/>
          <p:nvPr/>
        </p:nvSpPr>
        <p:spPr>
          <a:xfrm flipV="1">
            <a:off x="991196" y="22330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Shape 280"/>
          <p:cNvSpPr/>
          <p:nvPr/>
        </p:nvSpPr>
        <p:spPr>
          <a:xfrm flipH="1" flipV="1">
            <a:off x="2893218" y="2233042"/>
            <a:ext cx="213270" cy="2132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Shape 281"/>
          <p:cNvSpPr/>
          <p:nvPr/>
        </p:nvSpPr>
        <p:spPr>
          <a:xfrm flipH="1" flipV="1">
            <a:off x="1204465" y="2233042"/>
            <a:ext cx="16930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310932" y="1682106"/>
            <a:ext cx="1341710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Process P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126105" y="2580257"/>
            <a:ext cx="5037077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BDB45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Shape 284"/>
          <p:cNvSpPr/>
          <p:nvPr/>
        </p:nvSpPr>
        <p:spPr>
          <a:xfrm flipV="1">
            <a:off x="3107531" y="2580257"/>
            <a:ext cx="0" cy="892969"/>
          </a:xfrm>
          <a:prstGeom prst="line">
            <a:avLst/>
          </a:pr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Shape 285"/>
          <p:cNvSpPr/>
          <p:nvPr/>
        </p:nvSpPr>
        <p:spPr>
          <a:xfrm flipH="1" flipV="1">
            <a:off x="6724075" y="4776946"/>
            <a:ext cx="238207" cy="538365"/>
          </a:xfrm>
          <a:prstGeom prst="line">
            <a:avLst/>
          </a:prstGeom>
          <a:ln w="762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286" name="Shape 286"/>
          <p:cNvSpPr/>
          <p:nvPr/>
        </p:nvSpPr>
        <p:spPr>
          <a:xfrm>
            <a:off x="3626167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804761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983355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161949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769292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947886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126480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305074" y="2580257"/>
            <a:ext cx="205736" cy="892969"/>
          </a:xfrm>
          <a:prstGeom prst="rect">
            <a:avLst/>
          </a:prstGeom>
          <a:solidFill>
            <a:srgbClr val="7BDB45"/>
          </a:solidFill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4" name="Shape 294"/>
          <p:cNvSpPr/>
          <p:nvPr/>
        </p:nvSpPr>
        <p:spPr>
          <a:xfrm flipV="1">
            <a:off x="3205778" y="4776994"/>
            <a:ext cx="238207" cy="538364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296" name="Shape 296"/>
          <p:cNvSpPr/>
          <p:nvPr/>
        </p:nvSpPr>
        <p:spPr>
          <a:xfrm rot="16200000">
            <a:off x="4539877" y="2859872"/>
            <a:ext cx="646456" cy="33374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700" dirty="0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Shape 297"/>
          <p:cNvSpPr/>
          <p:nvPr/>
        </p:nvSpPr>
        <p:spPr>
          <a:xfrm rot="16200000">
            <a:off x="6719054" y="2859834"/>
            <a:ext cx="860104" cy="33374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700" dirty="0">
                <a:latin typeface="Calibri" panose="020F0502020204030204" pitchFamily="34" charset="0"/>
                <a:cs typeface="Calibri" panose="020F0502020204030204" pitchFamily="34" charset="0"/>
              </a:rPr>
              <a:t>sys_read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517409" y="2580257"/>
            <a:ext cx="549099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754429" y="5334348"/>
            <a:ext cx="219373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trap-table index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718176" y="5334348"/>
            <a:ext cx="249657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syscall-table index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2564848" y="1804047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11DBE3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904301" y="1734698"/>
            <a:ext cx="958268" cy="79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886567" y="1795117"/>
            <a:ext cx="1364499" cy="803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ln w="63500">
            <a:solidFill>
              <a:srgbClr val="D45954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6226019" y="1734698"/>
            <a:ext cx="958268" cy="79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  <a:endParaRPr lang="en-US" dirty="0"/>
          </a:p>
        </p:txBody>
      </p:sp>
      <p:sp>
        <p:nvSpPr>
          <p:cNvPr id="35" name="Shape 183"/>
          <p:cNvSpPr/>
          <p:nvPr/>
        </p:nvSpPr>
        <p:spPr>
          <a:xfrm>
            <a:off x="838200" y="5826722"/>
            <a:ext cx="6845845" cy="841573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Kernel can access user memory to fill in user buffer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return-from-trap at end to return to Process P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263"/>
          <p:cNvSpPr/>
          <p:nvPr/>
        </p:nvSpPr>
        <p:spPr>
          <a:xfrm>
            <a:off x="2216865" y="4388098"/>
            <a:ext cx="4689531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movl </a:t>
            </a:r>
            <a:r>
              <a:rPr sz="2500" dirty="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$6</a:t>
            </a:r>
            <a:r>
              <a:rPr sz="2500" dirty="0">
                <a:latin typeface="Courier"/>
                <a:ea typeface="Courier"/>
                <a:cs typeface="Courier"/>
                <a:sym typeface="Courier"/>
              </a:rPr>
              <a:t>, %eax;   int </a:t>
            </a:r>
            <a:r>
              <a:rPr sz="25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$64</a:t>
            </a:r>
            <a:endParaRPr sz="2500" dirty="0">
              <a:solidFill>
                <a:srgbClr val="11DBE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  <a:endParaRPr lang="en-US" dirty="0"/>
          </a:p>
          <a:p>
            <a:pPr lvl="1"/>
            <a:r>
              <a:rPr lang="en-US" dirty="0"/>
              <a:t>Applications for one or more users</a:t>
            </a:r>
            <a:endParaRPr lang="en-US" dirty="0"/>
          </a:p>
          <a:p>
            <a:pPr lvl="2"/>
            <a:r>
              <a:rPr lang="en-US" dirty="0"/>
              <a:t>Web browsers, email clients, editors, …</a:t>
            </a:r>
            <a:endParaRPr lang="en-US" dirty="0"/>
          </a:p>
          <a:p>
            <a:pPr lvl="1"/>
            <a:r>
              <a:rPr lang="en-US" dirty="0"/>
              <a:t>Background tasks</a:t>
            </a:r>
            <a:endParaRPr lang="en-US" dirty="0"/>
          </a:p>
          <a:p>
            <a:pPr lvl="2"/>
            <a:r>
              <a:rPr lang="en-US" dirty="0"/>
              <a:t>Monitoring network &amp; I/O devices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752600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05000" y="3809828"/>
            <a:ext cx="10668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56080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892670" y="1949690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892670" y="2254491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892670" y="2827276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92670" y="2543195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532518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684918" y="3810000"/>
            <a:ext cx="10668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535998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672588" y="1949862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72588" y="2254663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72588" y="2827448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672588" y="2543367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884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09421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61821" y="3810000"/>
            <a:ext cx="10668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12901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249491" y="1949862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249491" y="2254663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249491" y="2827448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249491" y="2543367"/>
            <a:ext cx="1066800" cy="30480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How to take CPU away?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712968" cy="54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OS requirements for </a:t>
            </a:r>
            <a:r>
              <a:rPr lang="en-US" sz="2800" b="1" dirty="0"/>
              <a:t>multiprogramming</a:t>
            </a:r>
            <a:r>
              <a:rPr lang="en-US" sz="2800" dirty="0"/>
              <a:t> (multitasking)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Mechanism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To switch between processes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Policy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To decide which process to schedule when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Separation of policy and mechanism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Reoccurring theme in OS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Policy: Decision-maker to optimize some workload performance metric</a:t>
            </a:r>
            <a:endParaRPr lang="en-US" sz="24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Which process when?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Process </a:t>
            </a:r>
            <a:r>
              <a:rPr lang="en-US" b="1" dirty="0"/>
              <a:t>Scheduler</a:t>
            </a:r>
            <a:r>
              <a:rPr lang="en-US" dirty="0"/>
              <a:t>: Future lecture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Mechanism: Low-level code that implements the decision</a:t>
            </a:r>
            <a:endParaRPr lang="en-US" sz="24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How?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Process </a:t>
            </a:r>
            <a:r>
              <a:rPr lang="en-US" b="1" dirty="0"/>
              <a:t>Dispatcher</a:t>
            </a:r>
            <a:r>
              <a:rPr lang="en-US" dirty="0"/>
              <a:t>: Today’s lecture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Mechanism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7981951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OS runs </a:t>
            </a:r>
            <a:r>
              <a:rPr lang="en-US" sz="2800" dirty="0">
                <a:solidFill>
                  <a:srgbClr val="0070C0"/>
                </a:solidFill>
              </a:rPr>
              <a:t>dispatch loop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/>
              <a:t>	</a:t>
            </a:r>
            <a:br>
              <a:rPr lang="en-US" sz="2400" b="0" dirty="0"/>
            </a:br>
            <a:r>
              <a:rPr lang="en-US" sz="1800" b="0" dirty="0">
                <a:latin typeface="Courier" charset="0"/>
              </a:rPr>
              <a:t>while (1) {</a:t>
            </a:r>
            <a:endParaRPr lang="en-US" sz="1800" b="0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latin typeface="Courier" charset="0"/>
              </a:rPr>
              <a:t>		run process A for some </a:t>
            </a:r>
            <a:r>
              <a:rPr lang="en-US" sz="1800" b="0" dirty="0">
                <a:solidFill>
                  <a:schemeClr val="hlink"/>
                </a:solidFill>
                <a:latin typeface="Courier" charset="0"/>
              </a:rPr>
              <a:t>time-slice</a:t>
            </a:r>
            <a:endParaRPr lang="en-US" sz="1800" b="0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latin typeface="Courier" charset="0"/>
              </a:rPr>
              <a:t>		stop process A and save its </a:t>
            </a:r>
            <a:r>
              <a:rPr lang="en-US" sz="1800" b="0" dirty="0">
                <a:solidFill>
                  <a:schemeClr val="accent1"/>
                </a:solidFill>
                <a:latin typeface="Courier" charset="0"/>
              </a:rPr>
              <a:t>context</a:t>
            </a:r>
            <a:endParaRPr lang="en-US" sz="1800" b="0" dirty="0">
              <a:solidFill>
                <a:schemeClr val="accent1"/>
              </a:solidFill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latin typeface="Courier" charset="0"/>
              </a:rPr>
              <a:t>		load context of another process B</a:t>
            </a:r>
            <a:endParaRPr lang="en-US" sz="1800" b="0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latin typeface="Courier" charset="0"/>
              </a:rPr>
              <a:t>	}</a:t>
            </a:r>
            <a:endParaRPr lang="en-US" sz="1800" b="0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Question 1: How does dispatcher gain </a:t>
            </a:r>
            <a:r>
              <a:rPr lang="en-US" sz="2800" dirty="0">
                <a:solidFill>
                  <a:srgbClr val="0070C0"/>
                </a:solidFill>
              </a:rPr>
              <a:t>control</a:t>
            </a:r>
            <a:r>
              <a:rPr lang="en-US" sz="2800" dirty="0"/>
              <a:t>?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Question 2: What execution context must be saved and restored?</a:t>
            </a:r>
            <a:endParaRPr lang="en-US" sz="2000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7655" name="Group 7"/>
          <p:cNvGrpSpPr/>
          <p:nvPr/>
        </p:nvGrpSpPr>
        <p:grpSpPr bwMode="auto">
          <a:xfrm>
            <a:off x="7020272" y="3124200"/>
            <a:ext cx="2254250" cy="609600"/>
            <a:chOff x="3984" y="1920"/>
            <a:chExt cx="1420" cy="384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4088" y="1952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Context-switch</a:t>
              </a:r>
              <a:endParaRPr lang="en-US" sz="2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4032" y="1920"/>
              <a:ext cx="192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3984" y="2208"/>
              <a:ext cx="24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753"/>
            <a:ext cx="8820471" cy="1283167"/>
          </a:xfrm>
        </p:spPr>
        <p:txBody>
          <a:bodyPr/>
          <a:lstStyle/>
          <a:p>
            <a:r>
              <a:rPr lang="en-US" dirty="0"/>
              <a:t>Q1: How does Dispatcher get control?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134351" cy="4297363"/>
          </a:xfrm>
        </p:spPr>
        <p:txBody>
          <a:bodyPr/>
          <a:lstStyle/>
          <a:p>
            <a:r>
              <a:rPr lang="en-US" dirty="0"/>
              <a:t>Option 1: </a:t>
            </a:r>
            <a:r>
              <a:rPr lang="en-US" dirty="0">
                <a:solidFill>
                  <a:srgbClr val="0070C0"/>
                </a:solidFill>
              </a:rPr>
              <a:t>Cooperative Multi-tasking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Trust process to relinquish CPU to OS through </a:t>
            </a:r>
            <a:r>
              <a:rPr lang="en-US" dirty="0">
                <a:solidFill>
                  <a:srgbClr val="0070C0"/>
                </a:solidFill>
              </a:rPr>
              <a:t>traps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Examples: System call, page fault (access page not in main memory), or error (illegal instruction or divide by zero)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lvl="2"/>
            <a:r>
              <a:rPr lang="en-US" dirty="0">
                <a:solidFill>
                  <a:srgbClr val="333333"/>
                </a:solidFill>
              </a:rPr>
              <a:t>Provide special </a:t>
            </a:r>
            <a:r>
              <a:rPr lang="en-US" dirty="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yield()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system call</a:t>
            </a:r>
            <a:endParaRPr lang="en-US" dirty="0">
              <a:solidFill>
                <a:srgbClr val="333333"/>
              </a:solidFill>
            </a:endParaRP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4125516" y="3363516"/>
            <a:ext cx="892969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sz="2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545258" y="4280297"/>
            <a:ext cx="1" cy="5774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4677614" y="4279579"/>
            <a:ext cx="1434428" cy="456852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yield() call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Approach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animBg="1"/>
      <p:bldP spid="5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4125516" y="4881563"/>
            <a:ext cx="892969" cy="89296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sz="2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8" name="Shape 528"/>
          <p:cNvSpPr/>
          <p:nvPr/>
        </p:nvSpPr>
        <p:spPr>
          <a:xfrm flipH="1">
            <a:off x="4571999" y="4279579"/>
            <a:ext cx="0" cy="601984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677614" y="4279579"/>
            <a:ext cx="143442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yield() call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Approach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/>
      <p:bldP spid="5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4125516" y="4881563"/>
            <a:ext cx="892969" cy="89296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sz="2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 flipV="1">
            <a:off x="4545258" y="4280297"/>
            <a:ext cx="1" cy="5774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539" name="Shape 539"/>
          <p:cNvSpPr/>
          <p:nvPr/>
        </p:nvSpPr>
        <p:spPr>
          <a:xfrm>
            <a:off x="4677615" y="4279579"/>
            <a:ext cx="1823252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yield() return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dirty="0"/>
              <a:t>Cooperative Approach</a:t>
            </a:r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4125516" y="3363516"/>
            <a:ext cx="892969" cy="89296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sz="2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4" name="Shape 544"/>
          <p:cNvSpPr/>
          <p:nvPr/>
        </p:nvSpPr>
        <p:spPr>
          <a:xfrm flipH="1" flipV="1">
            <a:off x="4571999" y="4279579"/>
            <a:ext cx="0" cy="58958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545" name="Shape 545"/>
          <p:cNvSpPr/>
          <p:nvPr/>
        </p:nvSpPr>
        <p:spPr>
          <a:xfrm>
            <a:off x="4677615" y="4279579"/>
            <a:ext cx="1823252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yield() return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dirty="0"/>
              <a:t>Cooperative Approach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  <p:bldP spid="54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4125516" y="3363516"/>
            <a:ext cx="892969" cy="89296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sz="2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 flipH="1">
            <a:off x="4571999" y="4256485"/>
            <a:ext cx="0" cy="612675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555" name="Shape 555"/>
          <p:cNvSpPr/>
          <p:nvPr/>
        </p:nvSpPr>
        <p:spPr>
          <a:xfrm>
            <a:off x="4677614" y="4279579"/>
            <a:ext cx="1434428" cy="45685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yield() call</a:t>
            </a:r>
            <a:endParaRPr sz="25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Approach</a:t>
            </a:r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/>
              <a:t>How does </a:t>
            </a:r>
            <a:r>
              <a:rPr lang="en-US" dirty="0"/>
              <a:t>Dispatcher Run?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7981951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Problem with cooperative approach?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Disadvantages: Processes can </a:t>
            </a:r>
            <a:r>
              <a:rPr lang="en-US" dirty="0">
                <a:solidFill>
                  <a:srgbClr val="0070C0"/>
                </a:solidFill>
              </a:rPr>
              <a:t>misbehave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By avoiding all traps and performing no I/O, can take over entire machine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Only solution: Reboot!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 performed in modern operating systems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How does Dispatcher Run?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58151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Option 2: </a:t>
            </a:r>
            <a:r>
              <a:rPr lang="en-US" dirty="0">
                <a:solidFill>
                  <a:srgbClr val="0070C0"/>
                </a:solidFill>
              </a:rPr>
              <a:t>True Multi-tasking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Guarantee OS can obtain control </a:t>
            </a:r>
            <a:r>
              <a:rPr lang="en-US" dirty="0">
                <a:solidFill>
                  <a:srgbClr val="0070C0"/>
                </a:solidFill>
              </a:rPr>
              <a:t>periodically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Enter OS by enabling </a:t>
            </a:r>
            <a:r>
              <a:rPr lang="en-US" dirty="0">
                <a:solidFill>
                  <a:srgbClr val="0070C0"/>
                </a:solidFill>
              </a:rPr>
              <a:t>periodic alarm clock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Hardware generates timer interrupt (CPU or separate chip)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Example: Every 10ms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User must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be able to mask timer interrupt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Dispatcher counts interrupts </a:t>
            </a:r>
            <a:r>
              <a:rPr lang="en-US" dirty="0"/>
              <a:t>between context switches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Example: Waiting 20 timer ticks gives 200 ms time slice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Common time slices range from 10 ms to 200 ms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10600" cy="4297363"/>
          </a:xfrm>
        </p:spPr>
        <p:txBody>
          <a:bodyPr/>
          <a:lstStyle/>
          <a:p>
            <a:r>
              <a:rPr lang="en-US" dirty="0"/>
              <a:t>A process is different than a program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Program</a:t>
            </a:r>
            <a:r>
              <a:rPr lang="en-US" dirty="0"/>
              <a:t>: Static code and static data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/>
              <a:t>: Dynamic instance of code and data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have multiple process instances of same program</a:t>
            </a:r>
            <a:endParaRPr lang="en-US" dirty="0"/>
          </a:p>
          <a:p>
            <a:pPr lvl="1">
              <a:buClrTx/>
            </a:pPr>
            <a:r>
              <a:rPr lang="en-US" dirty="0"/>
              <a:t>Can have multiple processes of the same program</a:t>
            </a:r>
            <a:br>
              <a:rPr lang="en-US" dirty="0"/>
            </a:br>
            <a:r>
              <a:rPr lang="en-US" dirty="0"/>
              <a:t>Example: many users can run “</a:t>
            </a:r>
            <a:r>
              <a:rPr lang="en-US" dirty="0" err="1"/>
              <a:t>ls</a:t>
            </a:r>
            <a:r>
              <a:rPr lang="en-US" dirty="0"/>
              <a:t>” at the same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Programs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Context must be saved?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40768"/>
            <a:ext cx="8534400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Dispatcher must track context of process when not running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Save context in </a:t>
            </a:r>
            <a:r>
              <a:rPr lang="en-US" dirty="0">
                <a:solidFill>
                  <a:srgbClr val="0070C0"/>
                </a:solidFill>
              </a:rPr>
              <a:t>process control block (PCB)</a:t>
            </a:r>
            <a:r>
              <a:rPr lang="en-US" dirty="0"/>
              <a:t> (or, process descriptor)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information is stored in PCB?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PID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Process state (I.e., running, ready, or blocked)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Execution state (all registers, PC, stack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Scheduling priority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Accounting information (parent and child processes)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Credentials (which resources can be accessed, owner)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Pointers to other allocated resources (e.g., open files)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Requires special hardware support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Hardware saves process PC and PSR (</a:t>
            </a:r>
            <a:r>
              <a:rPr lang="en-US" altLang="zh-CN" dirty="0"/>
              <a:t>processor state register</a:t>
            </a:r>
            <a:r>
              <a:rPr lang="en-US" dirty="0"/>
              <a:t>) on interrupts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2472"/>
            <a:ext cx="5842000" cy="573088"/>
          </a:xfrm>
        </p:spPr>
        <p:txBody>
          <a:bodyPr/>
          <a:lstStyle/>
          <a:p>
            <a:r>
              <a:rPr lang="en-US" dirty="0"/>
              <a:t>Context Switching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0070C0"/>
                </a:solidFill>
              </a:rPr>
              <a:t>kernel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0070C0"/>
                </a:solidFill>
              </a:rPr>
              <a:t>context switch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Process A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Process B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kernel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kernel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51" name="AutoShape 27"/>
          <p:cNvSpPr/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context switch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53" name="AutoShape 29"/>
          <p:cNvSpPr/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context switch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Time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503262" y="482203"/>
            <a:ext cx="1675898" cy="485830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</a:t>
            </a:r>
            <a:b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11DBE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solidFill>
                <a:srgbClr val="11DBE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97005" y="125016"/>
            <a:ext cx="3627128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154630" y="125016"/>
            <a:ext cx="2597470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7512192" y="125016"/>
            <a:ext cx="1500421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84825" y="495970"/>
            <a:ext cx="86424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 flipH="1">
            <a:off x="3979943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2" name="Shape 592"/>
          <p:cNvSpPr/>
          <p:nvPr/>
        </p:nvSpPr>
        <p:spPr>
          <a:xfrm flipH="1">
            <a:off x="7355365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4221" y="2911357"/>
            <a:ext cx="4603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 we need hardware help to save the registers of a process?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4136770" y="482203"/>
            <a:ext cx="3123996" cy="469194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 interrupt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regs(A) to k-stack(A)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kernel mode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trap handler</a:t>
            </a: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7503262" y="482203"/>
            <a:ext cx="1675898" cy="485830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</a:t>
            </a: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n>
                <a:solidFill>
                  <a:srgbClr val="993232"/>
                </a:solidFill>
              </a:ln>
              <a:solidFill>
                <a:srgbClr val="921F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97005" y="125016"/>
            <a:ext cx="3627128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4154630" y="125016"/>
            <a:ext cx="2597470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7512192" y="125016"/>
            <a:ext cx="1500421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184825" y="495970"/>
            <a:ext cx="86424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0" name="Shape 600"/>
          <p:cNvSpPr/>
          <p:nvPr/>
        </p:nvSpPr>
        <p:spPr>
          <a:xfrm flipH="1">
            <a:off x="3979943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1" name="Shape 601"/>
          <p:cNvSpPr/>
          <p:nvPr/>
        </p:nvSpPr>
        <p:spPr>
          <a:xfrm flipH="1">
            <a:off x="7355365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6691" y="5292930"/>
            <a:ext cx="2999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user space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must save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eip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here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body" idx="4294967295"/>
          </p:nvPr>
        </p:nvSpPr>
        <p:spPr>
          <a:xfrm>
            <a:off x="0" y="482600"/>
            <a:ext cx="3962400" cy="44196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pP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</a:t>
            </a:r>
            <a: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Handle the trap</a:t>
            </a: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</a:t>
            </a:r>
            <a: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Call </a:t>
            </a:r>
            <a:r>
              <a:rPr sz="1800" b="1" dirty="0">
                <a:ln>
                  <a:solidFill>
                    <a:schemeClr val="accent5"/>
                  </a:solidFill>
                </a:ln>
                <a:ea typeface="Helvetica"/>
                <a:cs typeface="Calibri" panose="020F0502020204030204" pitchFamily="34" charset="0"/>
                <a:sym typeface="Helvetica"/>
              </a:rPr>
              <a:t>switch</a:t>
            </a:r>
            <a:r>
              <a:rPr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  <a:sym typeface="Helvetica"/>
              </a:rPr>
              <a:t>()</a:t>
            </a:r>
            <a:r>
              <a:rPr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routine</a:t>
            </a:r>
            <a:endParaRPr lang="en-US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save regs(A) →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(A) </a:t>
            </a:r>
            <a:endParaRPr lang="en-US" altLang="zh-CN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restore regs(B) ←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(B)</a:t>
            </a:r>
            <a:br>
              <a:rPr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zh-CN" altLang="en-US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  <a:r>
              <a:rPr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switch to k-stack</a:t>
            </a:r>
            <a:r>
              <a:rPr lang="en-US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(B)</a:t>
            </a: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return-from-trap (into B)</a:t>
            </a:r>
            <a:endParaRPr sz="1800" dirty="0">
              <a:ln>
                <a:solidFill>
                  <a:schemeClr val="accent5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136770" y="482203"/>
            <a:ext cx="3123996" cy="469194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 interrupt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regs(A) to k-stack(A)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kernel mode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trap handler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7503262" y="482203"/>
            <a:ext cx="1675898" cy="485830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</a:t>
            </a:r>
            <a:b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97005" y="125016"/>
            <a:ext cx="3627128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4154630" y="125016"/>
            <a:ext cx="2597470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512192" y="125016"/>
            <a:ext cx="1500421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84825" y="495970"/>
            <a:ext cx="86424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 flipH="1">
            <a:off x="3979943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Shape 611"/>
          <p:cNvSpPr/>
          <p:nvPr/>
        </p:nvSpPr>
        <p:spPr>
          <a:xfrm flipH="1">
            <a:off x="7355365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401" y="5335299"/>
            <a:ext cx="314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kernel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proc_t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 has a pointer to other regs in k-stack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6691" y="5292930"/>
            <a:ext cx="299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user space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941220" y="2429816"/>
            <a:ext cx="2520075" cy="648072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caller-saved regs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945417" y="3077888"/>
            <a:ext cx="2520075" cy="648072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rip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956691" y="3725960"/>
            <a:ext cx="2520075" cy="648072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callee-saved regs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body" idx="4294967295"/>
          </p:nvPr>
        </p:nvSpPr>
        <p:spPr>
          <a:xfrm>
            <a:off x="0" y="482600"/>
            <a:ext cx="3962400" cy="44196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pP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Handle the trap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Call 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ea typeface="Helvetica"/>
                <a:cs typeface="Calibri" panose="020F0502020204030204" pitchFamily="34" charset="0"/>
                <a:sym typeface="Helvetica"/>
              </a:rPr>
              <a:t>switch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  <a:sym typeface="Helvetica"/>
              </a:rPr>
              <a:t>()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routine</a:t>
            </a:r>
            <a:endParaRPr lang="en-US" altLang="zh-CN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save regs(A) →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(A) </a:t>
            </a:r>
            <a:endParaRPr lang="en-US" altLang="zh-CN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restore regs(B) ←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(B)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switch to k-stack(B)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return-from-trap (into B)</a:t>
            </a:r>
            <a:endParaRPr sz="1800" dirty="0">
              <a:ln>
                <a:solidFill>
                  <a:schemeClr val="accent5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136770" y="482203"/>
            <a:ext cx="3123996" cy="41709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 interrupt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regs(A) to k-stack(A)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kernel mode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trap handler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restore regs(B) from k-stack(B)</a:t>
            </a: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user mode</a:t>
            </a: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B’s IP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7503262" y="482203"/>
            <a:ext cx="1675898" cy="485830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</a:t>
            </a:r>
            <a:b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97005" y="125016"/>
            <a:ext cx="3627128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4154630" y="125016"/>
            <a:ext cx="2597470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512192" y="125016"/>
            <a:ext cx="1500421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84825" y="495970"/>
            <a:ext cx="86424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 flipH="1">
            <a:off x="3979943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Shape 611"/>
          <p:cNvSpPr/>
          <p:nvPr/>
        </p:nvSpPr>
        <p:spPr>
          <a:xfrm flipH="1">
            <a:off x="7355365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401" y="5335299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kernel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691" y="5292930"/>
            <a:ext cx="299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user space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body" idx="4294967295"/>
          </p:nvPr>
        </p:nvSpPr>
        <p:spPr>
          <a:xfrm>
            <a:off x="0" y="482600"/>
            <a:ext cx="3962400" cy="44196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pPr>
            <a:br>
              <a:rPr sz="18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Handle the trap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Call 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ea typeface="Helvetica"/>
                <a:cs typeface="Calibri" panose="020F0502020204030204" pitchFamily="34" charset="0"/>
                <a:sym typeface="Helvetica"/>
              </a:rPr>
              <a:t>switch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  <a:sym typeface="Helvetica"/>
              </a:rPr>
              <a:t>()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routine</a:t>
            </a:r>
            <a:endParaRPr lang="en-US" altLang="zh-CN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save regs(A) →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(A) </a:t>
            </a:r>
            <a:endParaRPr lang="en-US" altLang="zh-CN" sz="1800" dirty="0">
              <a:ln>
                <a:solidFill>
                  <a:schemeClr val="accent5"/>
                </a:solidFill>
              </a:ln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restore regs(B) ← </a:t>
            </a:r>
            <a:r>
              <a:rPr lang="en-US" altLang="zh-CN" sz="1800" dirty="0" err="1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proc_t</a:t>
            </a: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(B)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solidFill>
                  <a:srgbClr val="000000"/>
                </a:solidFill>
                <a:cs typeface="Calibri" panose="020F0502020204030204" pitchFamily="34" charset="0"/>
              </a:rPr>
              <a:t>   switch to k-stack(B)</a:t>
            </a:r>
            <a:b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chemeClr val="accent5"/>
                  </a:solidFill>
                </a:ln>
                <a:cs typeface="Calibri" panose="020F0502020204030204" pitchFamily="34" charset="0"/>
              </a:rPr>
              <a:t> return-from-trap (into B)</a:t>
            </a:r>
            <a:endParaRPr sz="1800" dirty="0">
              <a:ln>
                <a:solidFill>
                  <a:schemeClr val="accent5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97005" y="125016"/>
            <a:ext cx="3627128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4154630" y="125016"/>
            <a:ext cx="2597470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512192" y="125016"/>
            <a:ext cx="1500421" cy="3518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algn="l">
              <a:lnSpc>
                <a:spcPct val="90000"/>
              </a:lnSpc>
              <a:spcBef>
                <a:spcPts val="4200"/>
              </a:spcBef>
              <a:defRPr sz="25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84825" y="495970"/>
            <a:ext cx="864247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 flipH="1">
            <a:off x="3979943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Shape 611"/>
          <p:cNvSpPr/>
          <p:nvPr/>
        </p:nvSpPr>
        <p:spPr>
          <a:xfrm flipH="1">
            <a:off x="7355365" y="504899"/>
            <a:ext cx="1" cy="52496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604"/>
          <p:cNvSpPr/>
          <p:nvPr/>
        </p:nvSpPr>
        <p:spPr>
          <a:xfrm>
            <a:off x="4136770" y="482203"/>
            <a:ext cx="3123996" cy="46029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 interrupt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regs(A) to k-stack(A)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kernel mode</a:t>
            </a:r>
            <a:b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trap handler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restore regs(B) from k-stack(B)</a:t>
            </a: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to user mode</a:t>
            </a:r>
            <a:b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to B’s IP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605"/>
          <p:cNvSpPr/>
          <p:nvPr/>
        </p:nvSpPr>
        <p:spPr>
          <a:xfrm>
            <a:off x="7504614" y="476672"/>
            <a:ext cx="1675898" cy="524968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</a:t>
            </a:r>
            <a:b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1800" dirty="0">
              <a:ln>
                <a:solidFill>
                  <a:srgbClr val="993232"/>
                </a:solidFill>
              </a:ln>
              <a:solidFill>
                <a:srgbClr val="921F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ln>
                <a:solidFill>
                  <a:srgbClr val="993232"/>
                </a:solidFill>
              </a:ln>
              <a:solidFill>
                <a:srgbClr val="921F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ln>
                <a:solidFill>
                  <a:srgbClr val="993232"/>
                </a:solidFill>
              </a:ln>
              <a:solidFill>
                <a:srgbClr val="921F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95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B</a:t>
            </a:r>
            <a:br>
              <a:rPr lang="en-US" altLang="zh-CN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dirty="0">
                <a:ln>
                  <a:solidFill>
                    <a:srgbClr val="993232"/>
                  </a:solidFill>
                </a:ln>
                <a:solidFill>
                  <a:srgbClr val="921F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sz="1800" dirty="0">
                <a:ln>
                  <a:solidFill>
                    <a:srgbClr val="993232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n>
                <a:solidFill>
                  <a:srgbClr val="99323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401" y="5335299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kernel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691" y="5292930"/>
            <a:ext cx="299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registers in user space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store old state</a:t>
            </a:r>
            <a:endParaRPr lang="en-US" b="0" dirty="0"/>
          </a:p>
          <a:p>
            <a:pPr lvl="1"/>
            <a:r>
              <a:rPr lang="en-US" b="0" dirty="0"/>
              <a:t>The processor needs a place to save the </a:t>
            </a:r>
            <a:r>
              <a:rPr lang="en-US" b="0" i="1" dirty="0">
                <a:solidFill>
                  <a:srgbClr val="0070C0"/>
                </a:solidFill>
              </a:rPr>
              <a:t>old</a:t>
            </a:r>
            <a:r>
              <a:rPr lang="en-US" b="0" dirty="0">
                <a:solidFill>
                  <a:srgbClr val="0070C0"/>
                </a:solidFill>
              </a:rPr>
              <a:t> processor state, </a:t>
            </a:r>
            <a:r>
              <a:rPr lang="en-US" b="0" dirty="0"/>
              <a:t>such as </a:t>
            </a:r>
            <a:r>
              <a:rPr lang="en-US" dirty="0">
                <a:solidFill>
                  <a:srgbClr val="0070C0"/>
                </a:solidFill>
              </a:rPr>
              <a:t>EIP</a:t>
            </a:r>
            <a:r>
              <a:rPr lang="en-US" b="0" dirty="0">
                <a:solidFill>
                  <a:srgbClr val="0070C0"/>
                </a:solidFill>
              </a:rPr>
              <a:t> and </a:t>
            </a:r>
            <a:r>
              <a:rPr lang="en-US" dirty="0">
                <a:solidFill>
                  <a:srgbClr val="0070C0"/>
                </a:solidFill>
              </a:rPr>
              <a:t>CS</a:t>
            </a:r>
            <a:r>
              <a:rPr lang="en-US" dirty="0"/>
              <a:t>,</a:t>
            </a:r>
            <a:r>
              <a:rPr lang="en-US" b="0" dirty="0"/>
              <a:t> before the processor invoked the exception handler</a:t>
            </a:r>
            <a:endParaRPr lang="en-US" b="0" dirty="0"/>
          </a:p>
          <a:p>
            <a:pPr lvl="1"/>
            <a:r>
              <a:rPr lang="en-US" dirty="0"/>
              <a:t>This cannot be done by software</a:t>
            </a:r>
            <a:endParaRPr lang="en-US" dirty="0"/>
          </a:p>
          <a:p>
            <a:pPr lvl="1"/>
            <a:endParaRPr lang="en-US" b="0" dirty="0"/>
          </a:p>
          <a:p>
            <a:r>
              <a:rPr lang="en-US" dirty="0"/>
              <a:t>Kernel stack for each process</a:t>
            </a:r>
            <a:endParaRPr lang="en-US" dirty="0"/>
          </a:p>
          <a:p>
            <a:pPr lvl="1"/>
            <a:r>
              <a:rPr lang="en-US" b="0" dirty="0"/>
              <a:t>A structure called the </a:t>
            </a:r>
            <a:r>
              <a:rPr lang="en-US" b="1" i="1" dirty="0">
                <a:solidFill>
                  <a:srgbClr val="0070C0"/>
                </a:solidFill>
              </a:rPr>
              <a:t>task state segment</a:t>
            </a:r>
            <a:r>
              <a:rPr lang="en-US" b="1" dirty="0">
                <a:solidFill>
                  <a:srgbClr val="0070C0"/>
                </a:solidFill>
              </a:rPr>
              <a:t> (TSS) </a:t>
            </a:r>
            <a:r>
              <a:rPr lang="en-US" b="0" dirty="0"/>
              <a:t>specifies the segment selector and address where this stack lives. </a:t>
            </a:r>
            <a:endParaRPr lang="en-US" b="0" dirty="0"/>
          </a:p>
          <a:p>
            <a:pPr lvl="1"/>
            <a:r>
              <a:rPr lang="en-US" b="0" dirty="0"/>
              <a:t>The processor </a:t>
            </a:r>
            <a:r>
              <a:rPr lang="en-US" b="0" dirty="0">
                <a:solidFill>
                  <a:srgbClr val="0070C0"/>
                </a:solidFill>
              </a:rPr>
              <a:t>pushes (on this new stack) </a:t>
            </a:r>
            <a:r>
              <a:rPr lang="en-US" dirty="0">
                <a:solidFill>
                  <a:srgbClr val="0070C0"/>
                </a:solidFill>
              </a:rPr>
              <a:t>SS</a:t>
            </a:r>
            <a:r>
              <a:rPr lang="en-US" b="0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</a:rPr>
              <a:t>ESP</a:t>
            </a:r>
            <a:r>
              <a:rPr lang="en-US" b="0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</a:rPr>
              <a:t>EFLAGS</a:t>
            </a:r>
            <a:r>
              <a:rPr lang="en-US" b="0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</a:rPr>
              <a:t>CS</a:t>
            </a:r>
            <a:r>
              <a:rPr lang="en-US" b="0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</a:rPr>
              <a:t>EIP</a:t>
            </a:r>
            <a:r>
              <a:rPr lang="en-US" b="0" dirty="0">
                <a:solidFill>
                  <a:srgbClr val="0070C0"/>
                </a:solidFill>
              </a:rPr>
              <a:t>, and an optional error code</a:t>
            </a:r>
            <a:r>
              <a:rPr lang="en-US" b="0" dirty="0"/>
              <a:t>. </a:t>
            </a:r>
            <a:endParaRPr lang="en-US" b="0" dirty="0"/>
          </a:p>
          <a:p>
            <a:pPr lvl="1"/>
            <a:r>
              <a:rPr lang="en-US" b="0" dirty="0"/>
              <a:t>Then </a:t>
            </a:r>
            <a:r>
              <a:rPr lang="en-US" b="0" dirty="0">
                <a:solidFill>
                  <a:srgbClr val="0070C0"/>
                </a:solidFill>
              </a:rPr>
              <a:t>it loads the </a:t>
            </a:r>
            <a:r>
              <a:rPr lang="en-US" dirty="0">
                <a:solidFill>
                  <a:srgbClr val="0070C0"/>
                </a:solidFill>
              </a:rPr>
              <a:t>CS</a:t>
            </a:r>
            <a:r>
              <a:rPr lang="en-US" b="0" dirty="0">
                <a:solidFill>
                  <a:srgbClr val="0070C0"/>
                </a:solidFill>
              </a:rPr>
              <a:t> and </a:t>
            </a:r>
            <a:r>
              <a:rPr lang="en-US" dirty="0">
                <a:solidFill>
                  <a:srgbClr val="0070C0"/>
                </a:solidFill>
              </a:rPr>
              <a:t>EIP</a:t>
            </a:r>
            <a:r>
              <a:rPr lang="en-US" b="0" dirty="0">
                <a:solidFill>
                  <a:srgbClr val="0070C0"/>
                </a:solidFill>
              </a:rPr>
              <a:t> from the interrupt descriptor</a:t>
            </a:r>
            <a:r>
              <a:rPr lang="en-US" b="0" dirty="0"/>
              <a:t>, and sets the </a:t>
            </a:r>
            <a:r>
              <a:rPr lang="en-US" dirty="0"/>
              <a:t>ESP</a:t>
            </a:r>
            <a:r>
              <a:rPr lang="en-US" b="0" dirty="0"/>
              <a:t> and </a:t>
            </a:r>
            <a:r>
              <a:rPr lang="en-US" dirty="0"/>
              <a:t>SS</a:t>
            </a:r>
            <a:r>
              <a:rPr lang="en-US" b="0" dirty="0"/>
              <a:t> to refer to the </a:t>
            </a:r>
            <a:r>
              <a:rPr lang="en-US" b="0">
                <a:solidFill>
                  <a:srgbClr val="0070C0"/>
                </a:solidFill>
              </a:rPr>
              <a:t>new kernel stack</a:t>
            </a:r>
            <a:r>
              <a:rPr lang="en-US" b="0" dirty="0"/>
              <a:t>.</a:t>
            </a:r>
            <a:endParaRPr lang="en-US" b="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098" y="0"/>
            <a:ext cx="7583488" cy="1283167"/>
          </a:xfrm>
        </p:spPr>
        <p:txBody>
          <a:bodyPr/>
          <a:lstStyle/>
          <a:p>
            <a:r>
              <a:rPr lang="en-US" dirty="0"/>
              <a:t>Problem 3: Slow Ops such as I/O?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1" fontAlgn="auto" hangingPunct="1">
              <a:spcBef>
                <a:spcPts val="2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running process performs op that does not use CPU, OS switches to process that needs CPU (policy issues)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OS must track mode of each process: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5475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Running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2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 the CPU (only one on a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uniprocessor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5475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2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Waiting for the CPU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5475" lvl="1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Blocked</a:t>
            </a:r>
            <a:r>
              <a:rPr lang="en-US" sz="2200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2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Asleep: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Waiting for I/O or synchronization to complete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334000" y="25908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477000" y="3657600"/>
            <a:ext cx="1295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Blocked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48600" y="2667000"/>
            <a:ext cx="1295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878762" y="4419600"/>
            <a:ext cx="120520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B6C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Transitions?</a:t>
            </a:r>
            <a:endParaRPr lang="en-US" sz="1600" dirty="0">
              <a:solidFill>
                <a:srgbClr val="9B6C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075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State Transitions</a:t>
            </a:r>
            <a:endParaRPr sz="3600" dirty="0"/>
          </a:p>
        </p:txBody>
      </p:sp>
      <p:sp>
        <p:nvSpPr>
          <p:cNvPr id="38" name="Shape 76"/>
          <p:cNvSpPr/>
          <p:nvPr/>
        </p:nvSpPr>
        <p:spPr>
          <a:xfrm>
            <a:off x="1619672" y="1717442"/>
            <a:ext cx="1619003" cy="157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1F07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Running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9" name="Shape 77"/>
          <p:cNvSpPr/>
          <p:nvPr/>
        </p:nvSpPr>
        <p:spPr>
          <a:xfrm>
            <a:off x="6572672" y="1717442"/>
            <a:ext cx="1619003" cy="157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Ready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0" name="Shape 78"/>
          <p:cNvSpPr/>
          <p:nvPr/>
        </p:nvSpPr>
        <p:spPr>
          <a:xfrm>
            <a:off x="3961929" y="3825959"/>
            <a:ext cx="1554508" cy="1562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95F2B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Blocked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1" name="Shape 79"/>
          <p:cNvSpPr/>
          <p:nvPr/>
        </p:nvSpPr>
        <p:spPr>
          <a:xfrm>
            <a:off x="3431867" y="2053220"/>
            <a:ext cx="2515565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 panose="02040603050505030304"/>
              <a:sym typeface="Helvetica Light"/>
            </a:endParaRPr>
          </a:p>
        </p:txBody>
      </p:sp>
      <p:sp>
        <p:nvSpPr>
          <p:cNvPr id="42" name="Shape 80"/>
          <p:cNvSpPr/>
          <p:nvPr/>
        </p:nvSpPr>
        <p:spPr>
          <a:xfrm flipH="1" flipV="1">
            <a:off x="3431867" y="2561220"/>
            <a:ext cx="2515565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 panose="02040603050505030304"/>
              <a:sym typeface="Helvetica Light"/>
            </a:endParaRPr>
          </a:p>
        </p:txBody>
      </p:sp>
      <p:sp>
        <p:nvSpPr>
          <p:cNvPr id="43" name="Shape 81"/>
          <p:cNvSpPr/>
          <p:nvPr/>
        </p:nvSpPr>
        <p:spPr>
          <a:xfrm>
            <a:off x="2489024" y="3480833"/>
            <a:ext cx="1138541" cy="9165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 panose="02040603050505030304"/>
              <a:sym typeface="Helvetica Light"/>
            </a:endParaRPr>
          </a:p>
        </p:txBody>
      </p:sp>
      <p:sp>
        <p:nvSpPr>
          <p:cNvPr id="44" name="Shape 82"/>
          <p:cNvSpPr/>
          <p:nvPr/>
        </p:nvSpPr>
        <p:spPr>
          <a:xfrm flipV="1">
            <a:off x="5791024" y="3480833"/>
            <a:ext cx="1138541" cy="9165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 panose="02040603050505030304"/>
              <a:sym typeface="Helvetica Light"/>
            </a:endParaRPr>
          </a:p>
        </p:txBody>
      </p:sp>
      <p:sp>
        <p:nvSpPr>
          <p:cNvPr id="45" name="Shape 83"/>
          <p:cNvSpPr/>
          <p:nvPr/>
        </p:nvSpPr>
        <p:spPr>
          <a:xfrm>
            <a:off x="4171251" y="2670405"/>
            <a:ext cx="1110881" cy="379591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Scheduled</a:t>
            </a:r>
            <a:endParaRPr b="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46" name="Shape 84"/>
          <p:cNvSpPr/>
          <p:nvPr/>
        </p:nvSpPr>
        <p:spPr>
          <a:xfrm>
            <a:off x="4043812" y="1527405"/>
            <a:ext cx="1365758" cy="379591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Descheduled</a:t>
            </a:r>
            <a:endParaRPr b="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47" name="Shape 85"/>
          <p:cNvSpPr/>
          <p:nvPr/>
        </p:nvSpPr>
        <p:spPr>
          <a:xfrm>
            <a:off x="1597586" y="3991205"/>
            <a:ext cx="1178207" cy="379591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I/O: initiate</a:t>
            </a:r>
            <a:endParaRPr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48" name="Shape 86"/>
          <p:cNvSpPr/>
          <p:nvPr/>
        </p:nvSpPr>
        <p:spPr>
          <a:xfrm>
            <a:off x="6640355" y="3991205"/>
            <a:ext cx="998671" cy="379591"/>
          </a:xfrm>
          <a:prstGeom prst="rect">
            <a:avLst/>
          </a:prstGeom>
          <a:ln w="12700">
            <a:noFill/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I/O: done</a:t>
            </a:r>
            <a:endParaRPr b="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669727" y="89297"/>
            <a:ext cx="7804547" cy="837531"/>
          </a:xfrm>
          <a:prstGeom prst="rect">
            <a:avLst/>
          </a:prstGeom>
        </p:spPr>
        <p:txBody>
          <a:bodyPr/>
          <a:lstStyle>
            <a:lvl1pPr defTabSz="525780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FFFFFF"/>
                </a:solidFill>
              </a:rPr>
              <a:t>Process Creation</a:t>
            </a:r>
            <a:endParaRPr sz="5100" dirty="0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 flipV="1">
            <a:off x="2318158" y="4036218"/>
            <a:ext cx="4507684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17" name="Shape 317"/>
          <p:cNvSpPr/>
          <p:nvPr/>
        </p:nvSpPr>
        <p:spPr>
          <a:xfrm flipV="1">
            <a:off x="3211126" y="3494996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18" name="Shape 318"/>
          <p:cNvSpPr/>
          <p:nvPr/>
        </p:nvSpPr>
        <p:spPr>
          <a:xfrm flipV="1">
            <a:off x="5890033" y="3494996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19" name="Shape 319"/>
          <p:cNvSpPr/>
          <p:nvPr/>
        </p:nvSpPr>
        <p:spPr>
          <a:xfrm flipV="1">
            <a:off x="4639876" y="4030777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657611" y="5598914"/>
            <a:ext cx="1984020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652242" y="4545975"/>
            <a:ext cx="1994757" cy="123927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657611" y="4348758"/>
            <a:ext cx="1984020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684525" y="1431634"/>
            <a:ext cx="2393669" cy="2086663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24" name="Shape 324"/>
          <p:cNvSpPr/>
          <p:nvPr/>
        </p:nvSpPr>
        <p:spPr>
          <a:xfrm>
            <a:off x="3980573" y="4850544"/>
            <a:ext cx="1171984" cy="1032394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data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962409" y="4841750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005619" y="1431634"/>
            <a:ext cx="2393669" cy="2086663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27" name="Shape 327"/>
          <p:cNvSpPr/>
          <p:nvPr/>
        </p:nvSpPr>
        <p:spPr>
          <a:xfrm>
            <a:off x="2917351" y="1050131"/>
            <a:ext cx="539742" cy="32861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CPU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392455" y="1050131"/>
            <a:ext cx="996302" cy="32861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Memory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OS must track every process in system</a:t>
            </a:r>
            <a:endParaRPr lang="en-US" dirty="0"/>
          </a:p>
          <a:p>
            <a:pPr lvl="1"/>
            <a:r>
              <a:rPr lang="en-US" dirty="0"/>
              <a:t>Each process identified by unique Process ID (PID)</a:t>
            </a:r>
            <a:endParaRPr lang="en-US" dirty="0"/>
          </a:p>
          <a:p>
            <a:r>
              <a:rPr lang="en-US" dirty="0"/>
              <a:t>OS maintains queues of all processes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Ready queue</a:t>
            </a:r>
            <a:r>
              <a:rPr lang="en-US" dirty="0"/>
              <a:t>: Contains all ready processes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Event queue</a:t>
            </a:r>
            <a:r>
              <a:rPr lang="en-US" dirty="0"/>
              <a:t>: One logical queue per event </a:t>
            </a:r>
            <a:endParaRPr lang="en-US" dirty="0"/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0070C0"/>
                </a:solidFill>
              </a:rPr>
              <a:t>disk I/O and locks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Contains all processes waiting for that event to complete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Next Topic: Policy for determining which </a:t>
            </a:r>
            <a:r>
              <a:rPr lang="en-US" b="1" dirty="0"/>
              <a:t>ready</a:t>
            </a:r>
            <a:r>
              <a:rPr lang="en-US" dirty="0"/>
              <a:t> process to run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83488" cy="1283167"/>
          </a:xfrm>
        </p:spPr>
        <p:txBody>
          <a:bodyPr/>
          <a:lstStyle/>
          <a:p>
            <a:r>
              <a:rPr lang="en-US" dirty="0"/>
              <a:t>Problem 3: Slow Ops such as I/O?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idx="1"/>
          </p:nvPr>
        </p:nvSpPr>
        <p:spPr>
          <a:xfrm>
            <a:off x="266700" y="1556792"/>
            <a:ext cx="8610600" cy="4297363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700" dirty="0"/>
              <a:t>Virtualization: </a:t>
            </a:r>
            <a:br>
              <a:rPr lang="en-US" sz="2700" dirty="0"/>
            </a:br>
            <a:r>
              <a:rPr lang="en-US" sz="2700" dirty="0">
                <a:solidFill>
                  <a:srgbClr val="0070C0"/>
                </a:solidFill>
              </a:rPr>
              <a:t>C</a:t>
            </a:r>
            <a:r>
              <a:rPr sz="2700" dirty="0">
                <a:solidFill>
                  <a:srgbClr val="0070C0"/>
                </a:solidFill>
              </a:rPr>
              <a:t>ontext switching </a:t>
            </a:r>
            <a:r>
              <a:rPr lang="en-US" sz="2700" dirty="0"/>
              <a:t>gives each </a:t>
            </a:r>
            <a:r>
              <a:rPr sz="2700" dirty="0"/>
              <a:t>process </a:t>
            </a:r>
            <a:r>
              <a:rPr lang="en-US" sz="2700" dirty="0"/>
              <a:t>impression</a:t>
            </a:r>
            <a:r>
              <a:rPr sz="2700" dirty="0"/>
              <a:t> it has its own CPU</a:t>
            </a:r>
            <a:endParaRPr sz="2700" dirty="0"/>
          </a:p>
          <a:p>
            <a:pPr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0070C0"/>
                </a:solidFill>
              </a:rPr>
              <a:t>Direct</a:t>
            </a:r>
            <a:r>
              <a:rPr sz="2700" dirty="0"/>
              <a:t> execution makes process</a:t>
            </a:r>
            <a:r>
              <a:rPr lang="en-US" sz="2700" dirty="0"/>
              <a:t>es</a:t>
            </a:r>
            <a:r>
              <a:rPr sz="2700" dirty="0"/>
              <a:t> fast</a:t>
            </a:r>
            <a:endParaRPr sz="2700" dirty="0"/>
          </a:p>
          <a:p>
            <a:pPr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70C0"/>
                </a:solidFill>
              </a:rPr>
              <a:t>Limited</a:t>
            </a:r>
            <a:r>
              <a:rPr lang="en-US" sz="2700" dirty="0"/>
              <a:t> execution at key points to ensure OS retains control</a:t>
            </a:r>
            <a:endParaRPr lang="en-US" sz="2700" dirty="0"/>
          </a:p>
          <a:p>
            <a:pPr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2700" dirty="0"/>
              <a:t>Hardware provides a lot of OS support</a:t>
            </a:r>
            <a:endParaRPr lang="en-US" sz="2700" dirty="0"/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500" dirty="0"/>
              <a:t>user vs kernel mode</a:t>
            </a:r>
            <a:endParaRPr lang="en-US" sz="2500" dirty="0"/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2500" dirty="0"/>
              <a:t>timer interrupts</a:t>
            </a:r>
            <a:endParaRPr lang="en-US" sz="2500" dirty="0"/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2500" dirty="0"/>
              <a:t>automatic register saving</a:t>
            </a:r>
            <a:endParaRPr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virtualization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669727" y="89297"/>
            <a:ext cx="7804547" cy="837531"/>
          </a:xfrm>
          <a:prstGeom prst="rect">
            <a:avLst/>
          </a:prstGeom>
        </p:spPr>
        <p:txBody>
          <a:bodyPr/>
          <a:lstStyle>
            <a:lvl1pPr defTabSz="525780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FFFFFF"/>
                </a:solidFill>
              </a:rPr>
              <a:t>Process Creation</a:t>
            </a:r>
            <a:endParaRPr sz="5100" dirty="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 flipV="1">
            <a:off x="2318158" y="4036218"/>
            <a:ext cx="4507684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32" name="Shape 332"/>
          <p:cNvSpPr/>
          <p:nvPr/>
        </p:nvSpPr>
        <p:spPr>
          <a:xfrm flipV="1">
            <a:off x="3211126" y="3494996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33" name="Shape 333"/>
          <p:cNvSpPr/>
          <p:nvPr/>
        </p:nvSpPr>
        <p:spPr>
          <a:xfrm flipV="1">
            <a:off x="5890033" y="3494996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Shape 334"/>
          <p:cNvSpPr/>
          <p:nvPr/>
        </p:nvSpPr>
        <p:spPr>
          <a:xfrm flipV="1">
            <a:off x="4639876" y="4030777"/>
            <a:ext cx="1" cy="541223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657611" y="5598914"/>
            <a:ext cx="1984020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652242" y="4545975"/>
            <a:ext cx="1994757" cy="123927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657611" y="4348758"/>
            <a:ext cx="1984020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684525" y="1431634"/>
            <a:ext cx="2393669" cy="2086663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80573" y="4850544"/>
            <a:ext cx="1171984" cy="1032394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data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962409" y="4841750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005619" y="1431634"/>
            <a:ext cx="2393669" cy="2086663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342" name="Shape 342"/>
          <p:cNvSpPr/>
          <p:nvPr/>
        </p:nvSpPr>
        <p:spPr>
          <a:xfrm>
            <a:off x="2917351" y="1050131"/>
            <a:ext cx="539742" cy="32861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CPU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392455" y="1050131"/>
            <a:ext cx="996302" cy="328612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5221799" y="1534914"/>
            <a:ext cx="1171984" cy="1955724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static data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123268" y="1543859"/>
            <a:ext cx="1558510" cy="1590927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 flipV="1">
            <a:off x="6506765" y="3119437"/>
            <a:ext cx="1" cy="1946673"/>
          </a:xfrm>
          <a:prstGeom prst="line">
            <a:avLst/>
          </a:prstGeom>
          <a:ln w="76200">
            <a:solidFill>
              <a:srgbClr val="971817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6034" y="5056801"/>
            <a:ext cx="1160390" cy="1"/>
          </a:xfrm>
          <a:prstGeom prst="line">
            <a:avLst/>
          </a:prstGeom>
          <a:ln w="76200">
            <a:solidFill>
              <a:srgbClr val="971817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62" y="183054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processor executes multiple processes concurrently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/>
          </a:p>
          <a:p>
            <a:pPr lvl="1"/>
            <a:r>
              <a:rPr lang="en-US" dirty="0"/>
              <a:t>Address spaces managed by virtual memory system (later in course)</a:t>
            </a:r>
            <a:endParaRPr lang="en-US" dirty="0"/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Saved registers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commondata" val="eyJoZGlkIjoiMjk4NDYwY2ZlNTg5ZDYyYWNiY2MzOGM5NmZlOThkYTA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22611</Words>
  <Application>WPS 演示</Application>
  <PresentationFormat>全屏显示(4:3)</PresentationFormat>
  <Paragraphs>1671</Paragraphs>
  <Slides>71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6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Marker Felt</vt:lpstr>
      <vt:lpstr>微软雅黑</vt:lpstr>
      <vt:lpstr>Arial Unicode MS</vt:lpstr>
      <vt:lpstr>Times</vt:lpstr>
      <vt:lpstr>Courier New</vt:lpstr>
      <vt:lpstr>Calibri</vt:lpstr>
      <vt:lpstr>Wingdings</vt:lpstr>
      <vt:lpstr>Courier</vt:lpstr>
      <vt:lpstr>Courier New</vt:lpstr>
      <vt:lpstr>msgothic</vt:lpstr>
      <vt:lpstr>Segoe Print</vt:lpstr>
      <vt:lpstr>Arial</vt:lpstr>
      <vt:lpstr>Courier</vt:lpstr>
      <vt:lpstr>Helvetica</vt:lpstr>
      <vt:lpstr>Calisto MT</vt:lpstr>
      <vt:lpstr>Helvetica Light</vt:lpstr>
      <vt:lpstr>template2007</vt:lpstr>
      <vt:lpstr>Virtualization: The CPU</vt:lpstr>
      <vt:lpstr>PowerPoint 演示文稿</vt:lpstr>
      <vt:lpstr>What is a Process?</vt:lpstr>
      <vt:lpstr>Processes</vt:lpstr>
      <vt:lpstr>Multiprocessing: The Illusion</vt:lpstr>
      <vt:lpstr>Processes vs. Programs</vt:lpstr>
      <vt:lpstr>Process Creation</vt:lpstr>
      <vt:lpstr>Process Creation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Process Creation</vt:lpstr>
      <vt:lpstr>Process Creation</vt:lpstr>
      <vt:lpstr>Conceptual View of fork</vt:lpstr>
      <vt:lpstr>Unix Process Creation </vt:lpstr>
      <vt:lpstr>Creating Processes</vt:lpstr>
      <vt:lpstr>Conceptual View of fork</vt:lpstr>
      <vt:lpstr>fork Example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wait: Synchronizing with Children</vt:lpstr>
      <vt:lpstr>execve: Loading and Running Programs</vt:lpstr>
      <vt:lpstr>PowerPoint 演示文稿</vt:lpstr>
      <vt:lpstr>PowerPoint 演示文稿</vt:lpstr>
      <vt:lpstr>How to Provide Good CPU Performance?</vt:lpstr>
      <vt:lpstr>Problem 1: Restricted OPS</vt:lpstr>
      <vt:lpstr>What to limit?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Problem 2: How to take CPU away?</vt:lpstr>
      <vt:lpstr>Dispatch Mechanism</vt:lpstr>
      <vt:lpstr>Q1: How does Dispatcher get control?</vt:lpstr>
      <vt:lpstr>Cooperative Approach</vt:lpstr>
      <vt:lpstr>Cooperative Approach</vt:lpstr>
      <vt:lpstr>Cooperative Approach</vt:lpstr>
      <vt:lpstr>Cooperative Approach</vt:lpstr>
      <vt:lpstr>Cooperative Approach</vt:lpstr>
      <vt:lpstr>Q1: How does Dispatcher Run?</vt:lpstr>
      <vt:lpstr>Q1: How does Dispatcher Run?</vt:lpstr>
      <vt:lpstr>Q2: What Context must be saved?</vt:lpstr>
      <vt:lpstr>Context Switching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does it work in x86</vt:lpstr>
      <vt:lpstr>Problem 3: Slow Ops such as I/O?</vt:lpstr>
      <vt:lpstr>State Transitions</vt:lpstr>
      <vt:lpstr>Problem 3: Slow Ops such as I/O?</vt:lpstr>
      <vt:lpstr>Summary for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Virtualization:  The CPU</dc:title>
  <dc:creator>Kay Kay</dc:creator>
  <dc:description>Redesign of slides created by Randal E. Bryant and David R. O'Hallaron</dc:description>
  <cp:lastModifiedBy>陈锐林</cp:lastModifiedBy>
  <cp:revision>22</cp:revision>
  <cp:lastPrinted>2017-08-31T16:02:00Z</cp:lastPrinted>
  <dcterms:created xsi:type="dcterms:W3CDTF">2021-09-22T01:01:00Z</dcterms:created>
  <dcterms:modified xsi:type="dcterms:W3CDTF">2023-12-24T02:42:43Z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D851A6857E114397B05C272119E509F6_12</vt:lpwstr>
  </property>
  <property fmtid="{D5CDD505-2E9C-101B-9397-08002B2CF9AE}" pid="3" name="KSOProductBuildVer">
    <vt:lpwstr>2052-12.1.0.15712</vt:lpwstr>
  </property>
</Properties>
</file>