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403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310" r:id="rId16"/>
    <p:sldId id="312" r:id="rId17"/>
    <p:sldId id="417" r:id="rId18"/>
    <p:sldId id="314" r:id="rId19"/>
    <p:sldId id="318" r:id="rId20"/>
    <p:sldId id="322" r:id="rId21"/>
    <p:sldId id="324" r:id="rId22"/>
    <p:sldId id="326" r:id="rId23"/>
    <p:sldId id="418" r:id="rId24"/>
    <p:sldId id="419" r:id="rId25"/>
    <p:sldId id="329" r:id="rId26"/>
    <p:sldId id="331" r:id="rId27"/>
    <p:sldId id="336" r:id="rId28"/>
    <p:sldId id="340" r:id="rId29"/>
    <p:sldId id="342" r:id="rId30"/>
    <p:sldId id="344" r:id="rId31"/>
    <p:sldId id="347" r:id="rId32"/>
    <p:sldId id="352" r:id="rId33"/>
    <p:sldId id="356" r:id="rId34"/>
    <p:sldId id="415" r:id="rId35"/>
    <p:sldId id="406" r:id="rId36"/>
    <p:sldId id="357" r:id="rId37"/>
    <p:sldId id="360" r:id="rId38"/>
    <p:sldId id="362" r:id="rId39"/>
    <p:sldId id="367" r:id="rId40"/>
    <p:sldId id="368" r:id="rId41"/>
    <p:sldId id="369" r:id="rId42"/>
    <p:sldId id="371" r:id="rId43"/>
    <p:sldId id="373" r:id="rId44"/>
    <p:sldId id="409" r:id="rId45"/>
    <p:sldId id="410" r:id="rId46"/>
    <p:sldId id="411" r:id="rId47"/>
    <p:sldId id="412" r:id="rId48"/>
    <p:sldId id="413" r:id="rId49"/>
    <p:sldId id="379" r:id="rId50"/>
    <p:sldId id="381" r:id="rId51"/>
    <p:sldId id="382" r:id="rId52"/>
    <p:sldId id="407" r:id="rId53"/>
    <p:sldId id="386" r:id="rId54"/>
    <p:sldId id="387" r:id="rId55"/>
    <p:sldId id="388" r:id="rId56"/>
    <p:sldId id="389" r:id="rId57"/>
    <p:sldId id="391" r:id="rId58"/>
    <p:sldId id="416" r:id="rId59"/>
    <p:sldId id="393" r:id="rId60"/>
    <p:sldId id="394" r:id="rId61"/>
    <p:sldId id="395" r:id="rId62"/>
    <p:sldId id="414" r:id="rId63"/>
    <p:sldId id="408" r:id="rId64"/>
    <p:sldId id="401" r:id="rId65"/>
  </p:sldIdLst>
  <p:sldSz cx="9144000" cy="6858000" type="screen4x3"/>
  <p:notesSz cx="7302500" cy="9586913"/>
  <p:custDataLst>
    <p:tags r:id="rId6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22" autoAdjust="0"/>
    <p:restoredTop sz="90587"/>
  </p:normalViewPr>
  <p:slideViewPr>
    <p:cSldViewPr snapToObjects="1">
      <p:cViewPr varScale="1">
        <p:scale>
          <a:sx n="113" d="100"/>
          <a:sy n="113" d="100"/>
        </p:scale>
        <p:origin x="9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imap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memory, which include the “latest” inode N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/>
          <a:lstStyle>
            <a:lvl1pPr algn="ctr">
              <a:defRPr sz="2250"/>
            </a:lvl1pPr>
            <a:lvl2pPr algn="ctr">
              <a:defRPr sz="2250"/>
            </a:lvl2pPr>
            <a:lvl3pPr algn="ctr">
              <a:defRPr sz="2250"/>
            </a:lvl3pPr>
            <a:lvl4pPr algn="ctr">
              <a:defRPr sz="2250"/>
            </a:lvl4pPr>
            <a:lvl5pPr algn="ctr"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529092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2" r:id="rId14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1" y="2057400"/>
            <a:ext cx="8305617" cy="1143000"/>
          </a:xfrm>
        </p:spPr>
        <p:txBody>
          <a:bodyPr/>
          <a:lstStyle/>
          <a:p>
            <a:pPr algn="ctr"/>
            <a:r>
              <a:rPr lang="en-US" dirty="0"/>
              <a:t>Persistence: Log-Structured FS (LFS)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571874"/>
            <a:ext cx="8610600" cy="3063727"/>
          </a:xfrm>
        </p:spPr>
        <p:txBody>
          <a:bodyPr>
            <a:normAutofit/>
          </a:bodyPr>
          <a:lstStyle/>
          <a:p>
            <a:pPr marL="609569" indent="-609569"/>
            <a:r>
              <a:rPr lang="en-US" sz="2250" b="1" dirty="0"/>
              <a:t>Questions answered in this lecture:</a:t>
            </a:r>
          </a:p>
          <a:p>
            <a:pPr marL="609569" indent="-609569"/>
            <a:r>
              <a:rPr lang="en-US" sz="2250" dirty="0"/>
              <a:t>Besides Journaling, how else can disks be updated atomically?</a:t>
            </a:r>
          </a:p>
          <a:p>
            <a:pPr marL="609569" indent="-609569"/>
            <a:r>
              <a:rPr lang="en-US" sz="2250" dirty="0"/>
              <a:t>Does on-disk </a:t>
            </a:r>
            <a:r>
              <a:rPr lang="en-US" sz="2250" b="1" dirty="0"/>
              <a:t>log </a:t>
            </a:r>
            <a:r>
              <a:rPr lang="en-US" sz="2250" dirty="0"/>
              <a:t>help performance of writes or reads?</a:t>
            </a:r>
          </a:p>
          <a:p>
            <a:pPr marL="609569" indent="-609569"/>
            <a:r>
              <a:rPr lang="en-US" sz="2250" dirty="0"/>
              <a:t>How to </a:t>
            </a:r>
            <a:r>
              <a:rPr lang="en-US" sz="2250" b="1" dirty="0"/>
              <a:t>find </a:t>
            </a:r>
            <a:r>
              <a:rPr lang="en-US" sz="2250" b="1" dirty="0" err="1"/>
              <a:t>inodes</a:t>
            </a:r>
            <a:r>
              <a:rPr lang="en-US" sz="2250" b="1" dirty="0"/>
              <a:t> </a:t>
            </a:r>
            <a:r>
              <a:rPr lang="en-US" sz="2250" dirty="0"/>
              <a:t>in on-disk log?</a:t>
            </a:r>
          </a:p>
          <a:p>
            <a:pPr marL="609569" indent="-609569"/>
            <a:r>
              <a:rPr lang="en-US" sz="2250" dirty="0"/>
              <a:t>How to </a:t>
            </a:r>
            <a:r>
              <a:rPr lang="en-US" sz="2250" b="1" dirty="0"/>
              <a:t>recover</a:t>
            </a:r>
            <a:r>
              <a:rPr lang="en-US" sz="2250" dirty="0"/>
              <a:t> from a crash?</a:t>
            </a:r>
          </a:p>
          <a:p>
            <a:pPr marL="609569" indent="-609569"/>
            <a:r>
              <a:rPr lang="en-US" sz="2250" dirty="0"/>
              <a:t>How to </a:t>
            </a:r>
            <a:r>
              <a:rPr lang="en-US" sz="2250" b="1" dirty="0"/>
              <a:t>garbage collect </a:t>
            </a:r>
            <a:r>
              <a:rPr lang="en-US" sz="2250" dirty="0"/>
              <a:t>dead information?</a:t>
            </a:r>
          </a:p>
          <a:p>
            <a:pPr marL="609569" indent="-609569"/>
            <a:endParaRPr lang="en-US" sz="22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TODAY: W</a:t>
            </a:r>
            <a:r>
              <a:rPr sz="3600" dirty="0">
                <a:solidFill>
                  <a:srgbClr val="000000"/>
                </a:solidFill>
              </a:rPr>
              <a:t>rite New, Discard Old</a:t>
            </a:r>
          </a:p>
        </p:txBody>
      </p:sp>
      <p:sp>
        <p:nvSpPr>
          <p:cNvPr id="167" name="Shape 167"/>
          <p:cNvSpPr/>
          <p:nvPr/>
        </p:nvSpPr>
        <p:spPr>
          <a:xfrm>
            <a:off x="1441719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68" name="Shape 168"/>
          <p:cNvSpPr/>
          <p:nvPr/>
        </p:nvSpPr>
        <p:spPr>
          <a:xfrm>
            <a:off x="790133" y="3994189"/>
            <a:ext cx="1137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169" name="Shape 169"/>
          <p:cNvSpPr/>
          <p:nvPr/>
        </p:nvSpPr>
        <p:spPr>
          <a:xfrm flipV="1">
            <a:off x="1429721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842146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1" name="Shape 171"/>
          <p:cNvSpPr/>
          <p:nvPr/>
        </p:nvSpPr>
        <p:spPr>
          <a:xfrm>
            <a:off x="5193137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72" name="Shape 172"/>
          <p:cNvSpPr/>
          <p:nvPr/>
        </p:nvSpPr>
        <p:spPr>
          <a:xfrm>
            <a:off x="6593564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76822" y="5048518"/>
            <a:ext cx="379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Make a </a:t>
            </a:r>
            <a:r>
              <a:rPr lang="en-US" b="0" dirty="0">
                <a:solidFill>
                  <a:srgbClr val="921F07"/>
                </a:solidFill>
                <a:latin typeface="Calibri" panose="020F0502020204030204" pitchFamily="34" charset="0"/>
              </a:rPr>
              <a:t>copy-on-write (COW)</a:t>
            </a:r>
            <a:endParaRPr lang="en-US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16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TODAY: Write New, Discard Old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441719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76" name="Shape 176"/>
          <p:cNvSpPr/>
          <p:nvPr/>
        </p:nvSpPr>
        <p:spPr>
          <a:xfrm>
            <a:off x="790133" y="3994189"/>
            <a:ext cx="1137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177" name="Shape 177"/>
          <p:cNvSpPr/>
          <p:nvPr/>
        </p:nvSpPr>
        <p:spPr>
          <a:xfrm flipV="1">
            <a:off x="1429721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842146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Shape 179"/>
          <p:cNvSpPr/>
          <p:nvPr/>
        </p:nvSpPr>
        <p:spPr>
          <a:xfrm>
            <a:off x="5193137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0" name="Shape 180"/>
          <p:cNvSpPr/>
          <p:nvPr/>
        </p:nvSpPr>
        <p:spPr>
          <a:xfrm>
            <a:off x="6593564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95319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TODAY: Write New, Discard Old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441719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84" name="Shape 184"/>
          <p:cNvSpPr/>
          <p:nvPr/>
        </p:nvSpPr>
        <p:spPr>
          <a:xfrm>
            <a:off x="790133" y="3994189"/>
            <a:ext cx="1137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185" name="Shape 185"/>
          <p:cNvSpPr/>
          <p:nvPr/>
        </p:nvSpPr>
        <p:spPr>
          <a:xfrm flipV="1">
            <a:off x="1429721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842146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7" name="Shape 187"/>
          <p:cNvSpPr/>
          <p:nvPr/>
        </p:nvSpPr>
        <p:spPr>
          <a:xfrm>
            <a:off x="5193137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8" name="Shape 188"/>
          <p:cNvSpPr/>
          <p:nvPr/>
        </p:nvSpPr>
        <p:spPr>
          <a:xfrm>
            <a:off x="6593564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4368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TODAY: Write New, Discard Old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441719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2" name="Shape 192"/>
          <p:cNvSpPr/>
          <p:nvPr/>
        </p:nvSpPr>
        <p:spPr>
          <a:xfrm>
            <a:off x="790133" y="3994189"/>
            <a:ext cx="1137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193" name="Shape 193"/>
          <p:cNvSpPr/>
          <p:nvPr/>
        </p:nvSpPr>
        <p:spPr>
          <a:xfrm flipV="1">
            <a:off x="1963199" y="2936773"/>
            <a:ext cx="3083742" cy="9912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842146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5" name="Shape 195"/>
          <p:cNvSpPr/>
          <p:nvPr/>
        </p:nvSpPr>
        <p:spPr>
          <a:xfrm>
            <a:off x="5193137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6" name="Shape 196"/>
          <p:cNvSpPr/>
          <p:nvPr/>
        </p:nvSpPr>
        <p:spPr>
          <a:xfrm>
            <a:off x="6593564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347827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TODAY: Write New, Discard Old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790133" y="3994189"/>
            <a:ext cx="1137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1963199" y="2936773"/>
            <a:ext cx="3083742" cy="9912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5193137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2" name="Shape 202"/>
          <p:cNvSpPr/>
          <p:nvPr/>
        </p:nvSpPr>
        <p:spPr>
          <a:xfrm>
            <a:off x="6593564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195" y="5279510"/>
            <a:ext cx="254928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0" dirty="0">
                <a:latin typeface="Calibri" panose="020F0502020204030204" pitchFamily="34" charset="0"/>
              </a:rPr>
              <a:t>Obvious advantage?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755" y="5690681"/>
            <a:ext cx="511447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0" dirty="0">
                <a:solidFill>
                  <a:srgbClr val="0070C0"/>
                </a:solidFill>
                <a:latin typeface="Calibri" panose="020F0502020204030204" pitchFamily="34" charset="0"/>
              </a:rPr>
              <a:t>Only write new data once instead of twice</a:t>
            </a:r>
          </a:p>
        </p:txBody>
      </p:sp>
    </p:spTree>
    <p:extLst>
      <p:ext uri="{BB962C8B-B14F-4D97-AF65-F5344CB8AC3E}">
        <p14:creationId xmlns:p14="http://schemas.microsoft.com/office/powerpoint/2010/main" val="282526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LFS </a:t>
            </a:r>
            <a:r>
              <a:rPr sz="3600" dirty="0">
                <a:solidFill>
                  <a:srgbClr val="000000"/>
                </a:solidFill>
              </a:rPr>
              <a:t>Performance Goal</a:t>
            </a:r>
          </a:p>
        </p:txBody>
      </p:sp>
      <p:sp>
        <p:nvSpPr>
          <p:cNvPr id="627" name="Shape 627"/>
          <p:cNvSpPr>
            <a:spLocks noGrp="1"/>
          </p:cNvSpPr>
          <p:nvPr>
            <p:ph type="body" idx="4294967295"/>
          </p:nvPr>
        </p:nvSpPr>
        <p:spPr>
          <a:xfrm>
            <a:off x="349406" y="1669605"/>
            <a:ext cx="8541032" cy="497969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Motivation: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/>
              <a:t>FS performance is </a:t>
            </a:r>
            <a:r>
              <a:rPr lang="en-US" sz="2500" dirty="0">
                <a:solidFill>
                  <a:srgbClr val="C00000"/>
                </a:solidFill>
              </a:rPr>
              <a:t>largely determined by write performance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C00000"/>
                </a:solidFill>
              </a:rPr>
              <a:t>Growing gap </a:t>
            </a:r>
            <a:r>
              <a:rPr lang="en-US" sz="2500" dirty="0">
                <a:solidFill>
                  <a:srgbClr val="333333"/>
                </a:solidFill>
              </a:rPr>
              <a:t>between </a:t>
            </a:r>
            <a:r>
              <a:rPr lang="en-US" sz="2500" dirty="0">
                <a:solidFill>
                  <a:srgbClr val="0070C0"/>
                </a:solidFill>
              </a:rPr>
              <a:t>sequential and random </a:t>
            </a:r>
            <a:r>
              <a:rPr lang="en-US" sz="2500" dirty="0">
                <a:solidFill>
                  <a:srgbClr val="333333"/>
                </a:solidFill>
              </a:rPr>
              <a:t>I/O performance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FFS</a:t>
            </a:r>
            <a:r>
              <a:rPr lang="zh-CN" altLang="en-US" sz="2500" dirty="0">
                <a:solidFill>
                  <a:srgbClr val="333333"/>
                </a:solidFill>
              </a:rPr>
              <a:t> </a:t>
            </a:r>
            <a:r>
              <a:rPr lang="en-US" altLang="zh-CN" sz="2500" dirty="0">
                <a:solidFill>
                  <a:srgbClr val="333333"/>
                </a:solidFill>
              </a:rPr>
              <a:t>incurs</a:t>
            </a:r>
            <a:r>
              <a:rPr lang="zh-CN" altLang="en-US" sz="2500" dirty="0">
                <a:solidFill>
                  <a:srgbClr val="333333"/>
                </a:solidFill>
              </a:rPr>
              <a:t> </a:t>
            </a:r>
            <a:r>
              <a:rPr lang="en-US" altLang="zh-CN" sz="2500" dirty="0">
                <a:solidFill>
                  <a:srgbClr val="333333"/>
                </a:solidFill>
              </a:rPr>
              <a:t>many</a:t>
            </a:r>
            <a:r>
              <a:rPr lang="zh-CN" altLang="en-US" sz="2500" dirty="0">
                <a:solidFill>
                  <a:srgbClr val="333333"/>
                </a:solidFill>
              </a:rPr>
              <a:t> </a:t>
            </a:r>
            <a:r>
              <a:rPr lang="en-US" altLang="zh-CN" sz="2500" dirty="0">
                <a:solidFill>
                  <a:srgbClr val="333333"/>
                </a:solidFill>
              </a:rPr>
              <a:t>short</a:t>
            </a:r>
            <a:r>
              <a:rPr lang="zh-CN" altLang="en-US" sz="2500" dirty="0">
                <a:solidFill>
                  <a:srgbClr val="333333"/>
                </a:solidFill>
              </a:rPr>
              <a:t> </a:t>
            </a:r>
            <a:r>
              <a:rPr lang="en-US" altLang="zh-CN" sz="2500" dirty="0">
                <a:solidFill>
                  <a:srgbClr val="333333"/>
                </a:solidFill>
              </a:rPr>
              <a:t>seeks</a:t>
            </a:r>
            <a:r>
              <a:rPr lang="zh-CN" altLang="en-US" sz="2500" dirty="0">
                <a:solidFill>
                  <a:srgbClr val="333333"/>
                </a:solidFill>
              </a:rPr>
              <a:t> </a:t>
            </a:r>
            <a:r>
              <a:rPr lang="en-US" altLang="zh-CN" sz="2500" dirty="0">
                <a:solidFill>
                  <a:srgbClr val="333333"/>
                </a:solidFill>
              </a:rPr>
              <a:t>and</a:t>
            </a:r>
            <a:r>
              <a:rPr lang="zh-CN" altLang="en-US" sz="2500" dirty="0">
                <a:solidFill>
                  <a:srgbClr val="333333"/>
                </a:solidFill>
              </a:rPr>
              <a:t> </a:t>
            </a:r>
            <a:r>
              <a:rPr lang="en-US" altLang="zh-CN" sz="2500" dirty="0">
                <a:solidFill>
                  <a:srgbClr val="333333"/>
                </a:solidFill>
              </a:rPr>
              <a:t>rotational</a:t>
            </a:r>
            <a:r>
              <a:rPr lang="zh-CN" altLang="en-US" sz="2500" dirty="0">
                <a:solidFill>
                  <a:srgbClr val="333333"/>
                </a:solidFill>
              </a:rPr>
              <a:t> </a:t>
            </a:r>
            <a:r>
              <a:rPr lang="en-US" altLang="zh-CN" sz="2500" dirty="0">
                <a:solidFill>
                  <a:srgbClr val="333333"/>
                </a:solidFill>
              </a:rPr>
              <a:t>delays</a:t>
            </a:r>
            <a:r>
              <a:rPr lang="zh-CN" altLang="en-US" sz="2500" dirty="0">
                <a:solidFill>
                  <a:srgbClr val="333333"/>
                </a:solidFill>
              </a:rPr>
              <a:t> </a:t>
            </a:r>
            <a:r>
              <a:rPr lang="en-US" altLang="zh-CN" sz="2500" dirty="0">
                <a:solidFill>
                  <a:srgbClr val="333333"/>
                </a:solidFill>
              </a:rPr>
              <a:t>(</a:t>
            </a:r>
            <a:r>
              <a:rPr lang="en-US" altLang="zh-CN" sz="2500" dirty="0">
                <a:solidFill>
                  <a:srgbClr val="C00000"/>
                </a:solidFill>
              </a:rPr>
              <a:t>small random IO</a:t>
            </a:r>
            <a:r>
              <a:rPr lang="en-US" altLang="zh-CN" sz="2500" dirty="0">
                <a:solidFill>
                  <a:srgbClr val="333333"/>
                </a:solidFill>
              </a:rPr>
              <a:t>)</a:t>
            </a: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RAID 4 and RAID-5 especially bad with </a:t>
            </a:r>
            <a:r>
              <a:rPr lang="en-US" sz="2500" dirty="0">
                <a:solidFill>
                  <a:srgbClr val="C00000"/>
                </a:solidFill>
              </a:rPr>
              <a:t>small random writes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Idea: use disk </a:t>
            </a:r>
            <a:r>
              <a:rPr sz="2672" dirty="0">
                <a:solidFill>
                  <a:srgbClr val="0070C0"/>
                </a:solidFill>
              </a:rPr>
              <a:t>purely sequentially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B050"/>
                </a:solidFill>
              </a:rPr>
              <a:t>Easy</a:t>
            </a:r>
            <a:r>
              <a:rPr lang="en-US" sz="2672" dirty="0">
                <a:solidFill>
                  <a:srgbClr val="333333"/>
                </a:solidFill>
              </a:rPr>
              <a:t> for writes to use disk sequentially – why?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Can do all writes near each other to empty space – new copy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32" dirty="0">
                <a:solidFill>
                  <a:srgbClr val="333333"/>
                </a:solidFill>
              </a:rPr>
              <a:t>Works well with RAID-5 (large sequential writes)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C00000"/>
                </a:solidFill>
              </a:rPr>
              <a:t>Hard</a:t>
            </a:r>
            <a:r>
              <a:rPr sz="2672" dirty="0">
                <a:solidFill>
                  <a:srgbClr val="333333"/>
                </a:solidFill>
              </a:rPr>
              <a:t> for reads – why?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The desired block to be read may be anywhere on disk (workload dependent, ad-hoc)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32" dirty="0">
                <a:solidFill>
                  <a:srgbClr val="333333"/>
                </a:solidFill>
              </a:rPr>
              <a:t>Maybe not be too bad if disk reads are slow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Memory sizes are growing (cache more reads)</a:t>
            </a:r>
            <a:endParaRPr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64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LFS Strategy</a:t>
            </a:r>
          </a:p>
        </p:txBody>
      </p:sp>
      <p:sp>
        <p:nvSpPr>
          <p:cNvPr id="633" name="Shape 633"/>
          <p:cNvSpPr>
            <a:spLocks noGrp="1"/>
          </p:cNvSpPr>
          <p:nvPr>
            <p:ph type="body" idx="4294967295"/>
          </p:nvPr>
        </p:nvSpPr>
        <p:spPr>
          <a:xfrm>
            <a:off x="329995" y="1640484"/>
            <a:ext cx="8814005" cy="371028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File system </a:t>
            </a:r>
            <a:r>
              <a:rPr lang="en-US" sz="2672" dirty="0">
                <a:solidFill>
                  <a:srgbClr val="0070C0"/>
                </a:solidFill>
              </a:rPr>
              <a:t>buffers writes </a:t>
            </a:r>
            <a:r>
              <a:rPr lang="en-US" sz="2672" dirty="0">
                <a:solidFill>
                  <a:srgbClr val="333333"/>
                </a:solidFill>
              </a:rPr>
              <a:t>in main memory until “enough” data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How much is enough? 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Enough to get </a:t>
            </a:r>
            <a:r>
              <a:rPr lang="en-US" sz="2461" dirty="0">
                <a:solidFill>
                  <a:srgbClr val="0070C0"/>
                </a:solidFill>
              </a:rPr>
              <a:t>good sequential bandwidth </a:t>
            </a:r>
            <a:r>
              <a:rPr lang="en-US" sz="2461" dirty="0">
                <a:solidFill>
                  <a:srgbClr val="333333"/>
                </a:solidFill>
              </a:rPr>
              <a:t>from disk (MB)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Write buffered </a:t>
            </a:r>
            <a:r>
              <a:rPr sz="2672" dirty="0">
                <a:solidFill>
                  <a:srgbClr val="333333"/>
                </a:solidFill>
              </a:rPr>
              <a:t>data sequentially to </a:t>
            </a:r>
            <a:r>
              <a:rPr sz="2672" dirty="0">
                <a:solidFill>
                  <a:srgbClr val="0070C0"/>
                </a:solidFill>
              </a:rPr>
              <a:t>new segment</a:t>
            </a:r>
            <a:r>
              <a:rPr lang="en-US" sz="2672" dirty="0">
                <a:solidFill>
                  <a:srgbClr val="0070C0"/>
                </a:solidFill>
              </a:rPr>
              <a:t> </a:t>
            </a:r>
            <a:r>
              <a:rPr lang="en-US" sz="2672" dirty="0">
                <a:solidFill>
                  <a:srgbClr val="333333"/>
                </a:solidFill>
              </a:rPr>
              <a:t>on disk</a:t>
            </a:r>
            <a:endParaRPr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Never overwrite</a:t>
            </a:r>
            <a:r>
              <a:rPr lang="en-US" sz="2672" dirty="0">
                <a:solidFill>
                  <a:srgbClr val="333333"/>
                </a:solidFill>
              </a:rPr>
              <a:t> old info: </a:t>
            </a:r>
            <a:r>
              <a:rPr lang="en-US" sz="2672" dirty="0">
                <a:solidFill>
                  <a:srgbClr val="0070C0"/>
                </a:solidFill>
              </a:rPr>
              <a:t>old copies left behind</a:t>
            </a:r>
            <a:endParaRPr sz="2672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070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Write Buffering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33" name="Shape 633"/>
          <p:cNvSpPr>
            <a:spLocks noGrp="1"/>
          </p:cNvSpPr>
          <p:nvPr>
            <p:ph type="body" idx="4294967295"/>
          </p:nvPr>
        </p:nvSpPr>
        <p:spPr>
          <a:xfrm>
            <a:off x="329995" y="1640484"/>
            <a:ext cx="8562485" cy="452482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Why: simply writing to disk in sequential order is </a:t>
            </a:r>
            <a:r>
              <a:rPr lang="en-US" sz="2672" dirty="0">
                <a:solidFill>
                  <a:srgbClr val="C00000"/>
                </a:solidFill>
              </a:rPr>
              <a:t>not enough</a:t>
            </a:r>
            <a:r>
              <a:rPr lang="en-US" sz="2672" dirty="0">
                <a:solidFill>
                  <a:srgbClr val="333333"/>
                </a:solidFill>
              </a:rPr>
              <a:t> to achieve peak performance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In-between the two writes, unfortunately, the disk </a:t>
            </a:r>
            <a:r>
              <a:rPr lang="en-US" sz="2461" dirty="0">
                <a:solidFill>
                  <a:srgbClr val="C00000"/>
                </a:solidFill>
              </a:rPr>
              <a:t>has rotated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You have to </a:t>
            </a:r>
            <a:r>
              <a:rPr lang="en-US" sz="2461" dirty="0">
                <a:solidFill>
                  <a:srgbClr val="C00000"/>
                </a:solidFill>
              </a:rPr>
              <a:t>wait</a:t>
            </a:r>
            <a:r>
              <a:rPr lang="en-US" sz="2461" dirty="0">
                <a:solidFill>
                  <a:srgbClr val="333333"/>
                </a:solidFill>
              </a:rPr>
              <a:t> before commiting the second write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Solution: </a:t>
            </a:r>
            <a:r>
              <a:rPr lang="en-US" sz="2672" dirty="0">
                <a:solidFill>
                  <a:srgbClr val="0070C0"/>
                </a:solidFill>
              </a:rPr>
              <a:t>Write Buffering</a:t>
            </a:r>
            <a:endParaRPr sz="2672" dirty="0">
              <a:solidFill>
                <a:srgbClr val="0070C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Before writing to the disk, LFS keeps track of updates in memory;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when it has received a sufficient number of updates, it writes them to disk all at once, thus ensuring efficient use of the disk.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2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</a:rPr>
              <a:t>Segment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>
                <a:solidFill>
                  <a:srgbClr val="333333"/>
                </a:solidFill>
              </a:rPr>
              <a:t>The large chunk of updates LFS writes at one time is referred to by the name of a </a:t>
            </a:r>
            <a:r>
              <a:rPr lang="en-US" sz="2272" dirty="0">
                <a:solidFill>
                  <a:srgbClr val="0070C0"/>
                </a:solidFill>
              </a:rPr>
              <a:t>segment</a:t>
            </a:r>
            <a:r>
              <a:rPr lang="en-US" sz="2272" dirty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2186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2085683" y="2026233"/>
            <a:ext cx="220892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Big Picture</a:t>
            </a:r>
          </a:p>
        </p:txBody>
      </p:sp>
      <p:sp>
        <p:nvSpPr>
          <p:cNvPr id="643" name="Shape 643"/>
          <p:cNvSpPr/>
          <p:nvPr/>
        </p:nvSpPr>
        <p:spPr>
          <a:xfrm>
            <a:off x="2085683" y="3276389"/>
            <a:ext cx="4972634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2085684" y="2026233"/>
            <a:ext cx="755967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1010544" y="2064008"/>
            <a:ext cx="96180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buffer:</a:t>
            </a:r>
          </a:p>
        </p:txBody>
      </p:sp>
      <p:sp>
        <p:nvSpPr>
          <p:cNvPr id="646" name="Shape 646"/>
          <p:cNvSpPr/>
          <p:nvPr/>
        </p:nvSpPr>
        <p:spPr>
          <a:xfrm>
            <a:off x="1281452" y="3314164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8" name="Shape 648"/>
          <p:cNvSpPr/>
          <p:nvPr/>
        </p:nvSpPr>
        <p:spPr>
          <a:xfrm>
            <a:off x="2085683" y="2026233"/>
            <a:ext cx="541522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" name="Shape 655"/>
          <p:cNvSpPr/>
          <p:nvPr/>
        </p:nvSpPr>
        <p:spPr>
          <a:xfrm>
            <a:off x="2085684" y="202623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" name="Shape 662"/>
          <p:cNvSpPr/>
          <p:nvPr/>
        </p:nvSpPr>
        <p:spPr>
          <a:xfrm>
            <a:off x="2085684" y="3276389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2" name="Shape 748">
            <a:extLst>
              <a:ext uri="{FF2B5EF4-FFF2-40B4-BE49-F238E27FC236}">
                <a16:creationId xmlns:a16="http://schemas.microsoft.com/office/drawing/2014/main" id="{BD0AE9DF-813C-D171-6C82-8987331DF3EA}"/>
              </a:ext>
            </a:extLst>
          </p:cNvPr>
          <p:cNvSpPr/>
          <p:nvPr/>
        </p:nvSpPr>
        <p:spPr>
          <a:xfrm>
            <a:off x="3191434" y="1418295"/>
            <a:ext cx="1021819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segment</a:t>
            </a:r>
          </a:p>
        </p:txBody>
      </p:sp>
      <p:sp>
        <p:nvSpPr>
          <p:cNvPr id="3" name="Shape 750">
            <a:extLst>
              <a:ext uri="{FF2B5EF4-FFF2-40B4-BE49-F238E27FC236}">
                <a16:creationId xmlns:a16="http://schemas.microsoft.com/office/drawing/2014/main" id="{CC29DF55-8945-613F-79F3-7FFA4C55F47C}"/>
              </a:ext>
            </a:extLst>
          </p:cNvPr>
          <p:cNvSpPr/>
          <p:nvPr/>
        </p:nvSpPr>
        <p:spPr>
          <a:xfrm flipH="1">
            <a:off x="2722586" y="1700808"/>
            <a:ext cx="468848" cy="219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05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 animBg="1"/>
      <p:bldP spid="8" grpId="0" animBg="1"/>
      <p:bldP spid="9" grpId="0" animBg="1"/>
      <p:bldP spid="10" grpId="0" animBg="1"/>
      <p:bldP spid="2" grpId="0" animBg="1"/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2085683" y="2026233"/>
            <a:ext cx="220892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0" name="Shape 6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Big Picture</a:t>
            </a:r>
          </a:p>
        </p:txBody>
      </p:sp>
      <p:sp>
        <p:nvSpPr>
          <p:cNvPr id="671" name="Shape 671"/>
          <p:cNvSpPr/>
          <p:nvPr/>
        </p:nvSpPr>
        <p:spPr>
          <a:xfrm>
            <a:off x="2085684" y="2026233"/>
            <a:ext cx="755967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1010544" y="2064008"/>
            <a:ext cx="96180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buffer:</a:t>
            </a:r>
          </a:p>
        </p:txBody>
      </p:sp>
      <p:sp>
        <p:nvSpPr>
          <p:cNvPr id="673" name="Shape 673"/>
          <p:cNvSpPr/>
          <p:nvPr/>
        </p:nvSpPr>
        <p:spPr>
          <a:xfrm>
            <a:off x="2085684" y="3276389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2085683" y="3276389"/>
            <a:ext cx="4972634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1281452" y="3314164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9" name="Shape 677"/>
          <p:cNvSpPr/>
          <p:nvPr/>
        </p:nvSpPr>
        <p:spPr>
          <a:xfrm>
            <a:off x="2085683" y="2026233"/>
            <a:ext cx="541522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" name="Shape 685"/>
          <p:cNvSpPr/>
          <p:nvPr/>
        </p:nvSpPr>
        <p:spPr>
          <a:xfrm>
            <a:off x="2085684" y="2026233"/>
            <a:ext cx="755967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" name="Shape 693"/>
          <p:cNvSpPr/>
          <p:nvPr/>
        </p:nvSpPr>
        <p:spPr>
          <a:xfrm>
            <a:off x="2865580" y="3276389"/>
            <a:ext cx="755967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86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" grpId="0" animBg="1"/>
      <p:bldP spid="669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73201">
              <a:defRPr sz="6480"/>
            </a:lvl1pPr>
          </a:lstStyle>
          <a:p>
            <a:pPr lvl="0"/>
            <a:r>
              <a:rPr lang="en-US" sz="3600" dirty="0"/>
              <a:t>File-System Case Studies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4294967295"/>
          </p:nvPr>
        </p:nvSpPr>
        <p:spPr>
          <a:xfrm>
            <a:off x="401019" y="1776382"/>
            <a:ext cx="7961932" cy="358080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Local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latin typeface="Helvetica"/>
                <a:ea typeface="Helvetica"/>
                <a:cs typeface="Helvetica"/>
                <a:sym typeface="Helvetica"/>
              </a:rPr>
              <a:t>FFS</a:t>
            </a:r>
            <a:r>
              <a:rPr sz="2272" dirty="0"/>
              <a:t>: Fast File System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LFS</a:t>
            </a:r>
            <a:r>
              <a:rPr sz="2272" dirty="0">
                <a:solidFill>
                  <a:srgbClr val="000000"/>
                </a:solidFill>
              </a:rPr>
              <a:t>: Log-Structured File System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Network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latin typeface="Helvetica"/>
                <a:ea typeface="Helvetica"/>
                <a:cs typeface="Helvetica"/>
                <a:sym typeface="Helvetica"/>
              </a:rPr>
              <a:t>NFS</a:t>
            </a:r>
            <a:r>
              <a:rPr sz="2272" dirty="0"/>
              <a:t>: Network File System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latin typeface="Helvetica"/>
                <a:ea typeface="Helvetica"/>
                <a:cs typeface="Helvetica"/>
                <a:sym typeface="Helvetica"/>
              </a:rPr>
              <a:t>AFS</a:t>
            </a:r>
            <a:r>
              <a:rPr sz="2272" dirty="0"/>
              <a:t>: Andrew File System</a:t>
            </a:r>
          </a:p>
        </p:txBody>
      </p:sp>
    </p:spTree>
    <p:extLst>
      <p:ext uri="{BB962C8B-B14F-4D97-AF65-F5344CB8AC3E}">
        <p14:creationId xmlns:p14="http://schemas.microsoft.com/office/powerpoint/2010/main" val="10241026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2094724" y="2026233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2865580" y="3276389"/>
            <a:ext cx="755967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Big Picture</a:t>
            </a:r>
          </a:p>
        </p:txBody>
      </p:sp>
      <p:sp>
        <p:nvSpPr>
          <p:cNvPr id="704" name="Shape 704"/>
          <p:cNvSpPr/>
          <p:nvPr/>
        </p:nvSpPr>
        <p:spPr>
          <a:xfrm>
            <a:off x="2085684" y="2026233"/>
            <a:ext cx="755967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1010544" y="2064008"/>
            <a:ext cx="96180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buffer:</a:t>
            </a:r>
          </a:p>
        </p:txBody>
      </p:sp>
      <p:sp>
        <p:nvSpPr>
          <p:cNvPr id="706" name="Shape 706"/>
          <p:cNvSpPr/>
          <p:nvPr/>
        </p:nvSpPr>
        <p:spPr>
          <a:xfrm>
            <a:off x="2085684" y="3276389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1281452" y="3314164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708" name="Shape 708"/>
          <p:cNvSpPr/>
          <p:nvPr/>
        </p:nvSpPr>
        <p:spPr>
          <a:xfrm>
            <a:off x="2085683" y="3276389"/>
            <a:ext cx="4972634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" name="Shape 716"/>
          <p:cNvSpPr/>
          <p:nvPr/>
        </p:nvSpPr>
        <p:spPr>
          <a:xfrm>
            <a:off x="3654405" y="3276389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" grpId="0" animBg="1"/>
      <p:bldP spid="701" grpId="1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/>
        </p:nvSpPr>
        <p:spPr>
          <a:xfrm>
            <a:off x="2085794" y="202623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2865580" y="3276389"/>
            <a:ext cx="755967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21" name="Shape 7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Big Picture</a:t>
            </a:r>
          </a:p>
        </p:txBody>
      </p:sp>
      <p:sp>
        <p:nvSpPr>
          <p:cNvPr id="722" name="Shape 722"/>
          <p:cNvSpPr/>
          <p:nvPr/>
        </p:nvSpPr>
        <p:spPr>
          <a:xfrm>
            <a:off x="2085684" y="2026233"/>
            <a:ext cx="755967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1010544" y="2064008"/>
            <a:ext cx="96180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buffer:</a:t>
            </a:r>
          </a:p>
        </p:txBody>
      </p:sp>
      <p:sp>
        <p:nvSpPr>
          <p:cNvPr id="724" name="Shape 724"/>
          <p:cNvSpPr/>
          <p:nvPr/>
        </p:nvSpPr>
        <p:spPr>
          <a:xfrm>
            <a:off x="2085684" y="3276389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1281452" y="3314164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726" name="Shape 726"/>
          <p:cNvSpPr/>
          <p:nvPr/>
        </p:nvSpPr>
        <p:spPr>
          <a:xfrm>
            <a:off x="3654405" y="3276389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2085683" y="3276389"/>
            <a:ext cx="4972634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" name="Shape 735"/>
          <p:cNvSpPr/>
          <p:nvPr/>
        </p:nvSpPr>
        <p:spPr>
          <a:xfrm>
            <a:off x="4443231" y="3276389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46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" grpId="0" animBg="1"/>
      <p:bldP spid="719" grpId="1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/>
        </p:nvSpPr>
        <p:spPr>
          <a:xfrm>
            <a:off x="2865580" y="3276389"/>
            <a:ext cx="755967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740" name="Shape 7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Big Picture</a:t>
            </a:r>
          </a:p>
        </p:txBody>
      </p:sp>
      <p:sp>
        <p:nvSpPr>
          <p:cNvPr id="741" name="Shape 741"/>
          <p:cNvSpPr/>
          <p:nvPr/>
        </p:nvSpPr>
        <p:spPr>
          <a:xfrm>
            <a:off x="2085684" y="2026233"/>
            <a:ext cx="755967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1010544" y="2064008"/>
            <a:ext cx="96180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buffer:</a:t>
            </a:r>
          </a:p>
        </p:txBody>
      </p:sp>
      <p:sp>
        <p:nvSpPr>
          <p:cNvPr id="743" name="Shape 743"/>
          <p:cNvSpPr/>
          <p:nvPr/>
        </p:nvSpPr>
        <p:spPr>
          <a:xfrm>
            <a:off x="2085684" y="3276389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744" name="Shape 744"/>
          <p:cNvSpPr/>
          <p:nvPr/>
        </p:nvSpPr>
        <p:spPr>
          <a:xfrm>
            <a:off x="1281452" y="3314164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745" name="Shape 745"/>
          <p:cNvSpPr/>
          <p:nvPr/>
        </p:nvSpPr>
        <p:spPr>
          <a:xfrm>
            <a:off x="4443231" y="3276389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746" name="Shape 746"/>
          <p:cNvSpPr/>
          <p:nvPr/>
        </p:nvSpPr>
        <p:spPr>
          <a:xfrm>
            <a:off x="3654405" y="3276389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747" name="Shape 747"/>
          <p:cNvSpPr/>
          <p:nvPr/>
        </p:nvSpPr>
        <p:spPr>
          <a:xfrm>
            <a:off x="2085683" y="3276389"/>
            <a:ext cx="4972634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3028266" y="4302265"/>
            <a:ext cx="1127617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segments</a:t>
            </a:r>
          </a:p>
        </p:txBody>
      </p:sp>
      <p:sp>
        <p:nvSpPr>
          <p:cNvPr id="749" name="Shape 749"/>
          <p:cNvSpPr/>
          <p:nvPr/>
        </p:nvSpPr>
        <p:spPr>
          <a:xfrm flipV="1">
            <a:off x="4135692" y="3891953"/>
            <a:ext cx="468848" cy="431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0" name="Shape 750"/>
          <p:cNvSpPr/>
          <p:nvPr/>
        </p:nvSpPr>
        <p:spPr>
          <a:xfrm flipH="1" flipV="1">
            <a:off x="2706942" y="3891952"/>
            <a:ext cx="468848" cy="4314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1" name="Shape 751"/>
          <p:cNvSpPr/>
          <p:nvPr/>
        </p:nvSpPr>
        <p:spPr>
          <a:xfrm flipH="1" flipV="1">
            <a:off x="3242723" y="3891953"/>
            <a:ext cx="281777" cy="4330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52" name="Shape 752"/>
          <p:cNvSpPr/>
          <p:nvPr/>
        </p:nvSpPr>
        <p:spPr>
          <a:xfrm flipV="1">
            <a:off x="3778505" y="3891953"/>
            <a:ext cx="281777" cy="4330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3999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How much to buffer? (Segment Size)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33" name="Shape 633"/>
          <p:cNvSpPr>
            <a:spLocks noGrp="1"/>
          </p:cNvSpPr>
          <p:nvPr>
            <p:ph type="body" idx="4294967295"/>
          </p:nvPr>
        </p:nvSpPr>
        <p:spPr>
          <a:xfrm>
            <a:off x="329995" y="1640484"/>
            <a:ext cx="8562485" cy="45248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Assume: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Posistion Time: </a:t>
            </a:r>
            <a:r>
              <a:rPr lang="en-US" sz="2461" i="1" dirty="0">
                <a:solidFill>
                  <a:srgbClr val="333333"/>
                </a:solidFill>
              </a:rPr>
              <a:t>T</a:t>
            </a:r>
            <a:r>
              <a:rPr lang="en-US" altLang="zh-CN" sz="2461" i="1" baseline="-25000" dirty="0">
                <a:solidFill>
                  <a:srgbClr val="333333"/>
                </a:solidFill>
              </a:rPr>
              <a:t>posistion </a:t>
            </a:r>
            <a:r>
              <a:rPr lang="en-US" altLang="zh-CN" sz="2500" dirty="0">
                <a:solidFill>
                  <a:srgbClr val="333333"/>
                </a:solidFill>
              </a:rPr>
              <a:t>(seconds)</a:t>
            </a: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Disk Transfer Rate: </a:t>
            </a:r>
            <a:r>
              <a:rPr lang="en-US" sz="2461" i="1" dirty="0">
                <a:solidFill>
                  <a:srgbClr val="333333"/>
                </a:solidFill>
              </a:rPr>
              <a:t>R</a:t>
            </a:r>
            <a:r>
              <a:rPr lang="en-US" sz="2461" i="1" baseline="-25000" dirty="0">
                <a:solidFill>
                  <a:srgbClr val="333333"/>
                </a:solidFill>
              </a:rPr>
              <a:t>peak </a:t>
            </a:r>
            <a:r>
              <a:rPr lang="en-US" altLang="zh-CN" sz="2400" dirty="0">
                <a:solidFill>
                  <a:srgbClr val="333333"/>
                </a:solidFill>
              </a:rPr>
              <a:t>(MB/s)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Write Size: </a:t>
            </a:r>
            <a:r>
              <a:rPr lang="en-US" sz="2500" i="1" dirty="0">
                <a:solidFill>
                  <a:srgbClr val="333333"/>
                </a:solidFill>
              </a:rPr>
              <a:t>D</a:t>
            </a:r>
            <a:r>
              <a:rPr lang="en-US" sz="2500" dirty="0">
                <a:solidFill>
                  <a:srgbClr val="333333"/>
                </a:solidFill>
              </a:rPr>
              <a:t> (MB)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Solution:</a:t>
            </a:r>
            <a:endParaRPr sz="2672" dirty="0">
              <a:solidFill>
                <a:srgbClr val="0070C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Write Time: </a:t>
            </a:r>
            <a:r>
              <a:rPr lang="en-US" sz="2500" i="1" dirty="0">
                <a:solidFill>
                  <a:srgbClr val="333333"/>
                </a:solidFill>
              </a:rPr>
              <a:t>T</a:t>
            </a:r>
            <a:r>
              <a:rPr lang="en-US" sz="2500" i="1" baseline="-25000" dirty="0">
                <a:solidFill>
                  <a:srgbClr val="333333"/>
                </a:solidFill>
              </a:rPr>
              <a:t>Write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Effective rate of writing: </a:t>
            </a:r>
            <a:r>
              <a:rPr lang="en-US" sz="2500" i="1" dirty="0">
                <a:solidFill>
                  <a:srgbClr val="333333"/>
                </a:solidFill>
              </a:rPr>
              <a:t>R</a:t>
            </a:r>
            <a:r>
              <a:rPr lang="en-US" sz="2500" i="1" baseline="-25000" dirty="0">
                <a:solidFill>
                  <a:srgbClr val="333333"/>
                </a:solidFill>
              </a:rPr>
              <a:t>effictive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>
                <a:solidFill>
                  <a:srgbClr val="333333"/>
                </a:solidFill>
              </a:rPr>
              <a:t>Fraction of the peak rate: </a:t>
            </a:r>
            <a:r>
              <a:rPr lang="en-US" sz="2272" i="1" dirty="0">
                <a:solidFill>
                  <a:srgbClr val="333333"/>
                </a:solidFill>
              </a:rPr>
              <a:t>F = </a:t>
            </a:r>
            <a:r>
              <a:rPr lang="en-US" altLang="zh-CN" sz="2400" i="1" dirty="0">
                <a:solidFill>
                  <a:srgbClr val="333333"/>
                </a:solidFill>
              </a:rPr>
              <a:t>R</a:t>
            </a:r>
            <a:r>
              <a:rPr lang="en-US" altLang="zh-CN" sz="2400" i="1" baseline="-25000" dirty="0">
                <a:solidFill>
                  <a:srgbClr val="333333"/>
                </a:solidFill>
              </a:rPr>
              <a:t>effictive</a:t>
            </a:r>
            <a:r>
              <a:rPr lang="en-US" sz="2272" i="1" dirty="0">
                <a:solidFill>
                  <a:srgbClr val="333333"/>
                </a:solidFill>
              </a:rPr>
              <a:t> / </a:t>
            </a:r>
            <a:r>
              <a:rPr lang="en-US" altLang="zh-CN" sz="2400" i="1" dirty="0">
                <a:solidFill>
                  <a:srgbClr val="333333"/>
                </a:solidFill>
              </a:rPr>
              <a:t>R</a:t>
            </a:r>
            <a:r>
              <a:rPr lang="en-US" altLang="zh-CN" sz="2400" i="1" baseline="-25000" dirty="0">
                <a:solidFill>
                  <a:srgbClr val="333333"/>
                </a:solidFill>
              </a:rPr>
              <a:t>peak</a:t>
            </a:r>
            <a:endParaRPr lang="en-US" sz="2272" i="1" dirty="0">
              <a:solidFill>
                <a:srgbClr val="333333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5EEA50-3FB5-0161-DCDB-C69FD4C9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531335"/>
            <a:ext cx="3275856" cy="4039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BA55B1-43E4-7B00-4E60-D3D1D9FB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84" y="5013175"/>
            <a:ext cx="3618615" cy="4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7247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>
                <a:solidFill>
                  <a:srgbClr val="000000"/>
                </a:solidFill>
              </a:rPr>
              <a:t>How much to buffer? (Segment Size)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33" name="Shape 633"/>
          <p:cNvSpPr>
            <a:spLocks noGrp="1"/>
          </p:cNvSpPr>
          <p:nvPr>
            <p:ph type="body" idx="4294967295"/>
          </p:nvPr>
        </p:nvSpPr>
        <p:spPr>
          <a:xfrm>
            <a:off x="329995" y="1640484"/>
            <a:ext cx="8562485" cy="48848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Solution: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Example: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</a:rPr>
              <a:t>Assume positioning time = 10 milliseconds, peak transfer rate = 100 MB/s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</a:rPr>
              <a:t>If we want an effective bandwidth of 90% of peak (F = 0.9), then D=9MB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55DDB7-F423-65A1-13F7-123FD4B9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51" y="2276872"/>
            <a:ext cx="7045176" cy="251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00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Data Structures (attempt 1)</a:t>
            </a:r>
          </a:p>
        </p:txBody>
      </p:sp>
      <p:sp>
        <p:nvSpPr>
          <p:cNvPr id="761" name="Shape 761"/>
          <p:cNvSpPr>
            <a:spLocks noGrp="1"/>
          </p:cNvSpPr>
          <p:nvPr>
            <p:ph type="body" idx="4294967295"/>
          </p:nvPr>
        </p:nvSpPr>
        <p:spPr>
          <a:xfrm>
            <a:off x="366415" y="2562650"/>
            <a:ext cx="8543434" cy="35941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What </a:t>
            </a:r>
            <a:r>
              <a:rPr lang="en-US" sz="2672" dirty="0">
                <a:solidFill>
                  <a:srgbClr val="333333"/>
                </a:solidFill>
              </a:rPr>
              <a:t>data structures from </a:t>
            </a:r>
            <a:r>
              <a:rPr sz="2672" dirty="0">
                <a:solidFill>
                  <a:srgbClr val="333333"/>
                </a:solidFill>
              </a:rPr>
              <a:t>FFS</a:t>
            </a:r>
            <a:r>
              <a:rPr lang="en-US" sz="2672" dirty="0">
                <a:solidFill>
                  <a:srgbClr val="333333"/>
                </a:solidFill>
              </a:rPr>
              <a:t> can LFS remove</a:t>
            </a:r>
            <a:r>
              <a:rPr sz="2672" dirty="0">
                <a:solidFill>
                  <a:srgbClr val="333333"/>
                </a:solidFill>
              </a:rPr>
              <a:t>?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/>
              <a:t>allocation structs: data + inode </a:t>
            </a:r>
            <a:r>
              <a:rPr sz="2461" dirty="0">
                <a:solidFill>
                  <a:srgbClr val="0070C0"/>
                </a:solidFill>
              </a:rPr>
              <a:t>bitmaps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What type of name is much more complicated?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0070C0"/>
                </a:solidFill>
              </a:rPr>
              <a:t>Inodes</a:t>
            </a:r>
            <a:r>
              <a:rPr sz="2250" dirty="0">
                <a:solidFill>
                  <a:srgbClr val="333333"/>
                </a:solidFill>
              </a:rPr>
              <a:t> </a:t>
            </a:r>
            <a:r>
              <a:rPr sz="2250" dirty="0"/>
              <a:t>are no longer at fixed offset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U</a:t>
            </a:r>
            <a:r>
              <a:rPr sz="2250" dirty="0"/>
              <a:t>se </a:t>
            </a:r>
            <a:r>
              <a:rPr lang="en-US" sz="2250" dirty="0">
                <a:solidFill>
                  <a:srgbClr val="0070C0"/>
                </a:solidFill>
              </a:rPr>
              <a:t>current </a:t>
            </a:r>
            <a:r>
              <a:rPr sz="2250" dirty="0">
                <a:solidFill>
                  <a:srgbClr val="0070C0"/>
                </a:solidFill>
              </a:rPr>
              <a:t>offset </a:t>
            </a:r>
            <a:r>
              <a:rPr lang="en-US" sz="2250" dirty="0">
                <a:solidFill>
                  <a:srgbClr val="0070C0"/>
                </a:solidFill>
              </a:rPr>
              <a:t>on disk </a:t>
            </a:r>
            <a:r>
              <a:rPr sz="2250" dirty="0"/>
              <a:t>instead of table index for </a:t>
            </a:r>
            <a:r>
              <a:rPr lang="en-US" sz="2250" dirty="0"/>
              <a:t>name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Not</a:t>
            </a:r>
            <a:r>
              <a:rPr sz="2250" dirty="0"/>
              <a:t>e: </a:t>
            </a:r>
            <a:r>
              <a:rPr lang="en-US" sz="2250" dirty="0"/>
              <a:t>when update</a:t>
            </a:r>
            <a:r>
              <a:rPr sz="2250" dirty="0"/>
              <a:t> </a:t>
            </a:r>
            <a:r>
              <a:rPr sz="2250" dirty="0" err="1"/>
              <a:t>inode</a:t>
            </a:r>
            <a:r>
              <a:rPr sz="2250" dirty="0"/>
              <a:t>, inode number changes</a:t>
            </a:r>
            <a:r>
              <a:rPr lang="en-US" sz="2250" dirty="0"/>
              <a:t>!!</a:t>
            </a:r>
            <a:endParaRPr sz="2250" dirty="0"/>
          </a:p>
        </p:txBody>
      </p:sp>
      <p:sp>
        <p:nvSpPr>
          <p:cNvPr id="4" name="Shape 739"/>
          <p:cNvSpPr/>
          <p:nvPr/>
        </p:nvSpPr>
        <p:spPr>
          <a:xfrm>
            <a:off x="2865580" y="1795796"/>
            <a:ext cx="755967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5" name="Shape 743"/>
          <p:cNvSpPr/>
          <p:nvPr/>
        </p:nvSpPr>
        <p:spPr>
          <a:xfrm>
            <a:off x="2085684" y="1795796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6" name="Shape 745"/>
          <p:cNvSpPr/>
          <p:nvPr/>
        </p:nvSpPr>
        <p:spPr>
          <a:xfrm>
            <a:off x="4443231" y="1795796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7" name="Shape 746"/>
          <p:cNvSpPr/>
          <p:nvPr/>
        </p:nvSpPr>
        <p:spPr>
          <a:xfrm>
            <a:off x="3654405" y="1795796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8" name="Shape 747"/>
          <p:cNvSpPr/>
          <p:nvPr/>
        </p:nvSpPr>
        <p:spPr>
          <a:xfrm>
            <a:off x="2085683" y="1795796"/>
            <a:ext cx="4972634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02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836"/>
          <p:cNvSpPr/>
          <p:nvPr/>
        </p:nvSpPr>
        <p:spPr>
          <a:xfrm>
            <a:off x="3623157" y="2522404"/>
            <a:ext cx="514545" cy="53715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778" name="Shape 778"/>
          <p:cNvSpPr/>
          <p:nvPr/>
        </p:nvSpPr>
        <p:spPr>
          <a:xfrm>
            <a:off x="1390735" y="2522404"/>
            <a:ext cx="514545" cy="53715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I2</a:t>
            </a:r>
          </a:p>
        </p:txBody>
      </p:sp>
      <p:sp>
        <p:nvSpPr>
          <p:cNvPr id="779" name="Shape 779"/>
          <p:cNvSpPr/>
          <p:nvPr/>
        </p:nvSpPr>
        <p:spPr>
          <a:xfrm>
            <a:off x="1944376" y="2522404"/>
            <a:ext cx="514545" cy="53715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</a:t>
            </a:r>
            <a:r>
              <a:rPr lang="en-US" sz="2109" dirty="0">
                <a:solidFill>
                  <a:schemeClr val="bg1"/>
                </a:solidFill>
              </a:rPr>
              <a:t>ir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2498016" y="2522404"/>
            <a:ext cx="514545" cy="537150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I9</a:t>
            </a:r>
          </a:p>
        </p:txBody>
      </p:sp>
      <p:sp>
        <p:nvSpPr>
          <p:cNvPr id="781" name="Shape 781"/>
          <p:cNvSpPr/>
          <p:nvPr/>
        </p:nvSpPr>
        <p:spPr>
          <a:xfrm>
            <a:off x="3060587" y="2522404"/>
            <a:ext cx="514545" cy="537150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Attempt 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390735" y="2522404"/>
            <a:ext cx="6362530" cy="537150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1673641" y="2132238"/>
            <a:ext cx="384871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2298718" y="2132238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2834500" y="2132238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787" name="Shape 787"/>
          <p:cNvSpPr/>
          <p:nvPr/>
        </p:nvSpPr>
        <p:spPr>
          <a:xfrm flipV="1">
            <a:off x="2183790" y="3127793"/>
            <a:ext cx="0" cy="6538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" name="Shape 772"/>
          <p:cNvSpPr/>
          <p:nvPr/>
        </p:nvSpPr>
        <p:spPr>
          <a:xfrm flipV="1">
            <a:off x="1648008" y="3127794"/>
            <a:ext cx="1" cy="2235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" name="Shape 773"/>
          <p:cNvSpPr/>
          <p:nvPr/>
        </p:nvSpPr>
        <p:spPr>
          <a:xfrm>
            <a:off x="1007213" y="3386871"/>
            <a:ext cx="122514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root inode</a:t>
            </a:r>
          </a:p>
        </p:txBody>
      </p:sp>
      <p:sp>
        <p:nvSpPr>
          <p:cNvPr id="15" name="Shape 802"/>
          <p:cNvSpPr/>
          <p:nvPr/>
        </p:nvSpPr>
        <p:spPr>
          <a:xfrm flipV="1">
            <a:off x="2755288" y="3127793"/>
            <a:ext cx="1" cy="10467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6" name="Shape 803"/>
          <p:cNvSpPr/>
          <p:nvPr/>
        </p:nvSpPr>
        <p:spPr>
          <a:xfrm>
            <a:off x="2099990" y="4169797"/>
            <a:ext cx="1099661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file inode</a:t>
            </a:r>
          </a:p>
        </p:txBody>
      </p:sp>
      <p:sp>
        <p:nvSpPr>
          <p:cNvPr id="17" name="Shape 817"/>
          <p:cNvSpPr/>
          <p:nvPr/>
        </p:nvSpPr>
        <p:spPr>
          <a:xfrm flipV="1">
            <a:off x="3300000" y="3127793"/>
            <a:ext cx="0" cy="15606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" name="Shape 818"/>
          <p:cNvSpPr/>
          <p:nvPr/>
        </p:nvSpPr>
        <p:spPr>
          <a:xfrm>
            <a:off x="2834499" y="4562704"/>
            <a:ext cx="96244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788" name="Shape 788"/>
          <p:cNvSpPr/>
          <p:nvPr/>
        </p:nvSpPr>
        <p:spPr>
          <a:xfrm>
            <a:off x="1028295" y="3779778"/>
            <a:ext cx="2418419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921F07"/>
                </a:solidFill>
                <a:latin typeface="Calibri" panose="020F0502020204030204" pitchFamily="34" charset="0"/>
              </a:rPr>
              <a:t>root directory entries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0735" y="5457116"/>
            <a:ext cx="5870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How to update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 9 to point to new D’ ???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78069" y="1524000"/>
            <a:ext cx="664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Overwrite data in  /</a:t>
            </a:r>
            <a:r>
              <a:rPr lang="en-US" b="0" dirty="0" err="1">
                <a:latin typeface="Calibri" panose="020F0502020204030204" pitchFamily="34" charset="0"/>
              </a:rPr>
              <a:t>file.txt</a:t>
            </a:r>
            <a:endParaRPr lang="en-US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2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8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88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/>
        </p:nvSpPr>
        <p:spPr>
          <a:xfrm>
            <a:off x="3623157" y="2522404"/>
            <a:ext cx="514545" cy="53715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851" name="Shape 851"/>
          <p:cNvSpPr/>
          <p:nvPr/>
        </p:nvSpPr>
        <p:spPr>
          <a:xfrm>
            <a:off x="1390735" y="2522404"/>
            <a:ext cx="514545" cy="53715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I2</a:t>
            </a:r>
          </a:p>
        </p:txBody>
      </p:sp>
      <p:sp>
        <p:nvSpPr>
          <p:cNvPr id="852" name="Shape 852"/>
          <p:cNvSpPr/>
          <p:nvPr/>
        </p:nvSpPr>
        <p:spPr>
          <a:xfrm>
            <a:off x="1944376" y="2522404"/>
            <a:ext cx="514545" cy="53715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</a:t>
            </a:r>
            <a:r>
              <a:rPr lang="en-US" sz="2109" dirty="0">
                <a:solidFill>
                  <a:schemeClr val="bg1"/>
                </a:solidFill>
              </a:rPr>
              <a:t>ir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2498016" y="2522404"/>
            <a:ext cx="514545" cy="537150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I9</a:t>
            </a:r>
          </a:p>
        </p:txBody>
      </p:sp>
      <p:sp>
        <p:nvSpPr>
          <p:cNvPr id="854" name="Shape 854"/>
          <p:cNvSpPr/>
          <p:nvPr/>
        </p:nvSpPr>
        <p:spPr>
          <a:xfrm>
            <a:off x="3060587" y="2522404"/>
            <a:ext cx="514545" cy="537150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55" name="Shape 8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Attempt 1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1390735" y="2522404"/>
            <a:ext cx="6362530" cy="537150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1673641" y="2132238"/>
            <a:ext cx="384871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2298718" y="2132238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2834500" y="2129453"/>
            <a:ext cx="993857" cy="4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11281" y="-4692"/>
                  <a:pt x="18481" y="-5382"/>
                  <a:pt x="21600" y="1414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1472689" y="3551149"/>
            <a:ext cx="575567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Can LFS update </a:t>
            </a:r>
            <a:r>
              <a:rPr lang="en-US" sz="2531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9 to point to new D’?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98719" y="4387567"/>
            <a:ext cx="427989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C00000"/>
                </a:solidFill>
                <a:latin typeface="Calibri" panose="020F0502020204030204" pitchFamily="34" charset="0"/>
              </a:rPr>
              <a:t>NO!  </a:t>
            </a:r>
            <a:r>
              <a:rPr lang="en-US" sz="2250" b="0" dirty="0">
                <a:latin typeface="Calibri" panose="020F0502020204030204" pitchFamily="34" charset="0"/>
              </a:rPr>
              <a:t>This would be a </a:t>
            </a:r>
            <a:r>
              <a:rPr lang="en-US" sz="2250" b="0" dirty="0">
                <a:solidFill>
                  <a:srgbClr val="C00000"/>
                </a:solidFill>
                <a:latin typeface="Calibri" panose="020F0502020204030204" pitchFamily="34" charset="0"/>
              </a:rPr>
              <a:t>random write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78069" y="1524000"/>
            <a:ext cx="664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Overwrite data in  /</a:t>
            </a:r>
            <a:r>
              <a:rPr lang="en-US" b="0" dirty="0" err="1">
                <a:latin typeface="Calibri" panose="020F0502020204030204" pitchFamily="34" charset="0"/>
              </a:rPr>
              <a:t>file.txt</a:t>
            </a:r>
            <a:endParaRPr lang="en-US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863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5328728" y="2522404"/>
            <a:ext cx="514545" cy="53715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I2</a:t>
            </a:r>
            <a:r>
              <a:rPr lang="en-US" sz="2109" dirty="0">
                <a:solidFill>
                  <a:schemeClr val="bg1"/>
                </a:solidFill>
              </a:rPr>
              <a:t>'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4766158" y="2522404"/>
            <a:ext cx="514545" cy="53715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</a:t>
            </a:r>
            <a:r>
              <a:rPr lang="en-US" sz="2109" dirty="0">
                <a:solidFill>
                  <a:schemeClr val="bg1"/>
                </a:solidFill>
              </a:rPr>
              <a:t>r’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4194657" y="2522404"/>
            <a:ext cx="514545" cy="53715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I9</a:t>
            </a:r>
            <a:r>
              <a:rPr lang="en-US" sz="2109" dirty="0">
                <a:solidFill>
                  <a:schemeClr val="bg1"/>
                </a:solidFill>
              </a:rPr>
              <a:t>'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3623157" y="2522404"/>
            <a:ext cx="514545" cy="53715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929" name="Shape 929"/>
          <p:cNvSpPr/>
          <p:nvPr/>
        </p:nvSpPr>
        <p:spPr>
          <a:xfrm>
            <a:off x="1390735" y="2522404"/>
            <a:ext cx="514545" cy="53715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I2</a:t>
            </a:r>
          </a:p>
        </p:txBody>
      </p:sp>
      <p:sp>
        <p:nvSpPr>
          <p:cNvPr id="930" name="Shape 930"/>
          <p:cNvSpPr/>
          <p:nvPr/>
        </p:nvSpPr>
        <p:spPr>
          <a:xfrm>
            <a:off x="1944376" y="2522404"/>
            <a:ext cx="514545" cy="53715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</a:t>
            </a:r>
            <a:r>
              <a:rPr lang="en-US" sz="2109" dirty="0">
                <a:solidFill>
                  <a:schemeClr val="bg1"/>
                </a:solidFill>
              </a:rPr>
              <a:t>ir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2498016" y="2522404"/>
            <a:ext cx="514545" cy="537150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I9</a:t>
            </a:r>
          </a:p>
        </p:txBody>
      </p:sp>
      <p:sp>
        <p:nvSpPr>
          <p:cNvPr id="932" name="Shape 932"/>
          <p:cNvSpPr/>
          <p:nvPr/>
        </p:nvSpPr>
        <p:spPr>
          <a:xfrm>
            <a:off x="3060587" y="2522404"/>
            <a:ext cx="514545" cy="537150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Attempt 1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1390735" y="2522404"/>
            <a:ext cx="6362530" cy="537150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1673641" y="2132238"/>
            <a:ext cx="384871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2298718" y="2132238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951" name="Shape 951"/>
          <p:cNvSpPr/>
          <p:nvPr/>
        </p:nvSpPr>
        <p:spPr>
          <a:xfrm>
            <a:off x="2834500" y="2132238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3995359" y="2132238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953" name="Shape 953"/>
          <p:cNvSpPr/>
          <p:nvPr/>
        </p:nvSpPr>
        <p:spPr>
          <a:xfrm>
            <a:off x="4611507" y="2132238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954" name="Shape 954"/>
          <p:cNvSpPr/>
          <p:nvPr/>
        </p:nvSpPr>
        <p:spPr>
          <a:xfrm>
            <a:off x="5147289" y="2132238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71442" y="3167436"/>
            <a:ext cx="4447052" cy="688583"/>
            <a:chOff x="1950496" y="4504801"/>
            <a:chExt cx="6324696" cy="979318"/>
          </a:xfrm>
        </p:grpSpPr>
        <p:sp>
          <p:nvSpPr>
            <p:cNvPr id="941" name="Shape 941"/>
            <p:cNvSpPr/>
            <p:nvPr/>
          </p:nvSpPr>
          <p:spPr>
            <a:xfrm>
              <a:off x="2026791" y="4604391"/>
              <a:ext cx="2922944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 flipH="1" flipV="1">
              <a:off x="1950496" y="4504801"/>
              <a:ext cx="76296" cy="9959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 flipV="1">
              <a:off x="4947696" y="4504801"/>
              <a:ext cx="76296" cy="9959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277991" y="4604391"/>
              <a:ext cx="2922944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 flipH="1" flipV="1">
              <a:off x="5201696" y="4504801"/>
              <a:ext cx="76296" cy="9959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 flipV="1">
              <a:off x="8198897" y="4504801"/>
              <a:ext cx="76295" cy="9959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3113586" y="4827620"/>
              <a:ext cx="693069" cy="656499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old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6261630" y="4827618"/>
              <a:ext cx="902812" cy="656499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new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9463" y="4538914"/>
            <a:ext cx="776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Calibri" panose="020F0502020204030204" pitchFamily="34" charset="0"/>
              </a:rPr>
              <a:t>Must update all structures </a:t>
            </a:r>
            <a:r>
              <a:rPr lang="en-US" sz="2800" b="0" dirty="0">
                <a:solidFill>
                  <a:srgbClr val="0070C0"/>
                </a:solidFill>
                <a:latin typeface="Calibri" panose="020F0502020204030204" pitchFamily="34" charset="0"/>
              </a:rPr>
              <a:t>in sequential order </a:t>
            </a:r>
            <a:r>
              <a:rPr lang="en-US" sz="2800" b="0" dirty="0">
                <a:latin typeface="Calibri" panose="020F0502020204030204" pitchFamily="34" charset="0"/>
              </a:rPr>
              <a:t>to log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78069" y="1524000"/>
            <a:ext cx="664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Overwrite data in  /</a:t>
            </a:r>
            <a:r>
              <a:rPr lang="en-US" b="0" dirty="0" err="1">
                <a:latin typeface="Calibri" panose="020F0502020204030204" pitchFamily="34" charset="0"/>
              </a:rPr>
              <a:t>file.txt</a:t>
            </a:r>
            <a:endParaRPr lang="en-US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70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" grpId="0" animBg="1"/>
      <p:bldP spid="926" grpId="0" animBg="1"/>
      <p:bldP spid="927" grpId="0" animBg="1"/>
      <p:bldP spid="952" grpId="0" animBg="1"/>
      <p:bldP spid="953" grpId="0" animBg="1"/>
      <p:bldP spid="9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>
            <a:spLocks noGrp="1"/>
          </p:cNvSpPr>
          <p:nvPr>
            <p:ph type="title"/>
          </p:nvPr>
        </p:nvSpPr>
        <p:spPr>
          <a:xfrm>
            <a:off x="357762" y="445070"/>
            <a:ext cx="8550738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Attempt 1: Problem </a:t>
            </a:r>
            <a:r>
              <a:rPr lang="en-US" sz="3600" dirty="0" err="1">
                <a:solidFill>
                  <a:srgbClr val="000000"/>
                </a:solidFill>
              </a:rPr>
              <a:t>w</a:t>
            </a:r>
            <a:r>
              <a:rPr lang="en-US" sz="3600" dirty="0">
                <a:solidFill>
                  <a:srgbClr val="000000"/>
                </a:solidFill>
              </a:rPr>
              <a:t>/ </a:t>
            </a:r>
            <a:r>
              <a:rPr sz="3600" dirty="0" err="1">
                <a:solidFill>
                  <a:srgbClr val="000000"/>
                </a:solidFill>
              </a:rPr>
              <a:t>Inode</a:t>
            </a:r>
            <a:r>
              <a:rPr sz="3600" dirty="0">
                <a:solidFill>
                  <a:srgbClr val="000000"/>
                </a:solidFill>
              </a:rPr>
              <a:t> Numbers</a:t>
            </a:r>
          </a:p>
        </p:txBody>
      </p:sp>
      <p:sp>
        <p:nvSpPr>
          <p:cNvPr id="960" name="Shape 960"/>
          <p:cNvSpPr>
            <a:spLocks noGrp="1"/>
          </p:cNvSpPr>
          <p:nvPr>
            <p:ph type="body" idx="4294967295"/>
          </p:nvPr>
        </p:nvSpPr>
        <p:spPr>
          <a:xfrm>
            <a:off x="329994" y="2844153"/>
            <a:ext cx="8550738" cy="354305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Problem: </a:t>
            </a:r>
            <a:br>
              <a:rPr lang="en-US" sz="2672" dirty="0"/>
            </a:br>
            <a:r>
              <a:rPr lang="en-US" sz="2672" b="0" dirty="0"/>
              <a:t>F</a:t>
            </a:r>
            <a:r>
              <a:rPr sz="2672" b="0" dirty="0"/>
              <a:t>or every data update, </a:t>
            </a:r>
            <a:r>
              <a:rPr lang="en-US" sz="2672" b="0" dirty="0"/>
              <a:t>must </a:t>
            </a:r>
            <a:r>
              <a:rPr lang="en-US" sz="2672" b="0" dirty="0">
                <a:solidFill>
                  <a:srgbClr val="0070C0"/>
                </a:solidFill>
              </a:rPr>
              <a:t>propagate </a:t>
            </a:r>
            <a:r>
              <a:rPr sz="2672" b="0" dirty="0">
                <a:solidFill>
                  <a:srgbClr val="0070C0"/>
                </a:solidFill>
              </a:rPr>
              <a:t>updates </a:t>
            </a:r>
            <a:r>
              <a:rPr sz="2672" b="0" dirty="0"/>
              <a:t>all the way up </a:t>
            </a:r>
            <a:r>
              <a:rPr lang="en-US" sz="2672" b="0" dirty="0"/>
              <a:t>directory t</a:t>
            </a:r>
            <a:r>
              <a:rPr sz="2672" b="0" dirty="0"/>
              <a:t>ree</a:t>
            </a:r>
            <a:r>
              <a:rPr lang="en-US" sz="2672" b="0" dirty="0"/>
              <a:t> </a:t>
            </a:r>
            <a:r>
              <a:rPr lang="en-US" sz="2672" b="0" dirty="0">
                <a:solidFill>
                  <a:srgbClr val="0070C0"/>
                </a:solidFill>
              </a:rPr>
              <a:t>to root</a:t>
            </a:r>
            <a:endParaRPr sz="2672" b="0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Why? </a:t>
            </a:r>
            <a:br>
              <a:rPr lang="en-US" sz="2672" dirty="0"/>
            </a:br>
            <a:r>
              <a:rPr lang="en-US" sz="2672" b="0" dirty="0"/>
              <a:t>When </a:t>
            </a:r>
            <a:r>
              <a:rPr lang="en-US" sz="2672" b="0" dirty="0" err="1"/>
              <a:t>inode</a:t>
            </a:r>
            <a:r>
              <a:rPr lang="en-US" sz="2672" b="0" dirty="0"/>
              <a:t> copied, its location (</a:t>
            </a:r>
            <a:r>
              <a:rPr lang="en-US" sz="2672" b="0" dirty="0" err="1"/>
              <a:t>inode</a:t>
            </a:r>
            <a:r>
              <a:rPr lang="en-US" sz="2672" b="0" dirty="0"/>
              <a:t> number) changes</a:t>
            </a:r>
            <a:endParaRPr sz="2672" b="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Solution: </a:t>
            </a:r>
            <a:br>
              <a:rPr lang="en-US" sz="2672" dirty="0"/>
            </a:br>
            <a:r>
              <a:rPr lang="en-US" sz="2672" dirty="0">
                <a:solidFill>
                  <a:srgbClr val="0070C0"/>
                </a:solidFill>
              </a:rPr>
              <a:t>K</a:t>
            </a:r>
            <a:r>
              <a:rPr sz="2672" dirty="0">
                <a:solidFill>
                  <a:srgbClr val="0070C0"/>
                </a:solidFill>
              </a:rPr>
              <a:t>eep inode numbers constant</a:t>
            </a:r>
            <a:r>
              <a:rPr lang="en-US" sz="2672" dirty="0">
                <a:solidFill>
                  <a:srgbClr val="0070C0"/>
                </a:solidFill>
              </a:rPr>
              <a:t>; </a:t>
            </a:r>
            <a:r>
              <a:rPr sz="2672" dirty="0">
                <a:solidFill>
                  <a:srgbClr val="0070C0"/>
                </a:solidFill>
              </a:rPr>
              <a:t> </a:t>
            </a:r>
            <a:r>
              <a:rPr lang="en-US" sz="2672" dirty="0">
                <a:solidFill>
                  <a:srgbClr val="0070C0"/>
                </a:solidFill>
              </a:rPr>
              <a:t>d</a:t>
            </a:r>
            <a:r>
              <a:rPr sz="2672" dirty="0">
                <a:solidFill>
                  <a:srgbClr val="0070C0"/>
                </a:solidFill>
              </a:rPr>
              <a:t>on’t base </a:t>
            </a:r>
            <a:r>
              <a:rPr lang="en-US" sz="2672" dirty="0">
                <a:solidFill>
                  <a:srgbClr val="0070C0"/>
                </a:solidFill>
              </a:rPr>
              <a:t>name </a:t>
            </a:r>
            <a:r>
              <a:rPr sz="2672" dirty="0">
                <a:solidFill>
                  <a:srgbClr val="0070C0"/>
                </a:solidFill>
              </a:rPr>
              <a:t>on offset</a:t>
            </a:r>
            <a:endParaRPr lang="en-US" sz="2672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FFS found </a:t>
            </a:r>
            <a:r>
              <a:rPr lang="en-US" sz="2672" dirty="0" err="1"/>
              <a:t>inodes</a:t>
            </a:r>
            <a:r>
              <a:rPr lang="en-US" sz="2672" dirty="0"/>
              <a:t> with math.  How now?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  <p:sp>
        <p:nvSpPr>
          <p:cNvPr id="4" name="Shape 925"/>
          <p:cNvSpPr/>
          <p:nvPr/>
        </p:nvSpPr>
        <p:spPr>
          <a:xfrm>
            <a:off x="5368235" y="2010342"/>
            <a:ext cx="514545" cy="53715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I2</a:t>
            </a:r>
            <a:r>
              <a:rPr lang="en-US" sz="2109" dirty="0">
                <a:solidFill>
                  <a:schemeClr val="bg1"/>
                </a:solidFill>
              </a:rPr>
              <a:t>'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5" name="Shape 926"/>
          <p:cNvSpPr/>
          <p:nvPr/>
        </p:nvSpPr>
        <p:spPr>
          <a:xfrm>
            <a:off x="4805665" y="2010342"/>
            <a:ext cx="514545" cy="53715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</a:t>
            </a:r>
            <a:r>
              <a:rPr lang="en-US" sz="2109" dirty="0">
                <a:solidFill>
                  <a:schemeClr val="bg1"/>
                </a:solidFill>
              </a:rPr>
              <a:t>r’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6" name="Shape 927"/>
          <p:cNvSpPr/>
          <p:nvPr/>
        </p:nvSpPr>
        <p:spPr>
          <a:xfrm>
            <a:off x="4234164" y="2010342"/>
            <a:ext cx="514545" cy="53715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I9</a:t>
            </a:r>
            <a:r>
              <a:rPr lang="en-US" sz="2109" dirty="0">
                <a:solidFill>
                  <a:schemeClr val="bg1"/>
                </a:solidFill>
              </a:rPr>
              <a:t>'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7" name="Shape 928"/>
          <p:cNvSpPr/>
          <p:nvPr/>
        </p:nvSpPr>
        <p:spPr>
          <a:xfrm>
            <a:off x="3662664" y="2010342"/>
            <a:ext cx="514545" cy="53715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8" name="Shape 929"/>
          <p:cNvSpPr/>
          <p:nvPr/>
        </p:nvSpPr>
        <p:spPr>
          <a:xfrm>
            <a:off x="1430242" y="2010342"/>
            <a:ext cx="514545" cy="53715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I2</a:t>
            </a:r>
          </a:p>
        </p:txBody>
      </p:sp>
      <p:sp>
        <p:nvSpPr>
          <p:cNvPr id="9" name="Shape 930"/>
          <p:cNvSpPr/>
          <p:nvPr/>
        </p:nvSpPr>
        <p:spPr>
          <a:xfrm>
            <a:off x="1983883" y="2010342"/>
            <a:ext cx="514545" cy="53715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bg1"/>
                </a:solidFill>
              </a:rPr>
              <a:t>D</a:t>
            </a:r>
            <a:r>
              <a:rPr lang="en-US" sz="2109" dirty="0">
                <a:solidFill>
                  <a:schemeClr val="bg1"/>
                </a:solidFill>
              </a:rPr>
              <a:t>ir</a:t>
            </a:r>
            <a:endParaRPr sz="2109" dirty="0">
              <a:solidFill>
                <a:schemeClr val="bg1"/>
              </a:solidFill>
            </a:endParaRPr>
          </a:p>
        </p:txBody>
      </p:sp>
      <p:sp>
        <p:nvSpPr>
          <p:cNvPr id="10" name="Shape 931"/>
          <p:cNvSpPr/>
          <p:nvPr/>
        </p:nvSpPr>
        <p:spPr>
          <a:xfrm>
            <a:off x="2537524" y="2010342"/>
            <a:ext cx="514545" cy="537150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I9</a:t>
            </a:r>
          </a:p>
        </p:txBody>
      </p:sp>
      <p:sp>
        <p:nvSpPr>
          <p:cNvPr id="11" name="Shape 932"/>
          <p:cNvSpPr/>
          <p:nvPr/>
        </p:nvSpPr>
        <p:spPr>
          <a:xfrm>
            <a:off x="3100094" y="2010342"/>
            <a:ext cx="514545" cy="537150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Shape 934"/>
          <p:cNvSpPr/>
          <p:nvPr/>
        </p:nvSpPr>
        <p:spPr>
          <a:xfrm>
            <a:off x="1430242" y="2010342"/>
            <a:ext cx="6362530" cy="537150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Shape 949"/>
          <p:cNvSpPr/>
          <p:nvPr/>
        </p:nvSpPr>
        <p:spPr>
          <a:xfrm>
            <a:off x="1713148" y="1620177"/>
            <a:ext cx="384871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4" name="Shape 950"/>
          <p:cNvSpPr/>
          <p:nvPr/>
        </p:nvSpPr>
        <p:spPr>
          <a:xfrm>
            <a:off x="2338225" y="1620177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5" name="Shape 951"/>
          <p:cNvSpPr/>
          <p:nvPr/>
        </p:nvSpPr>
        <p:spPr>
          <a:xfrm>
            <a:off x="2874007" y="1620177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0" y="16218"/>
                </a:moveTo>
                <a:cubicBezTo>
                  <a:pt x="8153" y="-4687"/>
                  <a:pt x="15353" y="-5382"/>
                  <a:pt x="2160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6" name="Shape 952"/>
          <p:cNvSpPr/>
          <p:nvPr/>
        </p:nvSpPr>
        <p:spPr>
          <a:xfrm>
            <a:off x="4034866" y="1620177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7" name="Shape 953"/>
          <p:cNvSpPr/>
          <p:nvPr/>
        </p:nvSpPr>
        <p:spPr>
          <a:xfrm>
            <a:off x="4651015" y="1620177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8" name="Shape 954"/>
          <p:cNvSpPr/>
          <p:nvPr/>
        </p:nvSpPr>
        <p:spPr>
          <a:xfrm>
            <a:off x="5186796" y="1620177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91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" grpId="0" uiExpand="1" build="p"/>
      <p:bldP spid="4" grpId="0" animBg="1"/>
      <p:bldP spid="5" grpId="0" animBg="1"/>
      <p:bldP spid="6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General Strategy</a:t>
            </a:r>
            <a:r>
              <a:rPr lang="en-US" sz="3600" dirty="0">
                <a:solidFill>
                  <a:srgbClr val="000000"/>
                </a:solidFill>
              </a:rPr>
              <a:t> for Crash Consistency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281466" y="1582242"/>
            <a:ext cx="8544855" cy="504764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180" dirty="0"/>
              <a:t>Never delete ANY old data, until</a:t>
            </a:r>
            <a:r>
              <a:rPr lang="en-US" sz="2180" dirty="0"/>
              <a:t> </a:t>
            </a:r>
            <a:r>
              <a:rPr sz="2180" dirty="0"/>
              <a:t>ALL new data is safely on disk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18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180" dirty="0"/>
              <a:t>Implication: </a:t>
            </a:r>
            <a:br>
              <a:rPr lang="en-US" sz="2180" dirty="0"/>
            </a:br>
            <a:r>
              <a:rPr lang="en-US" sz="2180" dirty="0"/>
              <a:t>A</a:t>
            </a:r>
            <a:r>
              <a:rPr sz="2180" dirty="0"/>
              <a:t>t some point</a:t>
            </a:r>
            <a:r>
              <a:rPr lang="en-US" sz="2180" dirty="0"/>
              <a:t> in time, </a:t>
            </a:r>
            <a:r>
              <a:rPr sz="2180" dirty="0">
                <a:solidFill>
                  <a:srgbClr val="0070C0"/>
                </a:solidFill>
              </a:rPr>
              <a:t>all old AND</a:t>
            </a:r>
            <a:r>
              <a:rPr lang="en-US" sz="2180" dirty="0">
                <a:solidFill>
                  <a:srgbClr val="0070C0"/>
                </a:solidFill>
              </a:rPr>
              <a:t> </a:t>
            </a:r>
            <a:r>
              <a:rPr sz="2180" dirty="0">
                <a:solidFill>
                  <a:srgbClr val="0070C0"/>
                </a:solidFill>
              </a:rPr>
              <a:t>all new data must be on disk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18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180" dirty="0"/>
              <a:t>Two</a:t>
            </a:r>
            <a:r>
              <a:rPr sz="2180" dirty="0"/>
              <a:t> techniques</a:t>
            </a:r>
            <a:r>
              <a:rPr lang="en-US" sz="2180" dirty="0"/>
              <a:t> popular in file systems</a:t>
            </a:r>
            <a:r>
              <a:rPr sz="2180" dirty="0"/>
              <a:t>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780" dirty="0"/>
              <a:t>1</a:t>
            </a:r>
            <a:r>
              <a:rPr lang="en-US" sz="1780" dirty="0"/>
              <a:t>.  </a:t>
            </a:r>
            <a:r>
              <a:rPr sz="1780" dirty="0">
                <a:solidFill>
                  <a:srgbClr val="0070C0"/>
                </a:solidFill>
              </a:rPr>
              <a:t>journal new</a:t>
            </a:r>
            <a:r>
              <a:rPr lang="en-US" sz="1780" dirty="0">
                <a:solidFill>
                  <a:srgbClr val="0070C0"/>
                </a:solidFill>
              </a:rPr>
              <a:t> info</a:t>
            </a:r>
            <a:r>
              <a:rPr sz="1780" dirty="0"/>
              <a:t>, </a:t>
            </a:r>
            <a:r>
              <a:rPr lang="en-US" sz="1780" dirty="0"/>
              <a:t>then </a:t>
            </a:r>
            <a:r>
              <a:rPr sz="1780" dirty="0"/>
              <a:t>overwrite </a:t>
            </a:r>
            <a:r>
              <a:rPr lang="en-US" sz="1780" dirty="0"/>
              <a:t>old info with new info </a:t>
            </a:r>
            <a:r>
              <a:rPr sz="1780" dirty="0"/>
              <a:t>in place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780" dirty="0"/>
              <a:t>2</a:t>
            </a:r>
            <a:r>
              <a:rPr sz="1780" dirty="0"/>
              <a:t>. </a:t>
            </a:r>
            <a:r>
              <a:rPr lang="en-US" sz="1850" dirty="0">
                <a:solidFill>
                  <a:srgbClr val="0070C0"/>
                </a:solidFill>
              </a:rPr>
              <a:t>copy-on-write</a:t>
            </a:r>
            <a:r>
              <a:rPr lang="en-US" sz="1850" dirty="0"/>
              <a:t>: </a:t>
            </a:r>
            <a:r>
              <a:rPr sz="1780" dirty="0"/>
              <a:t>write new</a:t>
            </a:r>
            <a:r>
              <a:rPr lang="en-US" sz="1780" dirty="0"/>
              <a:t> info to new location</a:t>
            </a:r>
            <a:r>
              <a:rPr sz="1780" dirty="0"/>
              <a:t>, discard old</a:t>
            </a:r>
            <a:r>
              <a:rPr lang="en-US" sz="1780" dirty="0"/>
              <a:t> info</a:t>
            </a:r>
            <a:endParaRPr sz="1780" dirty="0"/>
          </a:p>
        </p:txBody>
      </p:sp>
    </p:spTree>
    <p:extLst>
      <p:ext uri="{BB962C8B-B14F-4D97-AF65-F5344CB8AC3E}">
        <p14:creationId xmlns:p14="http://schemas.microsoft.com/office/powerpoint/2010/main" val="220588027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Data Structures (attempt 2)</a:t>
            </a:r>
          </a:p>
        </p:txBody>
      </p:sp>
      <p:sp>
        <p:nvSpPr>
          <p:cNvPr id="5" name="Shape 761">
            <a:extLst>
              <a:ext uri="{FF2B5EF4-FFF2-40B4-BE49-F238E27FC236}">
                <a16:creationId xmlns:a16="http://schemas.microsoft.com/office/drawing/2014/main" id="{DC2A3AFE-AEB1-464A-B82C-0DFC5F265E85}"/>
              </a:ext>
            </a:extLst>
          </p:cNvPr>
          <p:cNvSpPr txBox="1">
            <a:spLocks/>
          </p:cNvSpPr>
          <p:nvPr/>
        </p:nvSpPr>
        <p:spPr bwMode="auto">
          <a:xfrm>
            <a:off x="357762" y="1772816"/>
            <a:ext cx="8543434" cy="359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333333"/>
                </a:solidFill>
              </a:rPr>
              <a:t>What data structures from FFS can LFS remove?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b="0" kern="0" dirty="0"/>
              <a:t>allocation structs: data + </a:t>
            </a:r>
            <a:r>
              <a:rPr lang="en-US" sz="2461" b="0" kern="0" dirty="0" err="1"/>
              <a:t>inode</a:t>
            </a:r>
            <a:r>
              <a:rPr lang="en-US" sz="2461" b="0" kern="0" dirty="0"/>
              <a:t> bitmaps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kern="0" dirty="0">
                <a:solidFill>
                  <a:srgbClr val="333333"/>
                </a:solidFill>
              </a:rPr>
              <a:t>What type of name is much more complicated?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50" b="0" kern="0" dirty="0" err="1"/>
              <a:t>Inodes</a:t>
            </a:r>
            <a:r>
              <a:rPr lang="en-US" sz="2250" b="0" kern="0" dirty="0">
                <a:solidFill>
                  <a:srgbClr val="333333"/>
                </a:solidFill>
              </a:rPr>
              <a:t> </a:t>
            </a:r>
            <a:r>
              <a:rPr lang="en-US" sz="2250" b="0" kern="0" dirty="0"/>
              <a:t>are</a:t>
            </a:r>
            <a:r>
              <a:rPr lang="en-US" sz="2250" b="0" kern="0" dirty="0">
                <a:solidFill>
                  <a:srgbClr val="333333"/>
                </a:solidFill>
              </a:rPr>
              <a:t> </a:t>
            </a:r>
            <a:r>
              <a:rPr lang="en-US" sz="2250" b="0" kern="0" dirty="0"/>
              <a:t>no longer at fixed offset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0070C0"/>
                </a:solidFill>
              </a:rPr>
              <a:t>Use </a:t>
            </a:r>
            <a:r>
              <a:rPr lang="en-US" sz="2250" dirty="0" err="1">
                <a:solidFill>
                  <a:srgbClr val="0070C0"/>
                </a:solidFill>
              </a:rPr>
              <a:t>imap</a:t>
            </a:r>
            <a:r>
              <a:rPr lang="en-US" sz="2250" dirty="0">
                <a:solidFill>
                  <a:srgbClr val="0070C0"/>
                </a:solidFill>
              </a:rPr>
              <a:t> structure to map:</a:t>
            </a:r>
            <a:br>
              <a:rPr lang="en-US" sz="2250" dirty="0">
                <a:solidFill>
                  <a:srgbClr val="0070C0"/>
                </a:solidFill>
              </a:rPr>
            </a:br>
            <a:r>
              <a:rPr lang="en-US" sz="2250" dirty="0">
                <a:solidFill>
                  <a:srgbClr val="0070C0"/>
                </a:solidFill>
              </a:rPr>
              <a:t>	 </a:t>
            </a:r>
            <a:r>
              <a:rPr lang="en-US" sz="2250" dirty="0" err="1">
                <a:solidFill>
                  <a:srgbClr val="0070C0"/>
                </a:solidFill>
              </a:rPr>
              <a:t>inode</a:t>
            </a:r>
            <a:r>
              <a:rPr lang="en-US" sz="2250" dirty="0">
                <a:solidFill>
                  <a:srgbClr val="0070C0"/>
                </a:solidFill>
              </a:rPr>
              <a:t> number =&gt; </a:t>
            </a:r>
            <a:r>
              <a:rPr lang="en-US" sz="2250" dirty="0" err="1">
                <a:solidFill>
                  <a:srgbClr val="0070C0"/>
                </a:solidFill>
              </a:rPr>
              <a:t>inode</a:t>
            </a:r>
            <a:r>
              <a:rPr lang="en-US" sz="2250" dirty="0">
                <a:solidFill>
                  <a:srgbClr val="0070C0"/>
                </a:solidFill>
              </a:rPr>
              <a:t> location on disk</a:t>
            </a:r>
          </a:p>
        </p:txBody>
      </p:sp>
    </p:spTree>
    <p:extLst>
      <p:ext uri="{BB962C8B-B14F-4D97-AF65-F5344CB8AC3E}">
        <p14:creationId xmlns:p14="http://schemas.microsoft.com/office/powerpoint/2010/main" val="3520718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/>
        </p:nvSpPr>
        <p:spPr>
          <a:xfrm>
            <a:off x="1899572" y="2639547"/>
            <a:ext cx="919991" cy="53715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imap</a:t>
            </a:r>
          </a:p>
        </p:txBody>
      </p:sp>
      <p:sp>
        <p:nvSpPr>
          <p:cNvPr id="998" name="Shape 9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Where to keep </a:t>
            </a:r>
            <a:r>
              <a:rPr sz="3600" dirty="0" err="1">
                <a:solidFill>
                  <a:srgbClr val="000000"/>
                </a:solidFill>
              </a:rPr>
              <a:t>Imap</a:t>
            </a:r>
            <a:r>
              <a:rPr lang="en-US" sz="3600" dirty="0">
                <a:solidFill>
                  <a:srgbClr val="000000"/>
                </a:solidFill>
              </a:rPr>
              <a:t>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3634945" y="2639547"/>
            <a:ext cx="755966" cy="53715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000" name="Shape 1000"/>
          <p:cNvSpPr/>
          <p:nvPr/>
        </p:nvSpPr>
        <p:spPr>
          <a:xfrm>
            <a:off x="2855049" y="2639547"/>
            <a:ext cx="755967" cy="53715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001" name="Shape 1001"/>
          <p:cNvSpPr/>
          <p:nvPr/>
        </p:nvSpPr>
        <p:spPr>
          <a:xfrm>
            <a:off x="1068551" y="2677321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002" name="Shape 1002"/>
          <p:cNvSpPr/>
          <p:nvPr/>
        </p:nvSpPr>
        <p:spPr>
          <a:xfrm>
            <a:off x="5212596" y="2639547"/>
            <a:ext cx="755967" cy="537150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003" name="Shape 1003"/>
          <p:cNvSpPr/>
          <p:nvPr/>
        </p:nvSpPr>
        <p:spPr>
          <a:xfrm>
            <a:off x="4423770" y="2639547"/>
            <a:ext cx="755967" cy="537150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004" name="Shape 1004"/>
          <p:cNvSpPr/>
          <p:nvPr/>
        </p:nvSpPr>
        <p:spPr>
          <a:xfrm>
            <a:off x="1872782" y="2639547"/>
            <a:ext cx="4972634" cy="537150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05" name="Shape 1005"/>
          <p:cNvSpPr/>
          <p:nvPr/>
        </p:nvSpPr>
        <p:spPr>
          <a:xfrm>
            <a:off x="3797631" y="3665423"/>
            <a:ext cx="1127617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segments</a:t>
            </a:r>
          </a:p>
        </p:txBody>
      </p:sp>
      <p:sp>
        <p:nvSpPr>
          <p:cNvPr id="1006" name="Shape 1006"/>
          <p:cNvSpPr/>
          <p:nvPr/>
        </p:nvSpPr>
        <p:spPr>
          <a:xfrm flipV="1">
            <a:off x="4905057" y="3255111"/>
            <a:ext cx="468848" cy="431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07" name="Shape 1007"/>
          <p:cNvSpPr/>
          <p:nvPr/>
        </p:nvSpPr>
        <p:spPr>
          <a:xfrm flipH="1" flipV="1">
            <a:off x="3476307" y="3255111"/>
            <a:ext cx="468848" cy="431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08" name="Shape 1008"/>
          <p:cNvSpPr/>
          <p:nvPr/>
        </p:nvSpPr>
        <p:spPr>
          <a:xfrm flipH="1" flipV="1">
            <a:off x="4012088" y="3255110"/>
            <a:ext cx="281777" cy="4330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09" name="Shape 1009"/>
          <p:cNvSpPr/>
          <p:nvPr/>
        </p:nvSpPr>
        <p:spPr>
          <a:xfrm flipV="1">
            <a:off x="4547870" y="3255110"/>
            <a:ext cx="281777" cy="4330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1191575" y="1717045"/>
            <a:ext cx="2013436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Calibri" panose="020F0502020204030204" pitchFamily="34" charset="0"/>
              </a:rPr>
              <a:t>table of millions of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Calibri" panose="020F0502020204030204" pitchFamily="34" charset="0"/>
              </a:rPr>
              <a:t>entries</a:t>
            </a:r>
          </a:p>
        </p:txBody>
      </p:sp>
      <p:sp>
        <p:nvSpPr>
          <p:cNvPr id="1011" name="Shape 1011"/>
          <p:cNvSpPr/>
          <p:nvPr/>
        </p:nvSpPr>
        <p:spPr>
          <a:xfrm>
            <a:off x="2359567" y="2422493"/>
            <a:ext cx="1" cy="2835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343" y="4085448"/>
            <a:ext cx="836374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</a:rPr>
              <a:t>Where can </a:t>
            </a:r>
            <a:r>
              <a:rPr lang="en-US" sz="2250" dirty="0" err="1">
                <a:solidFill>
                  <a:srgbClr val="333333"/>
                </a:solidFill>
                <a:latin typeface="Calibri" panose="020F0502020204030204" pitchFamily="34" charset="0"/>
              </a:rPr>
              <a:t>imap</a:t>
            </a:r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</a:rPr>
              <a:t> be stored? Dilemma: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333333"/>
                </a:solidFill>
                <a:latin typeface="Calibri" panose="020F0502020204030204" pitchFamily="34" charset="0"/>
              </a:rPr>
              <a:t>1. </a:t>
            </a:r>
            <a:r>
              <a:rPr lang="en-US" sz="2250" b="0" dirty="0" err="1">
                <a:solidFill>
                  <a:srgbClr val="333333"/>
                </a:solidFill>
                <a:latin typeface="Calibri" panose="020F0502020204030204" pitchFamily="34" charset="0"/>
              </a:rPr>
              <a:t>imap</a:t>
            </a:r>
            <a:r>
              <a:rPr lang="en-US" sz="2250" b="0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en-US" sz="2250" b="0" dirty="0">
                <a:solidFill>
                  <a:srgbClr val="0070C0"/>
                </a:solidFill>
                <a:latin typeface="Calibri" panose="020F0502020204030204" pitchFamily="34" charset="0"/>
              </a:rPr>
              <a:t>too large </a:t>
            </a:r>
            <a:r>
              <a:rPr lang="en-US" sz="2250" b="0" dirty="0">
                <a:solidFill>
                  <a:srgbClr val="333333"/>
                </a:solidFill>
                <a:latin typeface="Calibri" panose="020F0502020204030204" pitchFamily="34" charset="0"/>
              </a:rPr>
              <a:t>to keep in memory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333333"/>
                </a:solidFill>
                <a:latin typeface="Calibri" panose="020F0502020204030204" pitchFamily="34" charset="0"/>
              </a:rPr>
              <a:t>2. don’t want to perform random writes for </a:t>
            </a:r>
            <a:r>
              <a:rPr lang="en-US" sz="2250" b="0" dirty="0" err="1">
                <a:solidFill>
                  <a:srgbClr val="333333"/>
                </a:solidFill>
                <a:latin typeface="Calibri" panose="020F0502020204030204" pitchFamily="34" charset="0"/>
              </a:rPr>
              <a:t>imap</a:t>
            </a:r>
            <a:endParaRPr lang="en-US" sz="2250" b="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50" b="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Calibri" panose="020F0502020204030204" pitchFamily="34" charset="0"/>
              </a:rPr>
              <a:t>Solution: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Write </a:t>
            </a:r>
            <a:r>
              <a:rPr lang="en-US" sz="2250" b="0" dirty="0" err="1">
                <a:latin typeface="Calibri" panose="020F0502020204030204" pitchFamily="34" charset="0"/>
              </a:rPr>
              <a:t>imap</a:t>
            </a:r>
            <a:r>
              <a:rPr lang="en-US" sz="2250" b="0" dirty="0">
                <a:latin typeface="Calibri" panose="020F0502020204030204" pitchFamily="34" charset="0"/>
              </a:rPr>
              <a:t> in segments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Keep pointers to pieces of </a:t>
            </a:r>
            <a:r>
              <a:rPr lang="en-US" sz="2250" b="0" dirty="0" err="1">
                <a:latin typeface="Calibri" panose="020F0502020204030204" pitchFamily="34" charset="0"/>
              </a:rPr>
              <a:t>imap</a:t>
            </a:r>
            <a:r>
              <a:rPr lang="en-US" sz="2250" b="0" dirty="0">
                <a:latin typeface="Calibri" panose="020F0502020204030204" pitchFamily="34" charset="0"/>
              </a:rPr>
              <a:t> in memory</a:t>
            </a:r>
            <a:endParaRPr lang="en-US" sz="2250" b="0" dirty="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1174" y="1704458"/>
            <a:ext cx="513191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imap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: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inode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number =&gt;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</a:rPr>
              <a:t>inode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 location on disk</a:t>
            </a:r>
          </a:p>
        </p:txBody>
      </p:sp>
    </p:spTree>
    <p:extLst>
      <p:ext uri="{BB962C8B-B14F-4D97-AF65-F5344CB8AC3E}">
        <p14:creationId xmlns:p14="http://schemas.microsoft.com/office/powerpoint/2010/main" val="1223641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Solution: </a:t>
            </a:r>
            <a:r>
              <a:rPr sz="3600" dirty="0" err="1">
                <a:solidFill>
                  <a:srgbClr val="000000"/>
                </a:solidFill>
              </a:rPr>
              <a:t>Imap</a:t>
            </a:r>
            <a:r>
              <a:rPr lang="en-US" sz="3600" dirty="0">
                <a:solidFill>
                  <a:srgbClr val="000000"/>
                </a:solidFill>
              </a:rPr>
              <a:t> in Segments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3175173" y="3265081"/>
            <a:ext cx="755966" cy="53715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049" name="Shape 1049"/>
          <p:cNvSpPr/>
          <p:nvPr/>
        </p:nvSpPr>
        <p:spPr>
          <a:xfrm>
            <a:off x="2395277" y="3265081"/>
            <a:ext cx="755967" cy="53715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1573186" y="3302855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051" name="Shape 1051"/>
          <p:cNvSpPr/>
          <p:nvPr/>
        </p:nvSpPr>
        <p:spPr>
          <a:xfrm>
            <a:off x="4752825" y="3265081"/>
            <a:ext cx="755967" cy="537150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052" name="Shape 1052"/>
          <p:cNvSpPr/>
          <p:nvPr/>
        </p:nvSpPr>
        <p:spPr>
          <a:xfrm>
            <a:off x="3963999" y="3265081"/>
            <a:ext cx="755967" cy="537150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053" name="Shape 1053"/>
          <p:cNvSpPr/>
          <p:nvPr/>
        </p:nvSpPr>
        <p:spPr>
          <a:xfrm>
            <a:off x="2377417" y="3265081"/>
            <a:ext cx="4972634" cy="537150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54" name="Shape 1054"/>
          <p:cNvSpPr/>
          <p:nvPr/>
        </p:nvSpPr>
        <p:spPr>
          <a:xfrm>
            <a:off x="3337859" y="4290956"/>
            <a:ext cx="1127617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0000"/>
                </a:solidFill>
                <a:latin typeface="Calibri" panose="020F0502020204030204" pitchFamily="34" charset="0"/>
              </a:rPr>
              <a:t>segments</a:t>
            </a:r>
          </a:p>
        </p:txBody>
      </p:sp>
      <p:sp>
        <p:nvSpPr>
          <p:cNvPr id="1055" name="Shape 1055"/>
          <p:cNvSpPr/>
          <p:nvPr/>
        </p:nvSpPr>
        <p:spPr>
          <a:xfrm flipV="1">
            <a:off x="4445286" y="3880644"/>
            <a:ext cx="468848" cy="431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56" name="Shape 1056"/>
          <p:cNvSpPr/>
          <p:nvPr/>
        </p:nvSpPr>
        <p:spPr>
          <a:xfrm flipH="1" flipV="1">
            <a:off x="3016536" y="3880644"/>
            <a:ext cx="468848" cy="431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57" name="Shape 1057"/>
          <p:cNvSpPr/>
          <p:nvPr/>
        </p:nvSpPr>
        <p:spPr>
          <a:xfrm flipH="1" flipV="1">
            <a:off x="3552317" y="3880644"/>
            <a:ext cx="281777" cy="4330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58" name="Shape 1058"/>
          <p:cNvSpPr/>
          <p:nvPr/>
        </p:nvSpPr>
        <p:spPr>
          <a:xfrm flipV="1">
            <a:off x="4088098" y="3880644"/>
            <a:ext cx="281777" cy="4330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2429010" y="3106292"/>
            <a:ext cx="1154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2536166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61" name="Shape 1061"/>
          <p:cNvSpPr/>
          <p:nvPr/>
        </p:nvSpPr>
        <p:spPr>
          <a:xfrm>
            <a:off x="2429010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62" name="Shape 1062"/>
          <p:cNvSpPr/>
          <p:nvPr/>
        </p:nvSpPr>
        <p:spPr>
          <a:xfrm flipH="1">
            <a:off x="2480755" y="2513023"/>
            <a:ext cx="1252694" cy="5639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63" name="Shape 1063"/>
          <p:cNvSpPr/>
          <p:nvPr/>
        </p:nvSpPr>
        <p:spPr>
          <a:xfrm>
            <a:off x="2964791" y="3106292"/>
            <a:ext cx="1154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64" name="Shape 1064"/>
          <p:cNvSpPr/>
          <p:nvPr/>
        </p:nvSpPr>
        <p:spPr>
          <a:xfrm>
            <a:off x="3071948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65" name="Shape 1065"/>
          <p:cNvSpPr/>
          <p:nvPr/>
        </p:nvSpPr>
        <p:spPr>
          <a:xfrm>
            <a:off x="2964791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66" name="Shape 1066"/>
          <p:cNvSpPr/>
          <p:nvPr/>
        </p:nvSpPr>
        <p:spPr>
          <a:xfrm flipH="1">
            <a:off x="3016536" y="2511540"/>
            <a:ext cx="832816" cy="5654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67" name="Shape 1067"/>
          <p:cNvSpPr/>
          <p:nvPr/>
        </p:nvSpPr>
        <p:spPr>
          <a:xfrm>
            <a:off x="3679166" y="3106292"/>
            <a:ext cx="1154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3786323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3679166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0" name="Shape 1070"/>
          <p:cNvSpPr/>
          <p:nvPr/>
        </p:nvSpPr>
        <p:spPr>
          <a:xfrm flipH="1">
            <a:off x="3730911" y="2509219"/>
            <a:ext cx="208714" cy="5677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71" name="Shape 1071"/>
          <p:cNvSpPr/>
          <p:nvPr/>
        </p:nvSpPr>
        <p:spPr>
          <a:xfrm>
            <a:off x="4036354" y="3106292"/>
            <a:ext cx="1154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2" name="Shape 1072"/>
          <p:cNvSpPr/>
          <p:nvPr/>
        </p:nvSpPr>
        <p:spPr>
          <a:xfrm>
            <a:off x="4143510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3" name="Shape 1073"/>
          <p:cNvSpPr/>
          <p:nvPr/>
        </p:nvSpPr>
        <p:spPr>
          <a:xfrm>
            <a:off x="4036354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4" name="Shape 1074"/>
          <p:cNvSpPr/>
          <p:nvPr/>
        </p:nvSpPr>
        <p:spPr>
          <a:xfrm>
            <a:off x="4088098" y="2504084"/>
            <a:ext cx="1" cy="572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5224003" y="3106292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6" name="Shape 1076"/>
          <p:cNvSpPr/>
          <p:nvPr/>
        </p:nvSpPr>
        <p:spPr>
          <a:xfrm>
            <a:off x="5331159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5224003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78" name="Shape 1078"/>
          <p:cNvSpPr/>
          <p:nvPr/>
        </p:nvSpPr>
        <p:spPr>
          <a:xfrm>
            <a:off x="4439990" y="2511229"/>
            <a:ext cx="835757" cy="565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79" name="Shape 1079"/>
          <p:cNvSpPr/>
          <p:nvPr/>
        </p:nvSpPr>
        <p:spPr>
          <a:xfrm>
            <a:off x="4956112" y="3106292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80" name="Shape 1080"/>
          <p:cNvSpPr/>
          <p:nvPr/>
        </p:nvSpPr>
        <p:spPr>
          <a:xfrm>
            <a:off x="5063269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81" name="Shape 1081"/>
          <p:cNvSpPr/>
          <p:nvPr/>
        </p:nvSpPr>
        <p:spPr>
          <a:xfrm>
            <a:off x="4956112" y="3106292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82" name="Shape 1082"/>
          <p:cNvSpPr/>
          <p:nvPr/>
        </p:nvSpPr>
        <p:spPr>
          <a:xfrm>
            <a:off x="4168215" y="2511475"/>
            <a:ext cx="839642" cy="5654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083" name="Shape 1083"/>
          <p:cNvSpPr/>
          <p:nvPr/>
        </p:nvSpPr>
        <p:spPr>
          <a:xfrm>
            <a:off x="3464747" y="1930497"/>
            <a:ext cx="111729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687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ptrs</a:t>
            </a:r>
            <a:r>
              <a:rPr sz="1687" b="0" dirty="0">
                <a:solidFill>
                  <a:srgbClr val="000000"/>
                </a:solidFill>
                <a:latin typeface="Calibri" panose="020F0502020204030204" pitchFamily="34" charset="0"/>
              </a:rPr>
              <a:t> to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687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imap</a:t>
            </a:r>
            <a:r>
              <a:rPr sz="1687" b="0" dirty="0">
                <a:solidFill>
                  <a:srgbClr val="000000"/>
                </a:solidFill>
                <a:latin typeface="Calibri" panose="020F0502020204030204" pitchFamily="34" charset="0"/>
              </a:rPr>
              <a:t> pieces</a:t>
            </a:r>
          </a:p>
        </p:txBody>
      </p:sp>
      <p:sp>
        <p:nvSpPr>
          <p:cNvPr id="1084" name="Shape 1084"/>
          <p:cNvSpPr/>
          <p:nvPr/>
        </p:nvSpPr>
        <p:spPr>
          <a:xfrm>
            <a:off x="1793365" y="2008051"/>
            <a:ext cx="1274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memory:</a:t>
            </a:r>
          </a:p>
        </p:txBody>
      </p:sp>
      <p:sp>
        <p:nvSpPr>
          <p:cNvPr id="1085" name="Shape 1085"/>
          <p:cNvSpPr/>
          <p:nvPr/>
        </p:nvSpPr>
        <p:spPr>
          <a:xfrm>
            <a:off x="3213449" y="1970276"/>
            <a:ext cx="1853920" cy="537150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1287" y="4935602"/>
            <a:ext cx="7277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Calibri" panose="020F0502020204030204" pitchFamily="34" charset="0"/>
              </a:rPr>
              <a:t>Solution: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Write </a:t>
            </a:r>
            <a:r>
              <a:rPr lang="en-US" sz="2250" b="0" dirty="0" err="1">
                <a:latin typeface="Calibri" panose="020F0502020204030204" pitchFamily="34" charset="0"/>
              </a:rPr>
              <a:t>imap</a:t>
            </a:r>
            <a:r>
              <a:rPr lang="en-US" sz="2250" b="0" dirty="0">
                <a:latin typeface="Calibri" panose="020F0502020204030204" pitchFamily="34" charset="0"/>
              </a:rPr>
              <a:t> in segments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Keep pointers to pieces of </a:t>
            </a:r>
            <a:r>
              <a:rPr lang="en-US" sz="2250" b="0" dirty="0" err="1">
                <a:latin typeface="Calibri" panose="020F0502020204030204" pitchFamily="34" charset="0"/>
              </a:rPr>
              <a:t>imap</a:t>
            </a:r>
            <a:r>
              <a:rPr lang="en-US" sz="2250" b="0" dirty="0">
                <a:latin typeface="Calibri" panose="020F0502020204030204" pitchFamily="34" charset="0"/>
              </a:rPr>
              <a:t> in memory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333333"/>
                </a:solidFill>
                <a:latin typeface="Calibri" panose="020F0502020204030204" pitchFamily="34" charset="0"/>
              </a:rPr>
              <a:t>Keep recent accesses to </a:t>
            </a:r>
            <a:r>
              <a:rPr lang="en-US" sz="2250" b="0" dirty="0" err="1">
                <a:solidFill>
                  <a:srgbClr val="333333"/>
                </a:solidFill>
                <a:latin typeface="Calibri" panose="020F0502020204030204" pitchFamily="34" charset="0"/>
              </a:rPr>
              <a:t>imap</a:t>
            </a:r>
            <a:r>
              <a:rPr lang="en-US" sz="2250" b="0" dirty="0">
                <a:solidFill>
                  <a:srgbClr val="333333"/>
                </a:solidFill>
                <a:latin typeface="Calibri" panose="020F0502020204030204" pitchFamily="34" charset="0"/>
              </a:rPr>
              <a:t> cached in memory</a:t>
            </a:r>
          </a:p>
        </p:txBody>
      </p:sp>
    </p:spTree>
    <p:extLst>
      <p:ext uri="{BB962C8B-B14F-4D97-AF65-F5344CB8AC3E}">
        <p14:creationId xmlns:p14="http://schemas.microsoft.com/office/powerpoint/2010/main" val="397128834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/>
          <p:nvPr/>
        </p:nvSpPr>
        <p:spPr>
          <a:xfrm>
            <a:off x="5007313" y="2625348"/>
            <a:ext cx="755966" cy="53715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imap</a:t>
            </a:r>
          </a:p>
        </p:txBody>
      </p:sp>
      <p:sp>
        <p:nvSpPr>
          <p:cNvPr id="1116" name="Shape 1116"/>
          <p:cNvSpPr/>
          <p:nvPr/>
        </p:nvSpPr>
        <p:spPr>
          <a:xfrm>
            <a:off x="4790101" y="2221535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109" name="Shape 1109"/>
          <p:cNvSpPr/>
          <p:nvPr/>
        </p:nvSpPr>
        <p:spPr>
          <a:xfrm>
            <a:off x="4203641" y="2625348"/>
            <a:ext cx="755966" cy="53715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inode</a:t>
            </a:r>
          </a:p>
        </p:txBody>
      </p:sp>
      <p:sp>
        <p:nvSpPr>
          <p:cNvPr id="1110" name="Shape 1110"/>
          <p:cNvSpPr/>
          <p:nvPr/>
        </p:nvSpPr>
        <p:spPr>
          <a:xfrm>
            <a:off x="3399969" y="2625348"/>
            <a:ext cx="755966" cy="53715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11" name="Shape 1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Example Write</a:t>
            </a:r>
          </a:p>
        </p:txBody>
      </p:sp>
      <p:sp>
        <p:nvSpPr>
          <p:cNvPr id="1112" name="Shape 1112"/>
          <p:cNvSpPr/>
          <p:nvPr/>
        </p:nvSpPr>
        <p:spPr>
          <a:xfrm>
            <a:off x="2530776" y="2571769"/>
            <a:ext cx="755967" cy="537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113" name="Shape 1113"/>
          <p:cNvSpPr/>
          <p:nvPr/>
        </p:nvSpPr>
        <p:spPr>
          <a:xfrm>
            <a:off x="1708685" y="2663122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114" name="Shape 1114"/>
          <p:cNvSpPr/>
          <p:nvPr/>
        </p:nvSpPr>
        <p:spPr>
          <a:xfrm>
            <a:off x="2512916" y="2625348"/>
            <a:ext cx="4972634" cy="537150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17" name="Shape 1117"/>
          <p:cNvSpPr/>
          <p:nvPr/>
        </p:nvSpPr>
        <p:spPr>
          <a:xfrm>
            <a:off x="3963499" y="2221535"/>
            <a:ext cx="38487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2" name="Shape 1117"/>
          <p:cNvSpPr/>
          <p:nvPr/>
        </p:nvSpPr>
        <p:spPr>
          <a:xfrm>
            <a:off x="2824364" y="2223604"/>
            <a:ext cx="1846529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3" name="Shape 1117"/>
          <p:cNvSpPr/>
          <p:nvPr/>
        </p:nvSpPr>
        <p:spPr>
          <a:xfrm>
            <a:off x="2931521" y="2330760"/>
            <a:ext cx="1846529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chemeClr val="bg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4" name="Shape 1116"/>
          <p:cNvSpPr/>
          <p:nvPr/>
        </p:nvSpPr>
        <p:spPr>
          <a:xfrm>
            <a:off x="3286743" y="2264471"/>
            <a:ext cx="2187822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rgbClr val="C00000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5" name="Shape 1116"/>
          <p:cNvSpPr/>
          <p:nvPr/>
        </p:nvSpPr>
        <p:spPr>
          <a:xfrm>
            <a:off x="2707896" y="2371628"/>
            <a:ext cx="2873825" cy="40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447" y="-4687"/>
                  <a:pt x="6247" y="-5382"/>
                  <a:pt x="0" y="14134"/>
                </a:cubicBezTo>
              </a:path>
            </a:pathLst>
          </a:custGeom>
          <a:ln w="25400">
            <a:solidFill>
              <a:srgbClr val="C00000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27798-A980-8C44-9F1A-39AB3E7BC419}"/>
              </a:ext>
            </a:extLst>
          </p:cNvPr>
          <p:cNvSpPr/>
          <p:nvPr/>
        </p:nvSpPr>
        <p:spPr>
          <a:xfrm>
            <a:off x="731287" y="4935602"/>
            <a:ext cx="7277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Calibri" panose="020F0502020204030204" pitchFamily="34" charset="0"/>
              </a:rPr>
              <a:t>Solution: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Write </a:t>
            </a:r>
            <a:r>
              <a:rPr lang="en-US" sz="2250" b="0" dirty="0" err="1">
                <a:latin typeface="Calibri" panose="020F0502020204030204" pitchFamily="34" charset="0"/>
              </a:rPr>
              <a:t>imap</a:t>
            </a:r>
            <a:r>
              <a:rPr lang="en-US" sz="2250" b="0" dirty="0">
                <a:latin typeface="Calibri" panose="020F0502020204030204" pitchFamily="34" charset="0"/>
              </a:rPr>
              <a:t> in segments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Keep pointers to pieces of </a:t>
            </a:r>
            <a:r>
              <a:rPr lang="en-US" sz="2250" b="0" dirty="0" err="1">
                <a:latin typeface="Calibri" panose="020F0502020204030204" pitchFamily="34" charset="0"/>
              </a:rPr>
              <a:t>imap</a:t>
            </a:r>
            <a:r>
              <a:rPr lang="en-US" sz="2250" b="0" dirty="0">
                <a:latin typeface="Calibri" panose="020F0502020204030204" pitchFamily="34" charset="0"/>
              </a:rPr>
              <a:t> in memory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333333"/>
                </a:solidFill>
                <a:latin typeface="Calibri" panose="020F0502020204030204" pitchFamily="34" charset="0"/>
              </a:rPr>
              <a:t>Keep recent accesses to </a:t>
            </a:r>
            <a:r>
              <a:rPr lang="en-US" sz="2250" b="0" dirty="0" err="1">
                <a:solidFill>
                  <a:srgbClr val="333333"/>
                </a:solidFill>
                <a:latin typeface="Calibri" panose="020F0502020204030204" pitchFamily="34" charset="0"/>
              </a:rPr>
              <a:t>imap</a:t>
            </a:r>
            <a:r>
              <a:rPr lang="en-US" sz="2250" b="0" dirty="0">
                <a:solidFill>
                  <a:srgbClr val="333333"/>
                </a:solidFill>
                <a:latin typeface="Calibri" panose="020F0502020204030204" pitchFamily="34" charset="0"/>
              </a:rPr>
              <a:t> cached in memory</a:t>
            </a:r>
          </a:p>
        </p:txBody>
      </p:sp>
    </p:spTree>
    <p:extLst>
      <p:ext uri="{BB962C8B-B14F-4D97-AF65-F5344CB8AC3E}">
        <p14:creationId xmlns:p14="http://schemas.microsoft.com/office/powerpoint/2010/main" val="3369041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" grpId="0" animBg="1"/>
      <p:bldP spid="1116" grpId="0" animBg="1"/>
      <p:bldP spid="1109" grpId="0" animBg="1"/>
      <p:bldP spid="1110" grpId="0" animBg="1"/>
      <p:bldP spid="111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1458111" y="876054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96" name="Shape 296"/>
          <p:cNvSpPr/>
          <p:nvPr/>
        </p:nvSpPr>
        <p:spPr>
          <a:xfrm>
            <a:off x="2375641" y="876054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</a:p>
        </p:txBody>
      </p:sp>
      <p:sp>
        <p:nvSpPr>
          <p:cNvPr id="297" name="Shape 297"/>
          <p:cNvSpPr/>
          <p:nvPr/>
        </p:nvSpPr>
        <p:spPr>
          <a:xfrm>
            <a:off x="3507627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98" name="Shape 298"/>
          <p:cNvSpPr/>
          <p:nvPr/>
        </p:nvSpPr>
        <p:spPr>
          <a:xfrm>
            <a:off x="4496999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99" name="Shape 299"/>
          <p:cNvSpPr/>
          <p:nvPr/>
        </p:nvSpPr>
        <p:spPr>
          <a:xfrm>
            <a:off x="5393859" y="876054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300" name="Shape 300"/>
          <p:cNvSpPr/>
          <p:nvPr/>
        </p:nvSpPr>
        <p:spPr>
          <a:xfrm>
            <a:off x="6292595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301" name="Shape 301"/>
          <p:cNvSpPr/>
          <p:nvPr/>
        </p:nvSpPr>
        <p:spPr>
          <a:xfrm>
            <a:off x="7281967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302" name="Shape 302"/>
          <p:cNvSpPr/>
          <p:nvPr/>
        </p:nvSpPr>
        <p:spPr>
          <a:xfrm>
            <a:off x="1315047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03" name="Shape 303"/>
          <p:cNvSpPr/>
          <p:nvPr/>
        </p:nvSpPr>
        <p:spPr>
          <a:xfrm>
            <a:off x="2302044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04" name="Shape 304"/>
          <p:cNvSpPr/>
          <p:nvPr/>
        </p:nvSpPr>
        <p:spPr>
          <a:xfrm>
            <a:off x="3408115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358107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5268719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255591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08" name="Shape 308"/>
          <p:cNvSpPr/>
          <p:nvPr/>
        </p:nvSpPr>
        <p:spPr>
          <a:xfrm>
            <a:off x="7205583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09" name="Shape 309"/>
          <p:cNvSpPr/>
          <p:nvPr/>
        </p:nvSpPr>
        <p:spPr>
          <a:xfrm>
            <a:off x="1115518" y="1651992"/>
            <a:ext cx="691296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0" name="Shape 310"/>
          <p:cNvSpPr/>
          <p:nvPr/>
        </p:nvSpPr>
        <p:spPr>
          <a:xfrm flipV="1">
            <a:off x="3324096" y="939344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1" name="Shape 311"/>
          <p:cNvSpPr/>
          <p:nvPr/>
        </p:nvSpPr>
        <p:spPr>
          <a:xfrm flipV="1">
            <a:off x="6103439" y="939344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480453" y="241775"/>
            <a:ext cx="29337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create /foo/bar</a:t>
            </a:r>
            <a:r>
              <a:rPr lang="zh-CN" alt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in</a:t>
            </a:r>
            <a:r>
              <a:rPr lang="zh-CN" alt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FFS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410476" y="1661866"/>
            <a:ext cx="68916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6178679" y="1929757"/>
            <a:ext cx="68916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4303444" y="2197648"/>
            <a:ext cx="68916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7169874" y="2465538"/>
            <a:ext cx="68916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429452" y="2733429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18" name="Shape 318"/>
          <p:cNvSpPr/>
          <p:nvPr/>
        </p:nvSpPr>
        <p:spPr>
          <a:xfrm>
            <a:off x="2390312" y="3001320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19" name="Shape 319"/>
          <p:cNvSpPr/>
          <p:nvPr/>
        </p:nvSpPr>
        <p:spPr>
          <a:xfrm>
            <a:off x="4358769" y="3983586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20" name="Shape 320"/>
          <p:cNvSpPr/>
          <p:nvPr/>
        </p:nvSpPr>
        <p:spPr>
          <a:xfrm>
            <a:off x="5376249" y="3358507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21" name="Shape 321"/>
          <p:cNvSpPr/>
          <p:nvPr/>
        </p:nvSpPr>
        <p:spPr>
          <a:xfrm>
            <a:off x="5341035" y="362639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22" name="Shape 322"/>
          <p:cNvSpPr/>
          <p:nvPr/>
        </p:nvSpPr>
        <p:spPr>
          <a:xfrm>
            <a:off x="7216269" y="433620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78085423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1458111" y="876054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strike="sngStrike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296" name="Shape 296"/>
          <p:cNvSpPr/>
          <p:nvPr/>
        </p:nvSpPr>
        <p:spPr>
          <a:xfrm>
            <a:off x="2375641" y="876054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strike="sngStrike" dirty="0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</a:p>
        </p:txBody>
      </p:sp>
      <p:sp>
        <p:nvSpPr>
          <p:cNvPr id="297" name="Shape 297"/>
          <p:cNvSpPr/>
          <p:nvPr/>
        </p:nvSpPr>
        <p:spPr>
          <a:xfrm>
            <a:off x="3507627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298" name="Shape 298"/>
          <p:cNvSpPr/>
          <p:nvPr/>
        </p:nvSpPr>
        <p:spPr>
          <a:xfrm>
            <a:off x="4496999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299" name="Shape 299"/>
          <p:cNvSpPr/>
          <p:nvPr/>
        </p:nvSpPr>
        <p:spPr>
          <a:xfrm>
            <a:off x="5393859" y="876054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bar</a:t>
            </a:r>
          </a:p>
        </p:txBody>
      </p:sp>
      <p:sp>
        <p:nvSpPr>
          <p:cNvPr id="300" name="Shape 300"/>
          <p:cNvSpPr/>
          <p:nvPr/>
        </p:nvSpPr>
        <p:spPr>
          <a:xfrm>
            <a:off x="6292595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root</a:t>
            </a:r>
          </a:p>
        </p:txBody>
      </p:sp>
      <p:sp>
        <p:nvSpPr>
          <p:cNvPr id="301" name="Shape 301"/>
          <p:cNvSpPr/>
          <p:nvPr/>
        </p:nvSpPr>
        <p:spPr>
          <a:xfrm>
            <a:off x="7281967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</a:p>
        </p:txBody>
      </p:sp>
      <p:sp>
        <p:nvSpPr>
          <p:cNvPr id="302" name="Shape 302"/>
          <p:cNvSpPr/>
          <p:nvPr/>
        </p:nvSpPr>
        <p:spPr>
          <a:xfrm>
            <a:off x="1315047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strike="sngStrike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03" name="Shape 303"/>
          <p:cNvSpPr/>
          <p:nvPr/>
        </p:nvSpPr>
        <p:spPr>
          <a:xfrm>
            <a:off x="2302044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strike="sngStrike" dirty="0">
                <a:solidFill>
                  <a:srgbClr val="000000"/>
                </a:solidFill>
                <a:latin typeface="Calibri" panose="020F0502020204030204" pitchFamily="34" charset="0"/>
              </a:rPr>
              <a:t>bitmap</a:t>
            </a:r>
          </a:p>
        </p:txBody>
      </p:sp>
      <p:sp>
        <p:nvSpPr>
          <p:cNvPr id="304" name="Shape 304"/>
          <p:cNvSpPr/>
          <p:nvPr/>
        </p:nvSpPr>
        <p:spPr>
          <a:xfrm>
            <a:off x="3408115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358107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5268719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inode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255591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08" name="Shape 308"/>
          <p:cNvSpPr/>
          <p:nvPr/>
        </p:nvSpPr>
        <p:spPr>
          <a:xfrm>
            <a:off x="7205583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309" name="Shape 309"/>
          <p:cNvSpPr/>
          <p:nvPr/>
        </p:nvSpPr>
        <p:spPr>
          <a:xfrm>
            <a:off x="1115518" y="1651992"/>
            <a:ext cx="691296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0" name="Shape 310"/>
          <p:cNvSpPr/>
          <p:nvPr/>
        </p:nvSpPr>
        <p:spPr>
          <a:xfrm flipV="1">
            <a:off x="3324096" y="939344"/>
            <a:ext cx="1" cy="27975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1" name="Shape 311"/>
          <p:cNvSpPr/>
          <p:nvPr/>
        </p:nvSpPr>
        <p:spPr>
          <a:xfrm flipV="1">
            <a:off x="6103439" y="939344"/>
            <a:ext cx="1" cy="27975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480453" y="241775"/>
            <a:ext cx="292092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create /foo/bar</a:t>
            </a:r>
            <a:r>
              <a:rPr lang="zh-CN" alt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in</a:t>
            </a:r>
            <a:r>
              <a:rPr lang="zh-CN" alt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LFS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410476" y="1661866"/>
            <a:ext cx="68916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6178679" y="1929757"/>
            <a:ext cx="68916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4303444" y="2197648"/>
            <a:ext cx="68916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7169874" y="2465538"/>
            <a:ext cx="68916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sz="1969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429452" y="2733429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strike="sngStrike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18" name="Shape 318"/>
          <p:cNvSpPr/>
          <p:nvPr/>
        </p:nvSpPr>
        <p:spPr>
          <a:xfrm>
            <a:off x="2390312" y="3001320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strike="sngStrike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19" name="Shape 319"/>
          <p:cNvSpPr/>
          <p:nvPr/>
        </p:nvSpPr>
        <p:spPr>
          <a:xfrm>
            <a:off x="4358769" y="3983586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20" name="Shape 320"/>
          <p:cNvSpPr/>
          <p:nvPr/>
        </p:nvSpPr>
        <p:spPr>
          <a:xfrm>
            <a:off x="5376249" y="3358507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strike="sngStrike" dirty="0">
                <a:solidFill>
                  <a:srgbClr val="000000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321" name="Shape 321"/>
          <p:cNvSpPr/>
          <p:nvPr/>
        </p:nvSpPr>
        <p:spPr>
          <a:xfrm>
            <a:off x="5341035" y="362639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22" name="Shape 322"/>
          <p:cNvSpPr/>
          <p:nvPr/>
        </p:nvSpPr>
        <p:spPr>
          <a:xfrm>
            <a:off x="7216269" y="433620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write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1085" y="5083000"/>
            <a:ext cx="7530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b="0" dirty="0">
                <a:latin typeface="Calibri" panose="020F0502020204030204" pitchFamily="34" charset="0"/>
              </a:rPr>
              <a:t>Most data structures same in LFS as FFS!</a:t>
            </a:r>
            <a:br>
              <a:rPr lang="en-US" b="0" dirty="0">
                <a:latin typeface="Calibri" panose="020F0502020204030204" pitchFamily="34" charset="0"/>
              </a:rPr>
            </a:br>
            <a:endParaRPr lang="en-US" b="0" dirty="0">
              <a:latin typeface="Calibri" panose="020F0502020204030204" pitchFamily="34" charset="0"/>
            </a:endParaRP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b="0" dirty="0">
                <a:latin typeface="Calibri" panose="020F0502020204030204" pitchFamily="34" charset="0"/>
              </a:rPr>
              <a:t>Use </a:t>
            </a:r>
            <a:r>
              <a:rPr lang="en-US" b="0" dirty="0" err="1">
                <a:latin typeface="Calibri" panose="020F0502020204030204" pitchFamily="34" charset="0"/>
              </a:rPr>
              <a:t>imap</a:t>
            </a:r>
            <a:r>
              <a:rPr lang="en-US" b="0" dirty="0">
                <a:latin typeface="Calibri" panose="020F0502020204030204" pitchFamily="34" charset="0"/>
              </a:rPr>
              <a:t> to find location of root and foo </a:t>
            </a:r>
            <a:r>
              <a:rPr lang="en-US" b="0" dirty="0" err="1">
                <a:latin typeface="Calibri" panose="020F0502020204030204" pitchFamily="34" charset="0"/>
              </a:rPr>
              <a:t>inodes</a:t>
            </a:r>
            <a:endParaRPr lang="en-US" b="0" dirty="0">
              <a:latin typeface="Calibri" panose="020F0502020204030204" pitchFamily="34" charset="0"/>
            </a:endParaRP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b="0" dirty="0">
                <a:latin typeface="Calibri" panose="020F0502020204030204" pitchFamily="34" charset="0"/>
              </a:rPr>
              <a:t>Update </a:t>
            </a:r>
            <a:r>
              <a:rPr lang="en-US" b="0" dirty="0" err="1">
                <a:latin typeface="Calibri" panose="020F0502020204030204" pitchFamily="34" charset="0"/>
              </a:rPr>
              <a:t>imap</a:t>
            </a:r>
            <a:r>
              <a:rPr lang="en-US" b="0" dirty="0">
                <a:latin typeface="Calibri" panose="020F0502020204030204" pitchFamily="34" charset="0"/>
              </a:rPr>
              <a:t> with new locations for </a:t>
            </a:r>
            <a:r>
              <a:rPr lang="en-US" b="0" dirty="0" err="1">
                <a:latin typeface="Calibri" panose="020F0502020204030204" pitchFamily="34" charset="0"/>
              </a:rPr>
              <a:t>foo</a:t>
            </a:r>
            <a:r>
              <a:rPr lang="en-US" b="0" dirty="0">
                <a:latin typeface="Calibri" panose="020F0502020204030204" pitchFamily="34" charset="0"/>
              </a:rPr>
              <a:t> and bar </a:t>
            </a:r>
            <a:r>
              <a:rPr lang="en-US" b="0" dirty="0" err="1">
                <a:latin typeface="Calibri" panose="020F0502020204030204" pitchFamily="34" charset="0"/>
              </a:rPr>
              <a:t>inodes</a:t>
            </a:r>
            <a:r>
              <a:rPr lang="en-US" b="0" dirty="0">
                <a:latin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251638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Other Issues</a:t>
            </a:r>
          </a:p>
        </p:txBody>
      </p:sp>
      <p:sp>
        <p:nvSpPr>
          <p:cNvPr id="1120" name="Shape 1120"/>
          <p:cNvSpPr>
            <a:spLocks noGrp="1"/>
          </p:cNvSpPr>
          <p:nvPr>
            <p:ph type="body" idx="4294967295"/>
          </p:nvPr>
        </p:nvSpPr>
        <p:spPr>
          <a:xfrm>
            <a:off x="349406" y="1650191"/>
            <a:ext cx="7804547" cy="4164583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Crashes</a:t>
            </a: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33231299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Crash Recovery</a:t>
            </a:r>
          </a:p>
        </p:txBody>
      </p:sp>
      <p:sp>
        <p:nvSpPr>
          <p:cNvPr id="1129" name="Shape 1129"/>
          <p:cNvSpPr>
            <a:spLocks noGrp="1"/>
          </p:cNvSpPr>
          <p:nvPr>
            <p:ph type="body" idx="4294967295"/>
          </p:nvPr>
        </p:nvSpPr>
        <p:spPr>
          <a:xfrm>
            <a:off x="291172" y="1572535"/>
            <a:ext cx="8852828" cy="514471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What data needs to be recovered after a crash?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Need </a:t>
            </a:r>
            <a:r>
              <a:rPr lang="en-US" sz="2461" dirty="0" err="1">
                <a:solidFill>
                  <a:srgbClr val="0070C0"/>
                </a:solidFill>
              </a:rPr>
              <a:t>imap</a:t>
            </a:r>
            <a:r>
              <a:rPr lang="en-US" sz="2461" dirty="0">
                <a:solidFill>
                  <a:srgbClr val="333333"/>
                </a:solidFill>
              </a:rPr>
              <a:t> (lost in volatile memory)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Naive approach</a:t>
            </a:r>
            <a:r>
              <a:rPr lang="en-US" sz="2672" dirty="0">
                <a:solidFill>
                  <a:srgbClr val="333333"/>
                </a:solidFill>
              </a:rPr>
              <a:t>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70C0"/>
                </a:solidFill>
              </a:rPr>
              <a:t>S</a:t>
            </a:r>
            <a:r>
              <a:rPr sz="2461" dirty="0">
                <a:solidFill>
                  <a:srgbClr val="0070C0"/>
                </a:solidFill>
              </a:rPr>
              <a:t>can entire log </a:t>
            </a:r>
            <a:r>
              <a:rPr sz="2461" dirty="0">
                <a:solidFill>
                  <a:srgbClr val="333333"/>
                </a:solidFill>
              </a:rPr>
              <a:t>to reconstruct pointers to imap pieces.  Slow!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Better approach</a:t>
            </a:r>
            <a:r>
              <a:rPr lang="en-US" sz="2672" dirty="0">
                <a:solidFill>
                  <a:srgbClr val="333333"/>
                </a:solidFill>
              </a:rPr>
              <a:t>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461" dirty="0"/>
              <a:t>Store</a:t>
            </a:r>
            <a:r>
              <a:rPr lang="zh-CN" altLang="en-US" sz="2461" dirty="0"/>
              <a:t> </a:t>
            </a:r>
            <a:r>
              <a:rPr lang="en-US" altLang="zh-CN" sz="2461" dirty="0"/>
              <a:t>the </a:t>
            </a:r>
            <a:r>
              <a:rPr lang="en-US" altLang="zh-CN" sz="2461" dirty="0" err="1"/>
              <a:t>imap</a:t>
            </a:r>
            <a:r>
              <a:rPr lang="en-US" altLang="zh-CN" sz="2461" dirty="0"/>
              <a:t> pointers on disk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70C0"/>
                </a:solidFill>
              </a:rPr>
              <a:t>O</a:t>
            </a:r>
            <a:r>
              <a:rPr sz="2461" dirty="0">
                <a:solidFill>
                  <a:srgbClr val="0070C0"/>
                </a:solidFill>
              </a:rPr>
              <a:t>ccasionally </a:t>
            </a:r>
            <a:r>
              <a:rPr sz="2461" b="1" dirty="0">
                <a:solidFill>
                  <a:srgbClr val="0070C0"/>
                </a:solidFill>
              </a:rPr>
              <a:t>checkpoint</a:t>
            </a:r>
            <a:r>
              <a:rPr sz="2461" dirty="0">
                <a:solidFill>
                  <a:srgbClr val="333333"/>
                </a:solidFill>
              </a:rPr>
              <a:t> </a:t>
            </a:r>
            <a:r>
              <a:rPr lang="en-US" sz="2461" dirty="0">
                <a:solidFill>
                  <a:srgbClr val="333333"/>
                </a:solidFill>
              </a:rPr>
              <a:t>to known on-disk location the </a:t>
            </a:r>
            <a:r>
              <a:rPr sz="2461" dirty="0">
                <a:solidFill>
                  <a:srgbClr val="333333"/>
                </a:solidFill>
              </a:rPr>
              <a:t>pointers to imap pieces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How often to checkpoint?</a:t>
            </a:r>
            <a:endParaRPr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Checkpoint often: random I/O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Checkpoint rarely: </a:t>
            </a:r>
            <a:r>
              <a:rPr lang="en-US" sz="2461" dirty="0">
                <a:solidFill>
                  <a:srgbClr val="333333"/>
                </a:solidFill>
              </a:rPr>
              <a:t>lose more data, </a:t>
            </a:r>
            <a:r>
              <a:rPr sz="2461" dirty="0">
                <a:solidFill>
                  <a:srgbClr val="333333"/>
                </a:solidFill>
              </a:rPr>
              <a:t>recovery takes longer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Example: checkpoint every 30</a:t>
            </a:r>
            <a:r>
              <a:rPr lang="en-US" sz="2461" dirty="0">
                <a:solidFill>
                  <a:srgbClr val="333333"/>
                </a:solidFill>
              </a:rPr>
              <a:t> </a:t>
            </a:r>
            <a:r>
              <a:rPr sz="2461" dirty="0">
                <a:solidFill>
                  <a:srgbClr val="333333"/>
                </a:solidFill>
              </a:rPr>
              <a:t>s</a:t>
            </a:r>
            <a:r>
              <a:rPr lang="en-US" sz="2461" dirty="0">
                <a:solidFill>
                  <a:srgbClr val="333333"/>
                </a:solidFill>
              </a:rPr>
              <a:t>ecs</a:t>
            </a:r>
            <a:endParaRPr sz="246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40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Checkpoint</a:t>
            </a:r>
          </a:p>
        </p:txBody>
      </p:sp>
      <p:sp>
        <p:nvSpPr>
          <p:cNvPr id="1168" name="Shape 1168"/>
          <p:cNvSpPr/>
          <p:nvPr/>
        </p:nvSpPr>
        <p:spPr>
          <a:xfrm>
            <a:off x="4828719" y="2591438"/>
            <a:ext cx="755966" cy="537151"/>
          </a:xfrm>
          <a:prstGeom prst="rect">
            <a:avLst/>
          </a:prstGeom>
          <a:solidFill>
            <a:srgbClr val="308B16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/>
              <a:t>S1</a:t>
            </a:r>
          </a:p>
        </p:txBody>
      </p:sp>
      <p:sp>
        <p:nvSpPr>
          <p:cNvPr id="1169" name="Shape 1169"/>
          <p:cNvSpPr/>
          <p:nvPr/>
        </p:nvSpPr>
        <p:spPr>
          <a:xfrm>
            <a:off x="4048823" y="2591438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/>
              <a:t>S0</a:t>
            </a:r>
          </a:p>
        </p:txBody>
      </p:sp>
      <p:sp>
        <p:nvSpPr>
          <p:cNvPr id="1170" name="Shape 1170"/>
          <p:cNvSpPr/>
          <p:nvPr/>
        </p:nvSpPr>
        <p:spPr>
          <a:xfrm>
            <a:off x="1519022" y="2626495"/>
            <a:ext cx="690895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171" name="Shape 1171"/>
          <p:cNvSpPr/>
          <p:nvPr/>
        </p:nvSpPr>
        <p:spPr>
          <a:xfrm>
            <a:off x="6406370" y="2591438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/>
              <a:t>S3</a:t>
            </a:r>
          </a:p>
        </p:txBody>
      </p:sp>
      <p:sp>
        <p:nvSpPr>
          <p:cNvPr id="1172" name="Shape 1172"/>
          <p:cNvSpPr/>
          <p:nvPr/>
        </p:nvSpPr>
        <p:spPr>
          <a:xfrm>
            <a:off x="5617544" y="2591438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/>
              <a:t>S2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6912" y="1256855"/>
            <a:ext cx="3546133" cy="1266495"/>
            <a:chOff x="4902273" y="1787528"/>
            <a:chExt cx="5043389" cy="1801237"/>
          </a:xfrm>
        </p:grpSpPr>
        <p:sp>
          <p:nvSpPr>
            <p:cNvPr id="1174" name="Shape 1174"/>
            <p:cNvSpPr/>
            <p:nvPr/>
          </p:nvSpPr>
          <p:spPr>
            <a:xfrm>
              <a:off x="5806301" y="3459769"/>
              <a:ext cx="164262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5958701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5806301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 flipH="1">
              <a:off x="5879893" y="2616008"/>
              <a:ext cx="1781609" cy="802062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6568302" y="3459769"/>
              <a:ext cx="164261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6720702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6568302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 flipH="1">
              <a:off x="6641894" y="2613899"/>
              <a:ext cx="1184449" cy="80417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7584302" y="3459769"/>
              <a:ext cx="164261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7736702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7584302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 flipH="1">
              <a:off x="7657893" y="2610598"/>
              <a:ext cx="296838" cy="807472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8092302" y="3459769"/>
              <a:ext cx="164261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8244702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8092302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8165893" y="2603295"/>
              <a:ext cx="1" cy="814775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9781401" y="3459769"/>
              <a:ext cx="164261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9933802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9781402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8666362" y="2613456"/>
              <a:ext cx="1188633" cy="804614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9400401" y="3459769"/>
              <a:ext cx="164261" cy="1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9552802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9400402" y="3459769"/>
              <a:ext cx="1" cy="128996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8279837" y="2613806"/>
              <a:ext cx="1194158" cy="804264"/>
            </a:xfrm>
            <a:prstGeom prst="line">
              <a:avLst/>
            </a:pr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7279349" y="1787528"/>
              <a:ext cx="1589040" cy="841074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b="0" dirty="0" err="1">
                  <a:latin typeface="Calibri" panose="020F0502020204030204" pitchFamily="34" charset="0"/>
                </a:rPr>
                <a:t>ptrs</a:t>
              </a:r>
              <a:r>
                <a:rPr sz="1687" b="0" dirty="0">
                  <a:latin typeface="Calibri" panose="020F0502020204030204" pitchFamily="34" charset="0"/>
                </a:rPr>
                <a:t> to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87" b="0" dirty="0" err="1">
                  <a:latin typeface="Calibri" panose="020F0502020204030204" pitchFamily="34" charset="0"/>
                </a:rPr>
                <a:t>imap</a:t>
              </a:r>
              <a:r>
                <a:rPr sz="1687" b="0" dirty="0">
                  <a:latin typeface="Calibri" panose="020F0502020204030204" pitchFamily="34" charset="0"/>
                </a:rPr>
                <a:t> pieces</a:t>
              </a: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4902273" y="1897826"/>
              <a:ext cx="1812463" cy="656499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r"/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b="0" dirty="0">
                  <a:latin typeface="Calibri" panose="020F0502020204030204" pitchFamily="34" charset="0"/>
                </a:rPr>
                <a:t>memory:</a:t>
              </a: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921948" y="1844101"/>
              <a:ext cx="2636686" cy="763948"/>
            </a:xfrm>
            <a:prstGeom prst="rect">
              <a:avLst/>
            </a:prstGeom>
            <a:ln w="50800">
              <a:solidFill>
                <a:schemeClr val="tx1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43730" y="2219758"/>
            <a:ext cx="3252405" cy="2217354"/>
            <a:chOff x="3615611" y="3171246"/>
            <a:chExt cx="4625642" cy="3153568"/>
          </a:xfrm>
        </p:grpSpPr>
        <p:sp>
          <p:nvSpPr>
            <p:cNvPr id="1166" name="Shape 1166"/>
            <p:cNvSpPr/>
            <p:nvPr/>
          </p:nvSpPr>
          <p:spPr>
            <a:xfrm>
              <a:off x="3615611" y="3726072"/>
              <a:ext cx="2101741" cy="763948"/>
            </a:xfrm>
            <a:prstGeom prst="rect">
              <a:avLst/>
            </a:prstGeom>
            <a:solidFill>
              <a:srgbClr val="53585F"/>
            </a:solidFill>
            <a:ln w="12700">
              <a:solidFill>
                <a:schemeClr val="tx1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28"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629394" y="3171246"/>
              <a:ext cx="1820305" cy="564213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109" b="0" dirty="0">
                  <a:latin typeface="Calibri" panose="020F0502020204030204" pitchFamily="34" charset="0"/>
                </a:rPr>
                <a:t>checkpoint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5440062" y="4499006"/>
              <a:ext cx="1141903" cy="68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0"/>
                  </a:moveTo>
                  <a:cubicBezTo>
                    <a:pt x="8705" y="21462"/>
                    <a:pt x="15905" y="21600"/>
                    <a:pt x="21600" y="414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1687" b="0" dirty="0">
                <a:latin typeface="Calibri" panose="020F0502020204030204" pitchFamily="34" charset="0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4903554" y="4460954"/>
              <a:ext cx="2771521" cy="1299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606"/>
                  </a:moveTo>
                  <a:cubicBezTo>
                    <a:pt x="10295" y="21600"/>
                    <a:pt x="17495" y="21398"/>
                    <a:pt x="21600" y="0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1687" b="0" dirty="0">
                <a:latin typeface="Calibri" panose="020F0502020204030204" pitchFamily="34" charset="0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382148" y="4475522"/>
              <a:ext cx="3859105" cy="184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10111" y="21559"/>
                    <a:pt x="17311" y="21600"/>
                    <a:pt x="21600" y="122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1687" b="0" dirty="0">
                <a:latin typeface="Calibri" panose="020F0502020204030204" pitchFamily="34" charset="0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3853269" y="4492853"/>
              <a:ext cx="2054418" cy="128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9994" y="21568"/>
                    <a:pt x="17194" y="21600"/>
                    <a:pt x="21600" y="97"/>
                  </a:cubicBezTo>
                </a:path>
              </a:pathLst>
            </a:custGeom>
            <a:ln w="25400">
              <a:solidFill>
                <a:schemeClr val="tx1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1687" b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6" name="Shape 1257"/>
          <p:cNvSpPr/>
          <p:nvPr/>
        </p:nvSpPr>
        <p:spPr>
          <a:xfrm>
            <a:off x="6341768" y="2198381"/>
            <a:ext cx="892969" cy="47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C000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" name="Shape 1258"/>
          <p:cNvSpPr/>
          <p:nvPr/>
        </p:nvSpPr>
        <p:spPr>
          <a:xfrm>
            <a:off x="7328134" y="1382275"/>
            <a:ext cx="1279902" cy="104586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 dirty="0">
                <a:ln>
                  <a:solidFill>
                    <a:srgbClr val="C00000"/>
                  </a:solidFill>
                </a:ln>
                <a:latin typeface="Calibri" panose="020F0502020204030204" pitchFamily="34" charset="0"/>
              </a:rPr>
              <a:t>new write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n>
                  <a:solidFill>
                    <a:srgbClr val="C00000"/>
                  </a:solidFill>
                </a:ln>
                <a:latin typeface="Calibri" panose="020F0502020204030204" pitchFamily="34" charset="0"/>
              </a:rPr>
              <a:t>after last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n>
                  <a:solidFill>
                    <a:srgbClr val="C00000"/>
                  </a:solidFill>
                </a:ln>
                <a:latin typeface="Calibri" panose="020F0502020204030204" pitchFamily="34" charset="0"/>
              </a:rPr>
              <a:t>checkpoint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288245" y="2599458"/>
            <a:ext cx="5483678" cy="2253376"/>
            <a:chOff x="3254393" y="3697007"/>
            <a:chExt cx="7799007" cy="3204801"/>
          </a:xfrm>
        </p:grpSpPr>
        <p:sp>
          <p:nvSpPr>
            <p:cNvPr id="49" name="Shape 1312"/>
            <p:cNvSpPr/>
            <p:nvPr/>
          </p:nvSpPr>
          <p:spPr>
            <a:xfrm>
              <a:off x="3254393" y="3697007"/>
              <a:ext cx="342768" cy="763948"/>
            </a:xfrm>
            <a:prstGeom prst="rect">
              <a:avLst/>
            </a:prstGeom>
            <a:solidFill>
              <a:srgbClr val="0065C1"/>
            </a:solidFill>
            <a:ln w="12700">
              <a:solidFill>
                <a:schemeClr val="tx1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28"/>
            </a:p>
          </p:txBody>
        </p:sp>
        <p:sp>
          <p:nvSpPr>
            <p:cNvPr id="50" name="Shape 1363"/>
            <p:cNvSpPr/>
            <p:nvPr/>
          </p:nvSpPr>
          <p:spPr>
            <a:xfrm>
              <a:off x="3416948" y="4451032"/>
              <a:ext cx="5590198" cy="245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"/>
                  </a:moveTo>
                  <a:cubicBezTo>
                    <a:pt x="8168" y="21600"/>
                    <a:pt x="15368" y="21546"/>
                    <a:pt x="21600" y="0"/>
                  </a:cubicBezTo>
                </a:path>
              </a:pathLst>
            </a:custGeom>
            <a:ln w="25400">
              <a:solidFill>
                <a:srgbClr val="0070C0"/>
              </a:solidFill>
              <a:miter lim="400000"/>
              <a:tailEnd type="triangle"/>
            </a:ln>
          </p:spPr>
          <p:txBody>
            <a:bodyPr/>
            <a:lstStyle/>
            <a:p>
              <a:pPr lvl="0"/>
              <a:endParaRPr sz="1687" b="0" dirty="0">
                <a:latin typeface="Calibri" panose="020F0502020204030204" pitchFamily="34" charset="0"/>
              </a:endParaRPr>
            </a:p>
          </p:txBody>
        </p:sp>
        <p:sp>
          <p:nvSpPr>
            <p:cNvPr id="51" name="Shape 1358"/>
            <p:cNvSpPr/>
            <p:nvPr/>
          </p:nvSpPr>
          <p:spPr>
            <a:xfrm>
              <a:off x="8430961" y="5580309"/>
              <a:ext cx="2622439" cy="1025832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109" b="0" dirty="0">
                  <a:latin typeface="Calibri" panose="020F0502020204030204" pitchFamily="34" charset="0"/>
                </a:rPr>
                <a:t>log </a:t>
              </a:r>
              <a:r>
                <a:rPr sz="2109" b="0" dirty="0">
                  <a:latin typeface="Calibri" panose="020F0502020204030204" pitchFamily="34" charset="0"/>
                </a:rPr>
                <a:t>tail after last</a:t>
              </a: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109" b="0" dirty="0">
                  <a:latin typeface="Calibri" panose="020F0502020204030204" pitchFamily="34" charset="0"/>
                </a:rPr>
                <a:t>checkpoint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08091" y="4398382"/>
            <a:ext cx="99225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Crash!</a:t>
            </a:r>
          </a:p>
        </p:txBody>
      </p:sp>
      <p:sp>
        <p:nvSpPr>
          <p:cNvPr id="54" name="Shape 1201">
            <a:extLst>
              <a:ext uri="{FF2B5EF4-FFF2-40B4-BE49-F238E27FC236}">
                <a16:creationId xmlns:a16="http://schemas.microsoft.com/office/drawing/2014/main" id="{5DCE2EFA-507E-FA42-8B57-AAA922EAEE05}"/>
              </a:ext>
            </a:extLst>
          </p:cNvPr>
          <p:cNvSpPr/>
          <p:nvPr/>
        </p:nvSpPr>
        <p:spPr>
          <a:xfrm flipH="1" flipV="1">
            <a:off x="2525860" y="2621499"/>
            <a:ext cx="3393" cy="50708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01" name="Shape 1201"/>
          <p:cNvSpPr/>
          <p:nvPr/>
        </p:nvSpPr>
        <p:spPr>
          <a:xfrm flipV="1">
            <a:off x="2892701" y="2613483"/>
            <a:ext cx="1" cy="49306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02" name="Shape 1202"/>
          <p:cNvSpPr/>
          <p:nvPr/>
        </p:nvSpPr>
        <p:spPr>
          <a:xfrm flipV="1">
            <a:off x="3273702" y="2613483"/>
            <a:ext cx="1" cy="49306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03" name="Shape 1203"/>
          <p:cNvSpPr/>
          <p:nvPr/>
        </p:nvSpPr>
        <p:spPr>
          <a:xfrm flipV="1">
            <a:off x="3654702" y="2613483"/>
            <a:ext cx="1" cy="49306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2262885" y="2591438"/>
            <a:ext cx="5222665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19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/>
      <p:bldP spid="47" grpId="1"/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/>
          <p:nvPr/>
        </p:nvSpPr>
        <p:spPr>
          <a:xfrm>
            <a:off x="2262885" y="2591438"/>
            <a:ext cx="241009" cy="53715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1410" name="Shape 1410"/>
          <p:cNvSpPr/>
          <p:nvPr/>
        </p:nvSpPr>
        <p:spPr>
          <a:xfrm>
            <a:off x="2530776" y="2591438"/>
            <a:ext cx="1477787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1411" name="Shape 14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Reboot</a:t>
            </a:r>
          </a:p>
        </p:txBody>
      </p:sp>
      <p:sp>
        <p:nvSpPr>
          <p:cNvPr id="1412" name="Shape 1412"/>
          <p:cNvSpPr/>
          <p:nvPr/>
        </p:nvSpPr>
        <p:spPr>
          <a:xfrm>
            <a:off x="4828719" y="2591438"/>
            <a:ext cx="755966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S1</a:t>
            </a:r>
          </a:p>
        </p:txBody>
      </p:sp>
      <p:sp>
        <p:nvSpPr>
          <p:cNvPr id="1413" name="Shape 1413"/>
          <p:cNvSpPr/>
          <p:nvPr/>
        </p:nvSpPr>
        <p:spPr>
          <a:xfrm>
            <a:off x="4048823" y="2591438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S0</a:t>
            </a:r>
          </a:p>
        </p:txBody>
      </p:sp>
      <p:sp>
        <p:nvSpPr>
          <p:cNvPr id="1414" name="Shape 1414"/>
          <p:cNvSpPr/>
          <p:nvPr/>
        </p:nvSpPr>
        <p:spPr>
          <a:xfrm>
            <a:off x="1530091" y="2629213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415" name="Shape 1415"/>
          <p:cNvSpPr/>
          <p:nvPr/>
        </p:nvSpPr>
        <p:spPr>
          <a:xfrm>
            <a:off x="6406370" y="2591438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S3</a:t>
            </a:r>
          </a:p>
        </p:txBody>
      </p:sp>
      <p:sp>
        <p:nvSpPr>
          <p:cNvPr id="1416" name="Shape 1416"/>
          <p:cNvSpPr/>
          <p:nvPr/>
        </p:nvSpPr>
        <p:spPr>
          <a:xfrm>
            <a:off x="5617544" y="2591438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S2</a:t>
            </a:r>
          </a:p>
        </p:txBody>
      </p:sp>
      <p:sp>
        <p:nvSpPr>
          <p:cNvPr id="1417" name="Shape 1417"/>
          <p:cNvSpPr/>
          <p:nvPr/>
        </p:nvSpPr>
        <p:spPr>
          <a:xfrm>
            <a:off x="2268933" y="2591438"/>
            <a:ext cx="5216617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18" name="Shape 1418"/>
          <p:cNvSpPr/>
          <p:nvPr/>
        </p:nvSpPr>
        <p:spPr>
          <a:xfrm>
            <a:off x="4082555" y="2432650"/>
            <a:ext cx="1154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19" name="Shape 1419"/>
          <p:cNvSpPr/>
          <p:nvPr/>
        </p:nvSpPr>
        <p:spPr>
          <a:xfrm>
            <a:off x="4189712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4082556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1" name="Shape 1421"/>
          <p:cNvSpPr/>
          <p:nvPr/>
        </p:nvSpPr>
        <p:spPr>
          <a:xfrm>
            <a:off x="4618338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2" name="Shape 1422"/>
          <p:cNvSpPr/>
          <p:nvPr/>
        </p:nvSpPr>
        <p:spPr>
          <a:xfrm>
            <a:off x="4725494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4618338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4" name="Shape 1424"/>
          <p:cNvSpPr/>
          <p:nvPr/>
        </p:nvSpPr>
        <p:spPr>
          <a:xfrm>
            <a:off x="5332713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5" name="Shape 1425"/>
          <p:cNvSpPr/>
          <p:nvPr/>
        </p:nvSpPr>
        <p:spPr>
          <a:xfrm>
            <a:off x="5439869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6" name="Shape 1426"/>
          <p:cNvSpPr/>
          <p:nvPr/>
        </p:nvSpPr>
        <p:spPr>
          <a:xfrm>
            <a:off x="5332713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7" name="Shape 1427"/>
          <p:cNvSpPr/>
          <p:nvPr/>
        </p:nvSpPr>
        <p:spPr>
          <a:xfrm>
            <a:off x="5689900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8" name="Shape 1428"/>
          <p:cNvSpPr/>
          <p:nvPr/>
        </p:nvSpPr>
        <p:spPr>
          <a:xfrm>
            <a:off x="5797056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29" name="Shape 1429"/>
          <p:cNvSpPr/>
          <p:nvPr/>
        </p:nvSpPr>
        <p:spPr>
          <a:xfrm>
            <a:off x="5689900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30" name="Shape 1430"/>
          <p:cNvSpPr/>
          <p:nvPr/>
        </p:nvSpPr>
        <p:spPr>
          <a:xfrm>
            <a:off x="6877548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31" name="Shape 1431"/>
          <p:cNvSpPr/>
          <p:nvPr/>
        </p:nvSpPr>
        <p:spPr>
          <a:xfrm>
            <a:off x="6984705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32" name="Shape 1432"/>
          <p:cNvSpPr/>
          <p:nvPr/>
        </p:nvSpPr>
        <p:spPr>
          <a:xfrm>
            <a:off x="6877548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33" name="Shape 1433"/>
          <p:cNvSpPr/>
          <p:nvPr/>
        </p:nvSpPr>
        <p:spPr>
          <a:xfrm>
            <a:off x="6609657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34" name="Shape 1434"/>
          <p:cNvSpPr/>
          <p:nvPr/>
        </p:nvSpPr>
        <p:spPr>
          <a:xfrm>
            <a:off x="6716814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35" name="Shape 1435"/>
          <p:cNvSpPr/>
          <p:nvPr/>
        </p:nvSpPr>
        <p:spPr>
          <a:xfrm>
            <a:off x="6609658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36" name="Shape 1436"/>
          <p:cNvSpPr/>
          <p:nvPr/>
        </p:nvSpPr>
        <p:spPr>
          <a:xfrm flipV="1">
            <a:off x="2892701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37" name="Shape 1437"/>
          <p:cNvSpPr/>
          <p:nvPr/>
        </p:nvSpPr>
        <p:spPr>
          <a:xfrm flipV="1">
            <a:off x="3273702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38" name="Shape 1438"/>
          <p:cNvSpPr/>
          <p:nvPr/>
        </p:nvSpPr>
        <p:spPr>
          <a:xfrm flipV="1">
            <a:off x="3654702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50" name="Shape 1450"/>
          <p:cNvSpPr/>
          <p:nvPr/>
        </p:nvSpPr>
        <p:spPr>
          <a:xfrm>
            <a:off x="3825044" y="3163364"/>
            <a:ext cx="802901" cy="483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0"/>
                </a:moveTo>
                <a:cubicBezTo>
                  <a:pt x="8705" y="21462"/>
                  <a:pt x="15905" y="21600"/>
                  <a:pt x="21600" y="41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451" name="Shape 1451"/>
          <p:cNvSpPr/>
          <p:nvPr/>
        </p:nvSpPr>
        <p:spPr>
          <a:xfrm>
            <a:off x="3447812" y="3136609"/>
            <a:ext cx="1948726" cy="913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606"/>
                </a:moveTo>
                <a:cubicBezTo>
                  <a:pt x="10295" y="21600"/>
                  <a:pt x="17495" y="21398"/>
                  <a:pt x="21600" y="0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452" name="Shape 1452"/>
          <p:cNvSpPr/>
          <p:nvPr/>
        </p:nvSpPr>
        <p:spPr>
          <a:xfrm>
            <a:off x="3081198" y="3146852"/>
            <a:ext cx="2713433" cy="1300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10111" y="21559"/>
                  <a:pt x="17311" y="21600"/>
                  <a:pt x="21600" y="122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453" name="Shape 1453"/>
          <p:cNvSpPr/>
          <p:nvPr/>
        </p:nvSpPr>
        <p:spPr>
          <a:xfrm>
            <a:off x="2709330" y="3159037"/>
            <a:ext cx="1444513" cy="903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9994" y="21568"/>
                  <a:pt x="17194" y="21600"/>
                  <a:pt x="21600" y="97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444" name="Shape 1444"/>
          <p:cNvSpPr/>
          <p:nvPr/>
        </p:nvSpPr>
        <p:spPr>
          <a:xfrm flipV="1">
            <a:off x="2517655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54" name="Shape 1454"/>
          <p:cNvSpPr/>
          <p:nvPr/>
        </p:nvSpPr>
        <p:spPr>
          <a:xfrm>
            <a:off x="2402542" y="3129632"/>
            <a:ext cx="3930608" cy="1723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"/>
                </a:moveTo>
                <a:cubicBezTo>
                  <a:pt x="8168" y="21600"/>
                  <a:pt x="15368" y="21546"/>
                  <a:pt x="21600" y="0"/>
                </a:cubicBezTo>
              </a:path>
            </a:pathLst>
          </a:custGeom>
          <a:ln w="25400">
            <a:solidFill>
              <a:srgbClr val="1497FC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446" name="Shape 1446"/>
          <p:cNvSpPr/>
          <p:nvPr/>
        </p:nvSpPr>
        <p:spPr>
          <a:xfrm>
            <a:off x="5118292" y="1256856"/>
            <a:ext cx="111729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ptrs</a:t>
            </a:r>
            <a:r>
              <a:rPr sz="1687" b="0" dirty="0">
                <a:solidFill>
                  <a:srgbClr val="000000"/>
                </a:solidFill>
                <a:latin typeface="Calibri" panose="020F0502020204030204" pitchFamily="34" charset="0"/>
              </a:rPr>
              <a:t>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imap</a:t>
            </a:r>
            <a:r>
              <a:rPr sz="1687" b="0" dirty="0">
                <a:solidFill>
                  <a:srgbClr val="000000"/>
                </a:solidFill>
                <a:latin typeface="Calibri" panose="020F0502020204030204" pitchFamily="34" charset="0"/>
              </a:rPr>
              <a:t> pieces</a:t>
            </a:r>
          </a:p>
        </p:txBody>
      </p:sp>
      <p:sp>
        <p:nvSpPr>
          <p:cNvPr id="1447" name="Shape 1447"/>
          <p:cNvSpPr/>
          <p:nvPr/>
        </p:nvSpPr>
        <p:spPr>
          <a:xfrm>
            <a:off x="3446910" y="1334408"/>
            <a:ext cx="1274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memory:</a:t>
            </a:r>
          </a:p>
        </p:txBody>
      </p:sp>
      <p:sp>
        <p:nvSpPr>
          <p:cNvPr id="1448" name="Shape 1448"/>
          <p:cNvSpPr/>
          <p:nvPr/>
        </p:nvSpPr>
        <p:spPr>
          <a:xfrm>
            <a:off x="4866995" y="1296633"/>
            <a:ext cx="1853920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49" name="Shape 1449"/>
          <p:cNvSpPr/>
          <p:nvPr/>
        </p:nvSpPr>
        <p:spPr>
          <a:xfrm>
            <a:off x="5928019" y="3923655"/>
            <a:ext cx="1843903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109" b="0" dirty="0">
                <a:latin typeface="Calibri" panose="020F0502020204030204" pitchFamily="34" charset="0"/>
              </a:rPr>
              <a:t>log</a:t>
            </a:r>
            <a:r>
              <a:rPr lang="zh-CN" altLang="en-US" sz="2109" b="0" dirty="0">
                <a:latin typeface="Calibri" panose="020F0502020204030204" pitchFamily="34" charset="0"/>
              </a:rPr>
              <a:t> </a:t>
            </a:r>
            <a:r>
              <a:rPr sz="2109" b="0" dirty="0">
                <a:latin typeface="Calibri" panose="020F0502020204030204" pitchFamily="34" charset="0"/>
              </a:rPr>
              <a:t>tail after last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checkpoint</a:t>
            </a:r>
          </a:p>
        </p:txBody>
      </p:sp>
      <p:sp>
        <p:nvSpPr>
          <p:cNvPr id="44" name="Shape 1204">
            <a:extLst>
              <a:ext uri="{FF2B5EF4-FFF2-40B4-BE49-F238E27FC236}">
                <a16:creationId xmlns:a16="http://schemas.microsoft.com/office/drawing/2014/main" id="{E663AE4B-05F7-D34A-B37E-F7A11805F9B3}"/>
              </a:ext>
            </a:extLst>
          </p:cNvPr>
          <p:cNvSpPr/>
          <p:nvPr/>
        </p:nvSpPr>
        <p:spPr>
          <a:xfrm>
            <a:off x="2553421" y="2219758"/>
            <a:ext cx="1279902" cy="39671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22677177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357763" y="445070"/>
            <a:ext cx="8534718" cy="762000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J</a:t>
            </a:r>
            <a:r>
              <a:rPr sz="3600" dirty="0">
                <a:solidFill>
                  <a:srgbClr val="000000"/>
                </a:solidFill>
              </a:rPr>
              <a:t>ournal New, Overwrite In-Place</a:t>
            </a:r>
          </a:p>
        </p:txBody>
      </p:sp>
      <p:sp>
        <p:nvSpPr>
          <p:cNvPr id="118" name="Shape 118"/>
          <p:cNvSpPr/>
          <p:nvPr/>
        </p:nvSpPr>
        <p:spPr>
          <a:xfrm>
            <a:off x="1441719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19" name="Shape 119"/>
          <p:cNvSpPr/>
          <p:nvPr/>
        </p:nvSpPr>
        <p:spPr>
          <a:xfrm>
            <a:off x="220837" y="3994190"/>
            <a:ext cx="22612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In-place </a:t>
            </a: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120" name="Shape 120"/>
          <p:cNvSpPr/>
          <p:nvPr/>
        </p:nvSpPr>
        <p:spPr>
          <a:xfrm flipV="1">
            <a:off x="1429721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842146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2" name="Shape 122"/>
          <p:cNvSpPr/>
          <p:nvPr/>
        </p:nvSpPr>
        <p:spPr>
          <a:xfrm>
            <a:off x="5193137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23" name="Shape 123"/>
          <p:cNvSpPr/>
          <p:nvPr/>
        </p:nvSpPr>
        <p:spPr>
          <a:xfrm>
            <a:off x="6593564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9" name="Shape 119"/>
          <p:cNvSpPr/>
          <p:nvPr/>
        </p:nvSpPr>
        <p:spPr>
          <a:xfrm>
            <a:off x="4610232" y="3994190"/>
            <a:ext cx="103073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Shape 120"/>
          <p:cNvSpPr/>
          <p:nvPr/>
        </p:nvSpPr>
        <p:spPr>
          <a:xfrm flipV="1">
            <a:off x="5193137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5929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2262885" y="2591438"/>
            <a:ext cx="241009" cy="53715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1457" name="Shape 1457"/>
          <p:cNvSpPr/>
          <p:nvPr/>
        </p:nvSpPr>
        <p:spPr>
          <a:xfrm>
            <a:off x="2530776" y="2591438"/>
            <a:ext cx="1477787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1458" name="Shape 14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Reboot</a:t>
            </a:r>
          </a:p>
        </p:txBody>
      </p:sp>
      <p:sp>
        <p:nvSpPr>
          <p:cNvPr id="1459" name="Shape 1459"/>
          <p:cNvSpPr/>
          <p:nvPr/>
        </p:nvSpPr>
        <p:spPr>
          <a:xfrm>
            <a:off x="4828719" y="2591438"/>
            <a:ext cx="755966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460" name="Shape 1460"/>
          <p:cNvSpPr/>
          <p:nvPr/>
        </p:nvSpPr>
        <p:spPr>
          <a:xfrm>
            <a:off x="4048823" y="2591438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461" name="Shape 1461"/>
          <p:cNvSpPr/>
          <p:nvPr/>
        </p:nvSpPr>
        <p:spPr>
          <a:xfrm>
            <a:off x="1530091" y="2629213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462" name="Shape 1462"/>
          <p:cNvSpPr/>
          <p:nvPr/>
        </p:nvSpPr>
        <p:spPr>
          <a:xfrm>
            <a:off x="6406370" y="2591438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463" name="Shape 1463"/>
          <p:cNvSpPr/>
          <p:nvPr/>
        </p:nvSpPr>
        <p:spPr>
          <a:xfrm>
            <a:off x="5617544" y="2591438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464" name="Shape 1464"/>
          <p:cNvSpPr/>
          <p:nvPr/>
        </p:nvSpPr>
        <p:spPr>
          <a:xfrm>
            <a:off x="2268933" y="2591438"/>
            <a:ext cx="5216617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65" name="Shape 1465"/>
          <p:cNvSpPr/>
          <p:nvPr/>
        </p:nvSpPr>
        <p:spPr>
          <a:xfrm>
            <a:off x="4082555" y="2432650"/>
            <a:ext cx="1154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66" name="Shape 1466"/>
          <p:cNvSpPr/>
          <p:nvPr/>
        </p:nvSpPr>
        <p:spPr>
          <a:xfrm>
            <a:off x="4189712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67" name="Shape 1467"/>
          <p:cNvSpPr/>
          <p:nvPr/>
        </p:nvSpPr>
        <p:spPr>
          <a:xfrm>
            <a:off x="4082556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68" name="Shape 1468"/>
          <p:cNvSpPr/>
          <p:nvPr/>
        </p:nvSpPr>
        <p:spPr>
          <a:xfrm>
            <a:off x="4618338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4725494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70" name="Shape 1470"/>
          <p:cNvSpPr/>
          <p:nvPr/>
        </p:nvSpPr>
        <p:spPr>
          <a:xfrm>
            <a:off x="4618338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71" name="Shape 1471"/>
          <p:cNvSpPr/>
          <p:nvPr/>
        </p:nvSpPr>
        <p:spPr>
          <a:xfrm>
            <a:off x="5332713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72" name="Shape 1472"/>
          <p:cNvSpPr/>
          <p:nvPr/>
        </p:nvSpPr>
        <p:spPr>
          <a:xfrm>
            <a:off x="5439869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73" name="Shape 1473"/>
          <p:cNvSpPr/>
          <p:nvPr/>
        </p:nvSpPr>
        <p:spPr>
          <a:xfrm>
            <a:off x="5332713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74" name="Shape 1474"/>
          <p:cNvSpPr/>
          <p:nvPr/>
        </p:nvSpPr>
        <p:spPr>
          <a:xfrm>
            <a:off x="5689900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75" name="Shape 1475"/>
          <p:cNvSpPr/>
          <p:nvPr/>
        </p:nvSpPr>
        <p:spPr>
          <a:xfrm>
            <a:off x="5797056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76" name="Shape 1476"/>
          <p:cNvSpPr/>
          <p:nvPr/>
        </p:nvSpPr>
        <p:spPr>
          <a:xfrm>
            <a:off x="5689900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77" name="Shape 1477"/>
          <p:cNvSpPr/>
          <p:nvPr/>
        </p:nvSpPr>
        <p:spPr>
          <a:xfrm>
            <a:off x="6877548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78" name="Shape 1478"/>
          <p:cNvSpPr/>
          <p:nvPr/>
        </p:nvSpPr>
        <p:spPr>
          <a:xfrm>
            <a:off x="6984705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79" name="Shape 1479"/>
          <p:cNvSpPr/>
          <p:nvPr/>
        </p:nvSpPr>
        <p:spPr>
          <a:xfrm>
            <a:off x="6877548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80" name="Shape 1480"/>
          <p:cNvSpPr/>
          <p:nvPr/>
        </p:nvSpPr>
        <p:spPr>
          <a:xfrm>
            <a:off x="6609657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81" name="Shape 1481"/>
          <p:cNvSpPr/>
          <p:nvPr/>
        </p:nvSpPr>
        <p:spPr>
          <a:xfrm>
            <a:off x="6716814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82" name="Shape 1482"/>
          <p:cNvSpPr/>
          <p:nvPr/>
        </p:nvSpPr>
        <p:spPr>
          <a:xfrm>
            <a:off x="6609658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83" name="Shape 1483"/>
          <p:cNvSpPr/>
          <p:nvPr/>
        </p:nvSpPr>
        <p:spPr>
          <a:xfrm flipV="1">
            <a:off x="2892701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84" name="Shape 1484"/>
          <p:cNvSpPr/>
          <p:nvPr/>
        </p:nvSpPr>
        <p:spPr>
          <a:xfrm flipV="1">
            <a:off x="3273702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85" name="Shape 1485"/>
          <p:cNvSpPr/>
          <p:nvPr/>
        </p:nvSpPr>
        <p:spPr>
          <a:xfrm flipV="1">
            <a:off x="3654702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14" name="Shape 1514"/>
          <p:cNvSpPr/>
          <p:nvPr/>
        </p:nvSpPr>
        <p:spPr>
          <a:xfrm>
            <a:off x="3825044" y="3163364"/>
            <a:ext cx="802901" cy="483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0"/>
                </a:moveTo>
                <a:cubicBezTo>
                  <a:pt x="8705" y="21462"/>
                  <a:pt x="15905" y="21600"/>
                  <a:pt x="21600" y="41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515" name="Shape 1515"/>
          <p:cNvSpPr/>
          <p:nvPr/>
        </p:nvSpPr>
        <p:spPr>
          <a:xfrm>
            <a:off x="3447812" y="3136609"/>
            <a:ext cx="1948726" cy="913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606"/>
                </a:moveTo>
                <a:cubicBezTo>
                  <a:pt x="10295" y="21600"/>
                  <a:pt x="17495" y="21398"/>
                  <a:pt x="21600" y="0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516" name="Shape 1516"/>
          <p:cNvSpPr/>
          <p:nvPr/>
        </p:nvSpPr>
        <p:spPr>
          <a:xfrm>
            <a:off x="3081198" y="3146852"/>
            <a:ext cx="2713433" cy="1300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10111" y="21559"/>
                  <a:pt x="17311" y="21600"/>
                  <a:pt x="21600" y="122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517" name="Shape 1517"/>
          <p:cNvSpPr/>
          <p:nvPr/>
        </p:nvSpPr>
        <p:spPr>
          <a:xfrm>
            <a:off x="2709330" y="3159037"/>
            <a:ext cx="1444513" cy="903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9994" y="21568"/>
                  <a:pt x="17194" y="21600"/>
                  <a:pt x="21600" y="97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491" name="Shape 1491"/>
          <p:cNvSpPr/>
          <p:nvPr/>
        </p:nvSpPr>
        <p:spPr>
          <a:xfrm flipV="1">
            <a:off x="2517655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18" name="Shape 1518"/>
          <p:cNvSpPr/>
          <p:nvPr/>
        </p:nvSpPr>
        <p:spPr>
          <a:xfrm>
            <a:off x="2402542" y="3129632"/>
            <a:ext cx="3930608" cy="1723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"/>
                </a:moveTo>
                <a:cubicBezTo>
                  <a:pt x="8168" y="21600"/>
                  <a:pt x="15368" y="21546"/>
                  <a:pt x="21600" y="0"/>
                </a:cubicBezTo>
              </a:path>
            </a:pathLst>
          </a:custGeom>
          <a:ln w="25400">
            <a:solidFill>
              <a:srgbClr val="1497FC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493" name="Shape 1493"/>
          <p:cNvSpPr/>
          <p:nvPr/>
        </p:nvSpPr>
        <p:spPr>
          <a:xfrm>
            <a:off x="5118292" y="1256856"/>
            <a:ext cx="111729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ptrs</a:t>
            </a:r>
            <a:r>
              <a:rPr sz="1687" b="0" dirty="0">
                <a:solidFill>
                  <a:srgbClr val="000000"/>
                </a:solidFill>
                <a:latin typeface="Calibri" panose="020F0502020204030204" pitchFamily="34" charset="0"/>
              </a:rPr>
              <a:t>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imap</a:t>
            </a:r>
            <a:r>
              <a:rPr sz="1687" b="0" dirty="0">
                <a:solidFill>
                  <a:srgbClr val="000000"/>
                </a:solidFill>
                <a:latin typeface="Calibri" panose="020F0502020204030204" pitchFamily="34" charset="0"/>
              </a:rPr>
              <a:t> pieces</a:t>
            </a:r>
          </a:p>
        </p:txBody>
      </p:sp>
      <p:sp>
        <p:nvSpPr>
          <p:cNvPr id="1494" name="Shape 1494"/>
          <p:cNvSpPr/>
          <p:nvPr/>
        </p:nvSpPr>
        <p:spPr>
          <a:xfrm>
            <a:off x="3446910" y="1334408"/>
            <a:ext cx="1274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memory:</a:t>
            </a:r>
          </a:p>
        </p:txBody>
      </p:sp>
      <p:sp>
        <p:nvSpPr>
          <p:cNvPr id="1495" name="Shape 1495"/>
          <p:cNvSpPr/>
          <p:nvPr/>
        </p:nvSpPr>
        <p:spPr>
          <a:xfrm>
            <a:off x="4866995" y="1296633"/>
            <a:ext cx="1853920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96" name="Shape 1496"/>
          <p:cNvSpPr/>
          <p:nvPr/>
        </p:nvSpPr>
        <p:spPr>
          <a:xfrm>
            <a:off x="4082555" y="2432650"/>
            <a:ext cx="1154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97" name="Shape 1497"/>
          <p:cNvSpPr/>
          <p:nvPr/>
        </p:nvSpPr>
        <p:spPr>
          <a:xfrm>
            <a:off x="4189712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98" name="Shape 1498"/>
          <p:cNvSpPr/>
          <p:nvPr/>
        </p:nvSpPr>
        <p:spPr>
          <a:xfrm>
            <a:off x="4082556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99" name="Shape 1499"/>
          <p:cNvSpPr/>
          <p:nvPr/>
        </p:nvSpPr>
        <p:spPr>
          <a:xfrm flipH="1">
            <a:off x="4134300" y="1839381"/>
            <a:ext cx="1252694" cy="5639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00" name="Shape 1500"/>
          <p:cNvSpPr/>
          <p:nvPr/>
        </p:nvSpPr>
        <p:spPr>
          <a:xfrm>
            <a:off x="4618338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01" name="Shape 1501"/>
          <p:cNvSpPr/>
          <p:nvPr/>
        </p:nvSpPr>
        <p:spPr>
          <a:xfrm>
            <a:off x="4725494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02" name="Shape 1502"/>
          <p:cNvSpPr/>
          <p:nvPr/>
        </p:nvSpPr>
        <p:spPr>
          <a:xfrm>
            <a:off x="4618338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03" name="Shape 1503"/>
          <p:cNvSpPr/>
          <p:nvPr/>
        </p:nvSpPr>
        <p:spPr>
          <a:xfrm flipH="1">
            <a:off x="4670082" y="1837898"/>
            <a:ext cx="832816" cy="5654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04" name="Shape 1504"/>
          <p:cNvSpPr/>
          <p:nvPr/>
        </p:nvSpPr>
        <p:spPr>
          <a:xfrm>
            <a:off x="5332713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05" name="Shape 1505"/>
          <p:cNvSpPr/>
          <p:nvPr/>
        </p:nvSpPr>
        <p:spPr>
          <a:xfrm>
            <a:off x="5439869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06" name="Shape 1506"/>
          <p:cNvSpPr/>
          <p:nvPr/>
        </p:nvSpPr>
        <p:spPr>
          <a:xfrm>
            <a:off x="5332713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07" name="Shape 1507"/>
          <p:cNvSpPr/>
          <p:nvPr/>
        </p:nvSpPr>
        <p:spPr>
          <a:xfrm flipH="1">
            <a:off x="5384456" y="1835577"/>
            <a:ext cx="208714" cy="5677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08" name="Shape 1508"/>
          <p:cNvSpPr/>
          <p:nvPr/>
        </p:nvSpPr>
        <p:spPr>
          <a:xfrm>
            <a:off x="5689900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09" name="Shape 1509"/>
          <p:cNvSpPr/>
          <p:nvPr/>
        </p:nvSpPr>
        <p:spPr>
          <a:xfrm>
            <a:off x="5797056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10" name="Shape 1510"/>
          <p:cNvSpPr/>
          <p:nvPr/>
        </p:nvSpPr>
        <p:spPr>
          <a:xfrm>
            <a:off x="5689900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11" name="Shape 1511"/>
          <p:cNvSpPr/>
          <p:nvPr/>
        </p:nvSpPr>
        <p:spPr>
          <a:xfrm>
            <a:off x="5741644" y="1830442"/>
            <a:ext cx="1" cy="572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12" name="Shape 1512"/>
          <p:cNvSpPr/>
          <p:nvPr/>
        </p:nvSpPr>
        <p:spPr>
          <a:xfrm>
            <a:off x="6993044" y="1513328"/>
            <a:ext cx="1871859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get pointers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from checkpoint</a:t>
            </a:r>
          </a:p>
        </p:txBody>
      </p:sp>
      <p:sp>
        <p:nvSpPr>
          <p:cNvPr id="1513" name="Shape 1513"/>
          <p:cNvSpPr/>
          <p:nvPr/>
        </p:nvSpPr>
        <p:spPr>
          <a:xfrm>
            <a:off x="5928019" y="3923655"/>
            <a:ext cx="1843903" cy="72128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CN" sz="2109" b="0" dirty="0">
                <a:latin typeface="Calibri" panose="020F0502020204030204" pitchFamily="34" charset="0"/>
              </a:rPr>
              <a:t>log</a:t>
            </a:r>
            <a:r>
              <a:rPr lang="zh-CN" altLang="en-US" sz="2109" b="0" dirty="0">
                <a:latin typeface="Calibri" panose="020F0502020204030204" pitchFamily="34" charset="0"/>
              </a:rPr>
              <a:t> </a:t>
            </a:r>
            <a:r>
              <a:rPr sz="2109" b="0" dirty="0">
                <a:latin typeface="Calibri" panose="020F0502020204030204" pitchFamily="34" charset="0"/>
              </a:rPr>
              <a:t>tail after last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checkpoint</a:t>
            </a:r>
          </a:p>
        </p:txBody>
      </p:sp>
      <p:sp>
        <p:nvSpPr>
          <p:cNvPr id="60" name="Shape 1204">
            <a:extLst>
              <a:ext uri="{FF2B5EF4-FFF2-40B4-BE49-F238E27FC236}">
                <a16:creationId xmlns:a16="http://schemas.microsoft.com/office/drawing/2014/main" id="{505BF191-49B7-F94A-9CDC-C987ADB492B0}"/>
              </a:ext>
            </a:extLst>
          </p:cNvPr>
          <p:cNvSpPr/>
          <p:nvPr/>
        </p:nvSpPr>
        <p:spPr>
          <a:xfrm>
            <a:off x="2553421" y="2219758"/>
            <a:ext cx="1279902" cy="39671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188036613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/>
          <p:nvPr/>
        </p:nvSpPr>
        <p:spPr>
          <a:xfrm>
            <a:off x="2262885" y="2591438"/>
            <a:ext cx="241009" cy="53715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1521" name="Shape 1521"/>
          <p:cNvSpPr/>
          <p:nvPr/>
        </p:nvSpPr>
        <p:spPr>
          <a:xfrm>
            <a:off x="2530776" y="2591438"/>
            <a:ext cx="1477787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1522" name="Shape 15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Reboot</a:t>
            </a:r>
          </a:p>
        </p:txBody>
      </p:sp>
      <p:sp>
        <p:nvSpPr>
          <p:cNvPr id="1523" name="Shape 1523"/>
          <p:cNvSpPr/>
          <p:nvPr/>
        </p:nvSpPr>
        <p:spPr>
          <a:xfrm>
            <a:off x="4828719" y="2591438"/>
            <a:ext cx="755966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524" name="Shape 1524"/>
          <p:cNvSpPr/>
          <p:nvPr/>
        </p:nvSpPr>
        <p:spPr>
          <a:xfrm>
            <a:off x="4048823" y="2591438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525" name="Shape 1525"/>
          <p:cNvSpPr/>
          <p:nvPr/>
        </p:nvSpPr>
        <p:spPr>
          <a:xfrm>
            <a:off x="1530091" y="2629213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526" name="Shape 1526"/>
          <p:cNvSpPr/>
          <p:nvPr/>
        </p:nvSpPr>
        <p:spPr>
          <a:xfrm>
            <a:off x="6406370" y="2591438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527" name="Shape 1527"/>
          <p:cNvSpPr/>
          <p:nvPr/>
        </p:nvSpPr>
        <p:spPr>
          <a:xfrm>
            <a:off x="5617544" y="2591438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528" name="Shape 1528"/>
          <p:cNvSpPr/>
          <p:nvPr/>
        </p:nvSpPr>
        <p:spPr>
          <a:xfrm>
            <a:off x="2268933" y="2591438"/>
            <a:ext cx="5216617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29" name="Shape 1529"/>
          <p:cNvSpPr/>
          <p:nvPr/>
        </p:nvSpPr>
        <p:spPr>
          <a:xfrm>
            <a:off x="4082555" y="2432650"/>
            <a:ext cx="1154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4189712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31" name="Shape 1531"/>
          <p:cNvSpPr/>
          <p:nvPr/>
        </p:nvSpPr>
        <p:spPr>
          <a:xfrm>
            <a:off x="4082556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32" name="Shape 1532"/>
          <p:cNvSpPr/>
          <p:nvPr/>
        </p:nvSpPr>
        <p:spPr>
          <a:xfrm>
            <a:off x="4618338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4725494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34" name="Shape 1534"/>
          <p:cNvSpPr/>
          <p:nvPr/>
        </p:nvSpPr>
        <p:spPr>
          <a:xfrm>
            <a:off x="4618338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35" name="Shape 1535"/>
          <p:cNvSpPr/>
          <p:nvPr/>
        </p:nvSpPr>
        <p:spPr>
          <a:xfrm>
            <a:off x="5332713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36" name="Shape 1536"/>
          <p:cNvSpPr/>
          <p:nvPr/>
        </p:nvSpPr>
        <p:spPr>
          <a:xfrm>
            <a:off x="5439869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37" name="Shape 1537"/>
          <p:cNvSpPr/>
          <p:nvPr/>
        </p:nvSpPr>
        <p:spPr>
          <a:xfrm>
            <a:off x="5332713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38" name="Shape 1538"/>
          <p:cNvSpPr/>
          <p:nvPr/>
        </p:nvSpPr>
        <p:spPr>
          <a:xfrm>
            <a:off x="5689900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39" name="Shape 1539"/>
          <p:cNvSpPr/>
          <p:nvPr/>
        </p:nvSpPr>
        <p:spPr>
          <a:xfrm>
            <a:off x="5797056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0" name="Shape 1540"/>
          <p:cNvSpPr/>
          <p:nvPr/>
        </p:nvSpPr>
        <p:spPr>
          <a:xfrm>
            <a:off x="5689900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1" name="Shape 1541"/>
          <p:cNvSpPr/>
          <p:nvPr/>
        </p:nvSpPr>
        <p:spPr>
          <a:xfrm>
            <a:off x="6877548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2" name="Shape 1542"/>
          <p:cNvSpPr/>
          <p:nvPr/>
        </p:nvSpPr>
        <p:spPr>
          <a:xfrm>
            <a:off x="6984705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3" name="Shape 1543"/>
          <p:cNvSpPr/>
          <p:nvPr/>
        </p:nvSpPr>
        <p:spPr>
          <a:xfrm>
            <a:off x="6877548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4" name="Shape 1544"/>
          <p:cNvSpPr/>
          <p:nvPr/>
        </p:nvSpPr>
        <p:spPr>
          <a:xfrm>
            <a:off x="6609657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5" name="Shape 1545"/>
          <p:cNvSpPr/>
          <p:nvPr/>
        </p:nvSpPr>
        <p:spPr>
          <a:xfrm>
            <a:off x="6716814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6" name="Shape 1546"/>
          <p:cNvSpPr/>
          <p:nvPr/>
        </p:nvSpPr>
        <p:spPr>
          <a:xfrm>
            <a:off x="6609658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7" name="Shape 1547"/>
          <p:cNvSpPr/>
          <p:nvPr/>
        </p:nvSpPr>
        <p:spPr>
          <a:xfrm flipV="1">
            <a:off x="2892701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8" name="Shape 1548"/>
          <p:cNvSpPr/>
          <p:nvPr/>
        </p:nvSpPr>
        <p:spPr>
          <a:xfrm flipV="1">
            <a:off x="3273702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49" name="Shape 1549"/>
          <p:cNvSpPr/>
          <p:nvPr/>
        </p:nvSpPr>
        <p:spPr>
          <a:xfrm flipV="1">
            <a:off x="3654702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80" name="Shape 1580"/>
          <p:cNvSpPr/>
          <p:nvPr/>
        </p:nvSpPr>
        <p:spPr>
          <a:xfrm>
            <a:off x="3825044" y="3163364"/>
            <a:ext cx="802901" cy="483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0"/>
                </a:moveTo>
                <a:cubicBezTo>
                  <a:pt x="8705" y="21462"/>
                  <a:pt x="15905" y="21600"/>
                  <a:pt x="21600" y="414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581" name="Shape 1581"/>
          <p:cNvSpPr/>
          <p:nvPr/>
        </p:nvSpPr>
        <p:spPr>
          <a:xfrm>
            <a:off x="3447812" y="3136609"/>
            <a:ext cx="1948726" cy="913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606"/>
                </a:moveTo>
                <a:cubicBezTo>
                  <a:pt x="10295" y="21600"/>
                  <a:pt x="17495" y="21398"/>
                  <a:pt x="21600" y="0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582" name="Shape 1582"/>
          <p:cNvSpPr/>
          <p:nvPr/>
        </p:nvSpPr>
        <p:spPr>
          <a:xfrm>
            <a:off x="3081198" y="3146852"/>
            <a:ext cx="2713433" cy="1300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10111" y="21559"/>
                  <a:pt x="17311" y="21600"/>
                  <a:pt x="21600" y="122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583" name="Shape 1583"/>
          <p:cNvSpPr/>
          <p:nvPr/>
        </p:nvSpPr>
        <p:spPr>
          <a:xfrm>
            <a:off x="2709330" y="3159037"/>
            <a:ext cx="1444513" cy="903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9994" y="21568"/>
                  <a:pt x="17194" y="21600"/>
                  <a:pt x="21600" y="97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555" name="Shape 1555"/>
          <p:cNvSpPr/>
          <p:nvPr/>
        </p:nvSpPr>
        <p:spPr>
          <a:xfrm flipV="1">
            <a:off x="2517655" y="2613483"/>
            <a:ext cx="1" cy="49306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84" name="Shape 1584"/>
          <p:cNvSpPr/>
          <p:nvPr/>
        </p:nvSpPr>
        <p:spPr>
          <a:xfrm>
            <a:off x="2402542" y="3129632"/>
            <a:ext cx="3930608" cy="1723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"/>
                </a:moveTo>
                <a:cubicBezTo>
                  <a:pt x="8168" y="21600"/>
                  <a:pt x="15368" y="21546"/>
                  <a:pt x="21600" y="0"/>
                </a:cubicBezTo>
              </a:path>
            </a:pathLst>
          </a:custGeom>
          <a:ln w="25400">
            <a:solidFill>
              <a:srgbClr val="1497FC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557" name="Shape 1557"/>
          <p:cNvSpPr/>
          <p:nvPr/>
        </p:nvSpPr>
        <p:spPr>
          <a:xfrm>
            <a:off x="5118292" y="1256856"/>
            <a:ext cx="111729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0" dirty="0" err="1">
                <a:solidFill>
                  <a:srgbClr val="000000"/>
                </a:solidFill>
                <a:latin typeface="Calibri" panose="020F0502020204030204" pitchFamily="34" charset="0"/>
              </a:rPr>
              <a:t>ptrs</a:t>
            </a:r>
            <a:r>
              <a:rPr sz="1687" b="0" dirty="0">
                <a:solidFill>
                  <a:srgbClr val="000000"/>
                </a:solidFill>
                <a:latin typeface="Calibri" panose="020F0502020204030204" pitchFamily="34" charset="0"/>
              </a:rPr>
              <a:t>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imap</a:t>
            </a:r>
            <a:r>
              <a:rPr sz="1687" b="0" dirty="0">
                <a:solidFill>
                  <a:srgbClr val="000000"/>
                </a:solidFill>
                <a:latin typeface="Calibri" panose="020F0502020204030204" pitchFamily="34" charset="0"/>
              </a:rPr>
              <a:t> pieces</a:t>
            </a:r>
          </a:p>
        </p:txBody>
      </p:sp>
      <p:sp>
        <p:nvSpPr>
          <p:cNvPr id="1558" name="Shape 1558"/>
          <p:cNvSpPr/>
          <p:nvPr/>
        </p:nvSpPr>
        <p:spPr>
          <a:xfrm>
            <a:off x="3446910" y="1334408"/>
            <a:ext cx="1274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memory:</a:t>
            </a:r>
          </a:p>
        </p:txBody>
      </p:sp>
      <p:sp>
        <p:nvSpPr>
          <p:cNvPr id="1559" name="Shape 1559"/>
          <p:cNvSpPr/>
          <p:nvPr/>
        </p:nvSpPr>
        <p:spPr>
          <a:xfrm>
            <a:off x="4866995" y="1296633"/>
            <a:ext cx="1853920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0" name="Shape 1560"/>
          <p:cNvSpPr/>
          <p:nvPr/>
        </p:nvSpPr>
        <p:spPr>
          <a:xfrm>
            <a:off x="4082555" y="2432650"/>
            <a:ext cx="1154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1" name="Shape 1561"/>
          <p:cNvSpPr/>
          <p:nvPr/>
        </p:nvSpPr>
        <p:spPr>
          <a:xfrm>
            <a:off x="4189712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2" name="Shape 1562"/>
          <p:cNvSpPr/>
          <p:nvPr/>
        </p:nvSpPr>
        <p:spPr>
          <a:xfrm>
            <a:off x="4082556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3" name="Shape 1563"/>
          <p:cNvSpPr/>
          <p:nvPr/>
        </p:nvSpPr>
        <p:spPr>
          <a:xfrm flipH="1">
            <a:off x="4134300" y="1839381"/>
            <a:ext cx="1252694" cy="5639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4" name="Shape 1564"/>
          <p:cNvSpPr/>
          <p:nvPr/>
        </p:nvSpPr>
        <p:spPr>
          <a:xfrm>
            <a:off x="4618338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5" name="Shape 1565"/>
          <p:cNvSpPr/>
          <p:nvPr/>
        </p:nvSpPr>
        <p:spPr>
          <a:xfrm>
            <a:off x="4725494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6" name="Shape 1566"/>
          <p:cNvSpPr/>
          <p:nvPr/>
        </p:nvSpPr>
        <p:spPr>
          <a:xfrm>
            <a:off x="4618338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7" name="Shape 1567"/>
          <p:cNvSpPr/>
          <p:nvPr/>
        </p:nvSpPr>
        <p:spPr>
          <a:xfrm flipH="1">
            <a:off x="4670082" y="1837898"/>
            <a:ext cx="832816" cy="5654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8" name="Shape 1568"/>
          <p:cNvSpPr/>
          <p:nvPr/>
        </p:nvSpPr>
        <p:spPr>
          <a:xfrm>
            <a:off x="5332713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69" name="Shape 1569"/>
          <p:cNvSpPr/>
          <p:nvPr/>
        </p:nvSpPr>
        <p:spPr>
          <a:xfrm>
            <a:off x="5439869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0" name="Shape 1570"/>
          <p:cNvSpPr/>
          <p:nvPr/>
        </p:nvSpPr>
        <p:spPr>
          <a:xfrm>
            <a:off x="5332713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1" name="Shape 1571"/>
          <p:cNvSpPr/>
          <p:nvPr/>
        </p:nvSpPr>
        <p:spPr>
          <a:xfrm flipH="1">
            <a:off x="5384456" y="1835577"/>
            <a:ext cx="208714" cy="5677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2" name="Shape 1572"/>
          <p:cNvSpPr/>
          <p:nvPr/>
        </p:nvSpPr>
        <p:spPr>
          <a:xfrm>
            <a:off x="5689900" y="2432650"/>
            <a:ext cx="1154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3" name="Shape 1573"/>
          <p:cNvSpPr/>
          <p:nvPr/>
        </p:nvSpPr>
        <p:spPr>
          <a:xfrm>
            <a:off x="5797056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4" name="Shape 1574"/>
          <p:cNvSpPr/>
          <p:nvPr/>
        </p:nvSpPr>
        <p:spPr>
          <a:xfrm>
            <a:off x="5689900" y="2432650"/>
            <a:ext cx="1" cy="90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5" name="Shape 1575"/>
          <p:cNvSpPr/>
          <p:nvPr/>
        </p:nvSpPr>
        <p:spPr>
          <a:xfrm>
            <a:off x="5741644" y="1830442"/>
            <a:ext cx="1" cy="572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6" name="Shape 1576"/>
          <p:cNvSpPr/>
          <p:nvPr/>
        </p:nvSpPr>
        <p:spPr>
          <a:xfrm>
            <a:off x="6999236" y="1412390"/>
            <a:ext cx="2555717" cy="973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solidFill>
                  <a:srgbClr val="0070C0"/>
                </a:solidFill>
                <a:latin typeface="Calibri" panose="020F0502020204030204" pitchFamily="34" charset="0"/>
              </a:rPr>
              <a:t>get pointers</a:t>
            </a:r>
            <a:r>
              <a:rPr lang="en-US" sz="2109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sz="2109" b="0" dirty="0">
                <a:solidFill>
                  <a:srgbClr val="0070C0"/>
                </a:solidFill>
                <a:latin typeface="Calibri" panose="020F0502020204030204" pitchFamily="34" charset="0"/>
              </a:rPr>
              <a:t>by scanning</a:t>
            </a:r>
            <a:r>
              <a:rPr lang="en-US" sz="2109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sz="2109" b="0" dirty="0">
                <a:solidFill>
                  <a:srgbClr val="0070C0"/>
                </a:solidFill>
                <a:latin typeface="Calibri" panose="020F0502020204030204" pitchFamily="34" charset="0"/>
              </a:rPr>
              <a:t>after tail</a:t>
            </a:r>
            <a:endParaRPr lang="en-US" sz="2109" b="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 dirty="0">
                <a:solidFill>
                  <a:srgbClr val="0070C0"/>
                </a:solidFill>
                <a:latin typeface="Calibri" panose="020F0502020204030204" pitchFamily="34" charset="0"/>
                <a:sym typeface="Wingdings"/>
              </a:rPr>
              <a:t> Roll forward</a:t>
            </a:r>
            <a:endParaRPr sz="2109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577" name="Shape 1577"/>
          <p:cNvSpPr/>
          <p:nvPr/>
        </p:nvSpPr>
        <p:spPr>
          <a:xfrm>
            <a:off x="5928019" y="3923655"/>
            <a:ext cx="1843903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9" b="0" dirty="0">
                <a:latin typeface="Calibri" panose="020F0502020204030204" pitchFamily="34" charset="0"/>
              </a:rPr>
              <a:t>log </a:t>
            </a:r>
            <a:r>
              <a:rPr sz="2109" b="0" dirty="0">
                <a:latin typeface="Calibri" panose="020F0502020204030204" pitchFamily="34" charset="0"/>
              </a:rPr>
              <a:t>tail after last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checkpoint</a:t>
            </a:r>
          </a:p>
        </p:txBody>
      </p:sp>
      <p:sp>
        <p:nvSpPr>
          <p:cNvPr id="1578" name="Shape 1578"/>
          <p:cNvSpPr/>
          <p:nvPr/>
        </p:nvSpPr>
        <p:spPr>
          <a:xfrm>
            <a:off x="6093536" y="1837586"/>
            <a:ext cx="835758" cy="5657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79" name="Shape 1579"/>
          <p:cNvSpPr/>
          <p:nvPr/>
        </p:nvSpPr>
        <p:spPr>
          <a:xfrm>
            <a:off x="5821761" y="1837832"/>
            <a:ext cx="839642" cy="5654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" name="Shape 1204">
            <a:extLst>
              <a:ext uri="{FF2B5EF4-FFF2-40B4-BE49-F238E27FC236}">
                <a16:creationId xmlns:a16="http://schemas.microsoft.com/office/drawing/2014/main" id="{185E4E70-00B3-0D42-9B68-0F3AF685346C}"/>
              </a:ext>
            </a:extLst>
          </p:cNvPr>
          <p:cNvSpPr/>
          <p:nvPr/>
        </p:nvSpPr>
        <p:spPr>
          <a:xfrm>
            <a:off x="2553421" y="2219758"/>
            <a:ext cx="1279902" cy="39671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b="0" dirty="0">
                <a:latin typeface="Calibri" panose="020F0502020204030204" pitchFamily="34" charset="0"/>
              </a:rPr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172988954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Shape 1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Checkpoint </a:t>
            </a:r>
            <a:r>
              <a:rPr lang="en-US" sz="3600" dirty="0">
                <a:solidFill>
                  <a:srgbClr val="000000"/>
                </a:solidFill>
              </a:rPr>
              <a:t>Summary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646" y="1669605"/>
            <a:ext cx="8733354" cy="4737019"/>
          </a:xfr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Checkpoint </a:t>
            </a:r>
            <a:r>
              <a:rPr lang="en-US" sz="2531" dirty="0">
                <a:solidFill>
                  <a:srgbClr val="0070C0"/>
                </a:solidFill>
              </a:rPr>
              <a:t>occasionally</a:t>
            </a:r>
            <a:r>
              <a:rPr lang="en-US" sz="2531" dirty="0"/>
              <a:t> (e.g., every 30s)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Upon recovery: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131" dirty="0"/>
              <a:t>read checkpoint to find </a:t>
            </a:r>
            <a:r>
              <a:rPr lang="en-US" sz="2131" dirty="0">
                <a:solidFill>
                  <a:srgbClr val="0070C0"/>
                </a:solidFill>
              </a:rPr>
              <a:t>most </a:t>
            </a:r>
            <a:r>
              <a:rPr lang="en-US" sz="2131" dirty="0" err="1">
                <a:solidFill>
                  <a:srgbClr val="0070C0"/>
                </a:solidFill>
              </a:rPr>
              <a:t>imap</a:t>
            </a:r>
            <a:r>
              <a:rPr lang="en-US" sz="2131" dirty="0">
                <a:solidFill>
                  <a:srgbClr val="0070C0"/>
                </a:solidFill>
              </a:rPr>
              <a:t> pointers </a:t>
            </a:r>
            <a:r>
              <a:rPr lang="en-US" sz="2131" dirty="0"/>
              <a:t>and </a:t>
            </a:r>
            <a:r>
              <a:rPr lang="en-US" sz="2131" dirty="0">
                <a:solidFill>
                  <a:srgbClr val="0070C0"/>
                </a:solidFill>
              </a:rPr>
              <a:t>segment tail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131" dirty="0"/>
              <a:t>find rest of </a:t>
            </a:r>
            <a:r>
              <a:rPr lang="en-US" sz="2131" dirty="0" err="1"/>
              <a:t>imap</a:t>
            </a:r>
            <a:r>
              <a:rPr lang="en-US" sz="2131" dirty="0"/>
              <a:t> pointers by </a:t>
            </a:r>
            <a:r>
              <a:rPr lang="en-US" sz="2131" dirty="0">
                <a:solidFill>
                  <a:srgbClr val="0070C0"/>
                </a:solidFill>
              </a:rPr>
              <a:t>reading past tail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What if </a:t>
            </a:r>
            <a:r>
              <a:rPr lang="en-US" sz="2531" u="sng" dirty="0">
                <a:solidFill>
                  <a:srgbClr val="0070C0"/>
                </a:solidFill>
              </a:rPr>
              <a:t>crash during</a:t>
            </a:r>
            <a:r>
              <a:rPr lang="en-US" sz="2531" dirty="0"/>
              <a:t> checkpoint?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351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3157665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39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1604" name="Shape 1604"/>
          <p:cNvSpPr/>
          <p:nvPr/>
        </p:nvSpPr>
        <p:spPr>
          <a:xfrm>
            <a:off x="2282556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39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1605" name="Shape 16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Checkpoint Strategy</a:t>
            </a:r>
          </a:p>
        </p:txBody>
      </p:sp>
      <p:sp>
        <p:nvSpPr>
          <p:cNvPr id="1606" name="Shape 1606"/>
          <p:cNvSpPr>
            <a:spLocks noGrp="1"/>
          </p:cNvSpPr>
          <p:nvPr>
            <p:ph type="body" idx="4294967295"/>
          </p:nvPr>
        </p:nvSpPr>
        <p:spPr>
          <a:xfrm>
            <a:off x="317283" y="1586136"/>
            <a:ext cx="8575197" cy="149349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Have </a:t>
            </a:r>
            <a:r>
              <a:rPr sz="2672" dirty="0">
                <a:solidFill>
                  <a:srgbClr val="0070C0"/>
                </a:solidFill>
              </a:rPr>
              <a:t>two</a:t>
            </a:r>
            <a:r>
              <a:rPr sz="2672" dirty="0"/>
              <a:t> checkpoint</a:t>
            </a:r>
            <a:r>
              <a:rPr lang="en-US" sz="2672" dirty="0"/>
              <a:t> regions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Only overwrite </a:t>
            </a:r>
            <a:r>
              <a:rPr sz="2672" dirty="0">
                <a:solidFill>
                  <a:srgbClr val="0070C0"/>
                </a:solidFill>
              </a:rPr>
              <a:t>one</a:t>
            </a:r>
            <a:r>
              <a:rPr sz="2672" dirty="0"/>
              <a:t> </a:t>
            </a:r>
            <a:r>
              <a:rPr lang="en-US" sz="2672" dirty="0"/>
              <a:t>checkpoint </a:t>
            </a:r>
            <a:r>
              <a:rPr sz="2672" dirty="0">
                <a:solidFill>
                  <a:srgbClr val="0070C0"/>
                </a:solidFill>
              </a:rPr>
              <a:t>at a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Use </a:t>
            </a:r>
            <a:r>
              <a:rPr sz="2672" dirty="0">
                <a:solidFill>
                  <a:srgbClr val="0070C0"/>
                </a:solidFill>
              </a:rPr>
              <a:t>checksum/timestamps </a:t>
            </a:r>
            <a:r>
              <a:rPr sz="2672" dirty="0"/>
              <a:t>to identify newest</a:t>
            </a:r>
            <a:r>
              <a:rPr lang="en-US" sz="2672" dirty="0"/>
              <a:t> checkpoint</a:t>
            </a:r>
            <a:endParaRPr sz="2672" dirty="0"/>
          </a:p>
        </p:txBody>
      </p:sp>
      <p:sp>
        <p:nvSpPr>
          <p:cNvPr id="1607" name="Shape 1607"/>
          <p:cNvSpPr/>
          <p:nvPr/>
        </p:nvSpPr>
        <p:spPr>
          <a:xfrm>
            <a:off x="4828719" y="3305813"/>
            <a:ext cx="755966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608" name="Shape 1608"/>
          <p:cNvSpPr/>
          <p:nvPr/>
        </p:nvSpPr>
        <p:spPr>
          <a:xfrm>
            <a:off x="4048823" y="330581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530091" y="3343588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610" name="Shape 1610"/>
          <p:cNvSpPr/>
          <p:nvPr/>
        </p:nvSpPr>
        <p:spPr>
          <a:xfrm>
            <a:off x="6406370" y="330581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611" name="Shape 1611"/>
          <p:cNvSpPr/>
          <p:nvPr/>
        </p:nvSpPr>
        <p:spPr>
          <a:xfrm>
            <a:off x="5617544" y="3305813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612" name="Shape 1612"/>
          <p:cNvSpPr/>
          <p:nvPr/>
        </p:nvSpPr>
        <p:spPr>
          <a:xfrm>
            <a:off x="2268933" y="3305813"/>
            <a:ext cx="5216617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13" name="Shape 1613"/>
          <p:cNvSpPr/>
          <p:nvPr/>
        </p:nvSpPr>
        <p:spPr>
          <a:xfrm>
            <a:off x="2175939" y="4280160"/>
            <a:ext cx="99706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writing</a:t>
            </a:r>
          </a:p>
        </p:txBody>
      </p:sp>
      <p:sp>
        <p:nvSpPr>
          <p:cNvPr id="1614" name="Shape 1614"/>
          <p:cNvSpPr/>
          <p:nvPr/>
        </p:nvSpPr>
        <p:spPr>
          <a:xfrm flipV="1">
            <a:off x="2691576" y="3903526"/>
            <a:ext cx="1" cy="3757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9513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3157665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39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1604" name="Shape 1604"/>
          <p:cNvSpPr/>
          <p:nvPr/>
        </p:nvSpPr>
        <p:spPr>
          <a:xfrm>
            <a:off x="2282556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chemeClr val="bg1"/>
                </a:solidFill>
              </a:rPr>
              <a:t>v3</a:t>
            </a:r>
            <a:endParaRPr sz="2039" dirty="0">
              <a:solidFill>
                <a:schemeClr val="bg1"/>
              </a:solidFill>
            </a:endParaRPr>
          </a:p>
        </p:txBody>
      </p:sp>
      <p:sp>
        <p:nvSpPr>
          <p:cNvPr id="1605" name="Shape 16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Checkpoint Strategy</a:t>
            </a:r>
          </a:p>
        </p:txBody>
      </p:sp>
      <p:sp>
        <p:nvSpPr>
          <p:cNvPr id="1606" name="Shape 1606"/>
          <p:cNvSpPr>
            <a:spLocks noGrp="1"/>
          </p:cNvSpPr>
          <p:nvPr>
            <p:ph type="body" idx="4294967295"/>
          </p:nvPr>
        </p:nvSpPr>
        <p:spPr>
          <a:xfrm>
            <a:off x="317283" y="1586136"/>
            <a:ext cx="8575197" cy="149349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Have </a:t>
            </a:r>
            <a:r>
              <a:rPr sz="2672" dirty="0">
                <a:solidFill>
                  <a:srgbClr val="0070C0"/>
                </a:solidFill>
              </a:rPr>
              <a:t>two</a:t>
            </a:r>
            <a:r>
              <a:rPr sz="2672" dirty="0"/>
              <a:t> checkpoint</a:t>
            </a:r>
            <a:r>
              <a:rPr lang="en-US" sz="2672" dirty="0"/>
              <a:t> regions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Only overwrite </a:t>
            </a:r>
            <a:r>
              <a:rPr sz="2672" dirty="0">
                <a:solidFill>
                  <a:srgbClr val="0070C0"/>
                </a:solidFill>
              </a:rPr>
              <a:t>one</a:t>
            </a:r>
            <a:r>
              <a:rPr sz="2672" dirty="0"/>
              <a:t> </a:t>
            </a:r>
            <a:r>
              <a:rPr lang="en-US" sz="2672" dirty="0"/>
              <a:t>checkpoint </a:t>
            </a:r>
            <a:r>
              <a:rPr sz="2672" dirty="0">
                <a:solidFill>
                  <a:srgbClr val="0070C0"/>
                </a:solidFill>
              </a:rPr>
              <a:t>at a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Use </a:t>
            </a:r>
            <a:r>
              <a:rPr sz="2672" dirty="0">
                <a:solidFill>
                  <a:srgbClr val="0070C0"/>
                </a:solidFill>
              </a:rPr>
              <a:t>checksum/timestamps </a:t>
            </a:r>
            <a:r>
              <a:rPr sz="2672" dirty="0"/>
              <a:t>to identify newest</a:t>
            </a:r>
            <a:r>
              <a:rPr lang="en-US" sz="2672" dirty="0"/>
              <a:t> checkpoint</a:t>
            </a:r>
            <a:endParaRPr sz="2672" dirty="0"/>
          </a:p>
        </p:txBody>
      </p:sp>
      <p:sp>
        <p:nvSpPr>
          <p:cNvPr id="1607" name="Shape 1607"/>
          <p:cNvSpPr/>
          <p:nvPr/>
        </p:nvSpPr>
        <p:spPr>
          <a:xfrm>
            <a:off x="4828719" y="3305813"/>
            <a:ext cx="755966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608" name="Shape 1608"/>
          <p:cNvSpPr/>
          <p:nvPr/>
        </p:nvSpPr>
        <p:spPr>
          <a:xfrm>
            <a:off x="4048823" y="330581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530091" y="3343588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610" name="Shape 1610"/>
          <p:cNvSpPr/>
          <p:nvPr/>
        </p:nvSpPr>
        <p:spPr>
          <a:xfrm>
            <a:off x="6406370" y="330581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611" name="Shape 1611"/>
          <p:cNvSpPr/>
          <p:nvPr/>
        </p:nvSpPr>
        <p:spPr>
          <a:xfrm>
            <a:off x="5617544" y="3305813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612" name="Shape 1612"/>
          <p:cNvSpPr/>
          <p:nvPr/>
        </p:nvSpPr>
        <p:spPr>
          <a:xfrm>
            <a:off x="2268933" y="3305813"/>
            <a:ext cx="5216617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7124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3157665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chemeClr val="bg1"/>
                </a:solidFill>
              </a:rPr>
              <a:t>???</a:t>
            </a:r>
            <a:endParaRPr sz="2039" dirty="0">
              <a:solidFill>
                <a:schemeClr val="bg1"/>
              </a:solidFill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2282556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chemeClr val="bg1"/>
                </a:solidFill>
              </a:rPr>
              <a:t>v3</a:t>
            </a:r>
            <a:endParaRPr sz="2039" dirty="0">
              <a:solidFill>
                <a:schemeClr val="bg1"/>
              </a:solidFill>
            </a:endParaRPr>
          </a:p>
        </p:txBody>
      </p:sp>
      <p:sp>
        <p:nvSpPr>
          <p:cNvPr id="1605" name="Shape 16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Checkpoint Strategy</a:t>
            </a:r>
          </a:p>
        </p:txBody>
      </p:sp>
      <p:sp>
        <p:nvSpPr>
          <p:cNvPr id="1606" name="Shape 1606"/>
          <p:cNvSpPr>
            <a:spLocks noGrp="1"/>
          </p:cNvSpPr>
          <p:nvPr>
            <p:ph type="body" idx="4294967295"/>
          </p:nvPr>
        </p:nvSpPr>
        <p:spPr>
          <a:xfrm>
            <a:off x="317283" y="1586136"/>
            <a:ext cx="8575197" cy="149349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Have </a:t>
            </a:r>
            <a:r>
              <a:rPr sz="2672" dirty="0">
                <a:solidFill>
                  <a:srgbClr val="0070C0"/>
                </a:solidFill>
              </a:rPr>
              <a:t>two</a:t>
            </a:r>
            <a:r>
              <a:rPr sz="2672" dirty="0"/>
              <a:t> checkpoint</a:t>
            </a:r>
            <a:r>
              <a:rPr lang="en-US" sz="2672" dirty="0"/>
              <a:t> regions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Only overwrite </a:t>
            </a:r>
            <a:r>
              <a:rPr sz="2672" dirty="0">
                <a:solidFill>
                  <a:srgbClr val="0070C0"/>
                </a:solidFill>
              </a:rPr>
              <a:t>one</a:t>
            </a:r>
            <a:r>
              <a:rPr sz="2672" dirty="0"/>
              <a:t> </a:t>
            </a:r>
            <a:r>
              <a:rPr lang="en-US" sz="2672" dirty="0"/>
              <a:t>checkpoint </a:t>
            </a:r>
            <a:r>
              <a:rPr sz="2672" dirty="0">
                <a:solidFill>
                  <a:srgbClr val="0070C0"/>
                </a:solidFill>
              </a:rPr>
              <a:t>at a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Use </a:t>
            </a:r>
            <a:r>
              <a:rPr sz="2672" dirty="0">
                <a:solidFill>
                  <a:srgbClr val="0070C0"/>
                </a:solidFill>
              </a:rPr>
              <a:t>checksum/timestamps </a:t>
            </a:r>
            <a:r>
              <a:rPr sz="2672" dirty="0"/>
              <a:t>to identify newest</a:t>
            </a:r>
            <a:r>
              <a:rPr lang="en-US" sz="2672" dirty="0"/>
              <a:t> checkpoint</a:t>
            </a:r>
            <a:endParaRPr sz="2672" dirty="0"/>
          </a:p>
        </p:txBody>
      </p:sp>
      <p:sp>
        <p:nvSpPr>
          <p:cNvPr id="1607" name="Shape 1607"/>
          <p:cNvSpPr/>
          <p:nvPr/>
        </p:nvSpPr>
        <p:spPr>
          <a:xfrm>
            <a:off x="4828719" y="3305813"/>
            <a:ext cx="755966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608" name="Shape 1608"/>
          <p:cNvSpPr/>
          <p:nvPr/>
        </p:nvSpPr>
        <p:spPr>
          <a:xfrm>
            <a:off x="4048823" y="330581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530091" y="3343588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610" name="Shape 1610"/>
          <p:cNvSpPr/>
          <p:nvPr/>
        </p:nvSpPr>
        <p:spPr>
          <a:xfrm>
            <a:off x="6406370" y="330581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611" name="Shape 1611"/>
          <p:cNvSpPr/>
          <p:nvPr/>
        </p:nvSpPr>
        <p:spPr>
          <a:xfrm>
            <a:off x="5617544" y="3305813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612" name="Shape 1612"/>
          <p:cNvSpPr/>
          <p:nvPr/>
        </p:nvSpPr>
        <p:spPr>
          <a:xfrm>
            <a:off x="2268933" y="3305813"/>
            <a:ext cx="5216617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Shape 1613">
            <a:extLst>
              <a:ext uri="{FF2B5EF4-FFF2-40B4-BE49-F238E27FC236}">
                <a16:creationId xmlns:a16="http://schemas.microsoft.com/office/drawing/2014/main" id="{12B7C65E-AD8E-1441-9597-3B26ACD553BF}"/>
              </a:ext>
            </a:extLst>
          </p:cNvPr>
          <p:cNvSpPr/>
          <p:nvPr/>
        </p:nvSpPr>
        <p:spPr>
          <a:xfrm>
            <a:off x="2985847" y="4245494"/>
            <a:ext cx="99706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writing</a:t>
            </a:r>
          </a:p>
        </p:txBody>
      </p:sp>
      <p:sp>
        <p:nvSpPr>
          <p:cNvPr id="13" name="Shape 1614">
            <a:extLst>
              <a:ext uri="{FF2B5EF4-FFF2-40B4-BE49-F238E27FC236}">
                <a16:creationId xmlns:a16="http://schemas.microsoft.com/office/drawing/2014/main" id="{8908A112-FB41-AC40-BC99-3E3E9B887F6F}"/>
              </a:ext>
            </a:extLst>
          </p:cNvPr>
          <p:cNvSpPr/>
          <p:nvPr/>
        </p:nvSpPr>
        <p:spPr>
          <a:xfrm flipV="1">
            <a:off x="3501484" y="3868860"/>
            <a:ext cx="1" cy="3757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1353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3157665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bg1"/>
                </a:solidFill>
              </a:rPr>
              <a:t>v</a:t>
            </a:r>
            <a:r>
              <a:rPr lang="en-US" sz="2039" dirty="0">
                <a:solidFill>
                  <a:schemeClr val="bg1"/>
                </a:solidFill>
              </a:rPr>
              <a:t>4</a:t>
            </a:r>
            <a:endParaRPr sz="2039" dirty="0">
              <a:solidFill>
                <a:schemeClr val="bg1"/>
              </a:solidFill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2282556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chemeClr val="bg1"/>
                </a:solidFill>
              </a:rPr>
              <a:t>v3</a:t>
            </a:r>
            <a:endParaRPr sz="2039" dirty="0">
              <a:solidFill>
                <a:schemeClr val="bg1"/>
              </a:solidFill>
            </a:endParaRPr>
          </a:p>
        </p:txBody>
      </p:sp>
      <p:sp>
        <p:nvSpPr>
          <p:cNvPr id="1605" name="Shape 16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Checkpoint Strategy</a:t>
            </a:r>
          </a:p>
        </p:txBody>
      </p:sp>
      <p:sp>
        <p:nvSpPr>
          <p:cNvPr id="1606" name="Shape 1606"/>
          <p:cNvSpPr>
            <a:spLocks noGrp="1"/>
          </p:cNvSpPr>
          <p:nvPr>
            <p:ph type="body" idx="4294967295"/>
          </p:nvPr>
        </p:nvSpPr>
        <p:spPr>
          <a:xfrm>
            <a:off x="317283" y="1586136"/>
            <a:ext cx="8575197" cy="149349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Have </a:t>
            </a:r>
            <a:r>
              <a:rPr sz="2672" dirty="0">
                <a:solidFill>
                  <a:srgbClr val="0070C0"/>
                </a:solidFill>
              </a:rPr>
              <a:t>two</a:t>
            </a:r>
            <a:r>
              <a:rPr sz="2672" dirty="0"/>
              <a:t> checkpoint</a:t>
            </a:r>
            <a:r>
              <a:rPr lang="en-US" sz="2672" dirty="0"/>
              <a:t> regions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Only overwrite </a:t>
            </a:r>
            <a:r>
              <a:rPr sz="2672" dirty="0">
                <a:solidFill>
                  <a:srgbClr val="0070C0"/>
                </a:solidFill>
              </a:rPr>
              <a:t>one</a:t>
            </a:r>
            <a:r>
              <a:rPr sz="2672" dirty="0"/>
              <a:t> </a:t>
            </a:r>
            <a:r>
              <a:rPr lang="en-US" sz="2672" dirty="0"/>
              <a:t>checkpoint </a:t>
            </a:r>
            <a:r>
              <a:rPr sz="2672" dirty="0">
                <a:solidFill>
                  <a:srgbClr val="0070C0"/>
                </a:solidFill>
              </a:rPr>
              <a:t>at a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Use </a:t>
            </a:r>
            <a:r>
              <a:rPr sz="2672" dirty="0">
                <a:solidFill>
                  <a:srgbClr val="0070C0"/>
                </a:solidFill>
              </a:rPr>
              <a:t>checksum/timestamps </a:t>
            </a:r>
            <a:r>
              <a:rPr sz="2672" dirty="0"/>
              <a:t>to identify newest</a:t>
            </a:r>
            <a:r>
              <a:rPr lang="en-US" sz="2672" dirty="0"/>
              <a:t> checkpoint</a:t>
            </a:r>
            <a:endParaRPr sz="2672" dirty="0"/>
          </a:p>
        </p:txBody>
      </p:sp>
      <p:sp>
        <p:nvSpPr>
          <p:cNvPr id="1607" name="Shape 1607"/>
          <p:cNvSpPr/>
          <p:nvPr/>
        </p:nvSpPr>
        <p:spPr>
          <a:xfrm>
            <a:off x="4828719" y="3305813"/>
            <a:ext cx="755966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608" name="Shape 1608"/>
          <p:cNvSpPr/>
          <p:nvPr/>
        </p:nvSpPr>
        <p:spPr>
          <a:xfrm>
            <a:off x="4048823" y="330581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530091" y="3343588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610" name="Shape 1610"/>
          <p:cNvSpPr/>
          <p:nvPr/>
        </p:nvSpPr>
        <p:spPr>
          <a:xfrm>
            <a:off x="6406370" y="330581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611" name="Shape 1611"/>
          <p:cNvSpPr/>
          <p:nvPr/>
        </p:nvSpPr>
        <p:spPr>
          <a:xfrm>
            <a:off x="5617544" y="3305813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612" name="Shape 1612"/>
          <p:cNvSpPr/>
          <p:nvPr/>
        </p:nvSpPr>
        <p:spPr>
          <a:xfrm>
            <a:off x="2268933" y="3305813"/>
            <a:ext cx="5216617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8636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3157665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bg1"/>
                </a:solidFill>
              </a:rPr>
              <a:t>v</a:t>
            </a:r>
            <a:r>
              <a:rPr lang="en-US" sz="2039" dirty="0">
                <a:solidFill>
                  <a:schemeClr val="bg1"/>
                </a:solidFill>
              </a:rPr>
              <a:t>4</a:t>
            </a:r>
            <a:endParaRPr sz="2039" dirty="0">
              <a:solidFill>
                <a:schemeClr val="bg1"/>
              </a:solidFill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2282556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39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1605" name="Shape 16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Checkpoint Strategy</a:t>
            </a:r>
          </a:p>
        </p:txBody>
      </p:sp>
      <p:sp>
        <p:nvSpPr>
          <p:cNvPr id="1606" name="Shape 1606"/>
          <p:cNvSpPr>
            <a:spLocks noGrp="1"/>
          </p:cNvSpPr>
          <p:nvPr>
            <p:ph type="body" idx="4294967295"/>
          </p:nvPr>
        </p:nvSpPr>
        <p:spPr>
          <a:xfrm>
            <a:off x="317283" y="1586136"/>
            <a:ext cx="8575197" cy="149349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Have </a:t>
            </a:r>
            <a:r>
              <a:rPr sz="2672" dirty="0">
                <a:solidFill>
                  <a:srgbClr val="0070C0"/>
                </a:solidFill>
              </a:rPr>
              <a:t>two</a:t>
            </a:r>
            <a:r>
              <a:rPr sz="2672" dirty="0"/>
              <a:t> checkpoint</a:t>
            </a:r>
            <a:r>
              <a:rPr lang="en-US" sz="2672" dirty="0"/>
              <a:t> regions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Only overwrite </a:t>
            </a:r>
            <a:r>
              <a:rPr sz="2672" dirty="0">
                <a:solidFill>
                  <a:srgbClr val="0070C0"/>
                </a:solidFill>
              </a:rPr>
              <a:t>one</a:t>
            </a:r>
            <a:r>
              <a:rPr sz="2672" dirty="0"/>
              <a:t> </a:t>
            </a:r>
            <a:r>
              <a:rPr lang="en-US" sz="2672" dirty="0"/>
              <a:t>checkpoint </a:t>
            </a:r>
            <a:r>
              <a:rPr sz="2672" dirty="0">
                <a:solidFill>
                  <a:srgbClr val="0070C0"/>
                </a:solidFill>
              </a:rPr>
              <a:t>at a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Use </a:t>
            </a:r>
            <a:r>
              <a:rPr sz="2672" dirty="0">
                <a:solidFill>
                  <a:srgbClr val="0070C0"/>
                </a:solidFill>
              </a:rPr>
              <a:t>checksum/timestamps </a:t>
            </a:r>
            <a:r>
              <a:rPr sz="2672" dirty="0"/>
              <a:t>to identify newest</a:t>
            </a:r>
            <a:r>
              <a:rPr lang="en-US" sz="2672" dirty="0"/>
              <a:t> checkpoint</a:t>
            </a:r>
            <a:endParaRPr sz="2672" dirty="0"/>
          </a:p>
        </p:txBody>
      </p:sp>
      <p:sp>
        <p:nvSpPr>
          <p:cNvPr id="1607" name="Shape 1607"/>
          <p:cNvSpPr/>
          <p:nvPr/>
        </p:nvSpPr>
        <p:spPr>
          <a:xfrm>
            <a:off x="4828719" y="3305813"/>
            <a:ext cx="755966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608" name="Shape 1608"/>
          <p:cNvSpPr/>
          <p:nvPr/>
        </p:nvSpPr>
        <p:spPr>
          <a:xfrm>
            <a:off x="4048823" y="330581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530091" y="3343588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610" name="Shape 1610"/>
          <p:cNvSpPr/>
          <p:nvPr/>
        </p:nvSpPr>
        <p:spPr>
          <a:xfrm>
            <a:off x="6406370" y="330581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611" name="Shape 1611"/>
          <p:cNvSpPr/>
          <p:nvPr/>
        </p:nvSpPr>
        <p:spPr>
          <a:xfrm>
            <a:off x="5617544" y="3305813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612" name="Shape 1612"/>
          <p:cNvSpPr/>
          <p:nvPr/>
        </p:nvSpPr>
        <p:spPr>
          <a:xfrm>
            <a:off x="2268933" y="3305813"/>
            <a:ext cx="5216617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13" name="Shape 1613"/>
          <p:cNvSpPr/>
          <p:nvPr/>
        </p:nvSpPr>
        <p:spPr>
          <a:xfrm>
            <a:off x="2175939" y="4280160"/>
            <a:ext cx="99706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writing</a:t>
            </a:r>
          </a:p>
        </p:txBody>
      </p:sp>
      <p:sp>
        <p:nvSpPr>
          <p:cNvPr id="1614" name="Shape 1614"/>
          <p:cNvSpPr/>
          <p:nvPr/>
        </p:nvSpPr>
        <p:spPr>
          <a:xfrm flipV="1">
            <a:off x="2691576" y="3903526"/>
            <a:ext cx="1" cy="3757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1486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3157665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bg1"/>
                </a:solidFill>
              </a:rPr>
              <a:t>v</a:t>
            </a:r>
            <a:r>
              <a:rPr lang="en-US" sz="2039" dirty="0">
                <a:solidFill>
                  <a:schemeClr val="bg1"/>
                </a:solidFill>
              </a:rPr>
              <a:t>4</a:t>
            </a:r>
            <a:endParaRPr sz="2039" dirty="0">
              <a:solidFill>
                <a:schemeClr val="bg1"/>
              </a:solidFill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2282556" y="3305813"/>
            <a:ext cx="817735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chemeClr val="bg1"/>
                </a:solidFill>
              </a:rPr>
              <a:t>v5</a:t>
            </a:r>
            <a:endParaRPr sz="2039" dirty="0">
              <a:solidFill>
                <a:schemeClr val="bg1"/>
              </a:solidFill>
            </a:endParaRPr>
          </a:p>
        </p:txBody>
      </p:sp>
      <p:sp>
        <p:nvSpPr>
          <p:cNvPr id="1605" name="Shape 16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Checkpoint Strategy</a:t>
            </a:r>
          </a:p>
        </p:txBody>
      </p:sp>
      <p:sp>
        <p:nvSpPr>
          <p:cNvPr id="1606" name="Shape 1606"/>
          <p:cNvSpPr>
            <a:spLocks noGrp="1"/>
          </p:cNvSpPr>
          <p:nvPr>
            <p:ph type="body" idx="4294967295"/>
          </p:nvPr>
        </p:nvSpPr>
        <p:spPr>
          <a:xfrm>
            <a:off x="317283" y="1586136"/>
            <a:ext cx="8575197" cy="149349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Have </a:t>
            </a:r>
            <a:r>
              <a:rPr sz="2672" dirty="0">
                <a:solidFill>
                  <a:srgbClr val="0070C0"/>
                </a:solidFill>
              </a:rPr>
              <a:t>two</a:t>
            </a:r>
            <a:r>
              <a:rPr sz="2672" dirty="0"/>
              <a:t> checkpoint</a:t>
            </a:r>
            <a:r>
              <a:rPr lang="en-US" sz="2672" dirty="0"/>
              <a:t> regions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Only overwrite </a:t>
            </a:r>
            <a:r>
              <a:rPr sz="2672" dirty="0">
                <a:solidFill>
                  <a:srgbClr val="0070C0"/>
                </a:solidFill>
              </a:rPr>
              <a:t>one</a:t>
            </a:r>
            <a:r>
              <a:rPr sz="2672" dirty="0"/>
              <a:t> </a:t>
            </a:r>
            <a:r>
              <a:rPr lang="en-US" sz="2672" dirty="0"/>
              <a:t>checkpoint </a:t>
            </a:r>
            <a:r>
              <a:rPr sz="2672" dirty="0">
                <a:solidFill>
                  <a:srgbClr val="0070C0"/>
                </a:solidFill>
              </a:rPr>
              <a:t>at a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Use </a:t>
            </a:r>
            <a:r>
              <a:rPr sz="2672" dirty="0">
                <a:solidFill>
                  <a:srgbClr val="0070C0"/>
                </a:solidFill>
              </a:rPr>
              <a:t>checksum/timestamps </a:t>
            </a:r>
            <a:r>
              <a:rPr sz="2672" dirty="0"/>
              <a:t>to identify newest</a:t>
            </a:r>
            <a:r>
              <a:rPr lang="en-US" sz="2672" dirty="0"/>
              <a:t> checkpoint</a:t>
            </a:r>
            <a:endParaRPr sz="2672" dirty="0"/>
          </a:p>
        </p:txBody>
      </p:sp>
      <p:sp>
        <p:nvSpPr>
          <p:cNvPr id="1607" name="Shape 1607"/>
          <p:cNvSpPr/>
          <p:nvPr/>
        </p:nvSpPr>
        <p:spPr>
          <a:xfrm>
            <a:off x="4828719" y="3305813"/>
            <a:ext cx="755966" cy="53715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608" name="Shape 1608"/>
          <p:cNvSpPr/>
          <p:nvPr/>
        </p:nvSpPr>
        <p:spPr>
          <a:xfrm>
            <a:off x="4048823" y="330581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530091" y="3343588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610" name="Shape 1610"/>
          <p:cNvSpPr/>
          <p:nvPr/>
        </p:nvSpPr>
        <p:spPr>
          <a:xfrm>
            <a:off x="6406370" y="330581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S3</a:t>
            </a:r>
          </a:p>
        </p:txBody>
      </p:sp>
      <p:sp>
        <p:nvSpPr>
          <p:cNvPr id="1611" name="Shape 1611"/>
          <p:cNvSpPr/>
          <p:nvPr/>
        </p:nvSpPr>
        <p:spPr>
          <a:xfrm>
            <a:off x="5617544" y="3305813"/>
            <a:ext cx="755967" cy="53715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612" name="Shape 1612"/>
          <p:cNvSpPr/>
          <p:nvPr/>
        </p:nvSpPr>
        <p:spPr>
          <a:xfrm>
            <a:off x="2268933" y="3305813"/>
            <a:ext cx="5216617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8316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Other Issues</a:t>
            </a:r>
          </a:p>
        </p:txBody>
      </p:sp>
      <p:sp>
        <p:nvSpPr>
          <p:cNvPr id="1676" name="Shape 1676"/>
          <p:cNvSpPr>
            <a:spLocks noGrp="1"/>
          </p:cNvSpPr>
          <p:nvPr>
            <p:ph type="body" idx="4294967295"/>
          </p:nvPr>
        </p:nvSpPr>
        <p:spPr>
          <a:xfrm>
            <a:off x="317283" y="1659898"/>
            <a:ext cx="7804547" cy="4164583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Crashes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8960641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357762" y="445070"/>
            <a:ext cx="8894755" cy="762000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Journal New, Overwrite In-Place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441719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27" name="Shape 127"/>
          <p:cNvSpPr/>
          <p:nvPr/>
        </p:nvSpPr>
        <p:spPr>
          <a:xfrm>
            <a:off x="790133" y="3994189"/>
            <a:ext cx="1137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128" name="Shape 128"/>
          <p:cNvSpPr/>
          <p:nvPr/>
        </p:nvSpPr>
        <p:spPr>
          <a:xfrm flipV="1">
            <a:off x="1429721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842146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0" name="Shape 130"/>
          <p:cNvSpPr/>
          <p:nvPr/>
        </p:nvSpPr>
        <p:spPr>
          <a:xfrm>
            <a:off x="5193137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1" name="Shape 131"/>
          <p:cNvSpPr/>
          <p:nvPr/>
        </p:nvSpPr>
        <p:spPr>
          <a:xfrm>
            <a:off x="6593564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1" name="Shape 119"/>
          <p:cNvSpPr/>
          <p:nvPr/>
        </p:nvSpPr>
        <p:spPr>
          <a:xfrm>
            <a:off x="4610232" y="3994190"/>
            <a:ext cx="103073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Shape 120"/>
          <p:cNvSpPr/>
          <p:nvPr/>
        </p:nvSpPr>
        <p:spPr>
          <a:xfrm flipV="1">
            <a:off x="5193137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836" y="5048518"/>
            <a:ext cx="7000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Imagine </a:t>
            </a:r>
            <a:r>
              <a:rPr lang="en-US" b="0" dirty="0">
                <a:solidFill>
                  <a:srgbClr val="921F07"/>
                </a:solidFill>
                <a:latin typeface="Calibri" panose="020F0502020204030204" pitchFamily="34" charset="0"/>
              </a:rPr>
              <a:t>journal header </a:t>
            </a:r>
            <a:r>
              <a:rPr lang="en-US" b="0" dirty="0">
                <a:latin typeface="Calibri" panose="020F0502020204030204" pitchFamily="34" charset="0"/>
              </a:rPr>
              <a:t>describes in-place destinations</a:t>
            </a:r>
          </a:p>
        </p:txBody>
      </p:sp>
    </p:spTree>
    <p:extLst>
      <p:ext uri="{BB962C8B-B14F-4D97-AF65-F5344CB8AC3E}">
        <p14:creationId xmlns:p14="http://schemas.microsoft.com/office/powerpoint/2010/main" val="50508980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What to do with old data?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1682" name="Shape 1682"/>
          <p:cNvSpPr>
            <a:spLocks noGrp="1"/>
          </p:cNvSpPr>
          <p:nvPr>
            <p:ph type="body" idx="4294967295"/>
          </p:nvPr>
        </p:nvSpPr>
        <p:spPr>
          <a:xfrm>
            <a:off x="368817" y="1698726"/>
            <a:ext cx="8589561" cy="49403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Old versions of files -&gt; garbage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Approach 1: </a:t>
            </a:r>
            <a:r>
              <a:rPr sz="2672" dirty="0">
                <a:solidFill>
                  <a:srgbClr val="0070C0"/>
                </a:solidFill>
              </a:rPr>
              <a:t>garbage is a feature</a:t>
            </a:r>
            <a:r>
              <a:rPr sz="2672" dirty="0"/>
              <a:t>!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/>
              <a:t>Keep old versions in case user wants to revert files later</a:t>
            </a:r>
            <a:endParaRPr lang="en-US" sz="2461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70C0"/>
                </a:solidFill>
              </a:rPr>
              <a:t>Versioning</a:t>
            </a:r>
            <a:r>
              <a:rPr lang="en-US" sz="2461" dirty="0"/>
              <a:t> file systems</a:t>
            </a:r>
            <a:endParaRPr sz="2461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Example:</a:t>
            </a:r>
            <a:r>
              <a:rPr sz="2461" dirty="0"/>
              <a:t> Dropbox</a:t>
            </a:r>
            <a:r>
              <a:rPr lang="en-US" sz="2461" dirty="0"/>
              <a:t>, Word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Approach 2: </a:t>
            </a:r>
            <a:r>
              <a:rPr lang="en-US" sz="2672" dirty="0">
                <a:solidFill>
                  <a:srgbClr val="0070C0"/>
                </a:solidFill>
              </a:rPr>
              <a:t>garbage collection</a:t>
            </a:r>
            <a:r>
              <a:rPr lang="en-US" sz="2672" dirty="0"/>
              <a:t>…</a:t>
            </a:r>
            <a:endParaRPr sz="2672" dirty="0"/>
          </a:p>
        </p:txBody>
      </p:sp>
    </p:spTree>
    <p:extLst>
      <p:ext uri="{BB962C8B-B14F-4D97-AF65-F5344CB8AC3E}">
        <p14:creationId xmlns:p14="http://schemas.microsoft.com/office/powerpoint/2010/main" val="277481164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Shape 16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Garbage Collection</a:t>
            </a:r>
          </a:p>
        </p:txBody>
      </p:sp>
      <p:sp>
        <p:nvSpPr>
          <p:cNvPr id="1685" name="Shape 1685"/>
          <p:cNvSpPr>
            <a:spLocks noGrp="1"/>
          </p:cNvSpPr>
          <p:nvPr>
            <p:ph type="body" idx="4294967295"/>
          </p:nvPr>
        </p:nvSpPr>
        <p:spPr>
          <a:xfrm>
            <a:off x="252348" y="1601656"/>
            <a:ext cx="8550738" cy="41645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Need to reclaim space: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solidFill>
                  <a:srgbClr val="333333"/>
                </a:solidFill>
              </a:rPr>
              <a:t>1. </a:t>
            </a:r>
            <a:r>
              <a:rPr lang="en-US" sz="2272" dirty="0">
                <a:solidFill>
                  <a:srgbClr val="333333"/>
                </a:solidFill>
              </a:rPr>
              <a:t>W</a:t>
            </a:r>
            <a:r>
              <a:rPr sz="2272" dirty="0">
                <a:solidFill>
                  <a:srgbClr val="333333"/>
                </a:solidFill>
              </a:rPr>
              <a:t>hen no more references (any file system)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solidFill>
                  <a:srgbClr val="333333"/>
                </a:solidFill>
              </a:rPr>
              <a:t>2. After newer copy is created (COW file system)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LFS </a:t>
            </a:r>
            <a:r>
              <a:rPr sz="2672" dirty="0">
                <a:solidFill>
                  <a:srgbClr val="0070C0"/>
                </a:solidFill>
              </a:rPr>
              <a:t>reclaim</a:t>
            </a:r>
            <a:r>
              <a:rPr lang="en-US" sz="2672" dirty="0">
                <a:solidFill>
                  <a:srgbClr val="0070C0"/>
                </a:solidFill>
              </a:rPr>
              <a:t>s</a:t>
            </a:r>
            <a:r>
              <a:rPr sz="2672" dirty="0">
                <a:solidFill>
                  <a:srgbClr val="0070C0"/>
                </a:solidFill>
              </a:rPr>
              <a:t> segments</a:t>
            </a:r>
            <a:r>
              <a:rPr lang="en-US" sz="2672" dirty="0">
                <a:solidFill>
                  <a:srgbClr val="0070C0"/>
                </a:solidFill>
              </a:rPr>
              <a:t> </a:t>
            </a:r>
            <a:r>
              <a:rPr lang="en-US" sz="2672" dirty="0">
                <a:solidFill>
                  <a:srgbClr val="333333"/>
                </a:solidFill>
              </a:rPr>
              <a:t>(not individual </a:t>
            </a:r>
            <a:r>
              <a:rPr lang="en-US" sz="2672" dirty="0" err="1">
                <a:solidFill>
                  <a:srgbClr val="333333"/>
                </a:solidFill>
              </a:rPr>
              <a:t>inodes</a:t>
            </a:r>
            <a:r>
              <a:rPr lang="en-US" sz="2672" dirty="0">
                <a:solidFill>
                  <a:srgbClr val="333333"/>
                </a:solidFill>
              </a:rPr>
              <a:t> and data blocks)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Want future overwrites to be to </a:t>
            </a:r>
            <a:r>
              <a:rPr lang="en-US" sz="2272" dirty="0">
                <a:solidFill>
                  <a:srgbClr val="0070C0"/>
                </a:solidFill>
              </a:rPr>
              <a:t>sequential</a:t>
            </a:r>
            <a:r>
              <a:rPr lang="en-US" sz="2272" dirty="0">
                <a:solidFill>
                  <a:srgbClr val="333333"/>
                </a:solidFill>
              </a:rPr>
              <a:t> </a:t>
            </a:r>
            <a:r>
              <a:rPr lang="en-US" sz="2272" dirty="0"/>
              <a:t>areas</a:t>
            </a:r>
            <a:endParaRPr sz="22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T</a:t>
            </a:r>
            <a:r>
              <a:rPr sz="2272" dirty="0"/>
              <a:t>ricky, </a:t>
            </a:r>
            <a:r>
              <a:rPr lang="en-US" sz="2272" dirty="0"/>
              <a:t>since</a:t>
            </a:r>
            <a:r>
              <a:rPr sz="2272" dirty="0"/>
              <a:t> segments are usually </a:t>
            </a:r>
            <a:r>
              <a:rPr sz="2272" dirty="0">
                <a:solidFill>
                  <a:srgbClr val="0070C0"/>
                </a:solidFill>
              </a:rPr>
              <a:t>partly valid</a:t>
            </a:r>
            <a:endParaRPr lang="en-US" sz="2272" dirty="0">
              <a:solidFill>
                <a:srgbClr val="0070C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CN" sz="2272" dirty="0"/>
              <a:t>Some files have newer versions that are written in other segments</a:t>
            </a:r>
            <a:endParaRPr sz="2272" dirty="0"/>
          </a:p>
        </p:txBody>
      </p:sp>
    </p:spTree>
    <p:extLst>
      <p:ext uri="{BB962C8B-B14F-4D97-AF65-F5344CB8AC3E}">
        <p14:creationId xmlns:p14="http://schemas.microsoft.com/office/powerpoint/2010/main" val="113642060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Shape 1697"/>
          <p:cNvSpPr/>
          <p:nvPr/>
        </p:nvSpPr>
        <p:spPr>
          <a:xfrm>
            <a:off x="7329533" y="2355204"/>
            <a:ext cx="755967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98" name="Shape 1698"/>
          <p:cNvSpPr/>
          <p:nvPr/>
        </p:nvSpPr>
        <p:spPr>
          <a:xfrm>
            <a:off x="6522848" y="2355204"/>
            <a:ext cx="755967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99" name="Shape 1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Garbage Collection</a:t>
            </a:r>
          </a:p>
        </p:txBody>
      </p:sp>
      <p:sp>
        <p:nvSpPr>
          <p:cNvPr id="1700" name="Shape 1700"/>
          <p:cNvSpPr/>
          <p:nvPr/>
        </p:nvSpPr>
        <p:spPr>
          <a:xfrm>
            <a:off x="4117748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01" name="Shape 1701"/>
          <p:cNvSpPr/>
          <p:nvPr/>
        </p:nvSpPr>
        <p:spPr>
          <a:xfrm>
            <a:off x="3319993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02" name="Shape 1702"/>
          <p:cNvSpPr/>
          <p:nvPr/>
        </p:nvSpPr>
        <p:spPr>
          <a:xfrm>
            <a:off x="1265409" y="2392979"/>
            <a:ext cx="20037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segments:</a:t>
            </a:r>
          </a:p>
        </p:txBody>
      </p:sp>
      <p:sp>
        <p:nvSpPr>
          <p:cNvPr id="1703" name="Shape 1703"/>
          <p:cNvSpPr/>
          <p:nvPr/>
        </p:nvSpPr>
        <p:spPr>
          <a:xfrm>
            <a:off x="5713259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04" name="Shape 1704"/>
          <p:cNvSpPr/>
          <p:nvPr/>
        </p:nvSpPr>
        <p:spPr>
          <a:xfrm>
            <a:off x="4915504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05" name="Shape 1705"/>
          <p:cNvSpPr/>
          <p:nvPr/>
        </p:nvSpPr>
        <p:spPr>
          <a:xfrm>
            <a:off x="3317111" y="2355204"/>
            <a:ext cx="4799471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06" name="Shape 1706"/>
          <p:cNvSpPr/>
          <p:nvPr/>
        </p:nvSpPr>
        <p:spPr>
          <a:xfrm>
            <a:off x="3367379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60%</a:t>
            </a:r>
          </a:p>
        </p:txBody>
      </p:sp>
      <p:sp>
        <p:nvSpPr>
          <p:cNvPr id="1707" name="Shape 1707"/>
          <p:cNvSpPr/>
          <p:nvPr/>
        </p:nvSpPr>
        <p:spPr>
          <a:xfrm>
            <a:off x="4169654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708" name="Shape 1708"/>
          <p:cNvSpPr/>
          <p:nvPr/>
        </p:nvSpPr>
        <p:spPr>
          <a:xfrm>
            <a:off x="4973272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95%</a:t>
            </a:r>
          </a:p>
        </p:txBody>
      </p:sp>
      <p:sp>
        <p:nvSpPr>
          <p:cNvPr id="1709" name="Shape 1709"/>
          <p:cNvSpPr/>
          <p:nvPr/>
        </p:nvSpPr>
        <p:spPr>
          <a:xfrm>
            <a:off x="5765166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18992461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Shape 1726"/>
          <p:cNvSpPr/>
          <p:nvPr/>
        </p:nvSpPr>
        <p:spPr>
          <a:xfrm>
            <a:off x="7329533" y="2355204"/>
            <a:ext cx="755967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727" name="Shape 1727"/>
          <p:cNvSpPr/>
          <p:nvPr/>
        </p:nvSpPr>
        <p:spPr>
          <a:xfrm>
            <a:off x="6522848" y="2355204"/>
            <a:ext cx="755967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728" name="Shape 17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Garbage Collection</a:t>
            </a:r>
          </a:p>
        </p:txBody>
      </p:sp>
      <p:sp>
        <p:nvSpPr>
          <p:cNvPr id="1729" name="Shape 1729"/>
          <p:cNvSpPr/>
          <p:nvPr/>
        </p:nvSpPr>
        <p:spPr>
          <a:xfrm>
            <a:off x="4117748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30" name="Shape 1730"/>
          <p:cNvSpPr/>
          <p:nvPr/>
        </p:nvSpPr>
        <p:spPr>
          <a:xfrm>
            <a:off x="3319993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31" name="Shape 1731"/>
          <p:cNvSpPr/>
          <p:nvPr/>
        </p:nvSpPr>
        <p:spPr>
          <a:xfrm>
            <a:off x="1265409" y="2392979"/>
            <a:ext cx="20037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segments:</a:t>
            </a:r>
          </a:p>
        </p:txBody>
      </p:sp>
      <p:sp>
        <p:nvSpPr>
          <p:cNvPr id="1732" name="Shape 1732"/>
          <p:cNvSpPr/>
          <p:nvPr/>
        </p:nvSpPr>
        <p:spPr>
          <a:xfrm>
            <a:off x="5713259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33" name="Shape 1733"/>
          <p:cNvSpPr/>
          <p:nvPr/>
        </p:nvSpPr>
        <p:spPr>
          <a:xfrm>
            <a:off x="4915504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34" name="Shape 1734"/>
          <p:cNvSpPr/>
          <p:nvPr/>
        </p:nvSpPr>
        <p:spPr>
          <a:xfrm>
            <a:off x="3317111" y="2355204"/>
            <a:ext cx="4799471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35" name="Shape 1735"/>
          <p:cNvSpPr/>
          <p:nvPr/>
        </p:nvSpPr>
        <p:spPr>
          <a:xfrm>
            <a:off x="3367379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60%</a:t>
            </a:r>
          </a:p>
        </p:txBody>
      </p:sp>
      <p:sp>
        <p:nvSpPr>
          <p:cNvPr id="1736" name="Shape 1736"/>
          <p:cNvSpPr/>
          <p:nvPr/>
        </p:nvSpPr>
        <p:spPr>
          <a:xfrm>
            <a:off x="4169654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737" name="Shape 1737"/>
          <p:cNvSpPr/>
          <p:nvPr/>
        </p:nvSpPr>
        <p:spPr>
          <a:xfrm>
            <a:off x="4973272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95%</a:t>
            </a:r>
          </a:p>
        </p:txBody>
      </p:sp>
      <p:sp>
        <p:nvSpPr>
          <p:cNvPr id="1738" name="Shape 1738"/>
          <p:cNvSpPr/>
          <p:nvPr/>
        </p:nvSpPr>
        <p:spPr>
          <a:xfrm>
            <a:off x="5765166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35%</a:t>
            </a:r>
          </a:p>
        </p:txBody>
      </p:sp>
      <p:sp>
        <p:nvSpPr>
          <p:cNvPr id="1741" name="Shape 1741"/>
          <p:cNvSpPr/>
          <p:nvPr/>
        </p:nvSpPr>
        <p:spPr>
          <a:xfrm>
            <a:off x="6155218" y="2886367"/>
            <a:ext cx="537592" cy="465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0"/>
                </a:moveTo>
                <a:cubicBezTo>
                  <a:pt x="8874" y="21210"/>
                  <a:pt x="16074" y="21600"/>
                  <a:pt x="21600" y="117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742" name="Shape 1742"/>
          <p:cNvSpPr/>
          <p:nvPr/>
        </p:nvSpPr>
        <p:spPr>
          <a:xfrm>
            <a:off x="3654905" y="2885175"/>
            <a:ext cx="3339991" cy="802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24"/>
                </a:moveTo>
                <a:cubicBezTo>
                  <a:pt x="13663" y="21600"/>
                  <a:pt x="20863" y="21592"/>
                  <a:pt x="216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3682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Shape 1744"/>
          <p:cNvSpPr/>
          <p:nvPr/>
        </p:nvSpPr>
        <p:spPr>
          <a:xfrm>
            <a:off x="7329533" y="2355204"/>
            <a:ext cx="755967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745" name="Shape 1745"/>
          <p:cNvSpPr/>
          <p:nvPr/>
        </p:nvSpPr>
        <p:spPr>
          <a:xfrm>
            <a:off x="6522848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Garbage Collection</a:t>
            </a:r>
          </a:p>
        </p:txBody>
      </p:sp>
      <p:sp>
        <p:nvSpPr>
          <p:cNvPr id="1747" name="Shape 1747"/>
          <p:cNvSpPr/>
          <p:nvPr/>
        </p:nvSpPr>
        <p:spPr>
          <a:xfrm>
            <a:off x="4117748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48" name="Shape 1748"/>
          <p:cNvSpPr/>
          <p:nvPr/>
        </p:nvSpPr>
        <p:spPr>
          <a:xfrm>
            <a:off x="3319993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49" name="Shape 1749"/>
          <p:cNvSpPr/>
          <p:nvPr/>
        </p:nvSpPr>
        <p:spPr>
          <a:xfrm>
            <a:off x="1265409" y="2392979"/>
            <a:ext cx="20037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segments:</a:t>
            </a:r>
          </a:p>
        </p:txBody>
      </p:sp>
      <p:sp>
        <p:nvSpPr>
          <p:cNvPr id="1750" name="Shape 1750"/>
          <p:cNvSpPr/>
          <p:nvPr/>
        </p:nvSpPr>
        <p:spPr>
          <a:xfrm>
            <a:off x="5713259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51" name="Shape 1751"/>
          <p:cNvSpPr/>
          <p:nvPr/>
        </p:nvSpPr>
        <p:spPr>
          <a:xfrm>
            <a:off x="4915504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52" name="Shape 1752"/>
          <p:cNvSpPr/>
          <p:nvPr/>
        </p:nvSpPr>
        <p:spPr>
          <a:xfrm>
            <a:off x="3317111" y="2355204"/>
            <a:ext cx="4799471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53" name="Shape 1753"/>
          <p:cNvSpPr/>
          <p:nvPr/>
        </p:nvSpPr>
        <p:spPr>
          <a:xfrm>
            <a:off x="3367379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60%</a:t>
            </a:r>
          </a:p>
        </p:txBody>
      </p:sp>
      <p:sp>
        <p:nvSpPr>
          <p:cNvPr id="1754" name="Shape 1754"/>
          <p:cNvSpPr/>
          <p:nvPr/>
        </p:nvSpPr>
        <p:spPr>
          <a:xfrm>
            <a:off x="4169654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755" name="Shape 1755"/>
          <p:cNvSpPr/>
          <p:nvPr/>
        </p:nvSpPr>
        <p:spPr>
          <a:xfrm>
            <a:off x="4973272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95%</a:t>
            </a:r>
          </a:p>
        </p:txBody>
      </p:sp>
      <p:sp>
        <p:nvSpPr>
          <p:cNvPr id="1756" name="Shape 1756"/>
          <p:cNvSpPr/>
          <p:nvPr/>
        </p:nvSpPr>
        <p:spPr>
          <a:xfrm>
            <a:off x="5765166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35%</a:t>
            </a:r>
          </a:p>
        </p:txBody>
      </p:sp>
      <p:sp>
        <p:nvSpPr>
          <p:cNvPr id="1761" name="Shape 1761"/>
          <p:cNvSpPr/>
          <p:nvPr/>
        </p:nvSpPr>
        <p:spPr>
          <a:xfrm>
            <a:off x="6155218" y="2886367"/>
            <a:ext cx="537592" cy="465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0"/>
                </a:moveTo>
                <a:cubicBezTo>
                  <a:pt x="8874" y="21210"/>
                  <a:pt x="16074" y="21600"/>
                  <a:pt x="21600" y="117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762" name="Shape 1762"/>
          <p:cNvSpPr/>
          <p:nvPr/>
        </p:nvSpPr>
        <p:spPr>
          <a:xfrm>
            <a:off x="3654905" y="2885175"/>
            <a:ext cx="3339991" cy="802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24"/>
                </a:moveTo>
                <a:cubicBezTo>
                  <a:pt x="13663" y="21600"/>
                  <a:pt x="20863" y="21592"/>
                  <a:pt x="216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lvl="0"/>
            <a:endParaRPr sz="1687" b="0" dirty="0">
              <a:latin typeface="Calibri" panose="020F0502020204030204" pitchFamily="34" charset="0"/>
            </a:endParaRPr>
          </a:p>
        </p:txBody>
      </p:sp>
      <p:sp>
        <p:nvSpPr>
          <p:cNvPr id="1759" name="Shape 1759"/>
          <p:cNvSpPr/>
          <p:nvPr/>
        </p:nvSpPr>
        <p:spPr>
          <a:xfrm>
            <a:off x="6557061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95%</a:t>
            </a:r>
          </a:p>
        </p:txBody>
      </p:sp>
      <p:sp>
        <p:nvSpPr>
          <p:cNvPr id="1760" name="Shape 1760"/>
          <p:cNvSpPr/>
          <p:nvPr/>
        </p:nvSpPr>
        <p:spPr>
          <a:xfrm>
            <a:off x="3945830" y="3855978"/>
            <a:ext cx="371653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70C0"/>
                </a:solidFill>
                <a:latin typeface="Calibri" panose="020F0502020204030204" pitchFamily="34" charset="0"/>
              </a:rPr>
              <a:t>compact 2 segments to 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463" y="4781589"/>
            <a:ext cx="7264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b="0" dirty="0">
                <a:latin typeface="Calibri" panose="020F0502020204030204" pitchFamily="34" charset="0"/>
              </a:rPr>
              <a:t>When move data blocks, copy 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new </a:t>
            </a:r>
            <a:r>
              <a:rPr lang="en-US" b="0" dirty="0" err="1">
                <a:solidFill>
                  <a:srgbClr val="0070C0"/>
                </a:solidFill>
                <a:latin typeface="Calibri" panose="020F0502020204030204" pitchFamily="34" charset="0"/>
              </a:rPr>
              <a:t>inode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b="0" dirty="0">
                <a:latin typeface="Calibri" panose="020F0502020204030204" pitchFamily="34" charset="0"/>
              </a:rPr>
              <a:t>to point to it</a:t>
            </a: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b="0" dirty="0">
                <a:latin typeface="Calibri" panose="020F0502020204030204" pitchFamily="34" charset="0"/>
              </a:rPr>
              <a:t>When move </a:t>
            </a:r>
            <a:r>
              <a:rPr lang="en-US" b="0" dirty="0" err="1">
                <a:latin typeface="Calibri" panose="020F0502020204030204" pitchFamily="34" charset="0"/>
              </a:rPr>
              <a:t>inode</a:t>
            </a:r>
            <a:r>
              <a:rPr lang="en-US" b="0" dirty="0">
                <a:latin typeface="Calibri" panose="020F0502020204030204" pitchFamily="34" charset="0"/>
              </a:rPr>
              <a:t>, update </a:t>
            </a:r>
            <a:r>
              <a:rPr lang="en-US" b="0" dirty="0" err="1">
                <a:solidFill>
                  <a:srgbClr val="0070C0"/>
                </a:solidFill>
                <a:latin typeface="Calibri" panose="020F0502020204030204" pitchFamily="34" charset="0"/>
              </a:rPr>
              <a:t>imap</a:t>
            </a:r>
            <a:r>
              <a:rPr lang="en-US" b="0" dirty="0">
                <a:latin typeface="Calibri" panose="020F0502020204030204" pitchFamily="34" charset="0"/>
              </a:rPr>
              <a:t> to point to it </a:t>
            </a:r>
          </a:p>
        </p:txBody>
      </p:sp>
    </p:spTree>
    <p:extLst>
      <p:ext uri="{BB962C8B-B14F-4D97-AF65-F5344CB8AC3E}">
        <p14:creationId xmlns:p14="http://schemas.microsoft.com/office/powerpoint/2010/main" val="382326173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Shape 1764"/>
          <p:cNvSpPr/>
          <p:nvPr/>
        </p:nvSpPr>
        <p:spPr>
          <a:xfrm>
            <a:off x="7329533" y="2355204"/>
            <a:ext cx="755967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765" name="Shape 1765"/>
          <p:cNvSpPr/>
          <p:nvPr/>
        </p:nvSpPr>
        <p:spPr>
          <a:xfrm>
            <a:off x="6522848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66" name="Shape 17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Garbage Collection</a:t>
            </a:r>
          </a:p>
        </p:txBody>
      </p:sp>
      <p:sp>
        <p:nvSpPr>
          <p:cNvPr id="1767" name="Shape 1767"/>
          <p:cNvSpPr/>
          <p:nvPr/>
        </p:nvSpPr>
        <p:spPr>
          <a:xfrm>
            <a:off x="4117748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68" name="Shape 1768"/>
          <p:cNvSpPr/>
          <p:nvPr/>
        </p:nvSpPr>
        <p:spPr>
          <a:xfrm>
            <a:off x="3319993" y="2355204"/>
            <a:ext cx="755967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769" name="Shape 1769"/>
          <p:cNvSpPr/>
          <p:nvPr/>
        </p:nvSpPr>
        <p:spPr>
          <a:xfrm>
            <a:off x="1265409" y="2392979"/>
            <a:ext cx="20037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 segments:</a:t>
            </a:r>
          </a:p>
        </p:txBody>
      </p:sp>
      <p:sp>
        <p:nvSpPr>
          <p:cNvPr id="1770" name="Shape 1770"/>
          <p:cNvSpPr/>
          <p:nvPr/>
        </p:nvSpPr>
        <p:spPr>
          <a:xfrm>
            <a:off x="5713259" y="2355204"/>
            <a:ext cx="755967" cy="5371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771" name="Shape 1771"/>
          <p:cNvSpPr/>
          <p:nvPr/>
        </p:nvSpPr>
        <p:spPr>
          <a:xfrm>
            <a:off x="4915504" y="2355204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1772" name="Shape 1772"/>
          <p:cNvSpPr/>
          <p:nvPr/>
        </p:nvSpPr>
        <p:spPr>
          <a:xfrm>
            <a:off x="3317111" y="2355204"/>
            <a:ext cx="4799471" cy="5371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73" name="Shape 1773"/>
          <p:cNvSpPr/>
          <p:nvPr/>
        </p:nvSpPr>
        <p:spPr>
          <a:xfrm>
            <a:off x="4169654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774" name="Shape 1774"/>
          <p:cNvSpPr/>
          <p:nvPr/>
        </p:nvSpPr>
        <p:spPr>
          <a:xfrm>
            <a:off x="4973272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95%</a:t>
            </a:r>
          </a:p>
        </p:txBody>
      </p:sp>
      <p:sp>
        <p:nvSpPr>
          <p:cNvPr id="1775" name="Shape 1775"/>
          <p:cNvSpPr/>
          <p:nvPr/>
        </p:nvSpPr>
        <p:spPr>
          <a:xfrm>
            <a:off x="6557061" y="1893137"/>
            <a:ext cx="570670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rgbClr val="000000"/>
                </a:solidFill>
                <a:latin typeface="Calibri" panose="020F0502020204030204" pitchFamily="34" charset="0"/>
              </a:rPr>
              <a:t>95%</a:t>
            </a:r>
          </a:p>
        </p:txBody>
      </p:sp>
      <p:sp>
        <p:nvSpPr>
          <p:cNvPr id="1776" name="Shape 1776"/>
          <p:cNvSpPr/>
          <p:nvPr/>
        </p:nvSpPr>
        <p:spPr>
          <a:xfrm>
            <a:off x="3996616" y="3630635"/>
            <a:ext cx="312816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release input segments</a:t>
            </a:r>
          </a:p>
        </p:txBody>
      </p:sp>
    </p:spTree>
    <p:extLst>
      <p:ext uri="{BB962C8B-B14F-4D97-AF65-F5344CB8AC3E}">
        <p14:creationId xmlns:p14="http://schemas.microsoft.com/office/powerpoint/2010/main" val="36798766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Garbage Collection</a:t>
            </a:r>
          </a:p>
        </p:txBody>
      </p:sp>
      <p:sp>
        <p:nvSpPr>
          <p:cNvPr id="1779" name="Shape 1779"/>
          <p:cNvSpPr>
            <a:spLocks noGrp="1"/>
          </p:cNvSpPr>
          <p:nvPr>
            <p:ph type="body" idx="4294967295"/>
          </p:nvPr>
        </p:nvSpPr>
        <p:spPr>
          <a:xfrm>
            <a:off x="417346" y="1630777"/>
            <a:ext cx="8395446" cy="41645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ea typeface="Helvetica"/>
                <a:cs typeface="Calibri" panose="020F0502020204030204" pitchFamily="34" charset="0"/>
                <a:sym typeface="Helvetica"/>
              </a:rPr>
              <a:t>General operation</a:t>
            </a:r>
            <a:r>
              <a:rPr sz="2672" dirty="0">
                <a:cs typeface="Calibri" panose="020F0502020204030204" pitchFamily="34" charset="0"/>
              </a:rPr>
              <a:t>:</a:t>
            </a:r>
            <a:br>
              <a:rPr lang="en-US" sz="2672" dirty="0">
                <a:cs typeface="Calibri" panose="020F0502020204030204" pitchFamily="34" charset="0"/>
              </a:rPr>
            </a:br>
            <a:r>
              <a:rPr lang="en-US" sz="2672" b="0" dirty="0">
                <a:cs typeface="Calibri" panose="020F0502020204030204" pitchFamily="34" charset="0"/>
              </a:rPr>
              <a:t>P</a:t>
            </a:r>
            <a:r>
              <a:rPr sz="2672" b="0" dirty="0">
                <a:cs typeface="Calibri" panose="020F0502020204030204" pitchFamily="34" charset="0"/>
              </a:rPr>
              <a:t>ick </a:t>
            </a:r>
            <a:r>
              <a:rPr sz="2672" b="0" dirty="0">
                <a:ea typeface="Helvetica"/>
                <a:cs typeface="Calibri" panose="020F0502020204030204" pitchFamily="34" charset="0"/>
                <a:sym typeface="Helvetica"/>
              </a:rPr>
              <a:t>M</a:t>
            </a:r>
            <a:r>
              <a:rPr sz="2672" b="0" dirty="0">
                <a:cs typeface="Calibri" panose="020F0502020204030204" pitchFamily="34" charset="0"/>
              </a:rPr>
              <a:t> segments, </a:t>
            </a:r>
            <a:r>
              <a:rPr sz="2672" b="0" dirty="0">
                <a:solidFill>
                  <a:srgbClr val="0070C0"/>
                </a:solidFill>
                <a:cs typeface="Calibri" panose="020F0502020204030204" pitchFamily="34" charset="0"/>
              </a:rPr>
              <a:t>compact</a:t>
            </a:r>
            <a:r>
              <a:rPr sz="2672" b="0" dirty="0">
                <a:cs typeface="Calibri" panose="020F0502020204030204" pitchFamily="34" charset="0"/>
              </a:rPr>
              <a:t> into </a:t>
            </a:r>
            <a:r>
              <a:rPr sz="2672" b="0" dirty="0">
                <a:ea typeface="Helvetica"/>
                <a:cs typeface="Calibri" panose="020F0502020204030204" pitchFamily="34" charset="0"/>
                <a:sym typeface="Helvetica"/>
              </a:rPr>
              <a:t>N</a:t>
            </a:r>
            <a:r>
              <a:rPr sz="2672" b="0" dirty="0">
                <a:cs typeface="Calibri" panose="020F0502020204030204" pitchFamily="34" charset="0"/>
              </a:rPr>
              <a:t> (where </a:t>
            </a:r>
            <a:r>
              <a:rPr sz="2672" b="0" dirty="0">
                <a:ea typeface="Helvetica"/>
                <a:cs typeface="Calibri" panose="020F0502020204030204" pitchFamily="34" charset="0"/>
                <a:sym typeface="Helvetica"/>
              </a:rPr>
              <a:t>N</a:t>
            </a:r>
            <a:r>
              <a:rPr sz="2672" b="0" dirty="0">
                <a:cs typeface="Calibri" panose="020F0502020204030204" pitchFamily="34" charset="0"/>
              </a:rPr>
              <a:t> &lt; </a:t>
            </a:r>
            <a:r>
              <a:rPr sz="2672" b="0" dirty="0">
                <a:ea typeface="Helvetica"/>
                <a:cs typeface="Calibri" panose="020F0502020204030204" pitchFamily="34" charset="0"/>
                <a:sym typeface="Helvetica"/>
              </a:rPr>
              <a:t>M</a:t>
            </a:r>
            <a:r>
              <a:rPr sz="2672" b="0" dirty="0">
                <a:cs typeface="Calibri" panose="020F0502020204030204" pitchFamily="34" charset="0"/>
              </a:rPr>
              <a:t>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ea typeface="Helvetica"/>
                <a:cs typeface="Calibri" panose="020F0502020204030204" pitchFamily="34" charset="0"/>
                <a:sym typeface="Helvetica"/>
              </a:rPr>
              <a:t>Mechanism</a:t>
            </a:r>
            <a:r>
              <a:rPr sz="2672" dirty="0">
                <a:cs typeface="Calibri" panose="020F0502020204030204" pitchFamily="34" charset="0"/>
              </a:rPr>
              <a:t>: </a:t>
            </a:r>
            <a:br>
              <a:rPr lang="en-US" sz="2672" dirty="0">
                <a:cs typeface="Calibri" panose="020F0502020204030204" pitchFamily="34" charset="0"/>
              </a:rPr>
            </a:br>
            <a:r>
              <a:rPr lang="en-US" sz="2672" b="0" dirty="0">
                <a:cs typeface="Calibri" panose="020F0502020204030204" pitchFamily="34" charset="0"/>
              </a:rPr>
              <a:t>H</a:t>
            </a:r>
            <a:r>
              <a:rPr sz="2672" b="0" dirty="0">
                <a:cs typeface="Calibri" panose="020F0502020204030204" pitchFamily="34" charset="0"/>
              </a:rPr>
              <a:t>ow do</a:t>
            </a:r>
            <a:r>
              <a:rPr lang="en-US" sz="2672" b="0" dirty="0">
                <a:cs typeface="Calibri" panose="020F0502020204030204" pitchFamily="34" charset="0"/>
              </a:rPr>
              <a:t>es LFS </a:t>
            </a:r>
            <a:r>
              <a:rPr sz="2672" b="0" dirty="0">
                <a:cs typeface="Calibri" panose="020F0502020204030204" pitchFamily="34" charset="0"/>
              </a:rPr>
              <a:t>know whether data in segments is </a:t>
            </a:r>
            <a:r>
              <a:rPr sz="2672" b="0" dirty="0">
                <a:solidFill>
                  <a:srgbClr val="0070C0"/>
                </a:solidFill>
                <a:cs typeface="Calibri" panose="020F0502020204030204" pitchFamily="34" charset="0"/>
              </a:rPr>
              <a:t>valid</a:t>
            </a:r>
            <a:r>
              <a:rPr sz="2672" b="0" dirty="0">
                <a:cs typeface="Calibri" panose="020F0502020204030204" pitchFamily="34" charset="0"/>
              </a:rPr>
              <a:t>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ea typeface="Helvetica"/>
                <a:cs typeface="Calibri" panose="020F0502020204030204" pitchFamily="34" charset="0"/>
                <a:sym typeface="Helvetica"/>
              </a:rPr>
              <a:t>Policy</a:t>
            </a:r>
            <a:r>
              <a:rPr sz="2672" dirty="0">
                <a:cs typeface="Calibri" panose="020F0502020204030204" pitchFamily="34" charset="0"/>
              </a:rPr>
              <a:t>: </a:t>
            </a:r>
            <a:br>
              <a:rPr lang="en-US" sz="2672" dirty="0">
                <a:cs typeface="Calibri" panose="020F0502020204030204" pitchFamily="34" charset="0"/>
              </a:rPr>
            </a:br>
            <a:r>
              <a:rPr lang="en-US" sz="2672" b="0" dirty="0">
                <a:solidFill>
                  <a:srgbClr val="0070C0"/>
                </a:solidFill>
                <a:cs typeface="Calibri" panose="020F0502020204030204" pitchFamily="34" charset="0"/>
              </a:rPr>
              <a:t>W</a:t>
            </a:r>
            <a:r>
              <a:rPr sz="2672" b="0" dirty="0">
                <a:solidFill>
                  <a:srgbClr val="0070C0"/>
                </a:solidFill>
                <a:cs typeface="Calibri" panose="020F0502020204030204" pitchFamily="34" charset="0"/>
              </a:rPr>
              <a:t>hich segments </a:t>
            </a:r>
            <a:r>
              <a:rPr sz="2672" b="0" dirty="0">
                <a:cs typeface="Calibri" panose="020F0502020204030204" pitchFamily="34" charset="0"/>
              </a:rPr>
              <a:t>to compact?</a:t>
            </a:r>
          </a:p>
        </p:txBody>
      </p:sp>
    </p:spTree>
    <p:extLst>
      <p:ext uri="{BB962C8B-B14F-4D97-AF65-F5344CB8AC3E}">
        <p14:creationId xmlns:p14="http://schemas.microsoft.com/office/powerpoint/2010/main" val="262389535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Shape 17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Garbage Collection </a:t>
            </a:r>
            <a:r>
              <a:rPr sz="3600" dirty="0">
                <a:solidFill>
                  <a:srgbClr val="000000"/>
                </a:solidFill>
              </a:rPr>
              <a:t>Mechanism</a:t>
            </a:r>
          </a:p>
        </p:txBody>
      </p:sp>
      <p:sp>
        <p:nvSpPr>
          <p:cNvPr id="1785" name="Shape 1785"/>
          <p:cNvSpPr>
            <a:spLocks noGrp="1"/>
          </p:cNvSpPr>
          <p:nvPr>
            <p:ph type="body" idx="4294967295"/>
          </p:nvPr>
        </p:nvSpPr>
        <p:spPr>
          <a:xfrm>
            <a:off x="344092" y="1630776"/>
            <a:ext cx="8018859" cy="489233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Is an </a:t>
            </a:r>
            <a:r>
              <a:rPr sz="2672" dirty="0">
                <a:solidFill>
                  <a:srgbClr val="0070C0"/>
                </a:solidFill>
              </a:rPr>
              <a:t>inode</a:t>
            </a:r>
            <a:r>
              <a:rPr sz="2672" dirty="0"/>
              <a:t> the latest version?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0070C0"/>
                </a:solidFill>
              </a:rPr>
              <a:t>Check imap </a:t>
            </a:r>
            <a:r>
              <a:rPr sz="2461" dirty="0"/>
              <a:t>to see if </a:t>
            </a:r>
            <a:r>
              <a:rPr lang="en-US" sz="2461" dirty="0"/>
              <a:t>this inode </a:t>
            </a:r>
            <a:r>
              <a:rPr sz="2461" dirty="0"/>
              <a:t>is pointed to</a:t>
            </a:r>
            <a:endParaRPr lang="en-US" sz="2461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Fast!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Is a </a:t>
            </a:r>
            <a:r>
              <a:rPr sz="2672" dirty="0">
                <a:solidFill>
                  <a:srgbClr val="0070C0"/>
                </a:solidFill>
              </a:rPr>
              <a:t>data block </a:t>
            </a:r>
            <a:r>
              <a:rPr sz="2672" dirty="0"/>
              <a:t>the latest version?</a:t>
            </a: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0070C0"/>
                </a:solidFill>
              </a:rPr>
              <a:t>Scan ALL inodes </a:t>
            </a:r>
            <a:r>
              <a:rPr sz="2461" dirty="0"/>
              <a:t>to see if </a:t>
            </a:r>
            <a:r>
              <a:rPr lang="en-US" sz="2461" dirty="0"/>
              <a:t>any point to this data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V</a:t>
            </a:r>
            <a:r>
              <a:rPr sz="2461" dirty="0"/>
              <a:t>ery slow</a:t>
            </a:r>
            <a:r>
              <a:rPr lang="en-US" sz="2461" dirty="0"/>
              <a:t>!</a:t>
            </a:r>
            <a:endParaRPr sz="246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How to track information more efficiently?</a:t>
            </a:r>
            <a:endParaRPr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b="1" dirty="0">
                <a:solidFill>
                  <a:srgbClr val="0070C0"/>
                </a:solidFill>
              </a:rPr>
              <a:t>Segment </a:t>
            </a:r>
            <a:r>
              <a:rPr sz="2461" b="1" dirty="0">
                <a:solidFill>
                  <a:srgbClr val="0070C0"/>
                </a:solidFill>
              </a:rPr>
              <a:t>summary </a:t>
            </a:r>
            <a:r>
              <a:rPr sz="2461" dirty="0"/>
              <a:t>lists </a:t>
            </a:r>
            <a:r>
              <a:rPr sz="2461" dirty="0" err="1"/>
              <a:t>inode</a:t>
            </a:r>
            <a:r>
              <a:rPr sz="2461" dirty="0"/>
              <a:t> </a:t>
            </a:r>
            <a:r>
              <a:rPr lang="en-US" sz="2461" dirty="0"/>
              <a:t>and data offset </a:t>
            </a:r>
            <a:r>
              <a:rPr sz="2461" dirty="0"/>
              <a:t>corresponding to </a:t>
            </a:r>
            <a:r>
              <a:rPr sz="2461" dirty="0">
                <a:solidFill>
                  <a:srgbClr val="0070C0"/>
                </a:solidFill>
              </a:rPr>
              <a:t>each data block</a:t>
            </a:r>
            <a:r>
              <a:rPr lang="en-US" sz="2461" dirty="0">
                <a:solidFill>
                  <a:srgbClr val="0070C0"/>
                </a:solidFill>
              </a:rPr>
              <a:t> </a:t>
            </a:r>
            <a:r>
              <a:rPr lang="en-US" sz="2461" dirty="0"/>
              <a:t>in segment (</a:t>
            </a:r>
            <a:r>
              <a:rPr lang="en-US" sz="2461" dirty="0">
                <a:solidFill>
                  <a:srgbClr val="0070C0"/>
                </a:solidFill>
              </a:rPr>
              <a:t>reverse pointers</a:t>
            </a:r>
            <a:r>
              <a:rPr lang="en-US" sz="2461" dirty="0"/>
              <a:t>)</a:t>
            </a:r>
            <a:endParaRPr sz="2461" dirty="0"/>
          </a:p>
        </p:txBody>
      </p:sp>
    </p:spTree>
    <p:extLst>
      <p:ext uri="{BB962C8B-B14F-4D97-AF65-F5344CB8AC3E}">
        <p14:creationId xmlns:p14="http://schemas.microsoft.com/office/powerpoint/2010/main" val="3137601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Shape 1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Block Liveness</a:t>
            </a:r>
          </a:p>
        </p:txBody>
      </p:sp>
      <p:sp>
        <p:nvSpPr>
          <p:cNvPr id="1797" name="Shape 1797"/>
          <p:cNvSpPr/>
          <p:nvPr/>
        </p:nvSpPr>
        <p:spPr>
          <a:xfrm>
            <a:off x="1637807" y="303792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:D</a:t>
            </a:r>
          </a:p>
        </p:txBody>
      </p:sp>
      <p:sp>
        <p:nvSpPr>
          <p:cNvPr id="1798" name="Shape 1798"/>
          <p:cNvSpPr/>
          <p:nvPr/>
        </p:nvSpPr>
        <p:spPr>
          <a:xfrm>
            <a:off x="279935" y="3075697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799" name="Shape 1799"/>
          <p:cNvSpPr/>
          <p:nvPr/>
        </p:nvSpPr>
        <p:spPr>
          <a:xfrm>
            <a:off x="3013089" y="303792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SS</a:t>
            </a:r>
          </a:p>
        </p:txBody>
      </p:sp>
      <p:sp>
        <p:nvSpPr>
          <p:cNvPr id="1800" name="Shape 1800"/>
          <p:cNvSpPr/>
          <p:nvPr/>
        </p:nvSpPr>
        <p:spPr>
          <a:xfrm>
            <a:off x="1018777" y="3037923"/>
            <a:ext cx="7254705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01" name="Shape 1801"/>
          <p:cNvSpPr/>
          <p:nvPr/>
        </p:nvSpPr>
        <p:spPr>
          <a:xfrm>
            <a:off x="1126130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02" name="Shape 1802"/>
          <p:cNvSpPr/>
          <p:nvPr/>
        </p:nvSpPr>
        <p:spPr>
          <a:xfrm>
            <a:off x="2474513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03" name="Shape 1803"/>
          <p:cNvSpPr/>
          <p:nvPr/>
        </p:nvSpPr>
        <p:spPr>
          <a:xfrm>
            <a:off x="612830" y="2035012"/>
            <a:ext cx="1842121" cy="767711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am </a:t>
            </a:r>
            <a:r>
              <a:rPr sz="2109" b="0" dirty="0" err="1">
                <a:solidFill>
                  <a:schemeClr val="tx1"/>
                </a:solidFill>
                <a:latin typeface="Calibri" panose="020F0502020204030204" pitchFamily="34" charset="0"/>
              </a:rPr>
              <a:t>i</a:t>
            </a: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 alive?</a:t>
            </a:r>
          </a:p>
        </p:txBody>
      </p:sp>
      <p:sp>
        <p:nvSpPr>
          <p:cNvPr id="1804" name="Shape 1804"/>
          <p:cNvSpPr/>
          <p:nvPr/>
        </p:nvSpPr>
        <p:spPr>
          <a:xfrm>
            <a:off x="4617638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1" name="Shape 1799">
            <a:extLst>
              <a:ext uri="{FF2B5EF4-FFF2-40B4-BE49-F238E27FC236}">
                <a16:creationId xmlns:a16="http://schemas.microsoft.com/office/drawing/2014/main" id="{FE928FCE-6162-A04A-BD04-AE8B1407E797}"/>
              </a:ext>
            </a:extLst>
          </p:cNvPr>
          <p:cNvSpPr/>
          <p:nvPr/>
        </p:nvSpPr>
        <p:spPr>
          <a:xfrm>
            <a:off x="1712742" y="5405927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257E5-8856-474C-A1F8-266863A1337B}"/>
              </a:ext>
            </a:extLst>
          </p:cNvPr>
          <p:cNvSpPr txBox="1"/>
          <p:nvPr/>
        </p:nvSpPr>
        <p:spPr>
          <a:xfrm>
            <a:off x="2595320" y="5428929"/>
            <a:ext cx="257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Segment summary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8A3172-9D21-CF45-8A49-FB5B48FD872F}"/>
              </a:ext>
            </a:extLst>
          </p:cNvPr>
          <p:cNvSpPr txBox="1"/>
          <p:nvPr/>
        </p:nvSpPr>
        <p:spPr>
          <a:xfrm>
            <a:off x="1324673" y="3751056"/>
            <a:ext cx="125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latin typeface="Calibri" pitchFamily="34" charset="0"/>
              </a:rPr>
              <a:t>Address 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DD6239-3F88-086A-019F-14CF819E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89" y="3910731"/>
            <a:ext cx="4198010" cy="13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305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Shape 17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Block Liveness</a:t>
            </a:r>
          </a:p>
        </p:txBody>
      </p:sp>
      <p:sp>
        <p:nvSpPr>
          <p:cNvPr id="1797" name="Shape 1797"/>
          <p:cNvSpPr/>
          <p:nvPr/>
        </p:nvSpPr>
        <p:spPr>
          <a:xfrm>
            <a:off x="1637807" y="303792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:D</a:t>
            </a:r>
          </a:p>
        </p:txBody>
      </p:sp>
      <p:sp>
        <p:nvSpPr>
          <p:cNvPr id="1798" name="Shape 1798"/>
          <p:cNvSpPr/>
          <p:nvPr/>
        </p:nvSpPr>
        <p:spPr>
          <a:xfrm>
            <a:off x="279935" y="3075697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799" name="Shape 1799"/>
          <p:cNvSpPr/>
          <p:nvPr/>
        </p:nvSpPr>
        <p:spPr>
          <a:xfrm>
            <a:off x="3013089" y="303792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SS</a:t>
            </a:r>
          </a:p>
        </p:txBody>
      </p:sp>
      <p:sp>
        <p:nvSpPr>
          <p:cNvPr id="1800" name="Shape 1800"/>
          <p:cNvSpPr/>
          <p:nvPr/>
        </p:nvSpPr>
        <p:spPr>
          <a:xfrm>
            <a:off x="1018777" y="3037923"/>
            <a:ext cx="7254705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01" name="Shape 1801"/>
          <p:cNvSpPr/>
          <p:nvPr/>
        </p:nvSpPr>
        <p:spPr>
          <a:xfrm>
            <a:off x="1126130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02" name="Shape 1802"/>
          <p:cNvSpPr/>
          <p:nvPr/>
        </p:nvSpPr>
        <p:spPr>
          <a:xfrm>
            <a:off x="2474513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03" name="Shape 1803"/>
          <p:cNvSpPr/>
          <p:nvPr/>
        </p:nvSpPr>
        <p:spPr>
          <a:xfrm>
            <a:off x="612830" y="2035012"/>
            <a:ext cx="1842121" cy="767711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am </a:t>
            </a:r>
            <a:r>
              <a:rPr sz="2109" b="0" dirty="0" err="1">
                <a:solidFill>
                  <a:schemeClr val="tx1"/>
                </a:solidFill>
                <a:latin typeface="Calibri" panose="020F0502020204030204" pitchFamily="34" charset="0"/>
              </a:rPr>
              <a:t>i</a:t>
            </a:r>
            <a:r>
              <a:rPr sz="2109" b="0" dirty="0">
                <a:solidFill>
                  <a:schemeClr val="tx1"/>
                </a:solidFill>
                <a:latin typeface="Calibri" panose="020F0502020204030204" pitchFamily="34" charset="0"/>
              </a:rPr>
              <a:t> alive?</a:t>
            </a:r>
          </a:p>
        </p:txBody>
      </p:sp>
      <p:sp>
        <p:nvSpPr>
          <p:cNvPr id="1804" name="Shape 1804"/>
          <p:cNvSpPr/>
          <p:nvPr/>
        </p:nvSpPr>
        <p:spPr>
          <a:xfrm>
            <a:off x="4617638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1" name="Shape 1799">
            <a:extLst>
              <a:ext uri="{FF2B5EF4-FFF2-40B4-BE49-F238E27FC236}">
                <a16:creationId xmlns:a16="http://schemas.microsoft.com/office/drawing/2014/main" id="{FE928FCE-6162-A04A-BD04-AE8B1407E797}"/>
              </a:ext>
            </a:extLst>
          </p:cNvPr>
          <p:cNvSpPr/>
          <p:nvPr/>
        </p:nvSpPr>
        <p:spPr>
          <a:xfrm>
            <a:off x="1712742" y="5405927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257E5-8856-474C-A1F8-266863A1337B}"/>
              </a:ext>
            </a:extLst>
          </p:cNvPr>
          <p:cNvSpPr txBox="1"/>
          <p:nvPr/>
        </p:nvSpPr>
        <p:spPr>
          <a:xfrm>
            <a:off x="2595320" y="5428929"/>
            <a:ext cx="257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Segment summary</a:t>
            </a:r>
          </a:p>
        </p:txBody>
      </p:sp>
      <p:sp>
        <p:nvSpPr>
          <p:cNvPr id="13" name="Shape 1818">
            <a:extLst>
              <a:ext uri="{FF2B5EF4-FFF2-40B4-BE49-F238E27FC236}">
                <a16:creationId xmlns:a16="http://schemas.microsoft.com/office/drawing/2014/main" id="{4B5728BE-F4B7-FE42-87A1-EA5BB93D94DF}"/>
              </a:ext>
            </a:extLst>
          </p:cNvPr>
          <p:cNvSpPr/>
          <p:nvPr/>
        </p:nvSpPr>
        <p:spPr>
          <a:xfrm>
            <a:off x="2240895" y="2293213"/>
            <a:ext cx="1178978" cy="767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 algn="ctr"/>
            <a:endParaRPr sz="1687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DD093-79AD-064A-BD0A-E2FCACA63276}"/>
              </a:ext>
            </a:extLst>
          </p:cNvPr>
          <p:cNvSpPr txBox="1"/>
          <p:nvPr/>
        </p:nvSpPr>
        <p:spPr>
          <a:xfrm>
            <a:off x="2771069" y="3754112"/>
            <a:ext cx="1917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latin typeface="Calibri" pitchFamily="34" charset="0"/>
              </a:rPr>
              <a:t>lookup A to find</a:t>
            </a:r>
          </a:p>
          <a:p>
            <a:r>
              <a:rPr lang="en-CN" sz="2000" dirty="0">
                <a:latin typeface="Calibri" pitchFamily="34" charset="0"/>
              </a:rPr>
              <a:t>inode number N</a:t>
            </a:r>
          </a:p>
          <a:p>
            <a:r>
              <a:rPr lang="en-CN" sz="2000" dirty="0">
                <a:latin typeface="Calibri" pitchFamily="34" charset="0"/>
              </a:rPr>
              <a:t>offset T</a:t>
            </a:r>
          </a:p>
        </p:txBody>
      </p:sp>
    </p:spTree>
    <p:extLst>
      <p:ext uri="{BB962C8B-B14F-4D97-AF65-F5344CB8AC3E}">
        <p14:creationId xmlns:p14="http://schemas.microsoft.com/office/powerpoint/2010/main" val="31356158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357762" y="445070"/>
            <a:ext cx="9542828" cy="762000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Journal New, Overwrite In-Place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441719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35" name="Shape 135"/>
          <p:cNvSpPr/>
          <p:nvPr/>
        </p:nvSpPr>
        <p:spPr>
          <a:xfrm>
            <a:off x="790133" y="3994189"/>
            <a:ext cx="1137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136" name="Shape 136"/>
          <p:cNvSpPr/>
          <p:nvPr/>
        </p:nvSpPr>
        <p:spPr>
          <a:xfrm flipV="1">
            <a:off x="1429721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842146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8" name="Shape 138"/>
          <p:cNvSpPr/>
          <p:nvPr/>
        </p:nvSpPr>
        <p:spPr>
          <a:xfrm>
            <a:off x="5193137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9" name="Shape 139"/>
          <p:cNvSpPr/>
          <p:nvPr/>
        </p:nvSpPr>
        <p:spPr>
          <a:xfrm>
            <a:off x="6593564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Shape 119"/>
          <p:cNvSpPr/>
          <p:nvPr/>
        </p:nvSpPr>
        <p:spPr>
          <a:xfrm>
            <a:off x="4610232" y="3994190"/>
            <a:ext cx="103073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Shape 120"/>
          <p:cNvSpPr/>
          <p:nvPr/>
        </p:nvSpPr>
        <p:spPr>
          <a:xfrm flipV="1">
            <a:off x="5193137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762" y="5067864"/>
            <a:ext cx="8010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Imagine </a:t>
            </a:r>
            <a:r>
              <a:rPr lang="en-US" b="0" dirty="0">
                <a:solidFill>
                  <a:srgbClr val="921F07"/>
                </a:solidFill>
                <a:latin typeface="Calibri" panose="020F0502020204030204" pitchFamily="34" charset="0"/>
              </a:rPr>
              <a:t>journal commit block </a:t>
            </a:r>
            <a:r>
              <a:rPr lang="en-US" b="0" dirty="0">
                <a:latin typeface="Calibri" panose="020F0502020204030204" pitchFamily="34" charset="0"/>
              </a:rPr>
              <a:t>designates transaction complete</a:t>
            </a:r>
          </a:p>
        </p:txBody>
      </p:sp>
    </p:spTree>
    <p:extLst>
      <p:ext uri="{BB962C8B-B14F-4D97-AF65-F5344CB8AC3E}">
        <p14:creationId xmlns:p14="http://schemas.microsoft.com/office/powerpoint/2010/main" val="188264507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/>
          <p:nvPr/>
        </p:nvSpPr>
        <p:spPr>
          <a:xfrm>
            <a:off x="5811317" y="3037923"/>
            <a:ext cx="755967" cy="53715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inode</a:t>
            </a:r>
          </a:p>
        </p:txBody>
      </p:sp>
      <p:sp>
        <p:nvSpPr>
          <p:cNvPr id="1807" name="Shape 18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Block Liveness</a:t>
            </a:r>
          </a:p>
        </p:txBody>
      </p:sp>
      <p:sp>
        <p:nvSpPr>
          <p:cNvPr id="1808" name="Shape 1808"/>
          <p:cNvSpPr/>
          <p:nvPr/>
        </p:nvSpPr>
        <p:spPr>
          <a:xfrm>
            <a:off x="1637807" y="303792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:D</a:t>
            </a:r>
          </a:p>
        </p:txBody>
      </p:sp>
      <p:sp>
        <p:nvSpPr>
          <p:cNvPr id="1809" name="Shape 1809"/>
          <p:cNvSpPr/>
          <p:nvPr/>
        </p:nvSpPr>
        <p:spPr>
          <a:xfrm>
            <a:off x="279935" y="3075697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810" name="Shape 1810"/>
          <p:cNvSpPr/>
          <p:nvPr/>
        </p:nvSpPr>
        <p:spPr>
          <a:xfrm>
            <a:off x="3013089" y="303792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SS</a:t>
            </a:r>
          </a:p>
        </p:txBody>
      </p:sp>
      <p:sp>
        <p:nvSpPr>
          <p:cNvPr id="1811" name="Shape 1811"/>
          <p:cNvSpPr/>
          <p:nvPr/>
        </p:nvSpPr>
        <p:spPr>
          <a:xfrm>
            <a:off x="1018777" y="3037923"/>
            <a:ext cx="7254705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12" name="Shape 1812"/>
          <p:cNvSpPr/>
          <p:nvPr/>
        </p:nvSpPr>
        <p:spPr>
          <a:xfrm>
            <a:off x="1126130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13" name="Shape 1813"/>
          <p:cNvSpPr/>
          <p:nvPr/>
        </p:nvSpPr>
        <p:spPr>
          <a:xfrm>
            <a:off x="2474513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14" name="Shape 1814"/>
          <p:cNvSpPr/>
          <p:nvPr/>
        </p:nvSpPr>
        <p:spPr>
          <a:xfrm>
            <a:off x="612830" y="2035012"/>
            <a:ext cx="1842121" cy="767711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109" b="0" dirty="0">
                <a:latin typeface="Calibri" panose="020F0502020204030204" pitchFamily="34" charset="0"/>
              </a:rPr>
              <a:t>am </a:t>
            </a:r>
            <a:r>
              <a:rPr sz="2109" b="0" dirty="0" err="1">
                <a:latin typeface="Calibri" panose="020F0502020204030204" pitchFamily="34" charset="0"/>
              </a:rPr>
              <a:t>i</a:t>
            </a:r>
            <a:r>
              <a:rPr sz="2109" b="0" dirty="0">
                <a:latin typeface="Calibri" panose="020F0502020204030204" pitchFamily="34" charset="0"/>
              </a:rPr>
              <a:t> alive?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194017" y="1263191"/>
            <a:ext cx="755967" cy="53715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imap</a:t>
            </a:r>
          </a:p>
        </p:txBody>
      </p:sp>
      <p:sp>
        <p:nvSpPr>
          <p:cNvPr id="1816" name="Shape 1816"/>
          <p:cNvSpPr/>
          <p:nvPr/>
        </p:nvSpPr>
        <p:spPr>
          <a:xfrm>
            <a:off x="4617638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18" name="Shape 1818"/>
          <p:cNvSpPr/>
          <p:nvPr/>
        </p:nvSpPr>
        <p:spPr>
          <a:xfrm>
            <a:off x="3426861" y="1697879"/>
            <a:ext cx="2576033" cy="1360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 algn="ctr"/>
            <a:endParaRPr sz="1687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F661B-4CBB-474F-AB0F-0A379E1E9C8D}"/>
              </a:ext>
            </a:extLst>
          </p:cNvPr>
          <p:cNvSpPr txBox="1"/>
          <p:nvPr/>
        </p:nvSpPr>
        <p:spPr>
          <a:xfrm>
            <a:off x="4085381" y="1996498"/>
            <a:ext cx="4117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latin typeface="Calibri" pitchFamily="34" charset="0"/>
              </a:rPr>
              <a:t>lookup imap to find where is inode N</a:t>
            </a:r>
          </a:p>
          <a:p>
            <a:r>
              <a:rPr lang="en-CN" sz="2000" dirty="0">
                <a:latin typeface="Calibri" pitchFamily="34" charset="0"/>
              </a:rPr>
              <a:t>read N from disk</a:t>
            </a:r>
          </a:p>
        </p:txBody>
      </p:sp>
    </p:spTree>
    <p:extLst>
      <p:ext uri="{BB962C8B-B14F-4D97-AF65-F5344CB8AC3E}">
        <p14:creationId xmlns:p14="http://schemas.microsoft.com/office/powerpoint/2010/main" val="232515086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Shape 1820"/>
          <p:cNvSpPr/>
          <p:nvPr/>
        </p:nvSpPr>
        <p:spPr>
          <a:xfrm>
            <a:off x="5811317" y="3037923"/>
            <a:ext cx="755967" cy="53715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inode</a:t>
            </a:r>
          </a:p>
        </p:txBody>
      </p:sp>
      <p:sp>
        <p:nvSpPr>
          <p:cNvPr id="1821" name="Shape 18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Block Liveness</a:t>
            </a:r>
          </a:p>
        </p:txBody>
      </p:sp>
      <p:sp>
        <p:nvSpPr>
          <p:cNvPr id="1822" name="Shape 1822"/>
          <p:cNvSpPr/>
          <p:nvPr/>
        </p:nvSpPr>
        <p:spPr>
          <a:xfrm>
            <a:off x="1637807" y="303792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:D</a:t>
            </a:r>
          </a:p>
        </p:txBody>
      </p:sp>
      <p:sp>
        <p:nvSpPr>
          <p:cNvPr id="1823" name="Shape 1823"/>
          <p:cNvSpPr/>
          <p:nvPr/>
        </p:nvSpPr>
        <p:spPr>
          <a:xfrm>
            <a:off x="279935" y="3075697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824" name="Shape 1824"/>
          <p:cNvSpPr/>
          <p:nvPr/>
        </p:nvSpPr>
        <p:spPr>
          <a:xfrm>
            <a:off x="3013089" y="303792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SS</a:t>
            </a:r>
          </a:p>
        </p:txBody>
      </p:sp>
      <p:sp>
        <p:nvSpPr>
          <p:cNvPr id="1825" name="Shape 1825"/>
          <p:cNvSpPr/>
          <p:nvPr/>
        </p:nvSpPr>
        <p:spPr>
          <a:xfrm>
            <a:off x="1018777" y="3037923"/>
            <a:ext cx="7254705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26" name="Shape 1826"/>
          <p:cNvSpPr/>
          <p:nvPr/>
        </p:nvSpPr>
        <p:spPr>
          <a:xfrm>
            <a:off x="1126130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27" name="Shape 1827"/>
          <p:cNvSpPr/>
          <p:nvPr/>
        </p:nvSpPr>
        <p:spPr>
          <a:xfrm>
            <a:off x="2474513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28" name="Shape 1828"/>
          <p:cNvSpPr/>
          <p:nvPr/>
        </p:nvSpPr>
        <p:spPr>
          <a:xfrm>
            <a:off x="612830" y="2035012"/>
            <a:ext cx="1842121" cy="767711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109" b="0" dirty="0">
                <a:latin typeface="Calibri" panose="020F0502020204030204" pitchFamily="34" charset="0"/>
              </a:rPr>
              <a:t>am </a:t>
            </a:r>
            <a:r>
              <a:rPr sz="2109" b="0" dirty="0" err="1">
                <a:latin typeface="Calibri" panose="020F0502020204030204" pitchFamily="34" charset="0"/>
              </a:rPr>
              <a:t>i</a:t>
            </a:r>
            <a:r>
              <a:rPr sz="2109" b="0" dirty="0">
                <a:latin typeface="Calibri" panose="020F0502020204030204" pitchFamily="34" charset="0"/>
              </a:rPr>
              <a:t> alive?</a:t>
            </a:r>
          </a:p>
        </p:txBody>
      </p:sp>
      <p:sp>
        <p:nvSpPr>
          <p:cNvPr id="1829" name="Shape 1829"/>
          <p:cNvSpPr/>
          <p:nvPr/>
        </p:nvSpPr>
        <p:spPr>
          <a:xfrm>
            <a:off x="4194017" y="1263191"/>
            <a:ext cx="755967" cy="53715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imap</a:t>
            </a:r>
          </a:p>
        </p:txBody>
      </p:sp>
      <p:sp>
        <p:nvSpPr>
          <p:cNvPr id="1830" name="Shape 1830"/>
          <p:cNvSpPr/>
          <p:nvPr/>
        </p:nvSpPr>
        <p:spPr>
          <a:xfrm>
            <a:off x="4617638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34" name="Shape 1834"/>
          <p:cNvSpPr/>
          <p:nvPr/>
        </p:nvSpPr>
        <p:spPr>
          <a:xfrm>
            <a:off x="3426861" y="1697879"/>
            <a:ext cx="2576033" cy="1360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 algn="ctr"/>
            <a:endParaRPr sz="1687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32" name="Shape 1832"/>
          <p:cNvSpPr/>
          <p:nvPr/>
        </p:nvSpPr>
        <p:spPr>
          <a:xfrm>
            <a:off x="7182255" y="303792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835" name="Shape 1835"/>
          <p:cNvSpPr/>
          <p:nvPr/>
        </p:nvSpPr>
        <p:spPr>
          <a:xfrm>
            <a:off x="6417810" y="2519921"/>
            <a:ext cx="1043924" cy="483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6205"/>
                </a:moveTo>
                <a:cubicBezTo>
                  <a:pt x="10640" y="-5037"/>
                  <a:pt x="17840" y="-5395"/>
                  <a:pt x="21600" y="15132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 algn="ctr"/>
            <a:endParaRPr sz="1687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FB2F7-E547-7440-A7EF-0D8E0AC154AB}"/>
              </a:ext>
            </a:extLst>
          </p:cNvPr>
          <p:cNvSpPr txBox="1"/>
          <p:nvPr/>
        </p:nvSpPr>
        <p:spPr>
          <a:xfrm>
            <a:off x="6156599" y="1470135"/>
            <a:ext cx="2716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Calibri" pitchFamily="34" charset="0"/>
              </a:rPr>
              <a:t>Using offset T, look in inode to see where the Tth block is on disk</a:t>
            </a:r>
          </a:p>
        </p:txBody>
      </p:sp>
    </p:spTree>
    <p:extLst>
      <p:ext uri="{BB962C8B-B14F-4D97-AF65-F5344CB8AC3E}">
        <p14:creationId xmlns:p14="http://schemas.microsoft.com/office/powerpoint/2010/main" val="297714067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Shape 1820"/>
          <p:cNvSpPr/>
          <p:nvPr/>
        </p:nvSpPr>
        <p:spPr>
          <a:xfrm>
            <a:off x="5811317" y="3037923"/>
            <a:ext cx="755967" cy="53715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inode</a:t>
            </a:r>
          </a:p>
        </p:txBody>
      </p:sp>
      <p:sp>
        <p:nvSpPr>
          <p:cNvPr id="1821" name="Shape 18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Block Liveness</a:t>
            </a:r>
          </a:p>
        </p:txBody>
      </p:sp>
      <p:sp>
        <p:nvSpPr>
          <p:cNvPr id="1822" name="Shape 1822"/>
          <p:cNvSpPr/>
          <p:nvPr/>
        </p:nvSpPr>
        <p:spPr>
          <a:xfrm>
            <a:off x="1637807" y="303792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828" dirty="0">
                <a:solidFill>
                  <a:schemeClr val="bg1"/>
                </a:solidFill>
                <a:sym typeface="Wingdings" pitchFamily="2" charset="2"/>
              </a:rPr>
              <a:t>:’(</a:t>
            </a:r>
            <a:endParaRPr sz="1828" dirty="0">
              <a:solidFill>
                <a:schemeClr val="bg1"/>
              </a:solidFill>
            </a:endParaRPr>
          </a:p>
        </p:txBody>
      </p:sp>
      <p:sp>
        <p:nvSpPr>
          <p:cNvPr id="1823" name="Shape 1823"/>
          <p:cNvSpPr/>
          <p:nvPr/>
        </p:nvSpPr>
        <p:spPr>
          <a:xfrm>
            <a:off x="279935" y="3075697"/>
            <a:ext cx="6908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disk:</a:t>
            </a:r>
          </a:p>
        </p:txBody>
      </p:sp>
      <p:sp>
        <p:nvSpPr>
          <p:cNvPr id="1824" name="Shape 1824"/>
          <p:cNvSpPr/>
          <p:nvPr/>
        </p:nvSpPr>
        <p:spPr>
          <a:xfrm>
            <a:off x="3013089" y="3037923"/>
            <a:ext cx="755967" cy="53715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SS</a:t>
            </a:r>
          </a:p>
        </p:txBody>
      </p:sp>
      <p:sp>
        <p:nvSpPr>
          <p:cNvPr id="1825" name="Shape 1825"/>
          <p:cNvSpPr/>
          <p:nvPr/>
        </p:nvSpPr>
        <p:spPr>
          <a:xfrm>
            <a:off x="1018777" y="3037923"/>
            <a:ext cx="7254705" cy="537151"/>
          </a:xfrm>
          <a:prstGeom prst="rect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826" name="Shape 1826"/>
          <p:cNvSpPr/>
          <p:nvPr/>
        </p:nvSpPr>
        <p:spPr>
          <a:xfrm>
            <a:off x="1126130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27" name="Shape 1827"/>
          <p:cNvSpPr/>
          <p:nvPr/>
        </p:nvSpPr>
        <p:spPr>
          <a:xfrm>
            <a:off x="2474513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28" name="Shape 1828"/>
          <p:cNvSpPr/>
          <p:nvPr/>
        </p:nvSpPr>
        <p:spPr>
          <a:xfrm>
            <a:off x="612830" y="2035012"/>
            <a:ext cx="1842121" cy="767711"/>
          </a:xfrm>
          <a:prstGeom prst="wedgeEllipseCallout">
            <a:avLst>
              <a:gd name="adj1" fmla="val 30953"/>
              <a:gd name="adj2" fmla="val 76685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109" b="0" dirty="0">
                <a:latin typeface="Calibri" panose="020F0502020204030204" pitchFamily="34" charset="0"/>
              </a:rPr>
              <a:t>am </a:t>
            </a:r>
            <a:r>
              <a:rPr sz="2109" b="0" dirty="0" err="1">
                <a:latin typeface="Calibri" panose="020F0502020204030204" pitchFamily="34" charset="0"/>
              </a:rPr>
              <a:t>i</a:t>
            </a:r>
            <a:r>
              <a:rPr sz="2109" b="0" dirty="0">
                <a:latin typeface="Calibri" panose="020F0502020204030204" pitchFamily="34" charset="0"/>
              </a:rPr>
              <a:t> alive?</a:t>
            </a:r>
          </a:p>
        </p:txBody>
      </p:sp>
      <p:sp>
        <p:nvSpPr>
          <p:cNvPr id="1829" name="Shape 1829"/>
          <p:cNvSpPr/>
          <p:nvPr/>
        </p:nvSpPr>
        <p:spPr>
          <a:xfrm>
            <a:off x="4194017" y="1263191"/>
            <a:ext cx="755967" cy="53715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imap</a:t>
            </a:r>
          </a:p>
        </p:txBody>
      </p:sp>
      <p:sp>
        <p:nvSpPr>
          <p:cNvPr id="1830" name="Shape 1830"/>
          <p:cNvSpPr/>
          <p:nvPr/>
        </p:nvSpPr>
        <p:spPr>
          <a:xfrm>
            <a:off x="4617638" y="2986400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834" name="Shape 1834"/>
          <p:cNvSpPr/>
          <p:nvPr/>
        </p:nvSpPr>
        <p:spPr>
          <a:xfrm>
            <a:off x="3426861" y="1697879"/>
            <a:ext cx="2576033" cy="1360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extrusionOk="0">
                <a:moveTo>
                  <a:pt x="0" y="16206"/>
                </a:moveTo>
                <a:cubicBezTo>
                  <a:pt x="7341" y="-5001"/>
                  <a:pt x="14541" y="-5394"/>
                  <a:pt x="21600" y="15026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 algn="ctr"/>
            <a:endParaRPr sz="1687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32" name="Shape 1832"/>
          <p:cNvSpPr/>
          <p:nvPr/>
        </p:nvSpPr>
        <p:spPr>
          <a:xfrm>
            <a:off x="7182255" y="3037923"/>
            <a:ext cx="755967" cy="53715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835" name="Shape 1835"/>
          <p:cNvSpPr/>
          <p:nvPr/>
        </p:nvSpPr>
        <p:spPr>
          <a:xfrm>
            <a:off x="6417810" y="2519921"/>
            <a:ext cx="1043924" cy="483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6205"/>
                </a:moveTo>
                <a:cubicBezTo>
                  <a:pt x="10640" y="-5037"/>
                  <a:pt x="17840" y="-5395"/>
                  <a:pt x="21600" y="15132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 algn="ctr"/>
            <a:endParaRPr sz="1687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Shape 1851">
            <a:extLst>
              <a:ext uri="{FF2B5EF4-FFF2-40B4-BE49-F238E27FC236}">
                <a16:creationId xmlns:a16="http://schemas.microsoft.com/office/drawing/2014/main" id="{FD9C0CF0-7720-3C46-91E1-47B6547117A5}"/>
              </a:ext>
            </a:extLst>
          </p:cNvPr>
          <p:cNvSpPr/>
          <p:nvPr/>
        </p:nvSpPr>
        <p:spPr>
          <a:xfrm>
            <a:off x="5584956" y="3954177"/>
            <a:ext cx="2992759" cy="767711"/>
          </a:xfrm>
          <a:prstGeom prst="wedgeEllipseCallout">
            <a:avLst>
              <a:gd name="adj1" fmla="val -27222"/>
              <a:gd name="adj2" fmla="val -105377"/>
            </a:avLst>
          </a:prstGeom>
          <a:solidFill>
            <a:srgbClr val="A6AAA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109" b="0" dirty="0">
                <a:latin typeface="Calibri" panose="020F0502020204030204" pitchFamily="34" charset="0"/>
              </a:rPr>
              <a:t>No</a:t>
            </a:r>
            <a:r>
              <a:rPr lang="en-US" sz="2109" b="0" dirty="0">
                <a:latin typeface="Calibri" panose="020F0502020204030204" pitchFamily="34" charset="0"/>
              </a:rPr>
              <a:t>pe!</a:t>
            </a:r>
            <a:endParaRPr sz="2109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7459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Garbage Collection</a:t>
            </a:r>
          </a:p>
        </p:txBody>
      </p:sp>
      <p:sp>
        <p:nvSpPr>
          <p:cNvPr id="1779" name="Shape 1779"/>
          <p:cNvSpPr>
            <a:spLocks noGrp="1"/>
          </p:cNvSpPr>
          <p:nvPr>
            <p:ph type="body" idx="4294967295"/>
          </p:nvPr>
        </p:nvSpPr>
        <p:spPr>
          <a:xfrm>
            <a:off x="417346" y="1630777"/>
            <a:ext cx="8395446" cy="5028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ea typeface="Helvetica"/>
                <a:cs typeface="Calibri" panose="020F0502020204030204" pitchFamily="34" charset="0"/>
                <a:sym typeface="Helvetica"/>
              </a:rPr>
              <a:t>General operation</a:t>
            </a:r>
            <a:r>
              <a:rPr sz="2672" dirty="0">
                <a:cs typeface="Calibri" panose="020F0502020204030204" pitchFamily="34" charset="0"/>
              </a:rPr>
              <a:t>:</a:t>
            </a:r>
            <a:br>
              <a:rPr lang="en-US" sz="2672" dirty="0">
                <a:cs typeface="Calibri" panose="020F0502020204030204" pitchFamily="34" charset="0"/>
              </a:rPr>
            </a:br>
            <a:r>
              <a:rPr lang="en-US" sz="2672" b="0" dirty="0">
                <a:cs typeface="Calibri" panose="020F0502020204030204" pitchFamily="34" charset="0"/>
              </a:rPr>
              <a:t>P</a:t>
            </a:r>
            <a:r>
              <a:rPr sz="2672" b="0" dirty="0">
                <a:cs typeface="Calibri" panose="020F0502020204030204" pitchFamily="34" charset="0"/>
              </a:rPr>
              <a:t>ick </a:t>
            </a:r>
            <a:r>
              <a:rPr sz="2672" b="0" dirty="0">
                <a:ea typeface="Helvetica"/>
                <a:cs typeface="Calibri" panose="020F0502020204030204" pitchFamily="34" charset="0"/>
                <a:sym typeface="Helvetica"/>
              </a:rPr>
              <a:t>M</a:t>
            </a:r>
            <a:r>
              <a:rPr sz="2672" b="0" dirty="0">
                <a:cs typeface="Calibri" panose="020F0502020204030204" pitchFamily="34" charset="0"/>
              </a:rPr>
              <a:t> segments, </a:t>
            </a:r>
            <a:r>
              <a:rPr sz="2672" b="0" dirty="0">
                <a:solidFill>
                  <a:srgbClr val="0070C0"/>
                </a:solidFill>
                <a:cs typeface="Calibri" panose="020F0502020204030204" pitchFamily="34" charset="0"/>
              </a:rPr>
              <a:t>compact</a:t>
            </a:r>
            <a:r>
              <a:rPr sz="2672" b="0" dirty="0">
                <a:cs typeface="Calibri" panose="020F0502020204030204" pitchFamily="34" charset="0"/>
              </a:rPr>
              <a:t> into </a:t>
            </a:r>
            <a:r>
              <a:rPr sz="2672" b="0" dirty="0">
                <a:ea typeface="Helvetica"/>
                <a:cs typeface="Calibri" panose="020F0502020204030204" pitchFamily="34" charset="0"/>
                <a:sym typeface="Helvetica"/>
              </a:rPr>
              <a:t>N</a:t>
            </a:r>
            <a:r>
              <a:rPr sz="2672" b="0" dirty="0">
                <a:cs typeface="Calibri" panose="020F0502020204030204" pitchFamily="34" charset="0"/>
              </a:rPr>
              <a:t> (where </a:t>
            </a:r>
            <a:r>
              <a:rPr sz="2672" b="0" dirty="0">
                <a:ea typeface="Helvetica"/>
                <a:cs typeface="Calibri" panose="020F0502020204030204" pitchFamily="34" charset="0"/>
                <a:sym typeface="Helvetica"/>
              </a:rPr>
              <a:t>N</a:t>
            </a:r>
            <a:r>
              <a:rPr sz="2672" b="0" dirty="0">
                <a:cs typeface="Calibri" panose="020F0502020204030204" pitchFamily="34" charset="0"/>
              </a:rPr>
              <a:t> &lt; </a:t>
            </a:r>
            <a:r>
              <a:rPr sz="2672" b="0" dirty="0">
                <a:ea typeface="Helvetica"/>
                <a:cs typeface="Calibri" panose="020F0502020204030204" pitchFamily="34" charset="0"/>
                <a:sym typeface="Helvetica"/>
              </a:rPr>
              <a:t>M</a:t>
            </a:r>
            <a:r>
              <a:rPr sz="2672" b="0" dirty="0">
                <a:cs typeface="Calibri" panose="020F0502020204030204" pitchFamily="34" charset="0"/>
              </a:rPr>
              <a:t>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ea typeface="Helvetica"/>
                <a:cs typeface="Calibri" panose="020F0502020204030204" pitchFamily="34" charset="0"/>
                <a:sym typeface="Helvetica"/>
              </a:rPr>
              <a:t>Mechanism</a:t>
            </a:r>
            <a:r>
              <a:rPr sz="2672" dirty="0">
                <a:cs typeface="Calibri" panose="020F0502020204030204" pitchFamily="34" charset="0"/>
              </a:rPr>
              <a:t>: </a:t>
            </a:r>
            <a:br>
              <a:rPr lang="en-US" sz="2672" dirty="0">
                <a:cs typeface="Calibri" panose="020F0502020204030204" pitchFamily="34" charset="0"/>
              </a:rPr>
            </a:br>
            <a:r>
              <a:rPr lang="en-US" sz="2672" b="0" dirty="0">
                <a:cs typeface="Calibri" panose="020F0502020204030204" pitchFamily="34" charset="0"/>
              </a:rPr>
              <a:t>H</a:t>
            </a:r>
            <a:r>
              <a:rPr sz="2672" b="0" dirty="0">
                <a:cs typeface="Calibri" panose="020F0502020204030204" pitchFamily="34" charset="0"/>
              </a:rPr>
              <a:t>ow do</a:t>
            </a:r>
            <a:r>
              <a:rPr lang="en-US" sz="2672" b="0" dirty="0">
                <a:cs typeface="Calibri" panose="020F0502020204030204" pitchFamily="34" charset="0"/>
              </a:rPr>
              <a:t>es LFS </a:t>
            </a:r>
            <a:r>
              <a:rPr sz="2672" b="0" dirty="0">
                <a:cs typeface="Calibri" panose="020F0502020204030204" pitchFamily="34" charset="0"/>
              </a:rPr>
              <a:t>know whether data in segments is valid?</a:t>
            </a:r>
            <a:r>
              <a:rPr lang="en-US" sz="2672" b="0" dirty="0">
                <a:cs typeface="Calibri" panose="020F0502020204030204" pitchFamily="34" charset="0"/>
              </a:rPr>
              <a:t> [</a:t>
            </a:r>
            <a:r>
              <a:rPr lang="en-US" sz="2672" b="0" dirty="0">
                <a:solidFill>
                  <a:srgbClr val="0070C0"/>
                </a:solidFill>
                <a:cs typeface="Calibri" panose="020F0502020204030204" pitchFamily="34" charset="0"/>
              </a:rPr>
              <a:t>segment summary</a:t>
            </a:r>
            <a:r>
              <a:rPr lang="en-US" sz="2672" b="0" dirty="0">
                <a:cs typeface="Calibri" panose="020F0502020204030204" pitchFamily="34" charset="0"/>
              </a:rPr>
              <a:t>]</a:t>
            </a:r>
            <a:endParaRPr sz="2672" b="0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ea typeface="Helvetica"/>
                <a:cs typeface="Calibri" panose="020F0502020204030204" pitchFamily="34" charset="0"/>
                <a:sym typeface="Helvetica"/>
              </a:rPr>
              <a:t>Policy</a:t>
            </a:r>
            <a:r>
              <a:rPr sz="2672" dirty="0">
                <a:cs typeface="Calibri" panose="020F0502020204030204" pitchFamily="34" charset="0"/>
              </a:rPr>
              <a:t>: </a:t>
            </a:r>
            <a:br>
              <a:rPr lang="en-US" sz="2672" dirty="0">
                <a:cs typeface="Calibri" panose="020F0502020204030204" pitchFamily="34" charset="0"/>
              </a:rPr>
            </a:br>
            <a:r>
              <a:rPr lang="en-US" sz="2672" b="0" dirty="0">
                <a:cs typeface="Calibri" panose="020F0502020204030204" pitchFamily="34" charset="0"/>
              </a:rPr>
              <a:t>W</a:t>
            </a:r>
            <a:r>
              <a:rPr sz="2672" b="0" dirty="0">
                <a:cs typeface="Calibri" panose="020F0502020204030204" pitchFamily="34" charset="0"/>
              </a:rPr>
              <a:t>hich segments to compact?</a:t>
            </a:r>
            <a:endParaRPr lang="en-US" sz="2672" b="0" dirty="0">
              <a:cs typeface="Calibri" panose="020F0502020204030204" pitchFamily="34" charset="0"/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cs typeface="Calibri" panose="020F0502020204030204" pitchFamily="34" charset="0"/>
              </a:rPr>
              <a:t>clean </a:t>
            </a:r>
            <a:r>
              <a:rPr lang="en-US" sz="2250" dirty="0">
                <a:solidFill>
                  <a:srgbClr val="0070C0"/>
                </a:solidFill>
                <a:cs typeface="Calibri" panose="020F0502020204030204" pitchFamily="34" charset="0"/>
              </a:rPr>
              <a:t>most empty </a:t>
            </a:r>
            <a:r>
              <a:rPr lang="en-US" sz="2250" dirty="0">
                <a:cs typeface="Calibri" panose="020F0502020204030204" pitchFamily="34" charset="0"/>
              </a:rPr>
              <a:t>first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cs typeface="Calibri" panose="020F0502020204030204" pitchFamily="34" charset="0"/>
              </a:rPr>
              <a:t>clean </a:t>
            </a:r>
            <a:r>
              <a:rPr lang="en-US" sz="2250" dirty="0">
                <a:solidFill>
                  <a:srgbClr val="0070C0"/>
                </a:solidFill>
                <a:cs typeface="Calibri" panose="020F0502020204030204" pitchFamily="34" charset="0"/>
              </a:rPr>
              <a:t>coldest</a:t>
            </a:r>
            <a:r>
              <a:rPr lang="en-US" sz="2250" dirty="0">
                <a:cs typeface="Calibri" panose="020F0502020204030204" pitchFamily="34" charset="0"/>
              </a:rPr>
              <a:t> (ones undergoing least change)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cs typeface="Calibri" panose="020F0502020204030204" pitchFamily="34" charset="0"/>
              </a:rPr>
              <a:t>more complex heuristics…</a:t>
            </a:r>
            <a:endParaRPr lang="en-US" sz="2039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1882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1883" name="Shape 1883"/>
          <p:cNvSpPr>
            <a:spLocks noGrp="1"/>
          </p:cNvSpPr>
          <p:nvPr>
            <p:ph type="body" idx="4294967295"/>
          </p:nvPr>
        </p:nvSpPr>
        <p:spPr>
          <a:xfrm>
            <a:off x="407640" y="1630777"/>
            <a:ext cx="8560444" cy="481467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Journaling: </a:t>
            </a:r>
            <a:br>
              <a:rPr lang="en-US" sz="2672" dirty="0"/>
            </a:br>
            <a:r>
              <a:rPr lang="en-US" sz="2672" dirty="0"/>
              <a:t>Put final location of </a:t>
            </a:r>
            <a:r>
              <a:rPr sz="2672" dirty="0"/>
              <a:t>data wherever </a:t>
            </a:r>
            <a:r>
              <a:rPr lang="en-US" sz="2672" dirty="0"/>
              <a:t>file system chooses </a:t>
            </a:r>
            <a:r>
              <a:rPr sz="2672" dirty="0"/>
              <a:t> </a:t>
            </a:r>
            <a:r>
              <a:rPr lang="en-US" sz="2672" dirty="0"/>
              <a:t>(u</a:t>
            </a:r>
            <a:r>
              <a:rPr sz="2672" dirty="0"/>
              <a:t>sually in a place </a:t>
            </a:r>
            <a:r>
              <a:rPr sz="2672" dirty="0">
                <a:solidFill>
                  <a:srgbClr val="0070C0"/>
                </a:solidFill>
              </a:rPr>
              <a:t>optimized for future reads</a:t>
            </a:r>
            <a:r>
              <a:rPr lang="en-US" sz="2672" dirty="0"/>
              <a:t>)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LFS: </a:t>
            </a:r>
            <a:br>
              <a:rPr lang="en-US" sz="2672" dirty="0"/>
            </a:br>
            <a:r>
              <a:rPr lang="en-US" sz="2672" dirty="0"/>
              <a:t>P</a:t>
            </a:r>
            <a:r>
              <a:rPr sz="2672" dirty="0"/>
              <a:t>uts data where it’s </a:t>
            </a:r>
            <a:r>
              <a:rPr sz="2672" dirty="0">
                <a:solidFill>
                  <a:srgbClr val="0070C0"/>
                </a:solidFill>
              </a:rPr>
              <a:t>fastest to write</a:t>
            </a:r>
            <a:r>
              <a:rPr lang="en-US" sz="2672" dirty="0">
                <a:solidFill>
                  <a:srgbClr val="0070C0"/>
                </a:solidFill>
              </a:rPr>
              <a:t> </a:t>
            </a:r>
            <a:br>
              <a:rPr lang="en-US" sz="2672" dirty="0"/>
            </a:br>
            <a:r>
              <a:rPr lang="en-US" sz="2672" dirty="0"/>
              <a:t>(assume future reads cached in memory)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Other COW</a:t>
            </a:r>
            <a:r>
              <a:rPr lang="en-US" sz="2672" dirty="0"/>
              <a:t>(</a:t>
            </a:r>
            <a:r>
              <a:rPr lang="en-US" sz="2672" dirty="0">
                <a:solidFill>
                  <a:srgbClr val="0070C0"/>
                </a:solidFill>
              </a:rPr>
              <a:t>Copy-On-Write</a:t>
            </a:r>
            <a:r>
              <a:rPr lang="en-US" sz="2672" dirty="0"/>
              <a:t>)</a:t>
            </a:r>
            <a:r>
              <a:rPr sz="2672" dirty="0"/>
              <a:t> file systems: WAFL, ZFS, btrfs</a:t>
            </a: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In DB, shadow paging, LSM-Tree</a:t>
            </a:r>
            <a:endParaRPr sz="2272" dirty="0"/>
          </a:p>
        </p:txBody>
      </p:sp>
    </p:spTree>
    <p:extLst>
      <p:ext uri="{BB962C8B-B14F-4D97-AF65-F5344CB8AC3E}">
        <p14:creationId xmlns:p14="http://schemas.microsoft.com/office/powerpoint/2010/main" val="16313923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390701" cy="762000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Journal New, Overwrite In-Place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441719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3" name="Shape 143"/>
          <p:cNvSpPr/>
          <p:nvPr/>
        </p:nvSpPr>
        <p:spPr>
          <a:xfrm>
            <a:off x="790133" y="3994189"/>
            <a:ext cx="1137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144" name="Shape 144"/>
          <p:cNvSpPr/>
          <p:nvPr/>
        </p:nvSpPr>
        <p:spPr>
          <a:xfrm flipV="1">
            <a:off x="1429721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842146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6" name="Shape 146"/>
          <p:cNvSpPr/>
          <p:nvPr/>
        </p:nvSpPr>
        <p:spPr>
          <a:xfrm>
            <a:off x="5193137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7" name="Shape 147"/>
          <p:cNvSpPr/>
          <p:nvPr/>
        </p:nvSpPr>
        <p:spPr>
          <a:xfrm>
            <a:off x="6593564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Shape 119"/>
          <p:cNvSpPr/>
          <p:nvPr/>
        </p:nvSpPr>
        <p:spPr>
          <a:xfrm>
            <a:off x="4610232" y="3994190"/>
            <a:ext cx="103073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Shape 120"/>
          <p:cNvSpPr/>
          <p:nvPr/>
        </p:nvSpPr>
        <p:spPr>
          <a:xfrm flipV="1">
            <a:off x="5193137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421" y="5167063"/>
            <a:ext cx="8396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Perform </a:t>
            </a:r>
            <a:r>
              <a:rPr lang="en-US" b="0" dirty="0">
                <a:solidFill>
                  <a:srgbClr val="921F07"/>
                </a:solidFill>
                <a:latin typeface="Calibri" panose="020F0502020204030204" pitchFamily="34" charset="0"/>
              </a:rPr>
              <a:t>checkpoint</a:t>
            </a:r>
            <a:r>
              <a:rPr lang="en-US" b="0" dirty="0">
                <a:latin typeface="Calibri" panose="020F0502020204030204" pitchFamily="34" charset="0"/>
              </a:rPr>
              <a:t> to in-place data when transaction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40941087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357762" y="445070"/>
            <a:ext cx="8390698" cy="762000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Journal New, Overwrite In-Place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441719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1" name="Shape 151"/>
          <p:cNvSpPr/>
          <p:nvPr/>
        </p:nvSpPr>
        <p:spPr>
          <a:xfrm>
            <a:off x="790133" y="3994189"/>
            <a:ext cx="1137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152" name="Shape 152"/>
          <p:cNvSpPr/>
          <p:nvPr/>
        </p:nvSpPr>
        <p:spPr>
          <a:xfrm flipV="1">
            <a:off x="1429721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842146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4" name="Shape 154"/>
          <p:cNvSpPr/>
          <p:nvPr/>
        </p:nvSpPr>
        <p:spPr>
          <a:xfrm>
            <a:off x="5193137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5" name="Shape 155"/>
          <p:cNvSpPr/>
          <p:nvPr/>
        </p:nvSpPr>
        <p:spPr>
          <a:xfrm>
            <a:off x="6593564" y="2016712"/>
            <a:ext cx="1323184" cy="892969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Shape 119"/>
          <p:cNvSpPr/>
          <p:nvPr/>
        </p:nvSpPr>
        <p:spPr>
          <a:xfrm>
            <a:off x="4610232" y="3994190"/>
            <a:ext cx="103073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Shape 120"/>
          <p:cNvSpPr/>
          <p:nvPr/>
        </p:nvSpPr>
        <p:spPr>
          <a:xfrm flipV="1">
            <a:off x="5193137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144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357762" y="445070"/>
            <a:ext cx="8606722" cy="762000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Review: Journal New, Overwrite In-Place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441719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9" name="Shape 159"/>
          <p:cNvSpPr/>
          <p:nvPr/>
        </p:nvSpPr>
        <p:spPr>
          <a:xfrm>
            <a:off x="790133" y="3994189"/>
            <a:ext cx="1137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file data</a:t>
            </a:r>
          </a:p>
        </p:txBody>
      </p:sp>
      <p:sp>
        <p:nvSpPr>
          <p:cNvPr id="160" name="Shape 160"/>
          <p:cNvSpPr/>
          <p:nvPr/>
        </p:nvSpPr>
        <p:spPr>
          <a:xfrm flipV="1">
            <a:off x="1429721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842146" y="2016712"/>
            <a:ext cx="1323184" cy="89296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Shape 119"/>
          <p:cNvSpPr/>
          <p:nvPr/>
        </p:nvSpPr>
        <p:spPr>
          <a:xfrm>
            <a:off x="4610232" y="3994190"/>
            <a:ext cx="103073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Journal</a:t>
            </a:r>
            <a:endParaRPr sz="2531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hape 120"/>
          <p:cNvSpPr/>
          <p:nvPr/>
        </p:nvSpPr>
        <p:spPr>
          <a:xfrm flipV="1">
            <a:off x="5193137" y="3261774"/>
            <a:ext cx="1" cy="6513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852" y="5048518"/>
            <a:ext cx="72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Clear </a:t>
            </a:r>
            <a:r>
              <a:rPr lang="en-US" b="0" dirty="0">
                <a:solidFill>
                  <a:srgbClr val="921F07"/>
                </a:solidFill>
                <a:latin typeface="Calibri" panose="020F0502020204030204" pitchFamily="34" charset="0"/>
              </a:rPr>
              <a:t>journal commit block </a:t>
            </a:r>
            <a:r>
              <a:rPr lang="en-US" b="0" dirty="0">
                <a:latin typeface="Calibri" panose="020F0502020204030204" pitchFamily="34" charset="0"/>
              </a:rPr>
              <a:t>to show checkpoint complete</a:t>
            </a:r>
          </a:p>
        </p:txBody>
      </p:sp>
    </p:spTree>
    <p:extLst>
      <p:ext uri="{BB962C8B-B14F-4D97-AF65-F5344CB8AC3E}">
        <p14:creationId xmlns:p14="http://schemas.microsoft.com/office/powerpoint/2010/main" val="42364639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1158</TotalTime>
  <Words>2342</Words>
  <Application>Microsoft Macintosh PowerPoint</Application>
  <PresentationFormat>全屏显示(4:3)</PresentationFormat>
  <Paragraphs>647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Arial</vt:lpstr>
      <vt:lpstr>Arial Narrow</vt:lpstr>
      <vt:lpstr>Calibri</vt:lpstr>
      <vt:lpstr>Helvetica</vt:lpstr>
      <vt:lpstr>Menlo</vt:lpstr>
      <vt:lpstr>Times New Roman</vt:lpstr>
      <vt:lpstr>Wingdings</vt:lpstr>
      <vt:lpstr>Wingdings 2</vt:lpstr>
      <vt:lpstr>template2007</vt:lpstr>
      <vt:lpstr>Persistence: Log-Structured FS (LFS)</vt:lpstr>
      <vt:lpstr>File-System Case Studies</vt:lpstr>
      <vt:lpstr>General Strategy for Crash Consistency</vt:lpstr>
      <vt:lpstr>Review: Journal New, Overwrite In-Place</vt:lpstr>
      <vt:lpstr>Review: Journal New, Overwrite In-Place</vt:lpstr>
      <vt:lpstr>Review: Journal New, Overwrite In-Place</vt:lpstr>
      <vt:lpstr>Review: Journal New, Overwrite In-Place</vt:lpstr>
      <vt:lpstr>Review: Journal New, Overwrite In-Place</vt:lpstr>
      <vt:lpstr>Review: Journal New, Overwrite In-Place</vt:lpstr>
      <vt:lpstr>TODAY: Write New, Discard Old</vt:lpstr>
      <vt:lpstr>TODAY: Write New, Discard Old</vt:lpstr>
      <vt:lpstr>TODAY: Write New, Discard Old</vt:lpstr>
      <vt:lpstr>TODAY: Write New, Discard Old</vt:lpstr>
      <vt:lpstr>TODAY: Write New, Discard Old</vt:lpstr>
      <vt:lpstr>LFS Performance Goal</vt:lpstr>
      <vt:lpstr>LFS Strategy</vt:lpstr>
      <vt:lpstr>Write Buffering</vt:lpstr>
      <vt:lpstr>Big Picture</vt:lpstr>
      <vt:lpstr>Big Picture</vt:lpstr>
      <vt:lpstr>Big Picture</vt:lpstr>
      <vt:lpstr>Big Picture</vt:lpstr>
      <vt:lpstr>Big Picture</vt:lpstr>
      <vt:lpstr>How much to buffer? (Segment Size)</vt:lpstr>
      <vt:lpstr>How much to buffer? (Segment Size)</vt:lpstr>
      <vt:lpstr>Data Structures (attempt 1)</vt:lpstr>
      <vt:lpstr>Attempt 1</vt:lpstr>
      <vt:lpstr>Attempt 1</vt:lpstr>
      <vt:lpstr>Attempt 1</vt:lpstr>
      <vt:lpstr>Attempt 1: Problem w/ Inode Numbers</vt:lpstr>
      <vt:lpstr>Data Structures (attempt 2)</vt:lpstr>
      <vt:lpstr>Where to keep Imap?</vt:lpstr>
      <vt:lpstr>Solution: Imap in Segments</vt:lpstr>
      <vt:lpstr>Example Write</vt:lpstr>
      <vt:lpstr>PowerPoint 演示文稿</vt:lpstr>
      <vt:lpstr>PowerPoint 演示文稿</vt:lpstr>
      <vt:lpstr>Other Issues</vt:lpstr>
      <vt:lpstr>Crash Recovery</vt:lpstr>
      <vt:lpstr>Checkpoint</vt:lpstr>
      <vt:lpstr>Reboot</vt:lpstr>
      <vt:lpstr>Reboot</vt:lpstr>
      <vt:lpstr>Reboot</vt:lpstr>
      <vt:lpstr>Checkpoint Summary</vt:lpstr>
      <vt:lpstr>Checkpoint Strategy</vt:lpstr>
      <vt:lpstr>Checkpoint Strategy</vt:lpstr>
      <vt:lpstr>Checkpoint Strategy</vt:lpstr>
      <vt:lpstr>Checkpoint Strategy</vt:lpstr>
      <vt:lpstr>Checkpoint Strategy</vt:lpstr>
      <vt:lpstr>Checkpoint Strategy</vt:lpstr>
      <vt:lpstr>Other Issues</vt:lpstr>
      <vt:lpstr>What to do with old data?</vt:lpstr>
      <vt:lpstr>Garbage Collection</vt:lpstr>
      <vt:lpstr>Garbage Collection</vt:lpstr>
      <vt:lpstr>Garbage Collection</vt:lpstr>
      <vt:lpstr>Garbage Collection</vt:lpstr>
      <vt:lpstr>Garbage Collection</vt:lpstr>
      <vt:lpstr>Garbage Collection</vt:lpstr>
      <vt:lpstr>Garbage Collection Mechanism</vt:lpstr>
      <vt:lpstr>Block Liveness</vt:lpstr>
      <vt:lpstr>Block Liveness</vt:lpstr>
      <vt:lpstr>Block Liveness</vt:lpstr>
      <vt:lpstr>Block Liveness</vt:lpstr>
      <vt:lpstr>Block Liveness</vt:lpstr>
      <vt:lpstr>Garbage Collection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Persistence: Log-Structured FS (LFS)</dc:title>
  <dc:creator>Microsoft Office User</dc:creator>
  <dc:description>Redesign of slides created by Randal E. Bryant and David R. O'Hallaron</dc:description>
  <cp:lastModifiedBy>Ben</cp:lastModifiedBy>
  <cp:revision>56</cp:revision>
  <cp:lastPrinted>2017-08-31T16:02:16Z</cp:lastPrinted>
  <dcterms:created xsi:type="dcterms:W3CDTF">2021-12-13T13:07:01Z</dcterms:created>
  <dcterms:modified xsi:type="dcterms:W3CDTF">2023-12-13T11:54:16Z</dcterms:modified>
</cp:coreProperties>
</file>