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42" r:id="rId2"/>
    <p:sldId id="343" r:id="rId3"/>
    <p:sldId id="261" r:id="rId4"/>
    <p:sldId id="271" r:id="rId5"/>
    <p:sldId id="348" r:id="rId6"/>
    <p:sldId id="273" r:id="rId7"/>
    <p:sldId id="274" r:id="rId8"/>
    <p:sldId id="276" r:id="rId9"/>
    <p:sldId id="277" r:id="rId10"/>
    <p:sldId id="278" r:id="rId11"/>
    <p:sldId id="279" r:id="rId12"/>
    <p:sldId id="281" r:id="rId13"/>
    <p:sldId id="283" r:id="rId14"/>
    <p:sldId id="285" r:id="rId15"/>
    <p:sldId id="286" r:id="rId16"/>
    <p:sldId id="287" r:id="rId17"/>
    <p:sldId id="289" r:id="rId18"/>
    <p:sldId id="290" r:id="rId19"/>
    <p:sldId id="291" r:id="rId20"/>
    <p:sldId id="292" r:id="rId21"/>
    <p:sldId id="294" r:id="rId22"/>
    <p:sldId id="295" r:id="rId23"/>
    <p:sldId id="297" r:id="rId24"/>
    <p:sldId id="298" r:id="rId25"/>
    <p:sldId id="299" r:id="rId26"/>
    <p:sldId id="302" r:id="rId27"/>
    <p:sldId id="303" r:id="rId28"/>
    <p:sldId id="306" r:id="rId29"/>
    <p:sldId id="307" r:id="rId30"/>
    <p:sldId id="311" r:id="rId31"/>
    <p:sldId id="312" r:id="rId32"/>
    <p:sldId id="313" r:id="rId33"/>
    <p:sldId id="314" r:id="rId34"/>
    <p:sldId id="317" r:id="rId35"/>
    <p:sldId id="319" r:id="rId36"/>
    <p:sldId id="320" r:id="rId37"/>
    <p:sldId id="321" r:id="rId38"/>
    <p:sldId id="323" r:id="rId39"/>
    <p:sldId id="325" r:id="rId40"/>
    <p:sldId id="326" r:id="rId41"/>
    <p:sldId id="329" r:id="rId42"/>
    <p:sldId id="351" r:id="rId43"/>
    <p:sldId id="330" r:id="rId44"/>
    <p:sldId id="331" r:id="rId45"/>
    <p:sldId id="332" r:id="rId46"/>
    <p:sldId id="334" r:id="rId47"/>
    <p:sldId id="349" r:id="rId48"/>
    <p:sldId id="350" r:id="rId49"/>
    <p:sldId id="336" r:id="rId50"/>
    <p:sldId id="338" r:id="rId51"/>
    <p:sldId id="339" r:id="rId52"/>
    <p:sldId id="340" r:id="rId53"/>
    <p:sldId id="341" r:id="rId54"/>
  </p:sldIdLst>
  <p:sldSz cx="9144000" cy="6858000" type="screen4x3"/>
  <p:notesSz cx="7302500" cy="9586913"/>
  <p:custDataLst>
    <p:tags r:id="rId5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8E799"/>
    <a:srgbClr val="CDF1C5"/>
    <a:srgbClr val="F1C7C7"/>
    <a:srgbClr val="E0E0E0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28" autoAdjust="0"/>
    <p:restoredTop sz="94660"/>
  </p:normalViewPr>
  <p:slideViewPr>
    <p:cSldViewPr snapToObjects="1">
      <p:cViewPr varScale="1">
        <p:scale>
          <a:sx n="127" d="100"/>
          <a:sy n="127" d="100"/>
        </p:scale>
        <p:origin x="10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6" y="142875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5843"/>
            <a:ext cx="7772400" cy="1143000"/>
          </a:xfrm>
        </p:spPr>
        <p:txBody>
          <a:bodyPr/>
          <a:lstStyle/>
          <a:p>
            <a:r>
              <a:rPr lang="en-US" sz="4000" dirty="0"/>
              <a:t>CPU Virtualization: Scheduling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8312" y="3573016"/>
            <a:ext cx="8458200" cy="2819400"/>
          </a:xfrm>
        </p:spPr>
        <p:txBody>
          <a:bodyPr>
            <a:normAutofit/>
          </a:bodyPr>
          <a:lstStyle/>
          <a:p>
            <a:pPr marL="609569" indent="-609569"/>
            <a:r>
              <a:rPr lang="en-US" sz="2250" dirty="0"/>
              <a:t>Questions answered in this lecture:</a:t>
            </a:r>
            <a:br>
              <a:rPr lang="en-US" sz="2250" dirty="0"/>
            </a:br>
            <a:endParaRPr lang="en-US" sz="2250" dirty="0"/>
          </a:p>
          <a:p>
            <a:pPr marL="990549" lvl="1" indent="-533372" algn="l"/>
            <a:r>
              <a:rPr lang="en-US" sz="2250" dirty="0"/>
              <a:t>What are different scheduling policies, such as:</a:t>
            </a:r>
            <a:br>
              <a:rPr lang="en-US" sz="2250" dirty="0"/>
            </a:br>
            <a:r>
              <a:rPr lang="en-US" sz="2250" dirty="0"/>
              <a:t>FCFS, SJF, STCF, RR and MLFQ?</a:t>
            </a:r>
          </a:p>
          <a:p>
            <a:pPr marL="990549" lvl="1" indent="-533372" algn="l"/>
            <a:r>
              <a:rPr lang="en-US" sz="2250" dirty="0"/>
              <a:t>What type of workload performs well with each scheduler? </a:t>
            </a:r>
          </a:p>
          <a:p>
            <a:pPr marL="990549" lvl="1" indent="-533372" algn="l"/>
            <a:endParaRPr lang="en-US" sz="22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FIFO (Identical JOBS)</a:t>
            </a:r>
            <a:endParaRPr sz="3600" dirty="0"/>
          </a:p>
        </p:txBody>
      </p:sp>
      <p:sp>
        <p:nvSpPr>
          <p:cNvPr id="184" name="Shape 184"/>
          <p:cNvSpPr/>
          <p:nvPr/>
        </p:nvSpPr>
        <p:spPr>
          <a:xfrm>
            <a:off x="4448935" y="1987307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5341904" y="1987307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4895420" y="1987307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4530737" y="1590856"/>
            <a:ext cx="26930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88" name="Shape 188"/>
          <p:cNvSpPr/>
          <p:nvPr/>
        </p:nvSpPr>
        <p:spPr>
          <a:xfrm>
            <a:off x="4968292" y="1590856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89" name="Shape 189"/>
          <p:cNvSpPr/>
          <p:nvPr/>
        </p:nvSpPr>
        <p:spPr>
          <a:xfrm>
            <a:off x="5397006" y="1590856"/>
            <a:ext cx="24365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90" name="Shape 190"/>
          <p:cNvSpPr/>
          <p:nvPr/>
        </p:nvSpPr>
        <p:spPr>
          <a:xfrm>
            <a:off x="4457699" y="2945448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4457700" y="2945448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316407" y="298388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93" name="Shape 193"/>
          <p:cNvSpPr/>
          <p:nvPr/>
        </p:nvSpPr>
        <p:spPr>
          <a:xfrm>
            <a:off x="5350668" y="2945448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5120007" y="2983888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195" name="Shape 195"/>
          <p:cNvSpPr/>
          <p:nvPr/>
        </p:nvSpPr>
        <p:spPr>
          <a:xfrm>
            <a:off x="6243637" y="2945448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6012976" y="2983888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</a:p>
        </p:txBody>
      </p:sp>
      <p:sp>
        <p:nvSpPr>
          <p:cNvPr id="197" name="Shape 197"/>
          <p:cNvSpPr/>
          <p:nvPr/>
        </p:nvSpPr>
        <p:spPr>
          <a:xfrm>
            <a:off x="6243637" y="2945448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7136606" y="2945448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6905945" y="2983888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</a:p>
        </p:txBody>
      </p:sp>
      <p:sp>
        <p:nvSpPr>
          <p:cNvPr id="200" name="Shape 200"/>
          <p:cNvSpPr/>
          <p:nvPr/>
        </p:nvSpPr>
        <p:spPr>
          <a:xfrm>
            <a:off x="8029575" y="2945448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7798914" y="2983888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2549" y="4765817"/>
            <a:ext cx="8693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Gantt chart: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Illustrates how jobs are scheduled over time on a CPU</a:t>
            </a:r>
          </a:p>
        </p:txBody>
      </p:sp>
      <p:graphicFrame>
        <p:nvGraphicFramePr>
          <p:cNvPr id="22" name="Table 176"/>
          <p:cNvGraphicFramePr/>
          <p:nvPr>
            <p:extLst>
              <p:ext uri="{D42A27DB-BD31-4B8C-83A1-F6EECF244321}">
                <p14:modId xmlns:p14="http://schemas.microsoft.com/office/powerpoint/2010/main" val="3860287826"/>
              </p:ext>
            </p:extLst>
          </p:nvPr>
        </p:nvGraphicFramePr>
        <p:xfrm>
          <a:off x="128383" y="1612881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FIFO (IDENTICAL JOBS)</a:t>
            </a:r>
            <a:endParaRPr sz="3600" dirty="0"/>
          </a:p>
        </p:txBody>
      </p:sp>
      <p:sp>
        <p:nvSpPr>
          <p:cNvPr id="204" name="Shape 204"/>
          <p:cNvSpPr/>
          <p:nvPr/>
        </p:nvSpPr>
        <p:spPr>
          <a:xfrm>
            <a:off x="2994421" y="2536858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3887390" y="2536858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3440906" y="2536858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3076223" y="2140408"/>
            <a:ext cx="26930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08" name="Shape 208"/>
          <p:cNvSpPr/>
          <p:nvPr/>
        </p:nvSpPr>
        <p:spPr>
          <a:xfrm>
            <a:off x="3513778" y="2140408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09" name="Shape 209"/>
          <p:cNvSpPr/>
          <p:nvPr/>
        </p:nvSpPr>
        <p:spPr>
          <a:xfrm>
            <a:off x="3942492" y="2140408"/>
            <a:ext cx="24365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10" name="Shape 210"/>
          <p:cNvSpPr/>
          <p:nvPr/>
        </p:nvSpPr>
        <p:spPr>
          <a:xfrm>
            <a:off x="3003185" y="3494999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3003186" y="3494999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2861893" y="3533439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13" name="Shape 213"/>
          <p:cNvSpPr/>
          <p:nvPr/>
        </p:nvSpPr>
        <p:spPr>
          <a:xfrm>
            <a:off x="3896154" y="3494999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3665494" y="3533439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215" name="Shape 215"/>
          <p:cNvSpPr/>
          <p:nvPr/>
        </p:nvSpPr>
        <p:spPr>
          <a:xfrm>
            <a:off x="4789123" y="3494999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4558462" y="3533439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</a:p>
        </p:txBody>
      </p:sp>
      <p:sp>
        <p:nvSpPr>
          <p:cNvPr id="217" name="Shape 217"/>
          <p:cNvSpPr/>
          <p:nvPr/>
        </p:nvSpPr>
        <p:spPr>
          <a:xfrm>
            <a:off x="4789123" y="3494999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5682092" y="3494999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5451431" y="3533439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</a:p>
        </p:txBody>
      </p:sp>
      <p:sp>
        <p:nvSpPr>
          <p:cNvPr id="220" name="Shape 220"/>
          <p:cNvSpPr/>
          <p:nvPr/>
        </p:nvSpPr>
        <p:spPr>
          <a:xfrm>
            <a:off x="6575061" y="3494999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6344400" y="3533439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</a:p>
        </p:txBody>
      </p:sp>
      <p:sp>
        <p:nvSpPr>
          <p:cNvPr id="222" name="Shape 222"/>
          <p:cNvSpPr/>
          <p:nvPr/>
        </p:nvSpPr>
        <p:spPr>
          <a:xfrm>
            <a:off x="976705" y="4898880"/>
            <a:ext cx="7513660" cy="970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What is the average </a:t>
            </a:r>
            <a:r>
              <a:rPr sz="253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turnaround</a:t>
            </a: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53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7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Def: </a:t>
            </a:r>
            <a:r>
              <a:rPr sz="2531" i="1" dirty="0">
                <a:latin typeface="Calibri" panose="020F0502020204030204" pitchFamily="34" charset="0"/>
                <a:cs typeface="Calibri" panose="020F0502020204030204" pitchFamily="34" charset="0"/>
              </a:rPr>
              <a:t>turnaround_time</a:t>
            </a: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sz="2531" i="1" dirty="0">
                <a:latin typeface="Calibri" panose="020F0502020204030204" pitchFamily="34" charset="0"/>
                <a:cs typeface="Calibri" panose="020F0502020204030204" pitchFamily="34" charset="0"/>
              </a:rPr>
              <a:t>completion_time</a:t>
            </a: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sz="2531" i="1" dirty="0">
                <a:latin typeface="Calibri" panose="020F0502020204030204" pitchFamily="34" charset="0"/>
                <a:cs typeface="Calibri" panose="020F0502020204030204" pitchFamily="34" charset="0"/>
              </a:rPr>
              <a:t>arrival_time</a:t>
            </a:r>
          </a:p>
        </p:txBody>
      </p:sp>
      <p:sp>
        <p:nvSpPr>
          <p:cNvPr id="223" name="Shape 223"/>
          <p:cNvSpPr/>
          <p:nvPr/>
        </p:nvSpPr>
        <p:spPr>
          <a:xfrm>
            <a:off x="2400550" y="1580250"/>
            <a:ext cx="1265989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>
                <a:latin typeface="Calibri" panose="020F0502020204030204" pitchFamily="34" charset="0"/>
                <a:cs typeface="Calibri" panose="020F0502020204030204" pitchFamily="34" charset="0"/>
              </a:rPr>
              <a:t>[A,B,C arrive]</a:t>
            </a:r>
          </a:p>
        </p:txBody>
      </p:sp>
      <p:sp>
        <p:nvSpPr>
          <p:cNvPr id="224" name="Shape 224"/>
          <p:cNvSpPr/>
          <p:nvPr/>
        </p:nvSpPr>
        <p:spPr>
          <a:xfrm>
            <a:off x="3020885" y="1922861"/>
            <a:ext cx="1" cy="593535"/>
          </a:xfrm>
          <a:prstGeom prst="line">
            <a:avLst/>
          </a:prstGeom>
          <a:ln w="127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cs typeface="Calibri" panose="020F0502020204030204" pitchFamily="34" charset="0"/>
              </a:rPr>
              <a:t>FIFO (IDENTICAL Jobs)</a:t>
            </a:r>
            <a:endParaRPr sz="3600" dirty="0">
              <a:cs typeface="Calibri" panose="020F0502020204030204" pitchFamily="34" charset="0"/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2994421" y="2674246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3887390" y="2674246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3440906" y="2674246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3003185" y="3632387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3003186" y="3632387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2861893" y="3670827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57" name="Shape 257"/>
          <p:cNvSpPr/>
          <p:nvPr/>
        </p:nvSpPr>
        <p:spPr>
          <a:xfrm>
            <a:off x="3896154" y="3632387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3665494" y="367082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259" name="Shape 259"/>
          <p:cNvSpPr/>
          <p:nvPr/>
        </p:nvSpPr>
        <p:spPr>
          <a:xfrm>
            <a:off x="4789123" y="3632387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4558462" y="367082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</a:p>
        </p:txBody>
      </p:sp>
      <p:sp>
        <p:nvSpPr>
          <p:cNvPr id="261" name="Shape 261"/>
          <p:cNvSpPr/>
          <p:nvPr/>
        </p:nvSpPr>
        <p:spPr>
          <a:xfrm>
            <a:off x="4789123" y="3632387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5682092" y="3632387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5451431" y="367082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</a:p>
        </p:txBody>
      </p:sp>
      <p:sp>
        <p:nvSpPr>
          <p:cNvPr id="264" name="Shape 264"/>
          <p:cNvSpPr/>
          <p:nvPr/>
        </p:nvSpPr>
        <p:spPr>
          <a:xfrm>
            <a:off x="6575061" y="3632387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6344400" y="367082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</a:p>
        </p:txBody>
      </p:sp>
      <p:sp>
        <p:nvSpPr>
          <p:cNvPr id="266" name="Shape 266"/>
          <p:cNvSpPr/>
          <p:nvPr/>
        </p:nvSpPr>
        <p:spPr>
          <a:xfrm>
            <a:off x="1019908" y="4235676"/>
            <a:ext cx="7513660" cy="119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What is the average </a:t>
            </a:r>
            <a:r>
              <a:rPr sz="253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turnaround time</a:t>
            </a: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  <a:endParaRPr sz="77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Def: </a:t>
            </a:r>
            <a:r>
              <a:rPr sz="253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turnaround_time</a:t>
            </a:r>
            <a:r>
              <a:rPr sz="253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sz="253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completion_time</a:t>
            </a:r>
            <a:r>
              <a:rPr sz="253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sz="253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arrival_time</a:t>
            </a:r>
            <a:endParaRPr lang="en-US" sz="253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Calibri" panose="020F0502020204030204" pitchFamily="34" charset="0"/>
                <a:cs typeface="Calibri" panose="020F0502020204030204" pitchFamily="34" charset="0"/>
              </a:rPr>
              <a:t>(10 + 20 + 30) / 3 = </a:t>
            </a:r>
            <a:r>
              <a:rPr lang="en-US" sz="2250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20s</a:t>
            </a:r>
          </a:p>
        </p:txBody>
      </p:sp>
      <p:sp>
        <p:nvSpPr>
          <p:cNvPr id="267" name="Shape 267"/>
          <p:cNvSpPr/>
          <p:nvPr/>
        </p:nvSpPr>
        <p:spPr>
          <a:xfrm>
            <a:off x="3014926" y="1745558"/>
            <a:ext cx="437841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3014926" y="2102745"/>
            <a:ext cx="891487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3014926" y="2459933"/>
            <a:ext cx="1328863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1927116" y="1535653"/>
            <a:ext cx="70852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Calibri" panose="020F0502020204030204" pitchFamily="34" charset="0"/>
                <a:cs typeface="Calibri" panose="020F0502020204030204" pitchFamily="34" charset="0"/>
              </a:rPr>
              <a:t>A: 10s</a:t>
            </a:r>
          </a:p>
        </p:txBody>
      </p:sp>
      <p:sp>
        <p:nvSpPr>
          <p:cNvPr id="271" name="Shape 271"/>
          <p:cNvSpPr/>
          <p:nvPr/>
        </p:nvSpPr>
        <p:spPr>
          <a:xfrm>
            <a:off x="1927116" y="1919629"/>
            <a:ext cx="69410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Calibri" panose="020F0502020204030204" pitchFamily="34" charset="0"/>
                <a:cs typeface="Calibri" panose="020F0502020204030204" pitchFamily="34" charset="0"/>
              </a:rPr>
              <a:t>B: 20s</a:t>
            </a:r>
          </a:p>
        </p:txBody>
      </p:sp>
      <p:sp>
        <p:nvSpPr>
          <p:cNvPr id="272" name="Shape 272"/>
          <p:cNvSpPr/>
          <p:nvPr/>
        </p:nvSpPr>
        <p:spPr>
          <a:xfrm>
            <a:off x="1920240" y="2276817"/>
            <a:ext cx="69410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Calibri" panose="020F0502020204030204" pitchFamily="34" charset="0"/>
                <a:cs typeface="Calibri" panose="020F0502020204030204" pitchFamily="34" charset="0"/>
              </a:rPr>
              <a:t>C: 30s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cs typeface="Calibri" panose="020F0502020204030204" pitchFamily="34" charset="0"/>
              </a:rPr>
              <a:t>Scheduling Basics</a:t>
            </a:r>
          </a:p>
        </p:txBody>
      </p:sp>
      <p:sp>
        <p:nvSpPr>
          <p:cNvPr id="299" name="Shape 299"/>
          <p:cNvSpPr>
            <a:spLocks noGrp="1"/>
          </p:cNvSpPr>
          <p:nvPr>
            <p:ph type="body" idx="4294967295"/>
          </p:nvPr>
        </p:nvSpPr>
        <p:spPr>
          <a:xfrm>
            <a:off x="6126882" y="1734592"/>
            <a:ext cx="3017118" cy="187300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1497FC"/>
                </a:solidFill>
                <a:ea typeface="Helvetica"/>
                <a:cs typeface="Calibri" panose="020F0502020204030204" pitchFamily="34" charset="0"/>
                <a:sym typeface="Helvetica"/>
              </a:rPr>
              <a:t>Metrics</a:t>
            </a:r>
            <a:r>
              <a:rPr sz="2672" dirty="0">
                <a:solidFill>
                  <a:srgbClr val="1497FC"/>
                </a:solidFill>
                <a:cs typeface="Calibri" panose="020F0502020204030204" pitchFamily="34" charset="0"/>
              </a:rPr>
              <a:t>:</a:t>
            </a:r>
            <a:endParaRPr lang="en-US" sz="2672" dirty="0">
              <a:solidFill>
                <a:srgbClr val="1497FC"/>
              </a:solidFill>
              <a:cs typeface="Calibri" panose="020F0502020204030204" pitchFamily="34" charset="0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 err="1">
                <a:solidFill>
                  <a:srgbClr val="1497FC"/>
                </a:solidFill>
                <a:cs typeface="Calibri" panose="020F0502020204030204" pitchFamily="34" charset="0"/>
              </a:rPr>
              <a:t>turnaround_time</a:t>
            </a:r>
            <a:endParaRPr lang="en-US" sz="2672" dirty="0">
              <a:solidFill>
                <a:srgbClr val="53585F"/>
              </a:solidFill>
              <a:cs typeface="Calibri" panose="020F0502020204030204" pitchFamily="34" charset="0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 err="1">
                <a:solidFill>
                  <a:srgbClr val="53585F"/>
                </a:solidFill>
                <a:cs typeface="Calibri" panose="020F0502020204030204" pitchFamily="34" charset="0"/>
              </a:rPr>
              <a:t>response_time</a:t>
            </a:r>
            <a:br>
              <a:rPr sz="2672" dirty="0">
                <a:solidFill>
                  <a:srgbClr val="53585F"/>
                </a:solidFill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cs typeface="Calibri" panose="020F0502020204030204" pitchFamily="34" charset="0"/>
              </a:rPr>
              <a:t>	</a:t>
            </a:r>
          </a:p>
        </p:txBody>
      </p:sp>
      <p:sp>
        <p:nvSpPr>
          <p:cNvPr id="300" name="Shape 300"/>
          <p:cNvSpPr/>
          <p:nvPr/>
        </p:nvSpPr>
        <p:spPr>
          <a:xfrm>
            <a:off x="3245605" y="1734681"/>
            <a:ext cx="2169914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Schedulers</a:t>
            </a: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FIFO</a:t>
            </a:r>
            <a:b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SJF</a:t>
            </a:r>
            <a:b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STCF</a:t>
            </a:r>
            <a:b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RR</a:t>
            </a:r>
          </a:p>
        </p:txBody>
      </p:sp>
      <p:sp>
        <p:nvSpPr>
          <p:cNvPr id="301" name="Shape 301"/>
          <p:cNvSpPr/>
          <p:nvPr/>
        </p:nvSpPr>
        <p:spPr>
          <a:xfrm>
            <a:off x="388105" y="1734681"/>
            <a:ext cx="2302790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D45954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Workloads</a:t>
            </a:r>
            <a:r>
              <a:rPr sz="2672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sz="2672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 err="1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arrival_time</a:t>
            </a:r>
            <a:br>
              <a:rPr sz="2672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 err="1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run_time</a:t>
            </a:r>
            <a:endParaRPr sz="2672" dirty="0">
              <a:solidFill>
                <a:srgbClr val="D4595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Workload Assumptions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4294967295"/>
          </p:nvPr>
        </p:nvSpPr>
        <p:spPr>
          <a:xfrm>
            <a:off x="369098" y="1661480"/>
            <a:ext cx="7804547" cy="3535040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4. The run-time of each job is known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Any Problematic Workloads for FIFO?</a:t>
            </a:r>
            <a:endParaRPr sz="3600" dirty="0"/>
          </a:p>
        </p:txBody>
      </p:sp>
      <p:sp>
        <p:nvSpPr>
          <p:cNvPr id="310" name="Shape 310"/>
          <p:cNvSpPr/>
          <p:nvPr/>
        </p:nvSpPr>
        <p:spPr>
          <a:xfrm>
            <a:off x="357718" y="1957794"/>
            <a:ext cx="8005233" cy="3761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D45954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Workload</a:t>
            </a:r>
            <a:r>
              <a:rPr sz="2672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sz="2672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Scheduler</a:t>
            </a: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sz="2672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FIFO</a:t>
            </a:r>
          </a:p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1497FC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Metric</a:t>
            </a:r>
            <a:r>
              <a:rPr sz="2672" dirty="0">
                <a:solidFill>
                  <a:srgbClr val="1497F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sz="2672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turnaround is high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Example: Big First Job</a:t>
            </a:r>
          </a:p>
        </p:txBody>
      </p:sp>
      <p:graphicFrame>
        <p:nvGraphicFramePr>
          <p:cNvPr id="313" name="Table 313"/>
          <p:cNvGraphicFramePr/>
          <p:nvPr>
            <p:extLst>
              <p:ext uri="{D42A27DB-BD31-4B8C-83A1-F6EECF244321}">
                <p14:modId xmlns:p14="http://schemas.microsoft.com/office/powerpoint/2010/main" val="957935486"/>
              </p:ext>
            </p:extLst>
          </p:nvPr>
        </p:nvGraphicFramePr>
        <p:xfrm>
          <a:off x="2794992" y="1607344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4" name="Shape 314"/>
          <p:cNvSpPr/>
          <p:nvPr/>
        </p:nvSpPr>
        <p:spPr>
          <a:xfrm>
            <a:off x="1568255" y="3683998"/>
            <a:ext cx="5746189" cy="926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Calibri" panose="020F0502020204030204" pitchFamily="34" charset="0"/>
                <a:cs typeface="Calibri" panose="020F0502020204030204" pitchFamily="34" charset="0"/>
              </a:rPr>
              <a:t>Draw Gantt chart for this workload and policy…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What is the average turnaround time?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73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3373858" y="4429340"/>
            <a:ext cx="26783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22" name="Shape 322"/>
          <p:cNvSpPr/>
          <p:nvPr/>
        </p:nvSpPr>
        <p:spPr>
          <a:xfrm>
            <a:off x="6490319" y="4429341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23" name="Shape 323"/>
          <p:cNvSpPr/>
          <p:nvPr/>
        </p:nvSpPr>
        <p:spPr>
          <a:xfrm>
            <a:off x="6043834" y="4429341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4" name="Shape 324"/>
          <p:cNvSpPr/>
          <p:nvPr/>
        </p:nvSpPr>
        <p:spPr>
          <a:xfrm>
            <a:off x="3382621" y="5387482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5" name="Shape 325"/>
          <p:cNvSpPr/>
          <p:nvPr/>
        </p:nvSpPr>
        <p:spPr>
          <a:xfrm>
            <a:off x="3382621" y="5387482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6" name="Shape 326"/>
          <p:cNvSpPr/>
          <p:nvPr/>
        </p:nvSpPr>
        <p:spPr>
          <a:xfrm>
            <a:off x="3241329" y="5425921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27" name="Shape 327"/>
          <p:cNvSpPr/>
          <p:nvPr/>
        </p:nvSpPr>
        <p:spPr>
          <a:xfrm>
            <a:off x="4275590" y="5387482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8" name="Shape 328"/>
          <p:cNvSpPr/>
          <p:nvPr/>
        </p:nvSpPr>
        <p:spPr>
          <a:xfrm>
            <a:off x="4044929" y="542592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329" name="Shape 329"/>
          <p:cNvSpPr/>
          <p:nvPr/>
        </p:nvSpPr>
        <p:spPr>
          <a:xfrm>
            <a:off x="5168559" y="5387482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0" name="Shape 330"/>
          <p:cNvSpPr/>
          <p:nvPr/>
        </p:nvSpPr>
        <p:spPr>
          <a:xfrm>
            <a:off x="4937898" y="542592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</a:p>
        </p:txBody>
      </p:sp>
      <p:sp>
        <p:nvSpPr>
          <p:cNvPr id="331" name="Shape 331"/>
          <p:cNvSpPr/>
          <p:nvPr/>
        </p:nvSpPr>
        <p:spPr>
          <a:xfrm>
            <a:off x="5168559" y="5387482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6061528" y="5387482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5830867" y="542592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</a:p>
        </p:txBody>
      </p:sp>
      <p:sp>
        <p:nvSpPr>
          <p:cNvPr id="334" name="Shape 334"/>
          <p:cNvSpPr/>
          <p:nvPr/>
        </p:nvSpPr>
        <p:spPr>
          <a:xfrm>
            <a:off x="6954496" y="5387482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6723836" y="542592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</a:p>
        </p:txBody>
      </p:sp>
      <p:sp>
        <p:nvSpPr>
          <p:cNvPr id="336" name="Shape 336"/>
          <p:cNvSpPr/>
          <p:nvPr/>
        </p:nvSpPr>
        <p:spPr>
          <a:xfrm>
            <a:off x="2770035" y="6090736"/>
            <a:ext cx="409740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Average turnaround time: </a:t>
            </a:r>
            <a:r>
              <a:rPr sz="2531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70s</a:t>
            </a:r>
          </a:p>
        </p:txBody>
      </p:sp>
      <p:sp>
        <p:nvSpPr>
          <p:cNvPr id="337" name="Shape 337"/>
          <p:cNvSpPr/>
          <p:nvPr/>
        </p:nvSpPr>
        <p:spPr>
          <a:xfrm>
            <a:off x="3394362" y="3448634"/>
            <a:ext cx="2729407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38" name="Shape 338"/>
          <p:cNvSpPr/>
          <p:nvPr/>
        </p:nvSpPr>
        <p:spPr>
          <a:xfrm flipV="1">
            <a:off x="3397791" y="3805821"/>
            <a:ext cx="3135471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39" name="Shape 339"/>
          <p:cNvSpPr/>
          <p:nvPr/>
        </p:nvSpPr>
        <p:spPr>
          <a:xfrm flipV="1">
            <a:off x="3373691" y="4163009"/>
            <a:ext cx="3589736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0" name="Shape 340"/>
          <p:cNvSpPr/>
          <p:nvPr/>
        </p:nvSpPr>
        <p:spPr>
          <a:xfrm>
            <a:off x="2306551" y="3238728"/>
            <a:ext cx="70852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Calibri" panose="020F0502020204030204" pitchFamily="34" charset="0"/>
                <a:cs typeface="Calibri" panose="020F0502020204030204" pitchFamily="34" charset="0"/>
              </a:rPr>
              <a:t>A: 60s</a:t>
            </a:r>
          </a:p>
        </p:txBody>
      </p:sp>
      <p:sp>
        <p:nvSpPr>
          <p:cNvPr id="341" name="Shape 341"/>
          <p:cNvSpPr/>
          <p:nvPr/>
        </p:nvSpPr>
        <p:spPr>
          <a:xfrm>
            <a:off x="2306551" y="3622705"/>
            <a:ext cx="69410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Calibri" panose="020F0502020204030204" pitchFamily="34" charset="0"/>
                <a:cs typeface="Calibri" panose="020F0502020204030204" pitchFamily="34" charset="0"/>
              </a:rPr>
              <a:t>B: 70s</a:t>
            </a:r>
          </a:p>
        </p:txBody>
      </p:sp>
      <p:sp>
        <p:nvSpPr>
          <p:cNvPr id="342" name="Shape 342"/>
          <p:cNvSpPr/>
          <p:nvPr/>
        </p:nvSpPr>
        <p:spPr>
          <a:xfrm>
            <a:off x="2299676" y="3979892"/>
            <a:ext cx="69410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Calibri" panose="020F0502020204030204" pitchFamily="34" charset="0"/>
                <a:cs typeface="Calibri" panose="020F0502020204030204" pitchFamily="34" charset="0"/>
              </a:rPr>
              <a:t>C: 80s</a:t>
            </a:r>
          </a:p>
        </p:txBody>
      </p:sp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Example: Big First Job</a:t>
            </a:r>
          </a:p>
        </p:txBody>
      </p:sp>
      <p:graphicFrame>
        <p:nvGraphicFramePr>
          <p:cNvPr id="27" name="Table 313"/>
          <p:cNvGraphicFramePr/>
          <p:nvPr>
            <p:extLst>
              <p:ext uri="{D42A27DB-BD31-4B8C-83A1-F6EECF244321}">
                <p14:modId xmlns:p14="http://schemas.microsoft.com/office/powerpoint/2010/main" val="3831913174"/>
              </p:ext>
            </p:extLst>
          </p:nvPr>
        </p:nvGraphicFramePr>
        <p:xfrm>
          <a:off x="302121" y="1596118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Convoy Effect</a:t>
            </a:r>
          </a:p>
        </p:txBody>
      </p:sp>
      <p:pic>
        <p:nvPicPr>
          <p:cNvPr id="346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55216" y="1645159"/>
            <a:ext cx="8336762" cy="4869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Passing the Tractor</a:t>
            </a:r>
          </a:p>
        </p:txBody>
      </p:sp>
      <p:sp>
        <p:nvSpPr>
          <p:cNvPr id="349" name="Shape 349"/>
          <p:cNvSpPr>
            <a:spLocks noGrp="1"/>
          </p:cNvSpPr>
          <p:nvPr>
            <p:ph type="body" idx="4294967295"/>
          </p:nvPr>
        </p:nvSpPr>
        <p:spPr>
          <a:xfrm>
            <a:off x="357762" y="1700808"/>
            <a:ext cx="7374806" cy="314213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Problem with Previous Scheduler: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>
                <a:ea typeface="Helvetica"/>
                <a:cs typeface="Helvetica"/>
                <a:sym typeface="Helvetica"/>
              </a:rPr>
              <a:t>FIFO: Turnaround time can suffer when short jobs</a:t>
            </a:r>
            <a:r>
              <a:rPr lang="zh-CN" altLang="en-US" sz="2272" dirty="0">
                <a:ea typeface="Helvetica"/>
                <a:cs typeface="Helvetica"/>
                <a:sym typeface="Helvetica"/>
              </a:rPr>
              <a:t> </a:t>
            </a:r>
            <a:r>
              <a:rPr lang="en-US" sz="2272" dirty="0">
                <a:ea typeface="Helvetica"/>
                <a:cs typeface="Helvetica"/>
                <a:sym typeface="Helvetica"/>
              </a:rPr>
              <a:t>must wait for long jobs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272" dirty="0">
              <a:ea typeface="Helvetica"/>
              <a:cs typeface="Helvetica"/>
              <a:sym typeface="Helvetica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ea typeface="Helvetica"/>
                <a:cs typeface="Helvetica"/>
                <a:sym typeface="Helvetica"/>
              </a:rPr>
              <a:t>New scheduler</a:t>
            </a:r>
            <a:r>
              <a:rPr sz="2672" dirty="0"/>
              <a:t>: </a:t>
            </a:r>
            <a:endParaRPr lang="en-US" sz="26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72" dirty="0">
                <a:solidFill>
                  <a:srgbClr val="0070C0"/>
                </a:solidFill>
              </a:rPr>
              <a:t>SJF (Shortest Job First)</a:t>
            </a:r>
            <a:endParaRPr lang="en-US" sz="2272" dirty="0">
              <a:solidFill>
                <a:srgbClr val="0070C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272" dirty="0"/>
              <a:t>C</a:t>
            </a:r>
            <a:r>
              <a:rPr sz="2272" dirty="0"/>
              <a:t>hoose </a:t>
            </a:r>
            <a:r>
              <a:rPr lang="en-US" sz="2272" dirty="0"/>
              <a:t>job</a:t>
            </a:r>
            <a:r>
              <a:rPr sz="2272" dirty="0"/>
              <a:t> with smallest </a:t>
            </a:r>
            <a:r>
              <a:rPr sz="2272" i="1" dirty="0"/>
              <a:t>run_time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Virtualization: Two Components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342657" y="1828801"/>
            <a:ext cx="8020294" cy="4297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Dispatcher (Previous lecture)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Low-level mechanism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Performs context-switch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Switch from user mode to kernel mode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Save execution state (registers) of old process in PCB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Insert PCB in ready queue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Load state of next process from PCB to registers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Switch from kernel to user mode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Jump to instruction in new user process</a:t>
            </a:r>
          </a:p>
          <a:p>
            <a:pPr lvl="2">
              <a:lnSpc>
                <a:spcPct val="90000"/>
              </a:lnSpc>
            </a:pPr>
            <a:endParaRPr lang="en-US" sz="1828" dirty="0"/>
          </a:p>
          <a:p>
            <a:pPr>
              <a:lnSpc>
                <a:spcPct val="90000"/>
              </a:lnSpc>
            </a:pPr>
            <a:r>
              <a:rPr lang="en-US" dirty="0"/>
              <a:t>Scheduler (Today)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Policy to determine which process gets CPU when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Shortest Job First</a:t>
            </a:r>
          </a:p>
        </p:txBody>
      </p:sp>
      <p:graphicFrame>
        <p:nvGraphicFramePr>
          <p:cNvPr id="352" name="Table 352"/>
          <p:cNvGraphicFramePr/>
          <p:nvPr>
            <p:extLst>
              <p:ext uri="{D42A27DB-BD31-4B8C-83A1-F6EECF244321}">
                <p14:modId xmlns:p14="http://schemas.microsoft.com/office/powerpoint/2010/main" val="2418848564"/>
              </p:ext>
            </p:extLst>
          </p:nvPr>
        </p:nvGraphicFramePr>
        <p:xfrm>
          <a:off x="2794992" y="1607344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3" name="Shape 353"/>
          <p:cNvSpPr/>
          <p:nvPr/>
        </p:nvSpPr>
        <p:spPr>
          <a:xfrm>
            <a:off x="1296826" y="3857122"/>
            <a:ext cx="6449651" cy="580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What is the average turnaround time with SJF?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73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SJF Turnaround Time</a:t>
            </a:r>
            <a:endParaRPr sz="3600" dirty="0"/>
          </a:p>
        </p:txBody>
      </p:sp>
      <p:sp>
        <p:nvSpPr>
          <p:cNvPr id="361" name="Shape 361"/>
          <p:cNvSpPr/>
          <p:nvPr/>
        </p:nvSpPr>
        <p:spPr>
          <a:xfrm>
            <a:off x="3887391" y="2559805"/>
            <a:ext cx="26783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62" name="Shape 362"/>
          <p:cNvSpPr/>
          <p:nvPr/>
        </p:nvSpPr>
        <p:spPr>
          <a:xfrm>
            <a:off x="3431977" y="2559805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63" name="Shape 363"/>
          <p:cNvSpPr/>
          <p:nvPr/>
        </p:nvSpPr>
        <p:spPr>
          <a:xfrm>
            <a:off x="2985492" y="2559805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64" name="Shape 364"/>
          <p:cNvSpPr/>
          <p:nvPr/>
        </p:nvSpPr>
        <p:spPr>
          <a:xfrm>
            <a:off x="3003185" y="3517946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3003186" y="3517946"/>
            <a:ext cx="1" cy="74136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2861893" y="3556386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67" name="Shape 367"/>
          <p:cNvSpPr/>
          <p:nvPr/>
        </p:nvSpPr>
        <p:spPr>
          <a:xfrm>
            <a:off x="3896154" y="3517946"/>
            <a:ext cx="1" cy="74136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3665494" y="3556386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369" name="Shape 369"/>
          <p:cNvSpPr/>
          <p:nvPr/>
        </p:nvSpPr>
        <p:spPr>
          <a:xfrm>
            <a:off x="4789123" y="3517946"/>
            <a:ext cx="1" cy="74136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4558462" y="3556386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</a:p>
        </p:txBody>
      </p:sp>
      <p:sp>
        <p:nvSpPr>
          <p:cNvPr id="371" name="Shape 371"/>
          <p:cNvSpPr/>
          <p:nvPr/>
        </p:nvSpPr>
        <p:spPr>
          <a:xfrm>
            <a:off x="4789123" y="3517946"/>
            <a:ext cx="1" cy="74136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5682092" y="3517946"/>
            <a:ext cx="1" cy="74136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5451431" y="3556386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</a:p>
        </p:txBody>
      </p:sp>
      <p:sp>
        <p:nvSpPr>
          <p:cNvPr id="374" name="Shape 374"/>
          <p:cNvSpPr/>
          <p:nvPr/>
        </p:nvSpPr>
        <p:spPr>
          <a:xfrm>
            <a:off x="6575061" y="3517946"/>
            <a:ext cx="1" cy="74136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6344400" y="3556386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</a:p>
        </p:txBody>
      </p:sp>
      <p:sp>
        <p:nvSpPr>
          <p:cNvPr id="376" name="Shape 376"/>
          <p:cNvSpPr/>
          <p:nvPr/>
        </p:nvSpPr>
        <p:spPr>
          <a:xfrm>
            <a:off x="3014925" y="1631117"/>
            <a:ext cx="3524915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3014925" y="1988305"/>
            <a:ext cx="494761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3014926" y="2345492"/>
            <a:ext cx="901510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1927116" y="1421212"/>
            <a:ext cx="70852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Calibri" panose="020F0502020204030204" pitchFamily="34" charset="0"/>
                <a:cs typeface="Calibri" panose="020F0502020204030204" pitchFamily="34" charset="0"/>
              </a:rPr>
              <a:t>A: 80s</a:t>
            </a:r>
          </a:p>
        </p:txBody>
      </p:sp>
      <p:sp>
        <p:nvSpPr>
          <p:cNvPr id="380" name="Shape 380"/>
          <p:cNvSpPr/>
          <p:nvPr/>
        </p:nvSpPr>
        <p:spPr>
          <a:xfrm>
            <a:off x="1927116" y="1805189"/>
            <a:ext cx="69410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Calibri" panose="020F0502020204030204" pitchFamily="34" charset="0"/>
                <a:cs typeface="Calibri" panose="020F0502020204030204" pitchFamily="34" charset="0"/>
              </a:rPr>
              <a:t>B: 10s</a:t>
            </a:r>
          </a:p>
        </p:txBody>
      </p:sp>
      <p:sp>
        <p:nvSpPr>
          <p:cNvPr id="381" name="Shape 381"/>
          <p:cNvSpPr/>
          <p:nvPr/>
        </p:nvSpPr>
        <p:spPr>
          <a:xfrm>
            <a:off x="1920240" y="2162376"/>
            <a:ext cx="69410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Calibri" panose="020F0502020204030204" pitchFamily="34" charset="0"/>
                <a:cs typeface="Calibri" panose="020F0502020204030204" pitchFamily="34" charset="0"/>
              </a:rPr>
              <a:t>C: 20s</a:t>
            </a:r>
          </a:p>
        </p:txBody>
      </p:sp>
      <p:sp>
        <p:nvSpPr>
          <p:cNvPr id="382" name="Shape 382"/>
          <p:cNvSpPr/>
          <p:nvPr/>
        </p:nvSpPr>
        <p:spPr>
          <a:xfrm>
            <a:off x="1296826" y="3985898"/>
            <a:ext cx="6449651" cy="970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What is the average turnaround time with SJF?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7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(80 + 10 + 20) / 3 = ~</a:t>
            </a:r>
            <a:r>
              <a:rPr sz="2531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36.7s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7544" y="5082859"/>
            <a:ext cx="8573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2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minimizing average turnaround time (with no preemption): SJF is provably optimal</a:t>
            </a:r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22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Moving shorter job before longer job improves turnaround time of short job more than it harms turnaround time of long job</a:t>
            </a:r>
          </a:p>
        </p:txBody>
      </p:sp>
      <p:sp>
        <p:nvSpPr>
          <p:cNvPr id="2" name="Rectangle 1"/>
          <p:cNvSpPr/>
          <p:nvPr/>
        </p:nvSpPr>
        <p:spPr>
          <a:xfrm>
            <a:off x="6653353" y="4501559"/>
            <a:ext cx="2387644" cy="611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Average turnaround with FIFO: 70s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Scheduling Basics</a:t>
            </a:r>
          </a:p>
        </p:txBody>
      </p:sp>
      <p:sp>
        <p:nvSpPr>
          <p:cNvPr id="385" name="Shape 385"/>
          <p:cNvSpPr>
            <a:spLocks noGrp="1"/>
          </p:cNvSpPr>
          <p:nvPr>
            <p:ph type="body" idx="4294967295"/>
          </p:nvPr>
        </p:nvSpPr>
        <p:spPr>
          <a:xfrm>
            <a:off x="6126882" y="1688828"/>
            <a:ext cx="3017118" cy="18730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Metrics</a:t>
            </a:r>
            <a:r>
              <a:rPr sz="2672" dirty="0">
                <a:solidFill>
                  <a:srgbClr val="1497FC"/>
                </a:solidFill>
              </a:rPr>
              <a:t>:</a:t>
            </a:r>
            <a:br>
              <a:rPr sz="2672" dirty="0">
                <a:solidFill>
                  <a:srgbClr val="1497FC"/>
                </a:solidFill>
              </a:rPr>
            </a:br>
            <a:r>
              <a:rPr sz="2672" dirty="0">
                <a:solidFill>
                  <a:srgbClr val="1497FC"/>
                </a:solidFill>
              </a:rPr>
              <a:t>turnaround_time</a:t>
            </a:r>
            <a:br>
              <a:rPr sz="2672" dirty="0">
                <a:solidFill>
                  <a:srgbClr val="53585F"/>
                </a:solidFill>
              </a:rPr>
            </a:br>
            <a:r>
              <a:rPr sz="2672" dirty="0">
                <a:solidFill>
                  <a:srgbClr val="53585F"/>
                </a:solidFill>
              </a:rPr>
              <a:t>response_time</a:t>
            </a:r>
            <a:br>
              <a:rPr sz="2672" dirty="0">
                <a:solidFill>
                  <a:srgbClr val="53585F"/>
                </a:solidFill>
              </a:rPr>
            </a:br>
            <a:r>
              <a:rPr sz="2672" dirty="0">
                <a:solidFill>
                  <a:srgbClr val="53585F"/>
                </a:solidFill>
              </a:rPr>
              <a:t>	</a:t>
            </a:r>
          </a:p>
        </p:txBody>
      </p:sp>
      <p:sp>
        <p:nvSpPr>
          <p:cNvPr id="386" name="Shape 386"/>
          <p:cNvSpPr/>
          <p:nvPr/>
        </p:nvSpPr>
        <p:spPr>
          <a:xfrm>
            <a:off x="3268500" y="1688885"/>
            <a:ext cx="2169914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Schedulers</a:t>
            </a: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N" sz="2672" dirty="0">
                <a:solidFill>
                  <a:srgbClr val="A6AA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FIFO</a:t>
            </a:r>
            <a:b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SJF</a:t>
            </a:r>
            <a:b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STCF</a:t>
            </a:r>
            <a:b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RR</a:t>
            </a:r>
          </a:p>
        </p:txBody>
      </p:sp>
      <p:sp>
        <p:nvSpPr>
          <p:cNvPr id="387" name="Shape 387"/>
          <p:cNvSpPr/>
          <p:nvPr/>
        </p:nvSpPr>
        <p:spPr>
          <a:xfrm>
            <a:off x="411000" y="1688885"/>
            <a:ext cx="2302790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D45954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Workloads</a:t>
            </a:r>
            <a:r>
              <a:rPr sz="2672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sz="2672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 err="1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arrival_time</a:t>
            </a:r>
            <a:br>
              <a:rPr sz="2672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 err="1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run_time</a:t>
            </a:r>
            <a:endParaRPr sz="2672" dirty="0">
              <a:solidFill>
                <a:srgbClr val="D4595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Workload Assumptions</a:t>
            </a:r>
          </a:p>
        </p:txBody>
      </p:sp>
      <p:sp>
        <p:nvSpPr>
          <p:cNvPr id="393" name="Shape 393"/>
          <p:cNvSpPr>
            <a:spLocks noGrp="1"/>
          </p:cNvSpPr>
          <p:nvPr>
            <p:ph type="body" idx="4294967295"/>
          </p:nvPr>
        </p:nvSpPr>
        <p:spPr>
          <a:xfrm>
            <a:off x="467544" y="1661480"/>
            <a:ext cx="7804547" cy="3535040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1. Each job runs for the same amount of time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2. All jobs arrive at the same time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3. All jobs only use the CPU (no I/O)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4. The run-time of each job is known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Shortest Job First (Arrival Time)</a:t>
            </a:r>
          </a:p>
        </p:txBody>
      </p:sp>
      <p:graphicFrame>
        <p:nvGraphicFramePr>
          <p:cNvPr id="396" name="Table 396"/>
          <p:cNvGraphicFramePr/>
          <p:nvPr>
            <p:extLst>
              <p:ext uri="{D42A27DB-BD31-4B8C-83A1-F6EECF244321}">
                <p14:modId xmlns:p14="http://schemas.microsoft.com/office/powerpoint/2010/main" val="210829922"/>
              </p:ext>
            </p:extLst>
          </p:nvPr>
        </p:nvGraphicFramePr>
        <p:xfrm>
          <a:off x="2794992" y="1607344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7" name="Shape 397"/>
          <p:cNvSpPr/>
          <p:nvPr/>
        </p:nvSpPr>
        <p:spPr>
          <a:xfrm>
            <a:off x="1155109" y="3857122"/>
            <a:ext cx="6375913" cy="580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What is the average turnaround time with SJF?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73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Stuck Behind a Tractor Again</a:t>
            </a:r>
          </a:p>
        </p:txBody>
      </p:sp>
      <p:sp>
        <p:nvSpPr>
          <p:cNvPr id="400" name="Shape 400"/>
          <p:cNvSpPr/>
          <p:nvPr/>
        </p:nvSpPr>
        <p:spPr>
          <a:xfrm>
            <a:off x="1387078" y="2697144"/>
            <a:ext cx="26783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401" name="Shape 401"/>
          <p:cNvSpPr/>
          <p:nvPr/>
        </p:nvSpPr>
        <p:spPr>
          <a:xfrm>
            <a:off x="4503539" y="2697144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402" name="Shape 402"/>
          <p:cNvSpPr/>
          <p:nvPr/>
        </p:nvSpPr>
        <p:spPr>
          <a:xfrm>
            <a:off x="4057054" y="2697144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403" name="Shape 403"/>
          <p:cNvSpPr/>
          <p:nvPr/>
        </p:nvSpPr>
        <p:spPr>
          <a:xfrm>
            <a:off x="1395842" y="3655285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1395842" y="3655285"/>
            <a:ext cx="1" cy="74136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5" name="Shape 405"/>
          <p:cNvSpPr/>
          <p:nvPr/>
        </p:nvSpPr>
        <p:spPr>
          <a:xfrm>
            <a:off x="1254549" y="3693725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06" name="Shape 406"/>
          <p:cNvSpPr/>
          <p:nvPr/>
        </p:nvSpPr>
        <p:spPr>
          <a:xfrm>
            <a:off x="2288811" y="3655285"/>
            <a:ext cx="1" cy="74136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2058150" y="3693725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408" name="Shape 408"/>
          <p:cNvSpPr/>
          <p:nvPr/>
        </p:nvSpPr>
        <p:spPr>
          <a:xfrm>
            <a:off x="3181779" y="3655285"/>
            <a:ext cx="1" cy="74136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" name="Shape 409"/>
          <p:cNvSpPr/>
          <p:nvPr/>
        </p:nvSpPr>
        <p:spPr>
          <a:xfrm>
            <a:off x="2951119" y="3693725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</a:p>
        </p:txBody>
      </p:sp>
      <p:sp>
        <p:nvSpPr>
          <p:cNvPr id="410" name="Shape 410"/>
          <p:cNvSpPr/>
          <p:nvPr/>
        </p:nvSpPr>
        <p:spPr>
          <a:xfrm>
            <a:off x="3181779" y="3655285"/>
            <a:ext cx="1" cy="74136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1" name="Shape 411"/>
          <p:cNvSpPr/>
          <p:nvPr/>
        </p:nvSpPr>
        <p:spPr>
          <a:xfrm>
            <a:off x="4074748" y="3655285"/>
            <a:ext cx="1" cy="74136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3844087" y="3693725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</a:p>
        </p:txBody>
      </p:sp>
      <p:sp>
        <p:nvSpPr>
          <p:cNvPr id="413" name="Shape 413"/>
          <p:cNvSpPr/>
          <p:nvPr/>
        </p:nvSpPr>
        <p:spPr>
          <a:xfrm>
            <a:off x="4967717" y="3655285"/>
            <a:ext cx="1" cy="74136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4737056" y="3693725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</a:p>
        </p:txBody>
      </p:sp>
      <p:sp>
        <p:nvSpPr>
          <p:cNvPr id="416" name="Shape 416"/>
          <p:cNvSpPr/>
          <p:nvPr/>
        </p:nvSpPr>
        <p:spPr>
          <a:xfrm>
            <a:off x="1340953" y="1740536"/>
            <a:ext cx="1075808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>
                <a:latin typeface="Calibri" panose="020F0502020204030204" pitchFamily="34" charset="0"/>
                <a:cs typeface="Calibri" panose="020F0502020204030204" pitchFamily="34" charset="0"/>
              </a:rPr>
              <a:t>[B,C arrive]</a:t>
            </a:r>
          </a:p>
        </p:txBody>
      </p:sp>
      <p:sp>
        <p:nvSpPr>
          <p:cNvPr id="417" name="Shape 417"/>
          <p:cNvSpPr/>
          <p:nvPr/>
        </p:nvSpPr>
        <p:spPr>
          <a:xfrm>
            <a:off x="1860026" y="2083147"/>
            <a:ext cx="1" cy="593535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Shape 458"/>
          <p:cNvSpPr/>
          <p:nvPr/>
        </p:nvSpPr>
        <p:spPr>
          <a:xfrm>
            <a:off x="493279" y="4669317"/>
            <a:ext cx="5210209" cy="580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What is the average turnaround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77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3" name="Table 396"/>
          <p:cNvGraphicFramePr/>
          <p:nvPr>
            <p:extLst>
              <p:ext uri="{D42A27DB-BD31-4B8C-83A1-F6EECF244321}">
                <p14:modId xmlns:p14="http://schemas.microsoft.com/office/powerpoint/2010/main" val="2090903444"/>
              </p:ext>
            </p:extLst>
          </p:nvPr>
        </p:nvGraphicFramePr>
        <p:xfrm>
          <a:off x="5342093" y="1523024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90497" y="5289541"/>
            <a:ext cx="4046301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(60 + (70 – 10) + (80 – 10)) / 3 = </a:t>
            </a:r>
            <a:r>
              <a:rPr lang="en-US" sz="1969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63.3s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" grpId="0" animBg="1"/>
      <p:bldP spid="402" grpId="0" animBg="1"/>
      <p:bldP spid="416" grpId="0" animBg="1"/>
      <p:bldP spid="417" grpId="0" animBg="1"/>
      <p:bldP spid="22" grpId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Preemptive Schedul</a:t>
            </a:r>
            <a:r>
              <a:rPr lang="en-US" sz="3600" dirty="0"/>
              <a:t>ing</a:t>
            </a:r>
            <a:endParaRPr sz="3600" dirty="0"/>
          </a:p>
        </p:txBody>
      </p:sp>
      <p:sp>
        <p:nvSpPr>
          <p:cNvPr id="468" name="Shape 468"/>
          <p:cNvSpPr>
            <a:spLocks noGrp="1"/>
          </p:cNvSpPr>
          <p:nvPr>
            <p:ph type="body" idx="4294967295"/>
          </p:nvPr>
        </p:nvSpPr>
        <p:spPr>
          <a:xfrm>
            <a:off x="272355" y="1682131"/>
            <a:ext cx="8871645" cy="504192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Prev schedulers</a:t>
            </a:r>
            <a:r>
              <a:rPr sz="2672" dirty="0">
                <a:solidFill>
                  <a:srgbClr val="333333"/>
                </a:solidFill>
              </a:rPr>
              <a:t>: </a:t>
            </a:r>
            <a:endParaRPr lang="en-US" sz="2672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333333"/>
                </a:solidFill>
              </a:rPr>
              <a:t>FIFO and SJF are non-preemptive</a:t>
            </a:r>
            <a:endParaRPr lang="en-US" sz="2461" b="1" dirty="0">
              <a:solidFill>
                <a:srgbClr val="333333"/>
              </a:solidFill>
              <a:ea typeface="Helvetica"/>
              <a:cs typeface="Helvetica"/>
              <a:sym typeface="Helvetica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Only schedule new job when previous job voluntarily relinquishes CPU (performs I/O or exits)</a:t>
            </a:r>
            <a:endParaRPr sz="2461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New scheduler</a:t>
            </a:r>
            <a:r>
              <a:rPr sz="2672" dirty="0">
                <a:solidFill>
                  <a:srgbClr val="333333"/>
                </a:solidFill>
              </a:rPr>
              <a:t>: </a:t>
            </a:r>
            <a:endParaRPr lang="en-US" sz="2672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b="1" dirty="0">
                <a:solidFill>
                  <a:srgbClr val="C00000"/>
                </a:solidFill>
              </a:rPr>
              <a:t>Preemptive</a:t>
            </a:r>
            <a:r>
              <a:rPr lang="en-US" sz="2461" dirty="0">
                <a:solidFill>
                  <a:srgbClr val="333333"/>
                </a:solidFill>
              </a:rPr>
              <a:t>: Potentially schedule different job at any point by taking CPU away from running job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61" b="1" dirty="0">
                <a:solidFill>
                  <a:srgbClr val="0070C0"/>
                </a:solidFill>
              </a:rPr>
              <a:t>STCF (Shortest Time-to-Completion First)</a:t>
            </a:r>
            <a:endParaRPr lang="en-US" sz="2461" b="1" dirty="0">
              <a:solidFill>
                <a:srgbClr val="0070C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Always </a:t>
            </a:r>
            <a:r>
              <a:rPr sz="2672" dirty="0">
                <a:solidFill>
                  <a:srgbClr val="333333"/>
                </a:solidFill>
              </a:rPr>
              <a:t>run </a:t>
            </a:r>
            <a:r>
              <a:rPr lang="en-US" sz="2672" dirty="0">
                <a:solidFill>
                  <a:srgbClr val="333333"/>
                </a:solidFill>
              </a:rPr>
              <a:t>job that </a:t>
            </a:r>
            <a:r>
              <a:rPr sz="2672" dirty="0">
                <a:solidFill>
                  <a:srgbClr val="333333"/>
                </a:solidFill>
              </a:rPr>
              <a:t>will complete the quickest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Non-Preemptive: </a:t>
            </a:r>
            <a:r>
              <a:rPr sz="3600" dirty="0"/>
              <a:t>SJF</a:t>
            </a:r>
          </a:p>
        </p:txBody>
      </p:sp>
      <p:sp>
        <p:nvSpPr>
          <p:cNvPr id="471" name="Shape 471"/>
          <p:cNvSpPr/>
          <p:nvPr/>
        </p:nvSpPr>
        <p:spPr>
          <a:xfrm>
            <a:off x="3690058" y="3181897"/>
            <a:ext cx="26783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472" name="Shape 472"/>
          <p:cNvSpPr/>
          <p:nvPr/>
        </p:nvSpPr>
        <p:spPr>
          <a:xfrm>
            <a:off x="6806519" y="3181898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473" name="Shape 473"/>
          <p:cNvSpPr/>
          <p:nvPr/>
        </p:nvSpPr>
        <p:spPr>
          <a:xfrm>
            <a:off x="6360035" y="3181898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474" name="Shape 474"/>
          <p:cNvSpPr/>
          <p:nvPr/>
        </p:nvSpPr>
        <p:spPr>
          <a:xfrm>
            <a:off x="3698821" y="4140039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5" name="Shape 475"/>
          <p:cNvSpPr/>
          <p:nvPr/>
        </p:nvSpPr>
        <p:spPr>
          <a:xfrm>
            <a:off x="3698822" y="4140039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6" name="Shape 476"/>
          <p:cNvSpPr/>
          <p:nvPr/>
        </p:nvSpPr>
        <p:spPr>
          <a:xfrm>
            <a:off x="3557529" y="4178478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77" name="Shape 477"/>
          <p:cNvSpPr/>
          <p:nvPr/>
        </p:nvSpPr>
        <p:spPr>
          <a:xfrm>
            <a:off x="4591790" y="4140039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8" name="Shape 478"/>
          <p:cNvSpPr/>
          <p:nvPr/>
        </p:nvSpPr>
        <p:spPr>
          <a:xfrm>
            <a:off x="4361130" y="4178478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479" name="Shape 479"/>
          <p:cNvSpPr/>
          <p:nvPr/>
        </p:nvSpPr>
        <p:spPr>
          <a:xfrm>
            <a:off x="5484759" y="4140039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0" name="Shape 480"/>
          <p:cNvSpPr/>
          <p:nvPr/>
        </p:nvSpPr>
        <p:spPr>
          <a:xfrm>
            <a:off x="5254098" y="4178478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</a:p>
        </p:txBody>
      </p:sp>
      <p:sp>
        <p:nvSpPr>
          <p:cNvPr id="481" name="Shape 481"/>
          <p:cNvSpPr/>
          <p:nvPr/>
        </p:nvSpPr>
        <p:spPr>
          <a:xfrm>
            <a:off x="5484759" y="4140039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2" name="Shape 482"/>
          <p:cNvSpPr/>
          <p:nvPr/>
        </p:nvSpPr>
        <p:spPr>
          <a:xfrm>
            <a:off x="6377728" y="4140039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3" name="Shape 483"/>
          <p:cNvSpPr/>
          <p:nvPr/>
        </p:nvSpPr>
        <p:spPr>
          <a:xfrm>
            <a:off x="6147067" y="4178478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</a:p>
        </p:txBody>
      </p:sp>
      <p:sp>
        <p:nvSpPr>
          <p:cNvPr id="484" name="Shape 484"/>
          <p:cNvSpPr/>
          <p:nvPr/>
        </p:nvSpPr>
        <p:spPr>
          <a:xfrm>
            <a:off x="7270697" y="4140039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5" name="Shape 485"/>
          <p:cNvSpPr/>
          <p:nvPr/>
        </p:nvSpPr>
        <p:spPr>
          <a:xfrm>
            <a:off x="7040036" y="4178478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</a:p>
        </p:txBody>
      </p:sp>
      <p:sp>
        <p:nvSpPr>
          <p:cNvPr id="486" name="Shape 486"/>
          <p:cNvSpPr/>
          <p:nvPr/>
        </p:nvSpPr>
        <p:spPr>
          <a:xfrm>
            <a:off x="3407339" y="5111184"/>
            <a:ext cx="36373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Average turnaround time: </a:t>
            </a:r>
            <a:endParaRPr lang="en-US" sz="253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3643933" y="2225290"/>
            <a:ext cx="1075808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Calibri" panose="020F0502020204030204" pitchFamily="34" charset="0"/>
                <a:cs typeface="Calibri" panose="020F0502020204030204" pitchFamily="34" charset="0"/>
              </a:rPr>
              <a:t>[B,C arrive]</a:t>
            </a:r>
          </a:p>
        </p:txBody>
      </p:sp>
      <p:sp>
        <p:nvSpPr>
          <p:cNvPr id="488" name="Shape 488"/>
          <p:cNvSpPr/>
          <p:nvPr/>
        </p:nvSpPr>
        <p:spPr>
          <a:xfrm>
            <a:off x="4163006" y="2567901"/>
            <a:ext cx="1" cy="593535"/>
          </a:xfrm>
          <a:prstGeom prst="line">
            <a:avLst/>
          </a:prstGeom>
          <a:ln w="127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1" name="Table 396"/>
          <p:cNvGraphicFramePr/>
          <p:nvPr>
            <p:extLst>
              <p:ext uri="{D42A27DB-BD31-4B8C-83A1-F6EECF244321}">
                <p14:modId xmlns:p14="http://schemas.microsoft.com/office/powerpoint/2010/main" val="1519678434"/>
              </p:ext>
            </p:extLst>
          </p:nvPr>
        </p:nvGraphicFramePr>
        <p:xfrm>
          <a:off x="172474" y="1612498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152925" y="5629197"/>
            <a:ext cx="4046301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(60 + (70 – 10) + (80 – 10)) / 3 = </a:t>
            </a:r>
            <a:r>
              <a:rPr lang="en-US" sz="1969" dirty="0">
                <a:solidFill>
                  <a:srgbClr val="FF26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63.3s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3600"/>
              <a:t>Preemptive</a:t>
            </a:r>
            <a:r>
              <a:rPr lang="en-US" sz="3600"/>
              <a:t>: </a:t>
            </a:r>
            <a:r>
              <a:rPr sz="3600" dirty="0"/>
              <a:t>STCF</a:t>
            </a:r>
          </a:p>
        </p:txBody>
      </p:sp>
      <p:sp>
        <p:nvSpPr>
          <p:cNvPr id="534" name="Shape 534"/>
          <p:cNvSpPr/>
          <p:nvPr/>
        </p:nvSpPr>
        <p:spPr>
          <a:xfrm>
            <a:off x="4522708" y="3449241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35" name="Shape 535"/>
          <p:cNvSpPr/>
          <p:nvPr/>
        </p:nvSpPr>
        <p:spPr>
          <a:xfrm>
            <a:off x="5406748" y="3449242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36" name="Shape 536"/>
          <p:cNvSpPr/>
          <p:nvPr/>
        </p:nvSpPr>
        <p:spPr>
          <a:xfrm>
            <a:off x="4960263" y="3449242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37" name="Shape 537"/>
          <p:cNvSpPr/>
          <p:nvPr/>
        </p:nvSpPr>
        <p:spPr>
          <a:xfrm>
            <a:off x="4531472" y="4407383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8" name="Shape 538"/>
          <p:cNvSpPr/>
          <p:nvPr/>
        </p:nvSpPr>
        <p:spPr>
          <a:xfrm>
            <a:off x="4531472" y="4407384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9" name="Shape 539"/>
          <p:cNvSpPr/>
          <p:nvPr/>
        </p:nvSpPr>
        <p:spPr>
          <a:xfrm>
            <a:off x="4390180" y="4445822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40" name="Shape 540"/>
          <p:cNvSpPr/>
          <p:nvPr/>
        </p:nvSpPr>
        <p:spPr>
          <a:xfrm>
            <a:off x="5424441" y="4407384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5193780" y="444582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542" name="Shape 542"/>
          <p:cNvSpPr/>
          <p:nvPr/>
        </p:nvSpPr>
        <p:spPr>
          <a:xfrm>
            <a:off x="6317410" y="4407384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3" name="Shape 543"/>
          <p:cNvSpPr/>
          <p:nvPr/>
        </p:nvSpPr>
        <p:spPr>
          <a:xfrm>
            <a:off x="6086749" y="444582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</a:p>
        </p:txBody>
      </p:sp>
      <p:sp>
        <p:nvSpPr>
          <p:cNvPr id="544" name="Shape 544"/>
          <p:cNvSpPr/>
          <p:nvPr/>
        </p:nvSpPr>
        <p:spPr>
          <a:xfrm>
            <a:off x="6317410" y="4407384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7210378" y="4407384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6" name="Shape 546"/>
          <p:cNvSpPr/>
          <p:nvPr/>
        </p:nvSpPr>
        <p:spPr>
          <a:xfrm>
            <a:off x="6979718" y="444582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</a:p>
        </p:txBody>
      </p:sp>
      <p:sp>
        <p:nvSpPr>
          <p:cNvPr id="547" name="Shape 547"/>
          <p:cNvSpPr/>
          <p:nvPr/>
        </p:nvSpPr>
        <p:spPr>
          <a:xfrm>
            <a:off x="8103347" y="4407384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7872686" y="444582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</a:p>
        </p:txBody>
      </p:sp>
      <p:sp>
        <p:nvSpPr>
          <p:cNvPr id="549" name="Shape 549"/>
          <p:cNvSpPr/>
          <p:nvPr/>
        </p:nvSpPr>
        <p:spPr>
          <a:xfrm>
            <a:off x="3460030" y="5378528"/>
            <a:ext cx="500566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Average turnaround time</a:t>
            </a:r>
            <a:r>
              <a:rPr lang="en-US" sz="2531" dirty="0">
                <a:latin typeface="Calibri" panose="020F0502020204030204" pitchFamily="34" charset="0"/>
                <a:cs typeface="Calibri" panose="020F0502020204030204" pitchFamily="34" charset="0"/>
              </a:rPr>
              <a:t> with STCF?</a:t>
            </a:r>
          </a:p>
        </p:txBody>
      </p:sp>
      <p:sp>
        <p:nvSpPr>
          <p:cNvPr id="550" name="Shape 550"/>
          <p:cNvSpPr/>
          <p:nvPr/>
        </p:nvSpPr>
        <p:spPr>
          <a:xfrm>
            <a:off x="5865742" y="3449241"/>
            <a:ext cx="2228237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51" name="Shape 551"/>
          <p:cNvSpPr/>
          <p:nvPr/>
        </p:nvSpPr>
        <p:spPr>
          <a:xfrm>
            <a:off x="4543212" y="2557832"/>
            <a:ext cx="3524915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2" name="Shape 552"/>
          <p:cNvSpPr/>
          <p:nvPr/>
        </p:nvSpPr>
        <p:spPr>
          <a:xfrm>
            <a:off x="4952706" y="2915019"/>
            <a:ext cx="492016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3" name="Shape 553"/>
          <p:cNvSpPr/>
          <p:nvPr/>
        </p:nvSpPr>
        <p:spPr>
          <a:xfrm>
            <a:off x="4976806" y="3272207"/>
            <a:ext cx="877411" cy="1"/>
          </a:xfrm>
          <a:prstGeom prst="line">
            <a:avLst/>
          </a:prstGeom>
          <a:ln w="38100">
            <a:solidFill>
              <a:schemeClr val="tx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4" name="Shape 554"/>
          <p:cNvSpPr/>
          <p:nvPr/>
        </p:nvSpPr>
        <p:spPr>
          <a:xfrm>
            <a:off x="3455402" y="2347927"/>
            <a:ext cx="70852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Calibri" panose="020F0502020204030204" pitchFamily="34" charset="0"/>
                <a:cs typeface="Calibri" panose="020F0502020204030204" pitchFamily="34" charset="0"/>
              </a:rPr>
              <a:t>A: 80s</a:t>
            </a:r>
          </a:p>
        </p:txBody>
      </p:sp>
      <p:sp>
        <p:nvSpPr>
          <p:cNvPr id="555" name="Shape 555"/>
          <p:cNvSpPr/>
          <p:nvPr/>
        </p:nvSpPr>
        <p:spPr>
          <a:xfrm>
            <a:off x="3455402" y="2731903"/>
            <a:ext cx="69410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Calibri" panose="020F0502020204030204" pitchFamily="34" charset="0"/>
                <a:cs typeface="Calibri" panose="020F0502020204030204" pitchFamily="34" charset="0"/>
              </a:rPr>
              <a:t>B: 10s</a:t>
            </a:r>
          </a:p>
        </p:txBody>
      </p:sp>
      <p:sp>
        <p:nvSpPr>
          <p:cNvPr id="556" name="Shape 556"/>
          <p:cNvSpPr/>
          <p:nvPr/>
        </p:nvSpPr>
        <p:spPr>
          <a:xfrm>
            <a:off x="3448526" y="3089091"/>
            <a:ext cx="69410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Calibri" panose="020F0502020204030204" pitchFamily="34" charset="0"/>
                <a:cs typeface="Calibri" panose="020F0502020204030204" pitchFamily="34" charset="0"/>
              </a:rPr>
              <a:t>C: 20s</a:t>
            </a:r>
          </a:p>
        </p:txBody>
      </p:sp>
      <p:graphicFrame>
        <p:nvGraphicFramePr>
          <p:cNvPr id="26" name="Table 396"/>
          <p:cNvGraphicFramePr/>
          <p:nvPr>
            <p:extLst>
              <p:ext uri="{D42A27DB-BD31-4B8C-83A1-F6EECF244321}">
                <p14:modId xmlns:p14="http://schemas.microsoft.com/office/powerpoint/2010/main" val="1631854261"/>
              </p:ext>
            </p:extLst>
          </p:nvPr>
        </p:nvGraphicFramePr>
        <p:xfrm>
          <a:off x="172474" y="1612498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~10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Shape 487"/>
          <p:cNvSpPr/>
          <p:nvPr/>
        </p:nvSpPr>
        <p:spPr>
          <a:xfrm>
            <a:off x="4455902" y="2025892"/>
            <a:ext cx="1075808" cy="331758"/>
          </a:xfrm>
          <a:prstGeom prst="rect">
            <a:avLst/>
          </a:prstGeom>
          <a:noFill/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[B,C arrive]</a:t>
            </a:r>
          </a:p>
        </p:txBody>
      </p:sp>
      <p:sp>
        <p:nvSpPr>
          <p:cNvPr id="28" name="Shape 488"/>
          <p:cNvSpPr/>
          <p:nvPr/>
        </p:nvSpPr>
        <p:spPr>
          <a:xfrm flipH="1">
            <a:off x="4974976" y="2347987"/>
            <a:ext cx="1830" cy="1098889"/>
          </a:xfrm>
          <a:prstGeom prst="line">
            <a:avLst/>
          </a:prstGeom>
          <a:ln w="127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50563" y="5814399"/>
            <a:ext cx="105106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C00000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36.6</a:t>
            </a:r>
          </a:p>
        </p:txBody>
      </p:sp>
      <p:sp>
        <p:nvSpPr>
          <p:cNvPr id="30" name="Shape 486"/>
          <p:cNvSpPr/>
          <p:nvPr/>
        </p:nvSpPr>
        <p:spPr>
          <a:xfrm>
            <a:off x="3270331" y="6203355"/>
            <a:ext cx="5514779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Average turnaround time</a:t>
            </a:r>
            <a:r>
              <a:rPr lang="en-US" sz="2531" dirty="0">
                <a:latin typeface="Calibri" panose="020F0502020204030204" pitchFamily="34" charset="0"/>
                <a:cs typeface="Calibri" panose="020F0502020204030204" pitchFamily="34" charset="0"/>
              </a:rPr>
              <a:t> with SJF</a:t>
            </a: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531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63.3</a:t>
            </a:r>
            <a:r>
              <a:rPr sz="2531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4D2725-E3EE-874C-A8C4-1EF12D165354}"/>
              </a:ext>
            </a:extLst>
          </p:cNvPr>
          <p:cNvSpPr txBox="1"/>
          <p:nvPr/>
        </p:nvSpPr>
        <p:spPr>
          <a:xfrm>
            <a:off x="277601" y="4261123"/>
            <a:ext cx="2899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0070C0"/>
              </a:buClr>
              <a:buSzPct val="60000"/>
              <a:buFont typeface="Wingdings" pitchFamily="2" charset="2"/>
              <a:buChar char="§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situation cannot be handled well by SJF or STCF?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 animBg="1"/>
      <p:bldP spid="535" grpId="0" animBg="1"/>
      <p:bldP spid="536" grpId="0" animBg="1"/>
      <p:bldP spid="549" grpId="0" animBg="1"/>
      <p:bldP spid="550" grpId="0" animBg="1"/>
      <p:bldP spid="551" grpId="0" animBg="1"/>
      <p:bldP spid="552" grpId="0" animBg="1"/>
      <p:bldP spid="553" grpId="0" animBg="1"/>
      <p:bldP spid="554" grpId="0" animBg="1"/>
      <p:bldP spid="555" grpId="0" animBg="1"/>
      <p:bldP spid="556" grpId="0" animBg="1"/>
      <p:bldP spid="27" grpId="0" animBg="1"/>
      <p:bldP spid="28" grpId="0" animBg="1"/>
      <p:bldP spid="30" grpId="0" animBg="1"/>
      <p:bldP spid="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Scheduling Basics</a:t>
            </a:r>
          </a:p>
        </p:txBody>
      </p:sp>
      <p:sp>
        <p:nvSpPr>
          <p:cNvPr id="559" name="Shape 559"/>
          <p:cNvSpPr>
            <a:spLocks noGrp="1"/>
          </p:cNvSpPr>
          <p:nvPr>
            <p:ph type="body" idx="4294967295"/>
          </p:nvPr>
        </p:nvSpPr>
        <p:spPr>
          <a:xfrm>
            <a:off x="6126882" y="1939975"/>
            <a:ext cx="3017118" cy="18730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1497FC"/>
                </a:solidFill>
                <a:ea typeface="Helvetica"/>
                <a:cs typeface="Calibri" panose="020F0502020204030204" pitchFamily="34" charset="0"/>
                <a:sym typeface="Helvetica"/>
              </a:rPr>
              <a:t>Metrics</a:t>
            </a:r>
            <a:r>
              <a:rPr sz="2672" dirty="0">
                <a:solidFill>
                  <a:srgbClr val="1497FC"/>
                </a:solidFill>
                <a:cs typeface="Calibri" panose="020F0502020204030204" pitchFamily="34" charset="0"/>
              </a:rPr>
              <a:t>:</a:t>
            </a:r>
            <a:br>
              <a:rPr sz="2672" dirty="0">
                <a:solidFill>
                  <a:srgbClr val="1497FC"/>
                </a:solidFill>
                <a:cs typeface="Calibri" panose="020F0502020204030204" pitchFamily="34" charset="0"/>
              </a:rPr>
            </a:br>
            <a:r>
              <a:rPr sz="2672" dirty="0">
                <a:solidFill>
                  <a:srgbClr val="1497FC"/>
                </a:solidFill>
                <a:cs typeface="Calibri" panose="020F0502020204030204" pitchFamily="34" charset="0"/>
              </a:rPr>
              <a:t>turnaround_time</a:t>
            </a:r>
            <a:br>
              <a:rPr sz="2672" dirty="0">
                <a:solidFill>
                  <a:srgbClr val="53585F"/>
                </a:solidFill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cs typeface="Calibri" panose="020F0502020204030204" pitchFamily="34" charset="0"/>
              </a:rPr>
              <a:t>response_time</a:t>
            </a:r>
            <a:br>
              <a:rPr sz="2672" dirty="0">
                <a:solidFill>
                  <a:srgbClr val="53585F"/>
                </a:solidFill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cs typeface="Calibri" panose="020F0502020204030204" pitchFamily="34" charset="0"/>
              </a:rPr>
              <a:t>	</a:t>
            </a:r>
          </a:p>
        </p:txBody>
      </p:sp>
      <p:sp>
        <p:nvSpPr>
          <p:cNvPr id="560" name="Shape 560"/>
          <p:cNvSpPr/>
          <p:nvPr/>
        </p:nvSpPr>
        <p:spPr>
          <a:xfrm>
            <a:off x="3348633" y="1940417"/>
            <a:ext cx="2169914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Schedulers</a:t>
            </a: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FIFO</a:t>
            </a:r>
            <a:b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SJF</a:t>
            </a:r>
            <a:b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STCF</a:t>
            </a:r>
            <a:b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RR</a:t>
            </a:r>
          </a:p>
        </p:txBody>
      </p:sp>
      <p:sp>
        <p:nvSpPr>
          <p:cNvPr id="561" name="Shape 561"/>
          <p:cNvSpPr/>
          <p:nvPr/>
        </p:nvSpPr>
        <p:spPr>
          <a:xfrm>
            <a:off x="491133" y="1940417"/>
            <a:ext cx="2302790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D45954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Workloads</a:t>
            </a:r>
            <a:r>
              <a:rPr sz="2672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sz="2672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 err="1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arrival_time</a:t>
            </a:r>
            <a:br>
              <a:rPr sz="2672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 err="1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run_time</a:t>
            </a:r>
            <a:endParaRPr sz="2672" dirty="0">
              <a:solidFill>
                <a:srgbClr val="D4595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Review: </a:t>
            </a:r>
            <a:r>
              <a:rPr sz="3600" dirty="0"/>
              <a:t>State Transitions</a:t>
            </a:r>
          </a:p>
        </p:txBody>
      </p:sp>
      <p:sp>
        <p:nvSpPr>
          <p:cNvPr id="15" name="Shape 99"/>
          <p:cNvSpPr/>
          <p:nvPr/>
        </p:nvSpPr>
        <p:spPr>
          <a:xfrm>
            <a:off x="1395895" y="5750107"/>
            <a:ext cx="4874732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How to transition?	(“</a:t>
            </a:r>
            <a:r>
              <a:rPr sz="253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mechanism</a:t>
            </a: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When to transition?	(“</a:t>
            </a:r>
            <a:r>
              <a:rPr sz="253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38" name="Shape 76">
            <a:extLst>
              <a:ext uri="{FF2B5EF4-FFF2-40B4-BE49-F238E27FC236}">
                <a16:creationId xmlns:a16="http://schemas.microsoft.com/office/drawing/2014/main" id="{35C90A55-231B-4641-A4DC-E7645384DD48}"/>
              </a:ext>
            </a:extLst>
          </p:cNvPr>
          <p:cNvSpPr/>
          <p:nvPr/>
        </p:nvSpPr>
        <p:spPr>
          <a:xfrm>
            <a:off x="1619672" y="1717442"/>
            <a:ext cx="1619003" cy="1576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21F0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000000"/>
                </a:solidFill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Running</a:t>
            </a:r>
          </a:p>
        </p:txBody>
      </p:sp>
      <p:sp>
        <p:nvSpPr>
          <p:cNvPr id="39" name="Shape 77">
            <a:extLst>
              <a:ext uri="{FF2B5EF4-FFF2-40B4-BE49-F238E27FC236}">
                <a16:creationId xmlns:a16="http://schemas.microsoft.com/office/drawing/2014/main" id="{E24F250E-307A-724C-A691-CCE8C362639A}"/>
              </a:ext>
            </a:extLst>
          </p:cNvPr>
          <p:cNvSpPr/>
          <p:nvPr/>
        </p:nvSpPr>
        <p:spPr>
          <a:xfrm>
            <a:off x="6572672" y="1717442"/>
            <a:ext cx="1619003" cy="15766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000000"/>
                </a:solidFill>
              </a:defRPr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Ready</a:t>
            </a:r>
          </a:p>
        </p:txBody>
      </p:sp>
      <p:sp>
        <p:nvSpPr>
          <p:cNvPr id="40" name="Shape 78">
            <a:extLst>
              <a:ext uri="{FF2B5EF4-FFF2-40B4-BE49-F238E27FC236}">
                <a16:creationId xmlns:a16="http://schemas.microsoft.com/office/drawing/2014/main" id="{49E61526-588A-D742-A85C-B8FCF335565C}"/>
              </a:ext>
            </a:extLst>
          </p:cNvPr>
          <p:cNvSpPr/>
          <p:nvPr/>
        </p:nvSpPr>
        <p:spPr>
          <a:xfrm>
            <a:off x="3961929" y="3825959"/>
            <a:ext cx="1554508" cy="1562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95F2B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000000"/>
                </a:solidFill>
              </a:defRPr>
            </a:pPr>
            <a:r>
              <a:rPr kumimoji="0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sym typeface="Helvetica"/>
              </a:rPr>
              <a:t>Blocked</a:t>
            </a:r>
          </a:p>
        </p:txBody>
      </p:sp>
      <p:sp>
        <p:nvSpPr>
          <p:cNvPr id="41" name="Shape 79">
            <a:extLst>
              <a:ext uri="{FF2B5EF4-FFF2-40B4-BE49-F238E27FC236}">
                <a16:creationId xmlns:a16="http://schemas.microsoft.com/office/drawing/2014/main" id="{781BA0C0-ED09-1D47-9B3B-200734BBA314}"/>
              </a:ext>
            </a:extLst>
          </p:cNvPr>
          <p:cNvSpPr/>
          <p:nvPr/>
        </p:nvSpPr>
        <p:spPr>
          <a:xfrm>
            <a:off x="3431867" y="2053220"/>
            <a:ext cx="2515565" cy="1"/>
          </a:xfrm>
          <a:prstGeom prst="line">
            <a:avLst/>
          </a:prstGeom>
          <a:ln w="635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 defTabSz="584200" eaLnBrk="1" fontAlgn="auto" hangingPunct="1">
              <a:spcBef>
                <a:spcPts val="0"/>
              </a:spcBef>
              <a:spcAft>
                <a:spcPts val="0"/>
              </a:spcAft>
              <a:defRPr sz="2600"/>
            </a:pPr>
            <a:endParaRPr sz="2600" b="0" kern="0">
              <a:solidFill>
                <a:sysClr val="windowText" lastClr="000000"/>
              </a:solidFill>
              <a:latin typeface="Calisto MT"/>
              <a:sym typeface="Helvetica Light"/>
            </a:endParaRPr>
          </a:p>
        </p:txBody>
      </p:sp>
      <p:sp>
        <p:nvSpPr>
          <p:cNvPr id="42" name="Shape 80">
            <a:extLst>
              <a:ext uri="{FF2B5EF4-FFF2-40B4-BE49-F238E27FC236}">
                <a16:creationId xmlns:a16="http://schemas.microsoft.com/office/drawing/2014/main" id="{3A2F0756-7C13-7247-9DB9-28D9E260A3AB}"/>
              </a:ext>
            </a:extLst>
          </p:cNvPr>
          <p:cNvSpPr/>
          <p:nvPr/>
        </p:nvSpPr>
        <p:spPr>
          <a:xfrm flipH="1" flipV="1">
            <a:off x="3431867" y="2561220"/>
            <a:ext cx="2515565" cy="1"/>
          </a:xfrm>
          <a:prstGeom prst="line">
            <a:avLst/>
          </a:prstGeom>
          <a:ln w="635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 defTabSz="584200" eaLnBrk="1" fontAlgn="auto" hangingPunct="1">
              <a:spcBef>
                <a:spcPts val="0"/>
              </a:spcBef>
              <a:spcAft>
                <a:spcPts val="0"/>
              </a:spcAft>
              <a:defRPr sz="2600"/>
            </a:pPr>
            <a:endParaRPr sz="2600" b="0" kern="0">
              <a:solidFill>
                <a:sysClr val="windowText" lastClr="000000"/>
              </a:solidFill>
              <a:latin typeface="Calisto MT"/>
              <a:sym typeface="Helvetica Light"/>
            </a:endParaRPr>
          </a:p>
        </p:txBody>
      </p:sp>
      <p:sp>
        <p:nvSpPr>
          <p:cNvPr id="43" name="Shape 81">
            <a:extLst>
              <a:ext uri="{FF2B5EF4-FFF2-40B4-BE49-F238E27FC236}">
                <a16:creationId xmlns:a16="http://schemas.microsoft.com/office/drawing/2014/main" id="{0069476E-9813-F946-B8C7-8A18ADBD405A}"/>
              </a:ext>
            </a:extLst>
          </p:cNvPr>
          <p:cNvSpPr/>
          <p:nvPr/>
        </p:nvSpPr>
        <p:spPr>
          <a:xfrm>
            <a:off x="2489024" y="3480833"/>
            <a:ext cx="1138541" cy="916547"/>
          </a:xfrm>
          <a:prstGeom prst="line">
            <a:avLst/>
          </a:prstGeom>
          <a:ln w="635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 defTabSz="584200" eaLnBrk="1" fontAlgn="auto" hangingPunct="1">
              <a:spcBef>
                <a:spcPts val="0"/>
              </a:spcBef>
              <a:spcAft>
                <a:spcPts val="0"/>
              </a:spcAft>
              <a:defRPr sz="2600"/>
            </a:pPr>
            <a:endParaRPr sz="2600" b="0" kern="0">
              <a:solidFill>
                <a:sysClr val="windowText" lastClr="000000"/>
              </a:solidFill>
              <a:latin typeface="Calisto MT"/>
              <a:sym typeface="Helvetica Light"/>
            </a:endParaRPr>
          </a:p>
        </p:txBody>
      </p:sp>
      <p:sp>
        <p:nvSpPr>
          <p:cNvPr id="44" name="Shape 82">
            <a:extLst>
              <a:ext uri="{FF2B5EF4-FFF2-40B4-BE49-F238E27FC236}">
                <a16:creationId xmlns:a16="http://schemas.microsoft.com/office/drawing/2014/main" id="{C0B69516-2407-604E-ABC6-0B6DF1966C30}"/>
              </a:ext>
            </a:extLst>
          </p:cNvPr>
          <p:cNvSpPr/>
          <p:nvPr/>
        </p:nvSpPr>
        <p:spPr>
          <a:xfrm flipV="1">
            <a:off x="5791024" y="3480833"/>
            <a:ext cx="1138541" cy="916547"/>
          </a:xfrm>
          <a:prstGeom prst="line">
            <a:avLst/>
          </a:prstGeom>
          <a:ln w="635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 defTabSz="584200" eaLnBrk="1" fontAlgn="auto" hangingPunct="1">
              <a:spcBef>
                <a:spcPts val="0"/>
              </a:spcBef>
              <a:spcAft>
                <a:spcPts val="0"/>
              </a:spcAft>
              <a:defRPr sz="2600"/>
            </a:pPr>
            <a:endParaRPr sz="2600" b="0" kern="0">
              <a:solidFill>
                <a:sysClr val="windowText" lastClr="000000"/>
              </a:solidFill>
              <a:latin typeface="Calisto MT"/>
              <a:sym typeface="Helvetica Light"/>
            </a:endParaRPr>
          </a:p>
        </p:txBody>
      </p:sp>
      <p:sp>
        <p:nvSpPr>
          <p:cNvPr id="45" name="Shape 83">
            <a:extLst>
              <a:ext uri="{FF2B5EF4-FFF2-40B4-BE49-F238E27FC236}">
                <a16:creationId xmlns:a16="http://schemas.microsoft.com/office/drawing/2014/main" id="{A85A4D41-9891-9642-BC4A-476C834CA28C}"/>
              </a:ext>
            </a:extLst>
          </p:cNvPr>
          <p:cNvSpPr/>
          <p:nvPr/>
        </p:nvSpPr>
        <p:spPr>
          <a:xfrm>
            <a:off x="4171251" y="2670405"/>
            <a:ext cx="1110881" cy="37959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algn="ctr" defTabSz="5842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b="0" ker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Scheduled</a:t>
            </a:r>
          </a:p>
        </p:txBody>
      </p:sp>
      <p:sp>
        <p:nvSpPr>
          <p:cNvPr id="46" name="Shape 84">
            <a:extLst>
              <a:ext uri="{FF2B5EF4-FFF2-40B4-BE49-F238E27FC236}">
                <a16:creationId xmlns:a16="http://schemas.microsoft.com/office/drawing/2014/main" id="{07138BB7-9C2D-424B-A236-2B4603400701}"/>
              </a:ext>
            </a:extLst>
          </p:cNvPr>
          <p:cNvSpPr/>
          <p:nvPr/>
        </p:nvSpPr>
        <p:spPr>
          <a:xfrm>
            <a:off x="4043812" y="1527405"/>
            <a:ext cx="1365758" cy="37959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algn="ctr" defTabSz="5842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b="0" ker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Descheduled</a:t>
            </a:r>
          </a:p>
        </p:txBody>
      </p:sp>
      <p:sp>
        <p:nvSpPr>
          <p:cNvPr id="47" name="Shape 85">
            <a:extLst>
              <a:ext uri="{FF2B5EF4-FFF2-40B4-BE49-F238E27FC236}">
                <a16:creationId xmlns:a16="http://schemas.microsoft.com/office/drawing/2014/main" id="{81C8AB7C-066E-D343-AB5B-528BE5C482E6}"/>
              </a:ext>
            </a:extLst>
          </p:cNvPr>
          <p:cNvSpPr/>
          <p:nvPr/>
        </p:nvSpPr>
        <p:spPr>
          <a:xfrm>
            <a:off x="1597586" y="3991205"/>
            <a:ext cx="1178207" cy="37959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algn="ctr" defTabSz="5842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b="0" kern="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I/O: initiate</a:t>
            </a:r>
          </a:p>
        </p:txBody>
      </p:sp>
      <p:sp>
        <p:nvSpPr>
          <p:cNvPr id="48" name="Shape 86">
            <a:extLst>
              <a:ext uri="{FF2B5EF4-FFF2-40B4-BE49-F238E27FC236}">
                <a16:creationId xmlns:a16="http://schemas.microsoft.com/office/drawing/2014/main" id="{7710FA76-DEF9-9C4E-8024-F8849C10852A}"/>
              </a:ext>
            </a:extLst>
          </p:cNvPr>
          <p:cNvSpPr/>
          <p:nvPr/>
        </p:nvSpPr>
        <p:spPr>
          <a:xfrm>
            <a:off x="6640355" y="3991205"/>
            <a:ext cx="998671" cy="37959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algn="ctr" defTabSz="584200" eaLnBrk="1" fontAlgn="auto" hangingPunct="1">
              <a:spcBef>
                <a:spcPts val="0"/>
              </a:spcBef>
              <a:spcAft>
                <a:spcPts val="0"/>
              </a:spcAft>
              <a:defRPr sz="1800">
                <a:solidFill>
                  <a:srgbClr val="000000"/>
                </a:solidFill>
              </a:defRPr>
            </a:pPr>
            <a:r>
              <a:rPr b="0" kern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Helvetica Light"/>
              </a:rPr>
              <a:t>I/O: done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Response Time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6739" y="1839341"/>
            <a:ext cx="8642766" cy="4297363"/>
          </a:xfr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Sometimes care about </a:t>
            </a:r>
            <a:r>
              <a:rPr lang="en-US" sz="2531" dirty="0">
                <a:solidFill>
                  <a:srgbClr val="0070C0"/>
                </a:solidFill>
              </a:rPr>
              <a:t>when job starts </a:t>
            </a:r>
            <a:r>
              <a:rPr lang="en-US" sz="2531" dirty="0"/>
              <a:t>instead of when it finishes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53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New metric: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131" b="1" i="1" dirty="0" err="1">
                <a:solidFill>
                  <a:srgbClr val="0070C0"/>
                </a:solidFill>
              </a:rPr>
              <a:t>response_time</a:t>
            </a:r>
            <a:r>
              <a:rPr lang="en-US" sz="2131" b="1" dirty="0">
                <a:solidFill>
                  <a:srgbClr val="0070C0"/>
                </a:solidFill>
              </a:rPr>
              <a:t> = </a:t>
            </a:r>
            <a:r>
              <a:rPr lang="en-US" sz="2131" b="1" i="1" dirty="0" err="1">
                <a:solidFill>
                  <a:srgbClr val="0070C0"/>
                </a:solidFill>
              </a:rPr>
              <a:t>first_run_time</a:t>
            </a:r>
            <a:r>
              <a:rPr lang="en-US" sz="2131" b="1" dirty="0">
                <a:solidFill>
                  <a:srgbClr val="0070C0"/>
                </a:solidFill>
              </a:rPr>
              <a:t> - </a:t>
            </a:r>
            <a:r>
              <a:rPr lang="en-US" sz="2131" b="1" i="1" dirty="0" err="1">
                <a:solidFill>
                  <a:srgbClr val="0070C0"/>
                </a:solidFill>
              </a:rPr>
              <a:t>arrival_time</a:t>
            </a:r>
            <a:r>
              <a:rPr lang="en-US" sz="2131" b="1" dirty="0">
                <a:solidFill>
                  <a:srgbClr val="0070C0"/>
                </a:solidFill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/>
          <p:nvPr/>
        </p:nvSpPr>
        <p:spPr>
          <a:xfrm>
            <a:off x="2994422" y="2307217"/>
            <a:ext cx="956370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78" name="Shape 578"/>
          <p:cNvSpPr/>
          <p:nvPr/>
        </p:nvSpPr>
        <p:spPr>
          <a:xfrm>
            <a:off x="3003185" y="3265358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3003186" y="3265358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0" name="Shape 580"/>
          <p:cNvSpPr/>
          <p:nvPr/>
        </p:nvSpPr>
        <p:spPr>
          <a:xfrm>
            <a:off x="2861893" y="3303797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81" name="Shape 581"/>
          <p:cNvSpPr/>
          <p:nvPr/>
        </p:nvSpPr>
        <p:spPr>
          <a:xfrm>
            <a:off x="3896154" y="3265358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2" name="Shape 582"/>
          <p:cNvSpPr/>
          <p:nvPr/>
        </p:nvSpPr>
        <p:spPr>
          <a:xfrm>
            <a:off x="3665494" y="330379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583" name="Shape 583"/>
          <p:cNvSpPr/>
          <p:nvPr/>
        </p:nvSpPr>
        <p:spPr>
          <a:xfrm>
            <a:off x="4789123" y="3265358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4" name="Shape 584"/>
          <p:cNvSpPr/>
          <p:nvPr/>
        </p:nvSpPr>
        <p:spPr>
          <a:xfrm>
            <a:off x="4558462" y="330379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</a:p>
        </p:txBody>
      </p:sp>
      <p:sp>
        <p:nvSpPr>
          <p:cNvPr id="585" name="Shape 585"/>
          <p:cNvSpPr/>
          <p:nvPr/>
        </p:nvSpPr>
        <p:spPr>
          <a:xfrm>
            <a:off x="4789123" y="3265358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6" name="Shape 586"/>
          <p:cNvSpPr/>
          <p:nvPr/>
        </p:nvSpPr>
        <p:spPr>
          <a:xfrm>
            <a:off x="5682092" y="3265358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7" name="Shape 587"/>
          <p:cNvSpPr/>
          <p:nvPr/>
        </p:nvSpPr>
        <p:spPr>
          <a:xfrm>
            <a:off x="5451431" y="330379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</a:p>
        </p:txBody>
      </p:sp>
      <p:sp>
        <p:nvSpPr>
          <p:cNvPr id="588" name="Shape 588"/>
          <p:cNvSpPr/>
          <p:nvPr/>
        </p:nvSpPr>
        <p:spPr>
          <a:xfrm>
            <a:off x="6575061" y="3265358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9" name="Shape 589"/>
          <p:cNvSpPr/>
          <p:nvPr/>
        </p:nvSpPr>
        <p:spPr>
          <a:xfrm>
            <a:off x="6344400" y="330379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</a:p>
        </p:txBody>
      </p:sp>
      <p:sp>
        <p:nvSpPr>
          <p:cNvPr id="590" name="Shape 590"/>
          <p:cNvSpPr/>
          <p:nvPr/>
        </p:nvSpPr>
        <p:spPr>
          <a:xfrm>
            <a:off x="3457403" y="2040885"/>
            <a:ext cx="437842" cy="1"/>
          </a:xfrm>
          <a:prstGeom prst="line">
            <a:avLst/>
          </a:prstGeom>
          <a:ln w="381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3453489" y="1683697"/>
            <a:ext cx="974230" cy="1"/>
          </a:xfrm>
          <a:prstGeom prst="line">
            <a:avLst/>
          </a:prstGeom>
          <a:ln w="381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1230566" y="1482721"/>
            <a:ext cx="211474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Calibri" panose="020F0502020204030204" pitchFamily="34" charset="0"/>
                <a:cs typeface="Calibri" panose="020F0502020204030204" pitchFamily="34" charset="0"/>
              </a:rPr>
              <a:t>B’s turnaround: 20s</a:t>
            </a:r>
          </a:p>
        </p:txBody>
      </p:sp>
      <p:sp>
        <p:nvSpPr>
          <p:cNvPr id="593" name="Shape 593"/>
          <p:cNvSpPr/>
          <p:nvPr/>
        </p:nvSpPr>
        <p:spPr>
          <a:xfrm>
            <a:off x="3878461" y="2307217"/>
            <a:ext cx="476902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594" name="Shape 594"/>
          <p:cNvSpPr/>
          <p:nvPr/>
        </p:nvSpPr>
        <p:spPr>
          <a:xfrm>
            <a:off x="3001875" y="3850922"/>
            <a:ext cx="99508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>
                <a:latin typeface="Calibri" panose="020F0502020204030204" pitchFamily="34" charset="0"/>
                <a:cs typeface="Calibri" panose="020F0502020204030204" pitchFamily="34" charset="0"/>
              </a:rPr>
              <a:t>[B arrives]</a:t>
            </a:r>
          </a:p>
        </p:txBody>
      </p:sp>
      <p:sp>
        <p:nvSpPr>
          <p:cNvPr id="595" name="Shape 595"/>
          <p:cNvSpPr/>
          <p:nvPr/>
        </p:nvSpPr>
        <p:spPr>
          <a:xfrm flipV="1">
            <a:off x="3467370" y="3300563"/>
            <a:ext cx="1" cy="593535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1486788" y="1839909"/>
            <a:ext cx="1858523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Calibri" panose="020F0502020204030204" pitchFamily="34" charset="0"/>
                <a:cs typeface="Calibri" panose="020F0502020204030204" pitchFamily="34" charset="0"/>
              </a:rPr>
              <a:t>B’s response: 10s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A2F5C3-74A7-C44C-9198-524B415F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99" y="136156"/>
            <a:ext cx="7591425" cy="762000"/>
          </a:xfrm>
        </p:spPr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Response vs. Turnaround</a:t>
            </a:r>
            <a:endParaRPr lang="en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 animBg="1"/>
      <p:bldP spid="591" grpId="0" animBg="1"/>
      <p:bldP spid="592" grpId="0" animBg="1"/>
      <p:bldP spid="59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/>
          </p:cNvSpPr>
          <p:nvPr>
            <p:ph type="body" idx="4294967295"/>
          </p:nvPr>
        </p:nvSpPr>
        <p:spPr>
          <a:xfrm>
            <a:off x="344136" y="1628800"/>
            <a:ext cx="8871645" cy="3142134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Prev schedulers</a:t>
            </a:r>
            <a:r>
              <a:rPr sz="2672" dirty="0">
                <a:solidFill>
                  <a:srgbClr val="333333"/>
                </a:solidFill>
              </a:rPr>
              <a:t>: </a:t>
            </a:r>
            <a:endParaRPr lang="en-US" sz="2672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33333"/>
                </a:solidFill>
              </a:rPr>
              <a:t>FIFO, SJF, and STCF </a:t>
            </a:r>
            <a:r>
              <a:rPr lang="en-US" sz="2400" dirty="0">
                <a:solidFill>
                  <a:srgbClr val="333333"/>
                </a:solidFill>
              </a:rPr>
              <a:t>can have</a:t>
            </a:r>
            <a:r>
              <a:rPr sz="2400" dirty="0">
                <a:solidFill>
                  <a:srgbClr val="333333"/>
                </a:solidFill>
              </a:rPr>
              <a:t> poo</a:t>
            </a:r>
            <a:r>
              <a:rPr lang="en-US" sz="2400" dirty="0">
                <a:solidFill>
                  <a:srgbClr val="333333"/>
                </a:solidFill>
              </a:rPr>
              <a:t>r </a:t>
            </a:r>
            <a:r>
              <a:rPr sz="2400" dirty="0">
                <a:solidFill>
                  <a:srgbClr val="333333"/>
                </a:solidFill>
              </a:rPr>
              <a:t>response time</a:t>
            </a:r>
            <a:endParaRPr lang="en-US" sz="24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2400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New scheduler</a:t>
            </a:r>
            <a:r>
              <a:rPr sz="2672" dirty="0">
                <a:solidFill>
                  <a:srgbClr val="333333"/>
                </a:solidFill>
              </a:rPr>
              <a:t>: </a:t>
            </a:r>
            <a:r>
              <a:rPr sz="2672" dirty="0">
                <a:solidFill>
                  <a:srgbClr val="0070C0"/>
                </a:solidFill>
              </a:rPr>
              <a:t>RR (Round Robin)</a:t>
            </a:r>
            <a:endParaRPr lang="en-US" sz="2672" dirty="0">
              <a:solidFill>
                <a:srgbClr val="0070C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33333"/>
                </a:solidFill>
              </a:rPr>
              <a:t>Alternate ready processes </a:t>
            </a:r>
            <a:r>
              <a:rPr lang="en-US" sz="2400" dirty="0">
                <a:solidFill>
                  <a:srgbClr val="333333"/>
                </a:solidFill>
              </a:rPr>
              <a:t>every </a:t>
            </a:r>
            <a:r>
              <a:rPr sz="2400" dirty="0">
                <a:solidFill>
                  <a:srgbClr val="0070C0"/>
                </a:solidFill>
              </a:rPr>
              <a:t>fixed-length </a:t>
            </a:r>
            <a:r>
              <a:rPr lang="en-US" sz="2400" dirty="0">
                <a:solidFill>
                  <a:srgbClr val="0070C0"/>
                </a:solidFill>
              </a:rPr>
              <a:t>time-</a:t>
            </a:r>
            <a:r>
              <a:rPr sz="2400" dirty="0">
                <a:solidFill>
                  <a:srgbClr val="0070C0"/>
                </a:solidFill>
              </a:rPr>
              <a:t>slice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D3CF7E-24C6-BD47-A3C5-31273B03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8640"/>
            <a:ext cx="7591425" cy="762000"/>
          </a:xfrm>
        </p:spPr>
        <p:txBody>
          <a:bodyPr/>
          <a:lstStyle/>
          <a:p>
            <a:r>
              <a:rPr lang="en-US" dirty="0"/>
              <a:t>Round-Robin Scheduler</a:t>
            </a:r>
            <a:endParaRPr lang="en-CN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</a:t>
            </a:r>
            <a:r>
              <a:rPr lang="en-US" dirty="0" err="1"/>
              <a:t>vs</a:t>
            </a:r>
            <a:r>
              <a:rPr lang="en-US" dirty="0"/>
              <a:t> RR</a:t>
            </a:r>
          </a:p>
        </p:txBody>
      </p:sp>
      <p:sp>
        <p:nvSpPr>
          <p:cNvPr id="602" name="Shape 602"/>
          <p:cNvSpPr/>
          <p:nvPr/>
        </p:nvSpPr>
        <p:spPr>
          <a:xfrm>
            <a:off x="448548" y="1995751"/>
            <a:ext cx="872878" cy="892970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3" name="Shape 603"/>
          <p:cNvSpPr/>
          <p:nvPr/>
        </p:nvSpPr>
        <p:spPr>
          <a:xfrm>
            <a:off x="457311" y="2953893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4" name="Shape 604"/>
          <p:cNvSpPr/>
          <p:nvPr/>
        </p:nvSpPr>
        <p:spPr>
          <a:xfrm>
            <a:off x="457311" y="2953893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5" name="Shape 605"/>
          <p:cNvSpPr/>
          <p:nvPr/>
        </p:nvSpPr>
        <p:spPr>
          <a:xfrm>
            <a:off x="316019" y="2992332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06" name="Shape 606"/>
          <p:cNvSpPr/>
          <p:nvPr/>
        </p:nvSpPr>
        <p:spPr>
          <a:xfrm>
            <a:off x="1350280" y="2953893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7" name="Shape 607"/>
          <p:cNvSpPr/>
          <p:nvPr/>
        </p:nvSpPr>
        <p:spPr>
          <a:xfrm>
            <a:off x="1208988" y="2992332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08" name="Shape 608"/>
          <p:cNvSpPr/>
          <p:nvPr/>
        </p:nvSpPr>
        <p:spPr>
          <a:xfrm>
            <a:off x="2243248" y="2953893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9" name="Shape 609"/>
          <p:cNvSpPr/>
          <p:nvPr/>
        </p:nvSpPr>
        <p:spPr>
          <a:xfrm>
            <a:off x="2012588" y="299233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610" name="Shape 610"/>
          <p:cNvSpPr/>
          <p:nvPr/>
        </p:nvSpPr>
        <p:spPr>
          <a:xfrm>
            <a:off x="2243248" y="2953893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1" name="Shape 611"/>
          <p:cNvSpPr/>
          <p:nvPr/>
        </p:nvSpPr>
        <p:spPr>
          <a:xfrm>
            <a:off x="3136217" y="2953893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2905556" y="299233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</p:txBody>
      </p:sp>
      <p:sp>
        <p:nvSpPr>
          <p:cNvPr id="613" name="Shape 613"/>
          <p:cNvSpPr/>
          <p:nvPr/>
        </p:nvSpPr>
        <p:spPr>
          <a:xfrm>
            <a:off x="3798525" y="299233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614" name="Shape 614"/>
          <p:cNvSpPr/>
          <p:nvPr/>
        </p:nvSpPr>
        <p:spPr>
          <a:xfrm>
            <a:off x="1341517" y="1995751"/>
            <a:ext cx="872877" cy="892970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5" name="Shape 615"/>
          <p:cNvSpPr/>
          <p:nvPr/>
        </p:nvSpPr>
        <p:spPr>
          <a:xfrm>
            <a:off x="2234485" y="1995751"/>
            <a:ext cx="872878" cy="892970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3" name="Shape 643"/>
          <p:cNvSpPr/>
          <p:nvPr/>
        </p:nvSpPr>
        <p:spPr>
          <a:xfrm>
            <a:off x="737593" y="1579227"/>
            <a:ext cx="26930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44" name="Shape 644"/>
          <p:cNvSpPr/>
          <p:nvPr/>
        </p:nvSpPr>
        <p:spPr>
          <a:xfrm>
            <a:off x="1630562" y="1579227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645" name="Shape 645"/>
          <p:cNvSpPr/>
          <p:nvPr/>
        </p:nvSpPr>
        <p:spPr>
          <a:xfrm>
            <a:off x="2514690" y="1579227"/>
            <a:ext cx="24365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616" name="Shape 616"/>
          <p:cNvSpPr/>
          <p:nvPr/>
        </p:nvSpPr>
        <p:spPr>
          <a:xfrm>
            <a:off x="4851545" y="1971155"/>
            <a:ext cx="158503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7" name="Shape 617"/>
          <p:cNvSpPr/>
          <p:nvPr/>
        </p:nvSpPr>
        <p:spPr>
          <a:xfrm>
            <a:off x="4860310" y="2929296"/>
            <a:ext cx="3571876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4860310" y="2929296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9" name="Shape 619"/>
          <p:cNvSpPr/>
          <p:nvPr/>
        </p:nvSpPr>
        <p:spPr>
          <a:xfrm>
            <a:off x="4719017" y="2967735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20" name="Shape 620"/>
          <p:cNvSpPr/>
          <p:nvPr/>
        </p:nvSpPr>
        <p:spPr>
          <a:xfrm>
            <a:off x="5753278" y="2929296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5611986" y="2967735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22" name="Shape 622"/>
          <p:cNvSpPr/>
          <p:nvPr/>
        </p:nvSpPr>
        <p:spPr>
          <a:xfrm>
            <a:off x="6646247" y="2929296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3" name="Shape 623"/>
          <p:cNvSpPr/>
          <p:nvPr/>
        </p:nvSpPr>
        <p:spPr>
          <a:xfrm>
            <a:off x="6415587" y="2967735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624" name="Shape 624"/>
          <p:cNvSpPr/>
          <p:nvPr/>
        </p:nvSpPr>
        <p:spPr>
          <a:xfrm>
            <a:off x="6646247" y="2929296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5" name="Shape 625"/>
          <p:cNvSpPr/>
          <p:nvPr/>
        </p:nvSpPr>
        <p:spPr>
          <a:xfrm>
            <a:off x="7539216" y="2929296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6" name="Shape 626"/>
          <p:cNvSpPr/>
          <p:nvPr/>
        </p:nvSpPr>
        <p:spPr>
          <a:xfrm>
            <a:off x="7308556" y="2967735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</p:txBody>
      </p:sp>
      <p:sp>
        <p:nvSpPr>
          <p:cNvPr id="627" name="Shape 627"/>
          <p:cNvSpPr/>
          <p:nvPr/>
        </p:nvSpPr>
        <p:spPr>
          <a:xfrm>
            <a:off x="8432185" y="2929296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8" name="Shape 628"/>
          <p:cNvSpPr/>
          <p:nvPr/>
        </p:nvSpPr>
        <p:spPr>
          <a:xfrm>
            <a:off x="8201524" y="2967735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629" name="Shape 629"/>
          <p:cNvSpPr/>
          <p:nvPr/>
        </p:nvSpPr>
        <p:spPr>
          <a:xfrm>
            <a:off x="5030139" y="1971155"/>
            <a:ext cx="158503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0" name="Shape 630"/>
          <p:cNvSpPr/>
          <p:nvPr/>
        </p:nvSpPr>
        <p:spPr>
          <a:xfrm>
            <a:off x="5208733" y="1971155"/>
            <a:ext cx="158503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5387327" y="1971155"/>
            <a:ext cx="158503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2" name="Shape 632"/>
          <p:cNvSpPr/>
          <p:nvPr/>
        </p:nvSpPr>
        <p:spPr>
          <a:xfrm>
            <a:off x="5565921" y="1971155"/>
            <a:ext cx="158503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5744515" y="1971155"/>
            <a:ext cx="158503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4" name="Shape 634"/>
          <p:cNvSpPr/>
          <p:nvPr/>
        </p:nvSpPr>
        <p:spPr>
          <a:xfrm>
            <a:off x="5923109" y="1971155"/>
            <a:ext cx="158503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5" name="Shape 635"/>
          <p:cNvSpPr/>
          <p:nvPr/>
        </p:nvSpPr>
        <p:spPr>
          <a:xfrm>
            <a:off x="6101702" y="1971155"/>
            <a:ext cx="158503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6280296" y="1971155"/>
            <a:ext cx="158503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6458890" y="1971155"/>
            <a:ext cx="158503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8" name="Shape 638"/>
          <p:cNvSpPr/>
          <p:nvPr/>
        </p:nvSpPr>
        <p:spPr>
          <a:xfrm>
            <a:off x="6637484" y="1971155"/>
            <a:ext cx="158503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9" name="Shape 639"/>
          <p:cNvSpPr/>
          <p:nvPr/>
        </p:nvSpPr>
        <p:spPr>
          <a:xfrm>
            <a:off x="6816077" y="1971155"/>
            <a:ext cx="158503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0" name="Shape 640"/>
          <p:cNvSpPr/>
          <p:nvPr/>
        </p:nvSpPr>
        <p:spPr>
          <a:xfrm>
            <a:off x="6994671" y="1971155"/>
            <a:ext cx="158503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7173265" y="1971155"/>
            <a:ext cx="158503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2" name="Shape 642"/>
          <p:cNvSpPr/>
          <p:nvPr/>
        </p:nvSpPr>
        <p:spPr>
          <a:xfrm>
            <a:off x="7351859" y="1971155"/>
            <a:ext cx="158503" cy="892969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6" name="Shape 646"/>
          <p:cNvSpPr/>
          <p:nvPr/>
        </p:nvSpPr>
        <p:spPr>
          <a:xfrm>
            <a:off x="4783404" y="1554630"/>
            <a:ext cx="26930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47" name="Shape 647"/>
          <p:cNvSpPr/>
          <p:nvPr/>
        </p:nvSpPr>
        <p:spPr>
          <a:xfrm>
            <a:off x="4961998" y="1554630"/>
            <a:ext cx="25327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648" name="Shape 648"/>
          <p:cNvSpPr/>
          <p:nvPr/>
        </p:nvSpPr>
        <p:spPr>
          <a:xfrm>
            <a:off x="5131751" y="1554630"/>
            <a:ext cx="24365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649" name="Shape 649"/>
          <p:cNvSpPr/>
          <p:nvPr/>
        </p:nvSpPr>
        <p:spPr>
          <a:xfrm>
            <a:off x="5354957" y="1554630"/>
            <a:ext cx="30296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54" name="Shape 755"/>
          <p:cNvSpPr/>
          <p:nvPr/>
        </p:nvSpPr>
        <p:spPr>
          <a:xfrm>
            <a:off x="4719018" y="3547701"/>
            <a:ext cx="2820965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Avg Response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(0+1+2)/3 = </a:t>
            </a:r>
            <a:r>
              <a:rPr sz="2531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1</a:t>
            </a:r>
          </a:p>
        </p:txBody>
      </p:sp>
      <p:sp>
        <p:nvSpPr>
          <p:cNvPr id="55" name="Shape 756"/>
          <p:cNvSpPr/>
          <p:nvPr/>
        </p:nvSpPr>
        <p:spPr>
          <a:xfrm>
            <a:off x="575123" y="3506842"/>
            <a:ext cx="2820965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Avg Response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(0+5+10)/3 = </a:t>
            </a:r>
            <a:r>
              <a:rPr sz="2531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1395" y="5517842"/>
            <a:ext cx="8861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0070C0"/>
              </a:buClr>
              <a:buSzPct val="60000"/>
              <a:buFont typeface="Wingdings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 reasons why RR could be better?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know run-time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each job, gives short jobs a chance to run and finish fast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758" y="4688457"/>
            <a:ext cx="7463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0070C0"/>
              </a:buClr>
              <a:buSzPct val="60000"/>
              <a:buFont typeface="Wingdings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what way is RR worse?</a:t>
            </a:r>
          </a:p>
          <a:p>
            <a:pPr algn="l"/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Ave. turn-around time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equal job lengths is horrible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" grpId="0" animBg="1"/>
      <p:bldP spid="629" grpId="0" animBg="1"/>
      <p:bldP spid="631" grpId="0" animBg="1"/>
      <p:bldP spid="632" grpId="0" animBg="1"/>
      <p:bldP spid="634" grpId="0" animBg="1"/>
      <p:bldP spid="635" grpId="0" animBg="1"/>
      <p:bldP spid="636" grpId="0" animBg="1"/>
      <p:bldP spid="637" grpId="0" animBg="1"/>
      <p:bldP spid="638" grpId="0" animBg="1"/>
      <p:bldP spid="639" grpId="0" animBg="1"/>
      <p:bldP spid="640" grpId="0" animBg="1"/>
      <p:bldP spid="641" grpId="0" animBg="1"/>
      <p:bldP spid="642" grpId="0" animBg="1"/>
      <p:bldP spid="54" grpId="0" animBg="1"/>
      <p:bldP spid="55" grpId="0" animBg="1"/>
      <p:bldP spid="58" grpId="0" build="p"/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Shape 760"/>
          <p:cNvSpPr>
            <a:spLocks noGrp="1"/>
          </p:cNvSpPr>
          <p:nvPr>
            <p:ph type="body" idx="4294967295"/>
          </p:nvPr>
        </p:nvSpPr>
        <p:spPr>
          <a:xfrm>
            <a:off x="6126882" y="1797100"/>
            <a:ext cx="3017118" cy="187300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1497FC"/>
                </a:solidFill>
                <a:ea typeface="Helvetica"/>
                <a:cs typeface="Calibri" panose="020F0502020204030204" pitchFamily="34" charset="0"/>
                <a:sym typeface="Helvetica"/>
              </a:rPr>
              <a:t>Metrics</a:t>
            </a:r>
            <a:r>
              <a:rPr sz="2672" dirty="0">
                <a:solidFill>
                  <a:srgbClr val="1497FC"/>
                </a:solidFill>
                <a:cs typeface="Calibri" panose="020F0502020204030204" pitchFamily="34" charset="0"/>
              </a:rPr>
              <a:t>:</a:t>
            </a:r>
            <a:br>
              <a:rPr sz="2672" dirty="0">
                <a:solidFill>
                  <a:srgbClr val="1497FC"/>
                </a:solidFill>
                <a:cs typeface="Calibri" panose="020F0502020204030204" pitchFamily="34" charset="0"/>
              </a:rPr>
            </a:br>
            <a:r>
              <a:rPr sz="2672" dirty="0">
                <a:solidFill>
                  <a:srgbClr val="1497FC"/>
                </a:solidFill>
                <a:cs typeface="Calibri" panose="020F0502020204030204" pitchFamily="34" charset="0"/>
              </a:rPr>
              <a:t>turnaround_time</a:t>
            </a:r>
            <a:br>
              <a:rPr sz="2672" dirty="0">
                <a:solidFill>
                  <a:srgbClr val="53585F"/>
                </a:solidFill>
                <a:cs typeface="Calibri" panose="020F0502020204030204" pitchFamily="34" charset="0"/>
              </a:rPr>
            </a:br>
            <a:r>
              <a:rPr sz="2672" dirty="0">
                <a:solidFill>
                  <a:srgbClr val="1497FC"/>
                </a:solidFill>
                <a:cs typeface="Calibri" panose="020F0502020204030204" pitchFamily="34" charset="0"/>
              </a:rPr>
              <a:t>response_time</a:t>
            </a:r>
            <a:br>
              <a:rPr sz="2672" dirty="0">
                <a:solidFill>
                  <a:srgbClr val="53585F"/>
                </a:solidFill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cs typeface="Calibri" panose="020F0502020204030204" pitchFamily="34" charset="0"/>
              </a:rPr>
              <a:t>	</a:t>
            </a:r>
          </a:p>
        </p:txBody>
      </p:sp>
      <p:sp>
        <p:nvSpPr>
          <p:cNvPr id="761" name="Shape 761"/>
          <p:cNvSpPr/>
          <p:nvPr/>
        </p:nvSpPr>
        <p:spPr>
          <a:xfrm>
            <a:off x="3348633" y="1796797"/>
            <a:ext cx="2169914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Schedulers</a:t>
            </a: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FIFO</a:t>
            </a:r>
            <a:b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SJF</a:t>
            </a:r>
            <a:b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STCF</a:t>
            </a:r>
            <a:b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</a:p>
        </p:txBody>
      </p:sp>
      <p:sp>
        <p:nvSpPr>
          <p:cNvPr id="762" name="Shape 762"/>
          <p:cNvSpPr/>
          <p:nvPr/>
        </p:nvSpPr>
        <p:spPr>
          <a:xfrm>
            <a:off x="491133" y="1796797"/>
            <a:ext cx="2302790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D45954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Workloads</a:t>
            </a:r>
            <a:r>
              <a:rPr sz="2672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sz="2672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 err="1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arrival_time</a:t>
            </a:r>
            <a:br>
              <a:rPr sz="2672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 err="1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run_time</a:t>
            </a:r>
            <a:endParaRPr sz="2672" dirty="0">
              <a:solidFill>
                <a:srgbClr val="D4595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9333F3-E5DB-AD4B-BC5F-298B3381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7591425" cy="762000"/>
          </a:xfrm>
        </p:spPr>
        <p:txBody>
          <a:bodyPr/>
          <a:lstStyle/>
          <a:p>
            <a:r>
              <a:rPr lang="en-US" dirty="0"/>
              <a:t>Scheduling Basics</a:t>
            </a:r>
            <a:endParaRPr lang="en-CN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/>
          </p:cNvSpPr>
          <p:nvPr>
            <p:ph type="body" idx="4294967295"/>
          </p:nvPr>
        </p:nvSpPr>
        <p:spPr>
          <a:xfrm>
            <a:off x="357762" y="1844824"/>
            <a:ext cx="7804547" cy="3535040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4. The run-time of each job is known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2B4921-A1D2-404D-9639-B546D97D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Assumptions</a:t>
            </a:r>
            <a:endParaRPr lang="en-CN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/>
        </p:nvSpPr>
        <p:spPr>
          <a:xfrm>
            <a:off x="3440906" y="2575107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72" name="Shape 772"/>
          <p:cNvSpPr/>
          <p:nvPr/>
        </p:nvSpPr>
        <p:spPr>
          <a:xfrm>
            <a:off x="3003185" y="3533248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3" name="Shape 773"/>
          <p:cNvSpPr/>
          <p:nvPr/>
        </p:nvSpPr>
        <p:spPr>
          <a:xfrm>
            <a:off x="3003186" y="3533249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4" name="Shape 774"/>
          <p:cNvSpPr/>
          <p:nvPr/>
        </p:nvSpPr>
        <p:spPr>
          <a:xfrm>
            <a:off x="2861893" y="3571687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75" name="Shape 775"/>
          <p:cNvSpPr/>
          <p:nvPr/>
        </p:nvSpPr>
        <p:spPr>
          <a:xfrm>
            <a:off x="3896154" y="3533249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6" name="Shape 776"/>
          <p:cNvSpPr/>
          <p:nvPr/>
        </p:nvSpPr>
        <p:spPr>
          <a:xfrm>
            <a:off x="3665494" y="357168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777" name="Shape 777"/>
          <p:cNvSpPr/>
          <p:nvPr/>
        </p:nvSpPr>
        <p:spPr>
          <a:xfrm>
            <a:off x="4789123" y="3533249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8" name="Shape 778"/>
          <p:cNvSpPr/>
          <p:nvPr/>
        </p:nvSpPr>
        <p:spPr>
          <a:xfrm>
            <a:off x="4558462" y="357168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</a:p>
        </p:txBody>
      </p:sp>
      <p:sp>
        <p:nvSpPr>
          <p:cNvPr id="779" name="Shape 779"/>
          <p:cNvSpPr/>
          <p:nvPr/>
        </p:nvSpPr>
        <p:spPr>
          <a:xfrm>
            <a:off x="4789123" y="3533249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0" name="Shape 780"/>
          <p:cNvSpPr/>
          <p:nvPr/>
        </p:nvSpPr>
        <p:spPr>
          <a:xfrm>
            <a:off x="5682092" y="3533249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1" name="Shape 781"/>
          <p:cNvSpPr/>
          <p:nvPr/>
        </p:nvSpPr>
        <p:spPr>
          <a:xfrm>
            <a:off x="5451431" y="357168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</a:p>
        </p:txBody>
      </p:sp>
      <p:sp>
        <p:nvSpPr>
          <p:cNvPr id="782" name="Shape 782"/>
          <p:cNvSpPr/>
          <p:nvPr/>
        </p:nvSpPr>
        <p:spPr>
          <a:xfrm>
            <a:off x="6575061" y="3533249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3" name="Shape 783"/>
          <p:cNvSpPr/>
          <p:nvPr/>
        </p:nvSpPr>
        <p:spPr>
          <a:xfrm>
            <a:off x="6344400" y="357168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</a:p>
        </p:txBody>
      </p:sp>
      <p:sp>
        <p:nvSpPr>
          <p:cNvPr id="784" name="Shape 784"/>
          <p:cNvSpPr/>
          <p:nvPr/>
        </p:nvSpPr>
        <p:spPr>
          <a:xfrm>
            <a:off x="1901685" y="2768015"/>
            <a:ext cx="7325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Disk:</a:t>
            </a:r>
          </a:p>
        </p:txBody>
      </p:sp>
      <p:sp>
        <p:nvSpPr>
          <p:cNvPr id="785" name="Shape 785"/>
          <p:cNvSpPr/>
          <p:nvPr/>
        </p:nvSpPr>
        <p:spPr>
          <a:xfrm>
            <a:off x="2994421" y="1503545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86" name="Shape 786"/>
          <p:cNvSpPr/>
          <p:nvPr/>
        </p:nvSpPr>
        <p:spPr>
          <a:xfrm>
            <a:off x="5217914" y="1503545"/>
            <a:ext cx="1367266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87" name="Shape 787"/>
          <p:cNvSpPr/>
          <p:nvPr/>
        </p:nvSpPr>
        <p:spPr>
          <a:xfrm>
            <a:off x="1911303" y="1696453"/>
            <a:ext cx="7229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CPU:</a:t>
            </a:r>
          </a:p>
        </p:txBody>
      </p:sp>
      <p:sp>
        <p:nvSpPr>
          <p:cNvPr id="788" name="Shape 788"/>
          <p:cNvSpPr/>
          <p:nvPr/>
        </p:nvSpPr>
        <p:spPr>
          <a:xfrm>
            <a:off x="4333875" y="2575107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89" name="Shape 789"/>
          <p:cNvSpPr/>
          <p:nvPr/>
        </p:nvSpPr>
        <p:spPr>
          <a:xfrm>
            <a:off x="3887390" y="1503545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90" name="Shape 790"/>
          <p:cNvSpPr/>
          <p:nvPr/>
        </p:nvSpPr>
        <p:spPr>
          <a:xfrm>
            <a:off x="4780360" y="1503545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0458" y="4662537"/>
            <a:ext cx="7896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Job A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hold on to CPU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while blocked waiting for disk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EA1C72-54A6-5D44-9562-E92BC1C9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I/O Aware</a:t>
            </a:r>
            <a:endParaRPr lang="en-CN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/>
        </p:nvSpPr>
        <p:spPr>
          <a:xfrm>
            <a:off x="3440906" y="2575107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94" name="Shape 794"/>
          <p:cNvSpPr/>
          <p:nvPr/>
        </p:nvSpPr>
        <p:spPr>
          <a:xfrm>
            <a:off x="3003185" y="3533248"/>
            <a:ext cx="3571875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5" name="Shape 795"/>
          <p:cNvSpPr/>
          <p:nvPr/>
        </p:nvSpPr>
        <p:spPr>
          <a:xfrm>
            <a:off x="3003186" y="3533249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6" name="Shape 796"/>
          <p:cNvSpPr/>
          <p:nvPr/>
        </p:nvSpPr>
        <p:spPr>
          <a:xfrm>
            <a:off x="2861893" y="3571687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97" name="Shape 797"/>
          <p:cNvSpPr/>
          <p:nvPr/>
        </p:nvSpPr>
        <p:spPr>
          <a:xfrm>
            <a:off x="3896154" y="3533249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8" name="Shape 798"/>
          <p:cNvSpPr/>
          <p:nvPr/>
        </p:nvSpPr>
        <p:spPr>
          <a:xfrm>
            <a:off x="3665494" y="357168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799" name="Shape 799"/>
          <p:cNvSpPr/>
          <p:nvPr/>
        </p:nvSpPr>
        <p:spPr>
          <a:xfrm>
            <a:off x="4789123" y="3533249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0" name="Shape 800"/>
          <p:cNvSpPr/>
          <p:nvPr/>
        </p:nvSpPr>
        <p:spPr>
          <a:xfrm>
            <a:off x="4558462" y="357168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</a:p>
        </p:txBody>
      </p:sp>
      <p:sp>
        <p:nvSpPr>
          <p:cNvPr id="801" name="Shape 801"/>
          <p:cNvSpPr/>
          <p:nvPr/>
        </p:nvSpPr>
        <p:spPr>
          <a:xfrm>
            <a:off x="4789123" y="3533249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2" name="Shape 802"/>
          <p:cNvSpPr/>
          <p:nvPr/>
        </p:nvSpPr>
        <p:spPr>
          <a:xfrm>
            <a:off x="5682092" y="3533249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3" name="Shape 803"/>
          <p:cNvSpPr/>
          <p:nvPr/>
        </p:nvSpPr>
        <p:spPr>
          <a:xfrm>
            <a:off x="5451431" y="357168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60</a:t>
            </a:r>
          </a:p>
        </p:txBody>
      </p:sp>
      <p:sp>
        <p:nvSpPr>
          <p:cNvPr id="804" name="Shape 804"/>
          <p:cNvSpPr/>
          <p:nvPr/>
        </p:nvSpPr>
        <p:spPr>
          <a:xfrm>
            <a:off x="6575061" y="3533249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5" name="Shape 805"/>
          <p:cNvSpPr/>
          <p:nvPr/>
        </p:nvSpPr>
        <p:spPr>
          <a:xfrm>
            <a:off x="6344400" y="3571687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</a:p>
        </p:txBody>
      </p:sp>
      <p:sp>
        <p:nvSpPr>
          <p:cNvPr id="806" name="Shape 806"/>
          <p:cNvSpPr/>
          <p:nvPr/>
        </p:nvSpPr>
        <p:spPr>
          <a:xfrm>
            <a:off x="1901685" y="2768015"/>
            <a:ext cx="73257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Disk:</a:t>
            </a:r>
          </a:p>
        </p:txBody>
      </p:sp>
      <p:sp>
        <p:nvSpPr>
          <p:cNvPr id="807" name="Shape 807"/>
          <p:cNvSpPr/>
          <p:nvPr/>
        </p:nvSpPr>
        <p:spPr>
          <a:xfrm>
            <a:off x="2994421" y="1503545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28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1828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8" name="Shape 808"/>
          <p:cNvSpPr/>
          <p:nvPr/>
        </p:nvSpPr>
        <p:spPr>
          <a:xfrm>
            <a:off x="5217914" y="1503545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09" name="Shape 809"/>
          <p:cNvSpPr/>
          <p:nvPr/>
        </p:nvSpPr>
        <p:spPr>
          <a:xfrm>
            <a:off x="1911303" y="1696453"/>
            <a:ext cx="72295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CPU:</a:t>
            </a:r>
          </a:p>
        </p:txBody>
      </p:sp>
      <p:sp>
        <p:nvSpPr>
          <p:cNvPr id="810" name="Shape 810"/>
          <p:cNvSpPr/>
          <p:nvPr/>
        </p:nvSpPr>
        <p:spPr>
          <a:xfrm>
            <a:off x="4333875" y="2575107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811" name="Shape 811"/>
          <p:cNvSpPr/>
          <p:nvPr/>
        </p:nvSpPr>
        <p:spPr>
          <a:xfrm>
            <a:off x="3887390" y="1503545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28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1828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2" name="Shape 812"/>
          <p:cNvSpPr/>
          <p:nvPr/>
        </p:nvSpPr>
        <p:spPr>
          <a:xfrm>
            <a:off x="4780360" y="1503545"/>
            <a:ext cx="476902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28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1828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4324946" y="1503545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14" name="Shape 814"/>
          <p:cNvSpPr/>
          <p:nvPr/>
        </p:nvSpPr>
        <p:spPr>
          <a:xfrm>
            <a:off x="3431977" y="1503545"/>
            <a:ext cx="47690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8711" y="4484637"/>
            <a:ext cx="81595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Treat Job A as 3 separate CPU bursts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Job A completes I/O, another Job A is ready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 burst is shorter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 Job B, so with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Job A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preempts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Job 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EA9CD8-AAA8-444B-A384-517CDED9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Aware (Overlap)</a:t>
            </a:r>
            <a:endParaRPr lang="en-CN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Shape 820"/>
          <p:cNvSpPr>
            <a:spLocks noGrp="1"/>
          </p:cNvSpPr>
          <p:nvPr>
            <p:ph type="body" idx="4294967295"/>
          </p:nvPr>
        </p:nvSpPr>
        <p:spPr>
          <a:xfrm>
            <a:off x="467544" y="1844824"/>
            <a:ext cx="7804547" cy="3535040"/>
          </a:xfrm>
          <a:prstGeom prst="rect">
            <a:avLst/>
          </a:prstGeom>
        </p:spPr>
        <p:txBody>
          <a:bodyPr/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strike="sngStrike" dirty="0"/>
              <a:t>4. The run-time of each job is known</a:t>
            </a:r>
            <a:br>
              <a:rPr sz="2672" strike="sngStrike" dirty="0"/>
            </a:br>
            <a:r>
              <a:rPr sz="2672" dirty="0">
                <a:solidFill>
                  <a:srgbClr val="FFFFFF"/>
                </a:solidFill>
              </a:rPr>
              <a:t>    </a:t>
            </a:r>
            <a:r>
              <a:rPr sz="2672" dirty="0">
                <a:solidFill>
                  <a:srgbClr val="11DBE3"/>
                </a:solidFill>
              </a:rPr>
              <a:t>(need smarter, fancier scheduler)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471AC7-6752-F44A-AE4B-BCA75A47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Assumptions</a:t>
            </a:r>
            <a:endParaRPr lang="en-CN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729"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56" dirty="0"/>
              <a:t>MLFQ (Multi-Level Feedback Queue)</a:t>
            </a:r>
            <a:endParaRPr sz="3656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26739" y="1828801"/>
            <a:ext cx="8036213" cy="4297363"/>
          </a:xfr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Goal: general-purpose scheduling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53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Must support two job types with distinct goals</a:t>
            </a:r>
            <a:br>
              <a:rPr lang="en-US" sz="2531" dirty="0"/>
            </a:br>
            <a:r>
              <a:rPr lang="en-US" sz="2531" dirty="0"/>
              <a:t> - “</a:t>
            </a:r>
            <a:r>
              <a:rPr lang="en-US" sz="2531" dirty="0">
                <a:solidFill>
                  <a:srgbClr val="0070C0"/>
                </a:solidFill>
              </a:rPr>
              <a:t>interactive</a:t>
            </a:r>
            <a:r>
              <a:rPr lang="en-US" sz="2531" dirty="0"/>
              <a:t>” programs care about </a:t>
            </a:r>
            <a:r>
              <a:rPr lang="en-US" sz="2531" dirty="0">
                <a:solidFill>
                  <a:srgbClr val="0070C0"/>
                </a:solidFill>
              </a:rPr>
              <a:t>response time</a:t>
            </a:r>
            <a:br>
              <a:rPr lang="en-US" sz="2531" dirty="0"/>
            </a:br>
            <a:r>
              <a:rPr lang="en-US" sz="2531" dirty="0"/>
              <a:t> - “</a:t>
            </a:r>
            <a:r>
              <a:rPr lang="en-US" sz="2531" dirty="0">
                <a:solidFill>
                  <a:srgbClr val="7030A0"/>
                </a:solidFill>
              </a:rPr>
              <a:t>batch</a:t>
            </a:r>
            <a:r>
              <a:rPr lang="en-US" sz="2531" dirty="0"/>
              <a:t>” programs care about </a:t>
            </a:r>
            <a:r>
              <a:rPr lang="en-US" sz="2531" dirty="0">
                <a:solidFill>
                  <a:srgbClr val="7030A0"/>
                </a:solidFill>
              </a:rPr>
              <a:t>turnaround time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531" dirty="0">
              <a:solidFill>
                <a:srgbClr val="7030A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Approach: multiple levels of round-robin;</a:t>
            </a:r>
            <a:br>
              <a:rPr lang="en-US" sz="2531" dirty="0"/>
            </a:br>
            <a:r>
              <a:rPr lang="en-US" sz="2531" dirty="0"/>
              <a:t>each level has higher priority than lower levels and preempts them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/>
              <a:t>Vocabulary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34423" y="1592709"/>
            <a:ext cx="8526518" cy="498324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070C0"/>
                </a:solidFill>
                <a:sym typeface="Helvetica"/>
              </a:rPr>
              <a:t>Workload</a:t>
            </a:r>
            <a:r>
              <a:rPr lang="en-US" sz="2000" dirty="0">
                <a:solidFill>
                  <a:srgbClr val="000000"/>
                </a:solidFill>
              </a:rPr>
              <a:t>: set of job descriptions (arrival time, </a:t>
            </a:r>
            <a:r>
              <a:rPr lang="en-US" sz="2000" dirty="0" err="1">
                <a:solidFill>
                  <a:srgbClr val="000000"/>
                </a:solidFill>
              </a:rPr>
              <a:t>run_time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lvl="1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</a:rPr>
              <a:t>Job: View as current CPU burst of a process</a:t>
            </a:r>
          </a:p>
          <a:p>
            <a:pPr lvl="1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000000"/>
                </a:solidFill>
              </a:rPr>
              <a:t>Process alternates between CPU and I/O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process moves between ready and blocked queues</a:t>
            </a:r>
          </a:p>
          <a:p>
            <a:pPr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070C0"/>
                </a:solidFill>
                <a:sym typeface="Helvetica"/>
              </a:rPr>
              <a:t>Scheduler</a:t>
            </a:r>
            <a:r>
              <a:rPr lang="en-US" sz="2000" dirty="0">
                <a:solidFill>
                  <a:srgbClr val="000000"/>
                </a:solidFill>
              </a:rPr>
              <a:t>: logic that decides which ready job to run</a:t>
            </a:r>
          </a:p>
          <a:p>
            <a:pPr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070C0"/>
                </a:solidFill>
                <a:sym typeface="Helvetica"/>
              </a:rPr>
              <a:t>Metric</a:t>
            </a:r>
            <a:r>
              <a:rPr lang="en-US" sz="2000" dirty="0">
                <a:solidFill>
                  <a:srgbClr val="000000"/>
                </a:solidFill>
              </a:rPr>
              <a:t>: measurement of scheduling quality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>
            <a:spLocks noGrp="1"/>
          </p:cNvSpPr>
          <p:nvPr>
            <p:ph type="body" idx="4294967295"/>
          </p:nvPr>
        </p:nvSpPr>
        <p:spPr>
          <a:xfrm>
            <a:off x="357762" y="1517209"/>
            <a:ext cx="7804547" cy="102356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cs typeface="Calibri" panose="020F0502020204030204" pitchFamily="34" charset="0"/>
              </a:rPr>
              <a:t>Rule 1: If priority(A) &gt; Priority(B), A runs</a:t>
            </a:r>
            <a:endParaRPr lang="en-US" sz="2672" dirty="0">
              <a:cs typeface="Calibri" panose="020F0502020204030204" pitchFamily="34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cs typeface="Calibri" panose="020F0502020204030204" pitchFamily="34" charset="0"/>
              </a:rPr>
              <a:t>Rule 2: If priority(A) == Priority(B), A &amp; B run in RR</a:t>
            </a:r>
          </a:p>
        </p:txBody>
      </p:sp>
      <p:sp>
        <p:nvSpPr>
          <p:cNvPr id="829" name="Shape 829"/>
          <p:cNvSpPr/>
          <p:nvPr/>
        </p:nvSpPr>
        <p:spPr>
          <a:xfrm>
            <a:off x="1649016" y="2869621"/>
            <a:ext cx="518388" cy="518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830" name="Shape 830"/>
          <p:cNvSpPr/>
          <p:nvPr/>
        </p:nvSpPr>
        <p:spPr>
          <a:xfrm>
            <a:off x="1649015" y="3494699"/>
            <a:ext cx="518387" cy="518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BDB4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831" name="Shape 831"/>
          <p:cNvSpPr/>
          <p:nvPr/>
        </p:nvSpPr>
        <p:spPr>
          <a:xfrm>
            <a:off x="1649015" y="4744855"/>
            <a:ext cx="518387" cy="518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832" name="Shape 832"/>
          <p:cNvSpPr/>
          <p:nvPr/>
        </p:nvSpPr>
        <p:spPr>
          <a:xfrm>
            <a:off x="709803" y="2879922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Q3</a:t>
            </a:r>
          </a:p>
        </p:txBody>
      </p:sp>
      <p:sp>
        <p:nvSpPr>
          <p:cNvPr id="833" name="Shape 833"/>
          <p:cNvSpPr/>
          <p:nvPr/>
        </p:nvSpPr>
        <p:spPr>
          <a:xfrm>
            <a:off x="709803" y="3505000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Q2</a:t>
            </a:r>
          </a:p>
        </p:txBody>
      </p:sp>
      <p:sp>
        <p:nvSpPr>
          <p:cNvPr id="834" name="Shape 834"/>
          <p:cNvSpPr/>
          <p:nvPr/>
        </p:nvSpPr>
        <p:spPr>
          <a:xfrm>
            <a:off x="709803" y="4130078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Q1</a:t>
            </a:r>
          </a:p>
        </p:txBody>
      </p:sp>
      <p:sp>
        <p:nvSpPr>
          <p:cNvPr id="835" name="Shape 835"/>
          <p:cNvSpPr/>
          <p:nvPr/>
        </p:nvSpPr>
        <p:spPr>
          <a:xfrm>
            <a:off x="709803" y="4755156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Q0</a:t>
            </a:r>
          </a:p>
        </p:txBody>
      </p:sp>
      <p:sp>
        <p:nvSpPr>
          <p:cNvPr id="836" name="Shape 836"/>
          <p:cNvSpPr/>
          <p:nvPr/>
        </p:nvSpPr>
        <p:spPr>
          <a:xfrm>
            <a:off x="2631281" y="4744855"/>
            <a:ext cx="518387" cy="5183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837" name="Shape 837"/>
          <p:cNvSpPr/>
          <p:nvPr/>
        </p:nvSpPr>
        <p:spPr>
          <a:xfrm>
            <a:off x="2228794" y="5016855"/>
            <a:ext cx="3410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8" name="Shape 838"/>
          <p:cNvSpPr/>
          <p:nvPr/>
        </p:nvSpPr>
        <p:spPr>
          <a:xfrm>
            <a:off x="1246528" y="5016855"/>
            <a:ext cx="3410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1246528" y="3766698"/>
            <a:ext cx="3410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0" name="Shape 840"/>
          <p:cNvSpPr/>
          <p:nvPr/>
        </p:nvSpPr>
        <p:spPr>
          <a:xfrm>
            <a:off x="1246528" y="3105902"/>
            <a:ext cx="3410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hape 855"/>
          <p:cNvSpPr/>
          <p:nvPr/>
        </p:nvSpPr>
        <p:spPr>
          <a:xfrm>
            <a:off x="4163284" y="2858358"/>
            <a:ext cx="4869461" cy="3381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latin typeface="Calibri" panose="020F0502020204030204" pitchFamily="34" charset="0"/>
                <a:cs typeface="Calibri" panose="020F0502020204030204" pitchFamily="34" charset="0"/>
              </a:rPr>
              <a:t>“Multi-level”</a:t>
            </a:r>
          </a:p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alibri" panose="020F0502020204030204" pitchFamily="34" charset="0"/>
                <a:cs typeface="Calibri" panose="020F0502020204030204" pitchFamily="34" charset="0"/>
              </a:rPr>
              <a:t>How to know </a:t>
            </a:r>
            <a:r>
              <a:rPr lang="en-US" sz="2672" dirty="0">
                <a:latin typeface="Calibri" panose="020F0502020204030204" pitchFamily="34" charset="0"/>
                <a:cs typeface="Calibri" panose="020F0502020204030204" pitchFamily="34" charset="0"/>
              </a:rPr>
              <a:t>how to </a:t>
            </a:r>
            <a:r>
              <a:rPr sz="2672" dirty="0">
                <a:latin typeface="Calibri" panose="020F0502020204030204" pitchFamily="34" charset="0"/>
                <a:cs typeface="Calibri" panose="020F0502020204030204" pitchFamily="34" charset="0"/>
              </a:rPr>
              <a:t>set priority?</a:t>
            </a:r>
          </a:p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alibri" panose="020F0502020204030204" pitchFamily="34" charset="0"/>
                <a:cs typeface="Calibri" panose="020F0502020204030204" pitchFamily="34" charset="0"/>
              </a:rPr>
              <a:t>Approach 1: </a:t>
            </a:r>
            <a:r>
              <a:rPr sz="2672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nice</a:t>
            </a:r>
            <a:br>
              <a:rPr sz="2672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latin typeface="Calibri" panose="020F0502020204030204" pitchFamily="34" charset="0"/>
                <a:cs typeface="Calibri" panose="020F0502020204030204" pitchFamily="34" charset="0"/>
              </a:rPr>
              <a:t>Approach 2: </a:t>
            </a:r>
            <a:r>
              <a:rPr sz="2672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  <a:r>
              <a:rPr lang="en-US" sz="2672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“feedback”</a:t>
            </a:r>
            <a:endParaRPr sz="2672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EA59D8-5FB5-B84A-AEFE-8486ADD9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Priorities</a:t>
            </a:r>
            <a:endParaRPr lang="en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/>
          </p:cNvSpPr>
          <p:nvPr>
            <p:ph type="body" idx="4294967295"/>
          </p:nvPr>
        </p:nvSpPr>
        <p:spPr>
          <a:xfrm>
            <a:off x="357762" y="1772816"/>
            <a:ext cx="8987730" cy="410445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Use </a:t>
            </a:r>
            <a:r>
              <a:rPr lang="en-US" sz="2672" dirty="0">
                <a:solidFill>
                  <a:srgbClr val="0070C0"/>
                </a:solidFill>
              </a:rPr>
              <a:t>past</a:t>
            </a:r>
            <a:r>
              <a:rPr lang="en-US" sz="2672" dirty="0"/>
              <a:t> behavior of process to </a:t>
            </a:r>
            <a:r>
              <a:rPr lang="en-US" sz="2672" dirty="0">
                <a:solidFill>
                  <a:srgbClr val="0070C0"/>
                </a:solidFill>
              </a:rPr>
              <a:t>predict future </a:t>
            </a:r>
            <a:r>
              <a:rPr lang="en-US" sz="2672" dirty="0"/>
              <a:t>behavior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/>
              <a:t>Common technique in systems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dirty="0"/>
              <a:t>Processes alternate between </a:t>
            </a:r>
            <a:r>
              <a:rPr sz="2672" dirty="0">
                <a:solidFill>
                  <a:srgbClr val="0070C0"/>
                </a:solidFill>
              </a:rPr>
              <a:t>I/O </a:t>
            </a:r>
            <a:r>
              <a:rPr sz="2672" dirty="0"/>
              <a:t>and </a:t>
            </a:r>
            <a:r>
              <a:rPr sz="2672" dirty="0">
                <a:solidFill>
                  <a:srgbClr val="0070C0"/>
                </a:solidFill>
              </a:rPr>
              <a:t>CPU</a:t>
            </a:r>
            <a:r>
              <a:rPr sz="2672" dirty="0"/>
              <a:t> work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 dirty="0"/>
              <a:t>Guess </a:t>
            </a:r>
            <a:r>
              <a:rPr lang="en-US" sz="2672" dirty="0"/>
              <a:t>how</a:t>
            </a:r>
            <a:r>
              <a:rPr sz="2672" dirty="0"/>
              <a:t> </a:t>
            </a:r>
            <a:r>
              <a:rPr lang="en-US" sz="2672" dirty="0"/>
              <a:t>CPU burst (</a:t>
            </a:r>
            <a:r>
              <a:rPr sz="2672" dirty="0"/>
              <a:t>job</a:t>
            </a:r>
            <a:r>
              <a:rPr lang="en-US" sz="2672" dirty="0"/>
              <a:t>)</a:t>
            </a:r>
            <a:r>
              <a:rPr sz="2672" dirty="0"/>
              <a:t> </a:t>
            </a:r>
            <a:r>
              <a:rPr sz="2672" dirty="0">
                <a:solidFill>
                  <a:srgbClr val="0070C0"/>
                </a:solidFill>
              </a:rPr>
              <a:t>will </a:t>
            </a:r>
            <a:r>
              <a:rPr lang="en-US" sz="2672" dirty="0">
                <a:solidFill>
                  <a:srgbClr val="0070C0"/>
                </a:solidFill>
              </a:rPr>
              <a:t>behave </a:t>
            </a:r>
            <a:r>
              <a:rPr lang="en-US" sz="2672" dirty="0"/>
              <a:t>based </a:t>
            </a:r>
            <a:r>
              <a:rPr sz="2672" dirty="0"/>
              <a:t>on past </a:t>
            </a:r>
            <a:r>
              <a:rPr lang="en-US" sz="2672" dirty="0"/>
              <a:t>CPU bursts (</a:t>
            </a:r>
            <a:r>
              <a:rPr sz="2672" dirty="0"/>
              <a:t>jobs</a:t>
            </a:r>
            <a:r>
              <a:rPr lang="en-US" sz="2672" dirty="0"/>
              <a:t>)</a:t>
            </a:r>
            <a:r>
              <a:rPr sz="2672" dirty="0"/>
              <a:t> </a:t>
            </a:r>
            <a:r>
              <a:rPr lang="en-US" sz="2672" dirty="0"/>
              <a:t>of this process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How to set the priority at the start?</a:t>
            </a:r>
            <a:endParaRPr sz="2672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4D9B2-F29C-8441-978F-75DCAC4C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CN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/>
          </p:cNvSpPr>
          <p:nvPr>
            <p:ph type="body" idx="4294967295"/>
          </p:nvPr>
        </p:nvSpPr>
        <p:spPr>
          <a:xfrm>
            <a:off x="357762" y="1772816"/>
            <a:ext cx="8987730" cy="262309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Starvation: Jobs with top priorities always occupy CPU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Interactive Job: How to identify them and guarantee them to be scheduled with a short response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46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4D9B2-F29C-8441-978F-75DCAC4C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MLFQ?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515797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>
            <a:spLocks noGrp="1"/>
          </p:cNvSpPr>
          <p:nvPr>
            <p:ph type="body" idx="4294967295"/>
          </p:nvPr>
        </p:nvSpPr>
        <p:spPr>
          <a:xfrm>
            <a:off x="467544" y="1844824"/>
            <a:ext cx="8531201" cy="345913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Rule 1: If priority(A) &gt; Priority(B), A runs</a:t>
            </a:r>
            <a:endParaRPr lang="en-US"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Rule 2: If priority(A) == Priority(B), A &amp; B run in RR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More rules:</a:t>
            </a:r>
            <a:br>
              <a:rPr sz="2672" dirty="0">
                <a:solidFill>
                  <a:srgbClr val="FFFFFF"/>
                </a:solidFill>
              </a:rPr>
            </a:br>
            <a:r>
              <a:rPr sz="2672" dirty="0">
                <a:solidFill>
                  <a:srgbClr val="D45954"/>
                </a:solidFill>
              </a:rPr>
              <a:t>Rule 3: Processes start at top priority</a:t>
            </a:r>
            <a:br>
              <a:rPr sz="2672" dirty="0">
                <a:solidFill>
                  <a:srgbClr val="D45954"/>
                </a:solidFill>
              </a:rPr>
            </a:br>
            <a:r>
              <a:rPr sz="2672" dirty="0">
                <a:solidFill>
                  <a:srgbClr val="0070C0"/>
                </a:solidFill>
              </a:rPr>
              <a:t>Rule 4: If job uses whole slice, demote process</a:t>
            </a:r>
            <a:r>
              <a:rPr lang="en-US" sz="2672" dirty="0">
                <a:solidFill>
                  <a:srgbClr val="0070C0"/>
                </a:solidFill>
              </a:rPr>
              <a:t> </a:t>
            </a:r>
            <a:br>
              <a:rPr lang="en-US" sz="2672" dirty="0">
                <a:solidFill>
                  <a:srgbClr val="0070C0"/>
                </a:solidFill>
              </a:rPr>
            </a:br>
            <a:r>
              <a:rPr lang="en-US" sz="2672" dirty="0">
                <a:solidFill>
                  <a:srgbClr val="0070C0"/>
                </a:solidFill>
              </a:rPr>
              <a:t>(longer time slices at lower priorities)</a:t>
            </a:r>
            <a:br>
              <a:rPr sz="2672" dirty="0">
                <a:solidFill>
                  <a:srgbClr val="0070C0"/>
                </a:solidFill>
              </a:rPr>
            </a:br>
            <a:endParaRPr sz="2672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6A3406-45AE-7143-A4EE-F0C9159B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MLFQ Rules</a:t>
            </a:r>
            <a:endParaRPr lang="en-CN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>
            <a:off x="3413988" y="3993309"/>
            <a:ext cx="3219619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81" name="Shape 881"/>
          <p:cNvSpPr/>
          <p:nvPr/>
        </p:nvSpPr>
        <p:spPr>
          <a:xfrm>
            <a:off x="3154862" y="4629796"/>
            <a:ext cx="3571876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2" name="Shape 882"/>
          <p:cNvSpPr/>
          <p:nvPr/>
        </p:nvSpPr>
        <p:spPr>
          <a:xfrm>
            <a:off x="3154862" y="4629796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3" name="Shape 883"/>
          <p:cNvSpPr/>
          <p:nvPr/>
        </p:nvSpPr>
        <p:spPr>
          <a:xfrm>
            <a:off x="3013569" y="4668235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884" name="Shape 884"/>
          <p:cNvSpPr/>
          <p:nvPr/>
        </p:nvSpPr>
        <p:spPr>
          <a:xfrm>
            <a:off x="4047830" y="4629796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5" name="Shape 885"/>
          <p:cNvSpPr/>
          <p:nvPr/>
        </p:nvSpPr>
        <p:spPr>
          <a:xfrm>
            <a:off x="3906538" y="4668235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886" name="Shape 886"/>
          <p:cNvSpPr/>
          <p:nvPr/>
        </p:nvSpPr>
        <p:spPr>
          <a:xfrm>
            <a:off x="4940799" y="4629796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7" name="Shape 887"/>
          <p:cNvSpPr/>
          <p:nvPr/>
        </p:nvSpPr>
        <p:spPr>
          <a:xfrm>
            <a:off x="4710139" y="4668235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888" name="Shape 888"/>
          <p:cNvSpPr/>
          <p:nvPr/>
        </p:nvSpPr>
        <p:spPr>
          <a:xfrm>
            <a:off x="4940799" y="4629796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9" name="Shape 889"/>
          <p:cNvSpPr/>
          <p:nvPr/>
        </p:nvSpPr>
        <p:spPr>
          <a:xfrm>
            <a:off x="5833768" y="4629796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0" name="Shape 890"/>
          <p:cNvSpPr/>
          <p:nvPr/>
        </p:nvSpPr>
        <p:spPr>
          <a:xfrm>
            <a:off x="5603108" y="4668235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</p:txBody>
      </p:sp>
      <p:sp>
        <p:nvSpPr>
          <p:cNvPr id="891" name="Shape 891"/>
          <p:cNvSpPr/>
          <p:nvPr/>
        </p:nvSpPr>
        <p:spPr>
          <a:xfrm>
            <a:off x="6726737" y="4629796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2" name="Shape 892"/>
          <p:cNvSpPr/>
          <p:nvPr/>
        </p:nvSpPr>
        <p:spPr>
          <a:xfrm>
            <a:off x="6496077" y="4668235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894" name="Shape 894"/>
          <p:cNvSpPr/>
          <p:nvPr/>
        </p:nvSpPr>
        <p:spPr>
          <a:xfrm>
            <a:off x="3306832" y="3278934"/>
            <a:ext cx="158503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95" name="Shape 895"/>
          <p:cNvSpPr/>
          <p:nvPr/>
        </p:nvSpPr>
        <p:spPr>
          <a:xfrm>
            <a:off x="3146097" y="2564559"/>
            <a:ext cx="158503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96" name="Shape 896"/>
          <p:cNvSpPr/>
          <p:nvPr/>
        </p:nvSpPr>
        <p:spPr>
          <a:xfrm>
            <a:off x="2278323" y="1896852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Q3</a:t>
            </a:r>
          </a:p>
        </p:txBody>
      </p:sp>
      <p:sp>
        <p:nvSpPr>
          <p:cNvPr id="897" name="Shape 897"/>
          <p:cNvSpPr/>
          <p:nvPr/>
        </p:nvSpPr>
        <p:spPr>
          <a:xfrm>
            <a:off x="2278323" y="2575508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Q2</a:t>
            </a:r>
          </a:p>
        </p:txBody>
      </p:sp>
      <p:sp>
        <p:nvSpPr>
          <p:cNvPr id="898" name="Shape 898"/>
          <p:cNvSpPr/>
          <p:nvPr/>
        </p:nvSpPr>
        <p:spPr>
          <a:xfrm>
            <a:off x="2278323" y="3343461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Q1</a:t>
            </a:r>
          </a:p>
        </p:txBody>
      </p:sp>
      <p:sp>
        <p:nvSpPr>
          <p:cNvPr id="899" name="Shape 899"/>
          <p:cNvSpPr/>
          <p:nvPr/>
        </p:nvSpPr>
        <p:spPr>
          <a:xfrm>
            <a:off x="2278323" y="4084625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Q0</a:t>
            </a:r>
          </a:p>
        </p:txBody>
      </p:sp>
      <p:sp>
        <p:nvSpPr>
          <p:cNvPr id="900" name="Shape 900"/>
          <p:cNvSpPr/>
          <p:nvPr/>
        </p:nvSpPr>
        <p:spPr>
          <a:xfrm>
            <a:off x="3003222" y="1850184"/>
            <a:ext cx="158503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01B458-8E36-3A4E-8F39-09D77304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Long Job (Example)</a:t>
            </a:r>
            <a:endParaRPr lang="en-CN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hape 902"/>
          <p:cNvSpPr/>
          <p:nvPr/>
        </p:nvSpPr>
        <p:spPr>
          <a:xfrm>
            <a:off x="2670507" y="4041846"/>
            <a:ext cx="295052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03" name="Shape 903"/>
          <p:cNvSpPr/>
          <p:nvPr/>
        </p:nvSpPr>
        <p:spPr>
          <a:xfrm>
            <a:off x="2679271" y="4678332"/>
            <a:ext cx="3571876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4" name="Shape 904"/>
          <p:cNvSpPr/>
          <p:nvPr/>
        </p:nvSpPr>
        <p:spPr>
          <a:xfrm>
            <a:off x="2679271" y="4678333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5" name="Shape 905"/>
          <p:cNvSpPr/>
          <p:nvPr/>
        </p:nvSpPr>
        <p:spPr>
          <a:xfrm>
            <a:off x="2359242" y="471677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120</a:t>
            </a:r>
          </a:p>
        </p:txBody>
      </p:sp>
      <p:sp>
        <p:nvSpPr>
          <p:cNvPr id="906" name="Shape 906"/>
          <p:cNvSpPr/>
          <p:nvPr/>
        </p:nvSpPr>
        <p:spPr>
          <a:xfrm>
            <a:off x="3572239" y="4678333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7" name="Shape 907"/>
          <p:cNvSpPr/>
          <p:nvPr/>
        </p:nvSpPr>
        <p:spPr>
          <a:xfrm>
            <a:off x="3252211" y="471677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140</a:t>
            </a:r>
          </a:p>
        </p:txBody>
      </p:sp>
      <p:sp>
        <p:nvSpPr>
          <p:cNvPr id="908" name="Shape 908"/>
          <p:cNvSpPr/>
          <p:nvPr/>
        </p:nvSpPr>
        <p:spPr>
          <a:xfrm>
            <a:off x="4465208" y="4678333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9" name="Shape 909"/>
          <p:cNvSpPr/>
          <p:nvPr/>
        </p:nvSpPr>
        <p:spPr>
          <a:xfrm>
            <a:off x="4145180" y="471677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</a:p>
        </p:txBody>
      </p:sp>
      <p:sp>
        <p:nvSpPr>
          <p:cNvPr id="910" name="Shape 910"/>
          <p:cNvSpPr/>
          <p:nvPr/>
        </p:nvSpPr>
        <p:spPr>
          <a:xfrm>
            <a:off x="4465208" y="4678333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1" name="Shape 911"/>
          <p:cNvSpPr/>
          <p:nvPr/>
        </p:nvSpPr>
        <p:spPr>
          <a:xfrm>
            <a:off x="5358177" y="4678333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2" name="Shape 912"/>
          <p:cNvSpPr/>
          <p:nvPr/>
        </p:nvSpPr>
        <p:spPr>
          <a:xfrm>
            <a:off x="5038149" y="471677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180</a:t>
            </a:r>
          </a:p>
        </p:txBody>
      </p:sp>
      <p:sp>
        <p:nvSpPr>
          <p:cNvPr id="913" name="Shape 913"/>
          <p:cNvSpPr/>
          <p:nvPr/>
        </p:nvSpPr>
        <p:spPr>
          <a:xfrm>
            <a:off x="6251146" y="4678333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4" name="Shape 914"/>
          <p:cNvSpPr/>
          <p:nvPr/>
        </p:nvSpPr>
        <p:spPr>
          <a:xfrm>
            <a:off x="5931118" y="471677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200</a:t>
            </a:r>
          </a:p>
        </p:txBody>
      </p:sp>
      <p:sp>
        <p:nvSpPr>
          <p:cNvPr id="916" name="Shape 916"/>
          <p:cNvSpPr/>
          <p:nvPr/>
        </p:nvSpPr>
        <p:spPr>
          <a:xfrm>
            <a:off x="1802732" y="1945389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Q3</a:t>
            </a:r>
          </a:p>
        </p:txBody>
      </p:sp>
      <p:sp>
        <p:nvSpPr>
          <p:cNvPr id="917" name="Shape 917"/>
          <p:cNvSpPr/>
          <p:nvPr/>
        </p:nvSpPr>
        <p:spPr>
          <a:xfrm>
            <a:off x="1802732" y="2624045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Q2</a:t>
            </a:r>
          </a:p>
        </p:txBody>
      </p:sp>
      <p:sp>
        <p:nvSpPr>
          <p:cNvPr id="918" name="Shape 918"/>
          <p:cNvSpPr/>
          <p:nvPr/>
        </p:nvSpPr>
        <p:spPr>
          <a:xfrm>
            <a:off x="1802732" y="3391998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Q1</a:t>
            </a:r>
          </a:p>
        </p:txBody>
      </p:sp>
      <p:sp>
        <p:nvSpPr>
          <p:cNvPr id="919" name="Shape 919"/>
          <p:cNvSpPr/>
          <p:nvPr/>
        </p:nvSpPr>
        <p:spPr>
          <a:xfrm>
            <a:off x="1802732" y="4133162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Q0</a:t>
            </a:r>
          </a:p>
        </p:txBody>
      </p:sp>
      <p:sp>
        <p:nvSpPr>
          <p:cNvPr id="920" name="Shape 920"/>
          <p:cNvSpPr/>
          <p:nvPr/>
        </p:nvSpPr>
        <p:spPr>
          <a:xfrm>
            <a:off x="2938397" y="1916580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21" name="Shape 921"/>
          <p:cNvSpPr/>
          <p:nvPr/>
        </p:nvSpPr>
        <p:spPr>
          <a:xfrm>
            <a:off x="3000905" y="4041846"/>
            <a:ext cx="295052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22" name="Shape 922"/>
          <p:cNvSpPr/>
          <p:nvPr/>
        </p:nvSpPr>
        <p:spPr>
          <a:xfrm>
            <a:off x="3268796" y="1916580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23" name="Shape 923"/>
          <p:cNvSpPr/>
          <p:nvPr/>
        </p:nvSpPr>
        <p:spPr>
          <a:xfrm>
            <a:off x="3340233" y="4041846"/>
            <a:ext cx="877854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24" name="Shape 924"/>
          <p:cNvSpPr/>
          <p:nvPr/>
        </p:nvSpPr>
        <p:spPr>
          <a:xfrm>
            <a:off x="4215342" y="1916580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25" name="Shape 925"/>
          <p:cNvSpPr/>
          <p:nvPr/>
        </p:nvSpPr>
        <p:spPr>
          <a:xfrm>
            <a:off x="4277850" y="4041846"/>
            <a:ext cx="491348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26" name="Shape 926"/>
          <p:cNvSpPr/>
          <p:nvPr/>
        </p:nvSpPr>
        <p:spPr>
          <a:xfrm>
            <a:off x="4724335" y="1916580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27" name="Shape 927"/>
          <p:cNvSpPr/>
          <p:nvPr/>
        </p:nvSpPr>
        <p:spPr>
          <a:xfrm>
            <a:off x="4795773" y="4041846"/>
            <a:ext cx="220695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28" name="Shape 928"/>
          <p:cNvSpPr/>
          <p:nvPr/>
        </p:nvSpPr>
        <p:spPr>
          <a:xfrm>
            <a:off x="5010085" y="1916580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29" name="Shape 929"/>
          <p:cNvSpPr/>
          <p:nvPr/>
        </p:nvSpPr>
        <p:spPr>
          <a:xfrm>
            <a:off x="5075384" y="4041846"/>
            <a:ext cx="1149354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30" name="Shape 930"/>
          <p:cNvSpPr/>
          <p:nvPr/>
        </p:nvSpPr>
        <p:spPr>
          <a:xfrm>
            <a:off x="6179874" y="1916580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1" name="TextBox 30"/>
          <p:cNvSpPr txBox="1"/>
          <p:nvPr/>
        </p:nvSpPr>
        <p:spPr>
          <a:xfrm>
            <a:off x="274413" y="5653418"/>
            <a:ext cx="8941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process never uses entire time slice, so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never demoted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0E3F1-27AF-E449-ADFE-09F2CC6D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Interactive Process Joins</a:t>
            </a:r>
            <a:endParaRPr lang="en-CN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/>
        </p:nvSpPr>
        <p:spPr>
          <a:xfrm>
            <a:off x="3254686" y="3757552"/>
            <a:ext cx="295052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64" name="Shape 964"/>
          <p:cNvSpPr/>
          <p:nvPr/>
        </p:nvSpPr>
        <p:spPr>
          <a:xfrm>
            <a:off x="3263450" y="4394039"/>
            <a:ext cx="3571876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5" name="Shape 965"/>
          <p:cNvSpPr/>
          <p:nvPr/>
        </p:nvSpPr>
        <p:spPr>
          <a:xfrm>
            <a:off x="3263450" y="4394040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2943422" y="4432478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120</a:t>
            </a:r>
          </a:p>
        </p:txBody>
      </p:sp>
      <p:sp>
        <p:nvSpPr>
          <p:cNvPr id="967" name="Shape 967"/>
          <p:cNvSpPr/>
          <p:nvPr/>
        </p:nvSpPr>
        <p:spPr>
          <a:xfrm>
            <a:off x="4156419" y="4394040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8" name="Shape 968"/>
          <p:cNvSpPr/>
          <p:nvPr/>
        </p:nvSpPr>
        <p:spPr>
          <a:xfrm>
            <a:off x="3836390" y="4432478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140</a:t>
            </a:r>
          </a:p>
        </p:txBody>
      </p:sp>
      <p:sp>
        <p:nvSpPr>
          <p:cNvPr id="969" name="Shape 969"/>
          <p:cNvSpPr/>
          <p:nvPr/>
        </p:nvSpPr>
        <p:spPr>
          <a:xfrm>
            <a:off x="5049388" y="4394040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0" name="Shape 970"/>
          <p:cNvSpPr/>
          <p:nvPr/>
        </p:nvSpPr>
        <p:spPr>
          <a:xfrm>
            <a:off x="4729360" y="4432478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</a:p>
        </p:txBody>
      </p:sp>
      <p:sp>
        <p:nvSpPr>
          <p:cNvPr id="971" name="Shape 971"/>
          <p:cNvSpPr/>
          <p:nvPr/>
        </p:nvSpPr>
        <p:spPr>
          <a:xfrm>
            <a:off x="5049388" y="4394040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2" name="Shape 972"/>
          <p:cNvSpPr/>
          <p:nvPr/>
        </p:nvSpPr>
        <p:spPr>
          <a:xfrm>
            <a:off x="5942356" y="4394040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3" name="Shape 973"/>
          <p:cNvSpPr/>
          <p:nvPr/>
        </p:nvSpPr>
        <p:spPr>
          <a:xfrm>
            <a:off x="5622328" y="4432478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180</a:t>
            </a:r>
          </a:p>
        </p:txBody>
      </p:sp>
      <p:sp>
        <p:nvSpPr>
          <p:cNvPr id="974" name="Shape 974"/>
          <p:cNvSpPr/>
          <p:nvPr/>
        </p:nvSpPr>
        <p:spPr>
          <a:xfrm>
            <a:off x="6835325" y="4394040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6515297" y="4432478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200</a:t>
            </a:r>
          </a:p>
        </p:txBody>
      </p:sp>
      <p:sp>
        <p:nvSpPr>
          <p:cNvPr id="977" name="Shape 977"/>
          <p:cNvSpPr/>
          <p:nvPr/>
        </p:nvSpPr>
        <p:spPr>
          <a:xfrm>
            <a:off x="2386911" y="1661096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Q3</a:t>
            </a:r>
          </a:p>
        </p:txBody>
      </p:sp>
      <p:sp>
        <p:nvSpPr>
          <p:cNvPr id="978" name="Shape 978"/>
          <p:cNvSpPr/>
          <p:nvPr/>
        </p:nvSpPr>
        <p:spPr>
          <a:xfrm>
            <a:off x="2386911" y="2339752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Q2</a:t>
            </a:r>
          </a:p>
        </p:txBody>
      </p:sp>
      <p:sp>
        <p:nvSpPr>
          <p:cNvPr id="979" name="Shape 979"/>
          <p:cNvSpPr/>
          <p:nvPr/>
        </p:nvSpPr>
        <p:spPr>
          <a:xfrm>
            <a:off x="2386911" y="3107705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Q1</a:t>
            </a:r>
          </a:p>
        </p:txBody>
      </p:sp>
      <p:sp>
        <p:nvSpPr>
          <p:cNvPr id="980" name="Shape 980"/>
          <p:cNvSpPr/>
          <p:nvPr/>
        </p:nvSpPr>
        <p:spPr>
          <a:xfrm>
            <a:off x="2386911" y="3848869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Q0</a:t>
            </a:r>
          </a:p>
        </p:txBody>
      </p:sp>
      <p:sp>
        <p:nvSpPr>
          <p:cNvPr id="981" name="Shape 981"/>
          <p:cNvSpPr/>
          <p:nvPr/>
        </p:nvSpPr>
        <p:spPr>
          <a:xfrm>
            <a:off x="3522577" y="1632287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82" name="Shape 982"/>
          <p:cNvSpPr/>
          <p:nvPr/>
        </p:nvSpPr>
        <p:spPr>
          <a:xfrm>
            <a:off x="3585085" y="3757552"/>
            <a:ext cx="295052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83" name="Shape 983"/>
          <p:cNvSpPr/>
          <p:nvPr/>
        </p:nvSpPr>
        <p:spPr>
          <a:xfrm>
            <a:off x="3852975" y="1632287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84" name="Shape 984"/>
          <p:cNvSpPr/>
          <p:nvPr/>
        </p:nvSpPr>
        <p:spPr>
          <a:xfrm>
            <a:off x="3924413" y="3757552"/>
            <a:ext cx="877854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85" name="Shape 985"/>
          <p:cNvSpPr/>
          <p:nvPr/>
        </p:nvSpPr>
        <p:spPr>
          <a:xfrm>
            <a:off x="4799522" y="1632287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86" name="Shape 986"/>
          <p:cNvSpPr/>
          <p:nvPr/>
        </p:nvSpPr>
        <p:spPr>
          <a:xfrm>
            <a:off x="4862030" y="3757552"/>
            <a:ext cx="491348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87" name="Shape 987"/>
          <p:cNvSpPr/>
          <p:nvPr/>
        </p:nvSpPr>
        <p:spPr>
          <a:xfrm>
            <a:off x="5308514" y="1632287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88" name="Shape 988"/>
          <p:cNvSpPr/>
          <p:nvPr/>
        </p:nvSpPr>
        <p:spPr>
          <a:xfrm>
            <a:off x="5379952" y="3757552"/>
            <a:ext cx="220695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89" name="Shape 989"/>
          <p:cNvSpPr/>
          <p:nvPr/>
        </p:nvSpPr>
        <p:spPr>
          <a:xfrm>
            <a:off x="5594264" y="1632287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90" name="Shape 990"/>
          <p:cNvSpPr/>
          <p:nvPr/>
        </p:nvSpPr>
        <p:spPr>
          <a:xfrm>
            <a:off x="5659563" y="3757552"/>
            <a:ext cx="1149354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91" name="Shape 991"/>
          <p:cNvSpPr/>
          <p:nvPr/>
        </p:nvSpPr>
        <p:spPr>
          <a:xfrm>
            <a:off x="6764053" y="1632287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92" name="Shape 992"/>
          <p:cNvSpPr/>
          <p:nvPr/>
        </p:nvSpPr>
        <p:spPr>
          <a:xfrm>
            <a:off x="767845" y="5251490"/>
            <a:ext cx="7365827" cy="1823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457200" indent="-457200">
              <a:spcBef>
                <a:spcPts val="2953"/>
              </a:spcBef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  <a:br>
              <a:rPr lang="en-US" sz="2672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latin typeface="Calibri" panose="020F0502020204030204" pitchFamily="34" charset="0"/>
                <a:cs typeface="Calibri" panose="020F0502020204030204" pitchFamily="34" charset="0"/>
              </a:rPr>
              <a:t> - unforgiving</a:t>
            </a:r>
            <a:r>
              <a:rPr lang="en-US" sz="2672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672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starvation</a:t>
            </a:r>
            <a:br>
              <a:rPr sz="2672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latin typeface="Calibri" panose="020F0502020204030204" pitchFamily="34" charset="0"/>
                <a:cs typeface="Calibri" panose="020F0502020204030204" pitchFamily="34" charset="0"/>
              </a:rPr>
              <a:t> - gaming the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23BF3C-59F1-9C4C-9D3F-797AA8B5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MLFQ?</a:t>
            </a:r>
            <a:endParaRPr lang="en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/>
          <p:nvPr/>
        </p:nvSpPr>
        <p:spPr>
          <a:xfrm>
            <a:off x="3254686" y="3757552"/>
            <a:ext cx="295052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64" name="Shape 964"/>
          <p:cNvSpPr/>
          <p:nvPr/>
        </p:nvSpPr>
        <p:spPr>
          <a:xfrm>
            <a:off x="3263450" y="4394039"/>
            <a:ext cx="3571876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5" name="Shape 965"/>
          <p:cNvSpPr/>
          <p:nvPr/>
        </p:nvSpPr>
        <p:spPr>
          <a:xfrm>
            <a:off x="3263450" y="4394040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6" name="Shape 966"/>
          <p:cNvSpPr/>
          <p:nvPr/>
        </p:nvSpPr>
        <p:spPr>
          <a:xfrm>
            <a:off x="2943422" y="4432478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120</a:t>
            </a:r>
          </a:p>
        </p:txBody>
      </p:sp>
      <p:sp>
        <p:nvSpPr>
          <p:cNvPr id="967" name="Shape 967"/>
          <p:cNvSpPr/>
          <p:nvPr/>
        </p:nvSpPr>
        <p:spPr>
          <a:xfrm>
            <a:off x="4156419" y="4394040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8" name="Shape 968"/>
          <p:cNvSpPr/>
          <p:nvPr/>
        </p:nvSpPr>
        <p:spPr>
          <a:xfrm>
            <a:off x="3836390" y="4432478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140</a:t>
            </a:r>
          </a:p>
        </p:txBody>
      </p:sp>
      <p:sp>
        <p:nvSpPr>
          <p:cNvPr id="969" name="Shape 969"/>
          <p:cNvSpPr/>
          <p:nvPr/>
        </p:nvSpPr>
        <p:spPr>
          <a:xfrm>
            <a:off x="5049388" y="4394040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0" name="Shape 970"/>
          <p:cNvSpPr/>
          <p:nvPr/>
        </p:nvSpPr>
        <p:spPr>
          <a:xfrm>
            <a:off x="4729360" y="4432478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</a:p>
        </p:txBody>
      </p:sp>
      <p:sp>
        <p:nvSpPr>
          <p:cNvPr id="971" name="Shape 971"/>
          <p:cNvSpPr/>
          <p:nvPr/>
        </p:nvSpPr>
        <p:spPr>
          <a:xfrm>
            <a:off x="5049388" y="4394040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2" name="Shape 972"/>
          <p:cNvSpPr/>
          <p:nvPr/>
        </p:nvSpPr>
        <p:spPr>
          <a:xfrm>
            <a:off x="5942356" y="4394040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3" name="Shape 973"/>
          <p:cNvSpPr/>
          <p:nvPr/>
        </p:nvSpPr>
        <p:spPr>
          <a:xfrm>
            <a:off x="5622328" y="4432478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180</a:t>
            </a:r>
          </a:p>
        </p:txBody>
      </p:sp>
      <p:sp>
        <p:nvSpPr>
          <p:cNvPr id="974" name="Shape 974"/>
          <p:cNvSpPr/>
          <p:nvPr/>
        </p:nvSpPr>
        <p:spPr>
          <a:xfrm>
            <a:off x="6835325" y="4394040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5" name="Shape 975"/>
          <p:cNvSpPr/>
          <p:nvPr/>
        </p:nvSpPr>
        <p:spPr>
          <a:xfrm>
            <a:off x="6515297" y="4432478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200</a:t>
            </a:r>
          </a:p>
        </p:txBody>
      </p:sp>
      <p:sp>
        <p:nvSpPr>
          <p:cNvPr id="977" name="Shape 977"/>
          <p:cNvSpPr/>
          <p:nvPr/>
        </p:nvSpPr>
        <p:spPr>
          <a:xfrm>
            <a:off x="2386911" y="1661096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Q3</a:t>
            </a:r>
          </a:p>
        </p:txBody>
      </p:sp>
      <p:sp>
        <p:nvSpPr>
          <p:cNvPr id="978" name="Shape 978"/>
          <p:cNvSpPr/>
          <p:nvPr/>
        </p:nvSpPr>
        <p:spPr>
          <a:xfrm>
            <a:off x="2386911" y="2339752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Q2</a:t>
            </a:r>
          </a:p>
        </p:txBody>
      </p:sp>
      <p:sp>
        <p:nvSpPr>
          <p:cNvPr id="979" name="Shape 979"/>
          <p:cNvSpPr/>
          <p:nvPr/>
        </p:nvSpPr>
        <p:spPr>
          <a:xfrm>
            <a:off x="2386911" y="3107705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Q1</a:t>
            </a:r>
          </a:p>
        </p:txBody>
      </p:sp>
      <p:sp>
        <p:nvSpPr>
          <p:cNvPr id="980" name="Shape 980"/>
          <p:cNvSpPr/>
          <p:nvPr/>
        </p:nvSpPr>
        <p:spPr>
          <a:xfrm>
            <a:off x="2386911" y="3848869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Q0</a:t>
            </a:r>
          </a:p>
        </p:txBody>
      </p:sp>
      <p:sp>
        <p:nvSpPr>
          <p:cNvPr id="981" name="Shape 981"/>
          <p:cNvSpPr/>
          <p:nvPr/>
        </p:nvSpPr>
        <p:spPr>
          <a:xfrm>
            <a:off x="3522577" y="1632287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82" name="Shape 982"/>
          <p:cNvSpPr/>
          <p:nvPr/>
        </p:nvSpPr>
        <p:spPr>
          <a:xfrm>
            <a:off x="3585085" y="3757552"/>
            <a:ext cx="295052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83" name="Shape 983"/>
          <p:cNvSpPr/>
          <p:nvPr/>
        </p:nvSpPr>
        <p:spPr>
          <a:xfrm>
            <a:off x="3852975" y="1632287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84" name="Shape 984"/>
          <p:cNvSpPr/>
          <p:nvPr/>
        </p:nvSpPr>
        <p:spPr>
          <a:xfrm>
            <a:off x="3924413" y="3757552"/>
            <a:ext cx="877854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85" name="Shape 985"/>
          <p:cNvSpPr/>
          <p:nvPr/>
        </p:nvSpPr>
        <p:spPr>
          <a:xfrm>
            <a:off x="4799522" y="1632287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86" name="Shape 986"/>
          <p:cNvSpPr/>
          <p:nvPr/>
        </p:nvSpPr>
        <p:spPr>
          <a:xfrm>
            <a:off x="4862030" y="3757552"/>
            <a:ext cx="491348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87" name="Shape 987"/>
          <p:cNvSpPr/>
          <p:nvPr/>
        </p:nvSpPr>
        <p:spPr>
          <a:xfrm>
            <a:off x="5308514" y="1632287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88" name="Shape 988"/>
          <p:cNvSpPr/>
          <p:nvPr/>
        </p:nvSpPr>
        <p:spPr>
          <a:xfrm>
            <a:off x="5379952" y="3757552"/>
            <a:ext cx="220695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89" name="Shape 989"/>
          <p:cNvSpPr/>
          <p:nvPr/>
        </p:nvSpPr>
        <p:spPr>
          <a:xfrm>
            <a:off x="5594264" y="1632287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90" name="Shape 990"/>
          <p:cNvSpPr/>
          <p:nvPr/>
        </p:nvSpPr>
        <p:spPr>
          <a:xfrm>
            <a:off x="5659563" y="3757552"/>
            <a:ext cx="1149354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91" name="Shape 991"/>
          <p:cNvSpPr/>
          <p:nvPr/>
        </p:nvSpPr>
        <p:spPr>
          <a:xfrm>
            <a:off x="6764053" y="1632287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92" name="Shape 992"/>
          <p:cNvSpPr/>
          <p:nvPr/>
        </p:nvSpPr>
        <p:spPr>
          <a:xfrm>
            <a:off x="278681" y="5225713"/>
            <a:ext cx="8901357" cy="1823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457200" indent="-457200"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latin typeface="Calibri" panose="020F0502020204030204" pitchFamily="34" charset="0"/>
                <a:cs typeface="Calibri" panose="020F0502020204030204" pitchFamily="34" charset="0"/>
              </a:rPr>
              <a:t>Problem: </a:t>
            </a:r>
            <a:r>
              <a:rPr lang="en-US" sz="2672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priority</a:t>
            </a:r>
            <a:r>
              <a:rPr lang="en-US" sz="2672" dirty="0">
                <a:latin typeface="Calibri" panose="020F0502020204030204" pitchFamily="34" charset="0"/>
                <a:cs typeface="Calibri" panose="020F0502020204030204" pitchFamily="34" charset="0"/>
              </a:rPr>
              <a:t> job may </a:t>
            </a:r>
            <a:r>
              <a:rPr lang="en-US" sz="2672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never</a:t>
            </a:r>
            <a:r>
              <a:rPr lang="en-US" sz="2672" dirty="0">
                <a:latin typeface="Calibri" panose="020F0502020204030204" pitchFamily="34" charset="0"/>
                <a:cs typeface="Calibri" panose="020F0502020204030204" pitchFamily="34" charset="0"/>
              </a:rPr>
              <a:t> get scheduled</a:t>
            </a:r>
          </a:p>
          <a:p>
            <a:pPr marL="914400" lvl="1" indent="-457200">
              <a:spcBef>
                <a:spcPts val="600"/>
              </a:spcBef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Periodically boost priority </a:t>
            </a:r>
            <a:r>
              <a:rPr lang="en-US" sz="2672" dirty="0">
                <a:latin typeface="Calibri" panose="020F0502020204030204" pitchFamily="34" charset="0"/>
                <a:cs typeface="Calibri" panose="020F0502020204030204" pitchFamily="34" charset="0"/>
              </a:rPr>
              <a:t>of all jobs (or all jobs that haven’t been scheduled)</a:t>
            </a:r>
            <a:endParaRPr sz="2672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B0A10C-5FEB-6B4C-A86A-17719F5C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Starvation</a:t>
            </a:r>
            <a:endParaRPr lang="en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Shape 966"/>
          <p:cNvSpPr/>
          <p:nvPr/>
        </p:nvSpPr>
        <p:spPr>
          <a:xfrm>
            <a:off x="2943422" y="4432478"/>
            <a:ext cx="5145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120</a:t>
            </a:r>
          </a:p>
        </p:txBody>
      </p:sp>
      <p:sp>
        <p:nvSpPr>
          <p:cNvPr id="968" name="Shape 968"/>
          <p:cNvSpPr/>
          <p:nvPr/>
        </p:nvSpPr>
        <p:spPr>
          <a:xfrm>
            <a:off x="3836390" y="4432478"/>
            <a:ext cx="5145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140</a:t>
            </a:r>
          </a:p>
        </p:txBody>
      </p:sp>
      <p:sp>
        <p:nvSpPr>
          <p:cNvPr id="970" name="Shape 970"/>
          <p:cNvSpPr/>
          <p:nvPr/>
        </p:nvSpPr>
        <p:spPr>
          <a:xfrm>
            <a:off x="4729360" y="4432478"/>
            <a:ext cx="5145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160</a:t>
            </a:r>
          </a:p>
        </p:txBody>
      </p:sp>
      <p:sp>
        <p:nvSpPr>
          <p:cNvPr id="973" name="Shape 973"/>
          <p:cNvSpPr/>
          <p:nvPr/>
        </p:nvSpPr>
        <p:spPr>
          <a:xfrm>
            <a:off x="5622328" y="4432478"/>
            <a:ext cx="5145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180</a:t>
            </a:r>
          </a:p>
        </p:txBody>
      </p:sp>
      <p:sp>
        <p:nvSpPr>
          <p:cNvPr id="975" name="Shape 975"/>
          <p:cNvSpPr/>
          <p:nvPr/>
        </p:nvSpPr>
        <p:spPr>
          <a:xfrm>
            <a:off x="6515297" y="4432478"/>
            <a:ext cx="5145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992" name="Shape 992"/>
          <p:cNvSpPr/>
          <p:nvPr/>
        </p:nvSpPr>
        <p:spPr>
          <a:xfrm>
            <a:off x="278681" y="4815981"/>
            <a:ext cx="8901357" cy="853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457200" indent="-457200">
              <a:spcBef>
                <a:spcPts val="2953"/>
              </a:spcBef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Problem: High priority job could trick scheduler and get </a:t>
            </a:r>
            <a:r>
              <a:rPr lang="en-US" sz="2672" dirty="0">
                <a:latin typeface="Calibri" panose="020F0502020204030204" pitchFamily="34" charset="0"/>
                <a:cs typeface="Calibri" panose="020F0502020204030204" pitchFamily="34" charset="0"/>
              </a:rPr>
              <a:t>more CPU by </a:t>
            </a:r>
            <a:r>
              <a:rPr lang="en-US" sz="2672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performing I/O right before time-slice ends</a:t>
            </a:r>
          </a:p>
          <a:p>
            <a:pPr marL="457200" indent="-457200">
              <a:spcBef>
                <a:spcPts val="2953"/>
              </a:spcBef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0637" y="5640715"/>
            <a:ext cx="6760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Fix: Account for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job’s total run time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 priority level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(instead of just this time slice);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downgrade when exceed threshold</a:t>
            </a:r>
          </a:p>
        </p:txBody>
      </p:sp>
      <p:sp>
        <p:nvSpPr>
          <p:cNvPr id="33" name="Shape 963">
            <a:extLst>
              <a:ext uri="{FF2B5EF4-FFF2-40B4-BE49-F238E27FC236}">
                <a16:creationId xmlns:a16="http://schemas.microsoft.com/office/drawing/2014/main" id="{CA203D80-44FE-BD43-90F8-9464E88E0DB7}"/>
              </a:ext>
            </a:extLst>
          </p:cNvPr>
          <p:cNvSpPr/>
          <p:nvPr/>
        </p:nvSpPr>
        <p:spPr>
          <a:xfrm>
            <a:off x="3254686" y="3757552"/>
            <a:ext cx="295052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" name="Shape 964">
            <a:extLst>
              <a:ext uri="{FF2B5EF4-FFF2-40B4-BE49-F238E27FC236}">
                <a16:creationId xmlns:a16="http://schemas.microsoft.com/office/drawing/2014/main" id="{29207890-DC91-D74F-B8D8-44A2C8D34446}"/>
              </a:ext>
            </a:extLst>
          </p:cNvPr>
          <p:cNvSpPr/>
          <p:nvPr/>
        </p:nvSpPr>
        <p:spPr>
          <a:xfrm>
            <a:off x="3263450" y="4394039"/>
            <a:ext cx="3571876" cy="1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Shape 965">
            <a:extLst>
              <a:ext uri="{FF2B5EF4-FFF2-40B4-BE49-F238E27FC236}">
                <a16:creationId xmlns:a16="http://schemas.microsoft.com/office/drawing/2014/main" id="{F4C5F38B-6F55-6040-BA5D-329AC49222F5}"/>
              </a:ext>
            </a:extLst>
          </p:cNvPr>
          <p:cNvSpPr/>
          <p:nvPr/>
        </p:nvSpPr>
        <p:spPr>
          <a:xfrm>
            <a:off x="3263450" y="4394040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Shape 967">
            <a:extLst>
              <a:ext uri="{FF2B5EF4-FFF2-40B4-BE49-F238E27FC236}">
                <a16:creationId xmlns:a16="http://schemas.microsoft.com/office/drawing/2014/main" id="{3143943A-4C76-3941-B431-AA540E2D1F3D}"/>
              </a:ext>
            </a:extLst>
          </p:cNvPr>
          <p:cNvSpPr/>
          <p:nvPr/>
        </p:nvSpPr>
        <p:spPr>
          <a:xfrm>
            <a:off x="4156419" y="4394040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Shape 969">
            <a:extLst>
              <a:ext uri="{FF2B5EF4-FFF2-40B4-BE49-F238E27FC236}">
                <a16:creationId xmlns:a16="http://schemas.microsoft.com/office/drawing/2014/main" id="{91EA877E-1FAB-F74E-B842-2DF232CD5C83}"/>
              </a:ext>
            </a:extLst>
          </p:cNvPr>
          <p:cNvSpPr/>
          <p:nvPr/>
        </p:nvSpPr>
        <p:spPr>
          <a:xfrm>
            <a:off x="5049388" y="4394040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Shape 971">
            <a:extLst>
              <a:ext uri="{FF2B5EF4-FFF2-40B4-BE49-F238E27FC236}">
                <a16:creationId xmlns:a16="http://schemas.microsoft.com/office/drawing/2014/main" id="{CE3A586B-053F-0E46-97AF-D6D3256367E7}"/>
              </a:ext>
            </a:extLst>
          </p:cNvPr>
          <p:cNvSpPr/>
          <p:nvPr/>
        </p:nvSpPr>
        <p:spPr>
          <a:xfrm>
            <a:off x="5049388" y="4394040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Shape 972">
            <a:extLst>
              <a:ext uri="{FF2B5EF4-FFF2-40B4-BE49-F238E27FC236}">
                <a16:creationId xmlns:a16="http://schemas.microsoft.com/office/drawing/2014/main" id="{45286100-C6F7-C74B-BF6A-4DD444CCC6DF}"/>
              </a:ext>
            </a:extLst>
          </p:cNvPr>
          <p:cNvSpPr/>
          <p:nvPr/>
        </p:nvSpPr>
        <p:spPr>
          <a:xfrm>
            <a:off x="5942356" y="4394040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Shape 974">
            <a:extLst>
              <a:ext uri="{FF2B5EF4-FFF2-40B4-BE49-F238E27FC236}">
                <a16:creationId xmlns:a16="http://schemas.microsoft.com/office/drawing/2014/main" id="{E83B20C7-9D22-654C-94D2-9A075419FE21}"/>
              </a:ext>
            </a:extLst>
          </p:cNvPr>
          <p:cNvSpPr/>
          <p:nvPr/>
        </p:nvSpPr>
        <p:spPr>
          <a:xfrm>
            <a:off x="6835325" y="4394040"/>
            <a:ext cx="1" cy="7413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Shape 977">
            <a:extLst>
              <a:ext uri="{FF2B5EF4-FFF2-40B4-BE49-F238E27FC236}">
                <a16:creationId xmlns:a16="http://schemas.microsoft.com/office/drawing/2014/main" id="{36146A45-8857-A64E-AC6B-E6B27CB46427}"/>
              </a:ext>
            </a:extLst>
          </p:cNvPr>
          <p:cNvSpPr/>
          <p:nvPr/>
        </p:nvSpPr>
        <p:spPr>
          <a:xfrm>
            <a:off x="2386911" y="1661096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Q3</a:t>
            </a:r>
          </a:p>
        </p:txBody>
      </p:sp>
      <p:sp>
        <p:nvSpPr>
          <p:cNvPr id="42" name="Shape 978">
            <a:extLst>
              <a:ext uri="{FF2B5EF4-FFF2-40B4-BE49-F238E27FC236}">
                <a16:creationId xmlns:a16="http://schemas.microsoft.com/office/drawing/2014/main" id="{E19C4B90-041D-DB4A-88A7-6F9427F928F8}"/>
              </a:ext>
            </a:extLst>
          </p:cNvPr>
          <p:cNvSpPr/>
          <p:nvPr/>
        </p:nvSpPr>
        <p:spPr>
          <a:xfrm>
            <a:off x="2386911" y="2339752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Calibri" panose="020F0502020204030204" pitchFamily="34" charset="0"/>
                <a:cs typeface="Calibri" panose="020F0502020204030204" pitchFamily="34" charset="0"/>
              </a:rPr>
              <a:t>Q2</a:t>
            </a:r>
          </a:p>
        </p:txBody>
      </p:sp>
      <p:sp>
        <p:nvSpPr>
          <p:cNvPr id="43" name="Shape 979">
            <a:extLst>
              <a:ext uri="{FF2B5EF4-FFF2-40B4-BE49-F238E27FC236}">
                <a16:creationId xmlns:a16="http://schemas.microsoft.com/office/drawing/2014/main" id="{9632EAE8-2C49-BF46-8693-E98AD1026527}"/>
              </a:ext>
            </a:extLst>
          </p:cNvPr>
          <p:cNvSpPr/>
          <p:nvPr/>
        </p:nvSpPr>
        <p:spPr>
          <a:xfrm>
            <a:off x="2386911" y="3107705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Q1</a:t>
            </a:r>
          </a:p>
        </p:txBody>
      </p:sp>
      <p:sp>
        <p:nvSpPr>
          <p:cNvPr id="44" name="Shape 980">
            <a:extLst>
              <a:ext uri="{FF2B5EF4-FFF2-40B4-BE49-F238E27FC236}">
                <a16:creationId xmlns:a16="http://schemas.microsoft.com/office/drawing/2014/main" id="{69755E8A-FBF2-514A-9004-896850B684AF}"/>
              </a:ext>
            </a:extLst>
          </p:cNvPr>
          <p:cNvSpPr/>
          <p:nvPr/>
        </p:nvSpPr>
        <p:spPr>
          <a:xfrm>
            <a:off x="2386911" y="3848869"/>
            <a:ext cx="46006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latin typeface="Calibri" panose="020F0502020204030204" pitchFamily="34" charset="0"/>
                <a:cs typeface="Calibri" panose="020F0502020204030204" pitchFamily="34" charset="0"/>
              </a:rPr>
              <a:t>Q0</a:t>
            </a:r>
          </a:p>
        </p:txBody>
      </p:sp>
      <p:sp>
        <p:nvSpPr>
          <p:cNvPr id="45" name="Shape 981">
            <a:extLst>
              <a:ext uri="{FF2B5EF4-FFF2-40B4-BE49-F238E27FC236}">
                <a16:creationId xmlns:a16="http://schemas.microsoft.com/office/drawing/2014/main" id="{D0B1671F-5466-D44F-A79B-ED0A0404E1DA}"/>
              </a:ext>
            </a:extLst>
          </p:cNvPr>
          <p:cNvSpPr/>
          <p:nvPr/>
        </p:nvSpPr>
        <p:spPr>
          <a:xfrm>
            <a:off x="3522577" y="1632287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6" name="Shape 982">
            <a:extLst>
              <a:ext uri="{FF2B5EF4-FFF2-40B4-BE49-F238E27FC236}">
                <a16:creationId xmlns:a16="http://schemas.microsoft.com/office/drawing/2014/main" id="{357EE8CE-AE9B-8F43-9ED0-E2257364D8B8}"/>
              </a:ext>
            </a:extLst>
          </p:cNvPr>
          <p:cNvSpPr/>
          <p:nvPr/>
        </p:nvSpPr>
        <p:spPr>
          <a:xfrm>
            <a:off x="3585085" y="3757552"/>
            <a:ext cx="295052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7" name="Shape 983">
            <a:extLst>
              <a:ext uri="{FF2B5EF4-FFF2-40B4-BE49-F238E27FC236}">
                <a16:creationId xmlns:a16="http://schemas.microsoft.com/office/drawing/2014/main" id="{C1763E14-0140-6A43-8A6E-4152938D6F7D}"/>
              </a:ext>
            </a:extLst>
          </p:cNvPr>
          <p:cNvSpPr/>
          <p:nvPr/>
        </p:nvSpPr>
        <p:spPr>
          <a:xfrm>
            <a:off x="3852975" y="1632287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8" name="Shape 984">
            <a:extLst>
              <a:ext uri="{FF2B5EF4-FFF2-40B4-BE49-F238E27FC236}">
                <a16:creationId xmlns:a16="http://schemas.microsoft.com/office/drawing/2014/main" id="{43F9134B-1D38-6642-A3FD-4FBF99942A9F}"/>
              </a:ext>
            </a:extLst>
          </p:cNvPr>
          <p:cNvSpPr/>
          <p:nvPr/>
        </p:nvSpPr>
        <p:spPr>
          <a:xfrm>
            <a:off x="3924413" y="3757552"/>
            <a:ext cx="877854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9" name="Shape 985">
            <a:extLst>
              <a:ext uri="{FF2B5EF4-FFF2-40B4-BE49-F238E27FC236}">
                <a16:creationId xmlns:a16="http://schemas.microsoft.com/office/drawing/2014/main" id="{9E8EE727-E3B4-E74E-A7D1-69B285AAEB39}"/>
              </a:ext>
            </a:extLst>
          </p:cNvPr>
          <p:cNvSpPr/>
          <p:nvPr/>
        </p:nvSpPr>
        <p:spPr>
          <a:xfrm>
            <a:off x="4799522" y="1632287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0" name="Shape 986">
            <a:extLst>
              <a:ext uri="{FF2B5EF4-FFF2-40B4-BE49-F238E27FC236}">
                <a16:creationId xmlns:a16="http://schemas.microsoft.com/office/drawing/2014/main" id="{9258EAAA-5126-4A48-9D5E-F11E8B24AFC0}"/>
              </a:ext>
            </a:extLst>
          </p:cNvPr>
          <p:cNvSpPr/>
          <p:nvPr/>
        </p:nvSpPr>
        <p:spPr>
          <a:xfrm>
            <a:off x="4862030" y="3757552"/>
            <a:ext cx="491348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1" name="Shape 987">
            <a:extLst>
              <a:ext uri="{FF2B5EF4-FFF2-40B4-BE49-F238E27FC236}">
                <a16:creationId xmlns:a16="http://schemas.microsoft.com/office/drawing/2014/main" id="{2911A2C3-1A93-D04E-B848-6ED25508A3A3}"/>
              </a:ext>
            </a:extLst>
          </p:cNvPr>
          <p:cNvSpPr/>
          <p:nvPr/>
        </p:nvSpPr>
        <p:spPr>
          <a:xfrm>
            <a:off x="5308514" y="1632287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2" name="Shape 988">
            <a:extLst>
              <a:ext uri="{FF2B5EF4-FFF2-40B4-BE49-F238E27FC236}">
                <a16:creationId xmlns:a16="http://schemas.microsoft.com/office/drawing/2014/main" id="{A04B3927-B47E-0D44-8C6E-DDA44F80E64C}"/>
              </a:ext>
            </a:extLst>
          </p:cNvPr>
          <p:cNvSpPr/>
          <p:nvPr/>
        </p:nvSpPr>
        <p:spPr>
          <a:xfrm>
            <a:off x="5379952" y="3757552"/>
            <a:ext cx="220695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3" name="Shape 989">
            <a:extLst>
              <a:ext uri="{FF2B5EF4-FFF2-40B4-BE49-F238E27FC236}">
                <a16:creationId xmlns:a16="http://schemas.microsoft.com/office/drawing/2014/main" id="{AD1DCF2D-36FE-8E48-A487-84671B8FFB5F}"/>
              </a:ext>
            </a:extLst>
          </p:cNvPr>
          <p:cNvSpPr/>
          <p:nvPr/>
        </p:nvSpPr>
        <p:spPr>
          <a:xfrm>
            <a:off x="5594264" y="1632287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4" name="Shape 990">
            <a:extLst>
              <a:ext uri="{FF2B5EF4-FFF2-40B4-BE49-F238E27FC236}">
                <a16:creationId xmlns:a16="http://schemas.microsoft.com/office/drawing/2014/main" id="{F4028383-6B14-E143-B4D9-4BA2E86293CE}"/>
              </a:ext>
            </a:extLst>
          </p:cNvPr>
          <p:cNvSpPr/>
          <p:nvPr/>
        </p:nvSpPr>
        <p:spPr>
          <a:xfrm>
            <a:off x="5659563" y="3757552"/>
            <a:ext cx="1149354" cy="571315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5" name="Shape 991">
            <a:extLst>
              <a:ext uri="{FF2B5EF4-FFF2-40B4-BE49-F238E27FC236}">
                <a16:creationId xmlns:a16="http://schemas.microsoft.com/office/drawing/2014/main" id="{4826BA25-D045-5444-BDEA-50D1B034D997}"/>
              </a:ext>
            </a:extLst>
          </p:cNvPr>
          <p:cNvSpPr/>
          <p:nvPr/>
        </p:nvSpPr>
        <p:spPr>
          <a:xfrm>
            <a:off x="6764053" y="1632287"/>
            <a:ext cx="74183" cy="571315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74E515-501A-164D-BC1E-D8E1FB43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 Gaming</a:t>
            </a:r>
            <a:endParaRPr lang="en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>
            <a:spLocks noGrp="1"/>
          </p:cNvSpPr>
          <p:nvPr>
            <p:ph type="body" idx="4294967295"/>
          </p:nvPr>
        </p:nvSpPr>
        <p:spPr>
          <a:xfrm>
            <a:off x="378578" y="1844824"/>
            <a:ext cx="7804547" cy="470817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Goal: </a:t>
            </a:r>
            <a:r>
              <a:rPr sz="2672" dirty="0">
                <a:solidFill>
                  <a:srgbClr val="0070C0"/>
                </a:solidFill>
              </a:rPr>
              <a:t>proportional </a:t>
            </a:r>
            <a:r>
              <a:rPr lang="en-US" sz="2672" dirty="0">
                <a:solidFill>
                  <a:srgbClr val="0070C0"/>
                </a:solidFill>
              </a:rPr>
              <a:t>(fair) </a:t>
            </a:r>
            <a:r>
              <a:rPr sz="2672" dirty="0">
                <a:solidFill>
                  <a:srgbClr val="0070C0"/>
                </a:solidFill>
              </a:rPr>
              <a:t>share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Approach:</a:t>
            </a:r>
            <a:br>
              <a:rPr sz="2672" dirty="0"/>
            </a:br>
            <a:r>
              <a:rPr sz="2672" dirty="0"/>
              <a:t> - give processes lottery tickets</a:t>
            </a:r>
            <a:br>
              <a:rPr sz="2672" dirty="0"/>
            </a:br>
            <a:r>
              <a:rPr sz="2672" dirty="0"/>
              <a:t> - whoever wins runs</a:t>
            </a:r>
            <a:br>
              <a:rPr sz="2672" dirty="0"/>
            </a:br>
            <a:r>
              <a:rPr sz="2672" dirty="0"/>
              <a:t> - higher priority =&gt; </a:t>
            </a:r>
            <a:r>
              <a:rPr sz="2672" dirty="0">
                <a:solidFill>
                  <a:srgbClr val="0070C0"/>
                </a:solidFill>
              </a:rPr>
              <a:t>more tickets</a:t>
            </a:r>
            <a:endParaRPr lang="en-US" sz="2672" dirty="0">
              <a:solidFill>
                <a:srgbClr val="0070C0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Amazingly simple to implement</a:t>
            </a:r>
            <a:endParaRPr sz="2672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CF364C-517A-9740-BC65-9771D85A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Lottery Scheduling</a:t>
            </a:r>
            <a:endParaRPr lang="en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Performance Metrics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124744"/>
            <a:ext cx="8458200" cy="534687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Minimize turnaround time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Do not want to wait long for job to complete</a:t>
            </a:r>
          </a:p>
          <a:p>
            <a:pPr lvl="1">
              <a:lnSpc>
                <a:spcPct val="90000"/>
              </a:lnSpc>
            </a:pPr>
            <a:r>
              <a:rPr lang="en-US" sz="1969" dirty="0" err="1"/>
              <a:t>Completion_time</a:t>
            </a:r>
            <a:r>
              <a:rPr lang="en-US" sz="1969" dirty="0"/>
              <a:t> – </a:t>
            </a:r>
            <a:r>
              <a:rPr lang="en-US" sz="1969" dirty="0" err="1"/>
              <a:t>arrival_time</a:t>
            </a:r>
            <a:endParaRPr lang="en-US" sz="1969" dirty="0"/>
          </a:p>
          <a:p>
            <a:pPr>
              <a:lnSpc>
                <a:spcPct val="90000"/>
              </a:lnSpc>
            </a:pPr>
            <a:r>
              <a:rPr lang="en-US" dirty="0"/>
              <a:t>Minimize response time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Schedule interactive jobs promptly so users see output quickly</a:t>
            </a:r>
          </a:p>
          <a:p>
            <a:pPr lvl="1">
              <a:lnSpc>
                <a:spcPct val="90000"/>
              </a:lnSpc>
            </a:pPr>
            <a:r>
              <a:rPr lang="en-US" sz="1969" dirty="0" err="1"/>
              <a:t>Initial_schedule_time</a:t>
            </a:r>
            <a:r>
              <a:rPr lang="en-US" sz="1969" dirty="0"/>
              <a:t> – </a:t>
            </a:r>
            <a:r>
              <a:rPr lang="en-US" sz="1969" dirty="0" err="1"/>
              <a:t>arrival_time</a:t>
            </a:r>
            <a:endParaRPr lang="en-US" sz="1969" dirty="0"/>
          </a:p>
          <a:p>
            <a:pPr>
              <a:lnSpc>
                <a:spcPct val="90000"/>
              </a:lnSpc>
            </a:pPr>
            <a:r>
              <a:rPr lang="en-US" dirty="0"/>
              <a:t>Minimize waiting time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Do not want to spend much time in Ready queue</a:t>
            </a:r>
          </a:p>
          <a:p>
            <a:pPr>
              <a:lnSpc>
                <a:spcPct val="90000"/>
              </a:lnSpc>
            </a:pPr>
            <a:r>
              <a:rPr lang="en-US" dirty="0"/>
              <a:t>Maximize throughput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Want many jobs to complete per unit of time</a:t>
            </a:r>
          </a:p>
          <a:p>
            <a:pPr>
              <a:lnSpc>
                <a:spcPct val="90000"/>
              </a:lnSpc>
            </a:pPr>
            <a:r>
              <a:rPr lang="en-US" dirty="0"/>
              <a:t>Maximize resource utilization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Keep expensive devices busy</a:t>
            </a:r>
          </a:p>
          <a:p>
            <a:pPr>
              <a:lnSpc>
                <a:spcPct val="90000"/>
              </a:lnSpc>
            </a:pPr>
            <a:r>
              <a:rPr lang="en-US" dirty="0"/>
              <a:t>Minimize overhead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Reduce number of context switches</a:t>
            </a:r>
          </a:p>
          <a:p>
            <a:pPr>
              <a:lnSpc>
                <a:spcPct val="90000"/>
              </a:lnSpc>
            </a:pPr>
            <a:r>
              <a:rPr lang="en-US" dirty="0"/>
              <a:t>Maximize fairness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All jobs get same amount of CPU over some time interval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Grp="1"/>
          </p:cNvSpPr>
          <p:nvPr>
            <p:ph type="body" idx="4294967295"/>
          </p:nvPr>
        </p:nvSpPr>
        <p:spPr>
          <a:xfrm>
            <a:off x="0" y="1902024"/>
            <a:ext cx="7804547" cy="3780607"/>
          </a:xfrm>
          <a:prstGeom prst="rect">
            <a:avLst/>
          </a:prstGeom>
        </p:spPr>
        <p:txBody>
          <a:bodyPr/>
          <a:lstStyle/>
          <a:p>
            <a:pPr defTabSz="369675">
              <a:spcBef>
                <a:spcPts val="2601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405" dirty="0"/>
              <a:t>	</a:t>
            </a:r>
            <a:r>
              <a:rPr sz="2405" dirty="0" err="1"/>
              <a:t>int</a:t>
            </a:r>
            <a:r>
              <a:rPr sz="2405" dirty="0"/>
              <a:t> counter = 0;</a:t>
            </a:r>
            <a:br>
              <a:rPr sz="2405" dirty="0"/>
            </a:br>
            <a:r>
              <a:rPr sz="2405" dirty="0"/>
              <a:t>int </a:t>
            </a:r>
            <a:r>
              <a:rPr sz="2405" dirty="0">
                <a:solidFill>
                  <a:srgbClr val="0070C0"/>
                </a:solidFill>
              </a:rPr>
              <a:t>winner</a:t>
            </a:r>
            <a:r>
              <a:rPr sz="2405" dirty="0"/>
              <a:t> = getrandom(0, totaltickets);</a:t>
            </a:r>
            <a:br>
              <a:rPr sz="2405" dirty="0"/>
            </a:br>
            <a:r>
              <a:rPr sz="2405" dirty="0"/>
              <a:t>node_t *current = head;</a:t>
            </a:r>
            <a:br>
              <a:rPr sz="2405" dirty="0"/>
            </a:br>
            <a:r>
              <a:rPr sz="2405" dirty="0"/>
              <a:t>while</a:t>
            </a:r>
            <a:r>
              <a:rPr lang="en-US" sz="2405" dirty="0"/>
              <a:t> </a:t>
            </a:r>
            <a:r>
              <a:rPr sz="2405" dirty="0"/>
              <a:t>(current) {</a:t>
            </a:r>
            <a:br>
              <a:rPr sz="2405" dirty="0"/>
            </a:br>
            <a:r>
              <a:rPr sz="2405" dirty="0"/>
              <a:t>	</a:t>
            </a:r>
            <a:r>
              <a:rPr lang="en-US" sz="2405" dirty="0"/>
              <a:t>		</a:t>
            </a:r>
            <a:r>
              <a:rPr sz="2405" dirty="0"/>
              <a:t>counter += current-&gt;tickets;</a:t>
            </a:r>
            <a:br>
              <a:rPr sz="2405" dirty="0"/>
            </a:br>
            <a:r>
              <a:rPr sz="2405" dirty="0"/>
              <a:t>	</a:t>
            </a:r>
            <a:r>
              <a:rPr lang="en-US" sz="2405" dirty="0"/>
              <a:t>		</a:t>
            </a:r>
            <a:r>
              <a:rPr sz="2405" dirty="0"/>
              <a:t>if (counter &gt; </a:t>
            </a:r>
            <a:r>
              <a:rPr sz="2405" dirty="0">
                <a:solidFill>
                  <a:srgbClr val="0070C0"/>
                </a:solidFill>
              </a:rPr>
              <a:t>winner</a:t>
            </a:r>
            <a:r>
              <a:rPr sz="2405" dirty="0"/>
              <a:t>)</a:t>
            </a:r>
            <a:r>
              <a:rPr lang="en-US" sz="2405" dirty="0"/>
              <a:t> </a:t>
            </a:r>
            <a:r>
              <a:rPr sz="2405" dirty="0"/>
              <a:t>break;</a:t>
            </a:r>
            <a:br>
              <a:rPr sz="2405" dirty="0"/>
            </a:br>
            <a:r>
              <a:rPr sz="2405" dirty="0"/>
              <a:t>	</a:t>
            </a:r>
            <a:r>
              <a:rPr lang="en-US" sz="2405" dirty="0"/>
              <a:t>		</a:t>
            </a:r>
            <a:r>
              <a:rPr sz="2405" dirty="0"/>
              <a:t>current = current-&gt;next;</a:t>
            </a:r>
            <a:br>
              <a:rPr sz="2405" dirty="0"/>
            </a:br>
            <a:r>
              <a:rPr sz="2405" dirty="0"/>
              <a:t>}</a:t>
            </a:r>
            <a:br>
              <a:rPr sz="2405" dirty="0"/>
            </a:br>
            <a:r>
              <a:rPr sz="2405" dirty="0"/>
              <a:t>// current is the winner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508485-21E7-9641-AEBF-A0831587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Lottery Code</a:t>
            </a:r>
            <a:endParaRPr lang="en-CN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Lottery example</a:t>
            </a:r>
          </a:p>
        </p:txBody>
      </p:sp>
      <p:sp>
        <p:nvSpPr>
          <p:cNvPr id="1005" name="Shape 1005"/>
          <p:cNvSpPr>
            <a:spLocks noGrp="1"/>
          </p:cNvSpPr>
          <p:nvPr>
            <p:ph type="body" idx="4294967295"/>
          </p:nvPr>
        </p:nvSpPr>
        <p:spPr>
          <a:xfrm>
            <a:off x="0" y="1656457"/>
            <a:ext cx="5239494" cy="344797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40923">
              <a:spcBef>
                <a:spcPts val="2391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218" dirty="0"/>
              <a:t>	</a:t>
            </a:r>
            <a:r>
              <a:rPr sz="2218" dirty="0" err="1"/>
              <a:t>int</a:t>
            </a:r>
            <a:r>
              <a:rPr sz="2218" dirty="0"/>
              <a:t> counter = 0;</a:t>
            </a:r>
            <a:br>
              <a:rPr sz="2218" dirty="0"/>
            </a:br>
            <a:r>
              <a:rPr sz="2218" dirty="0"/>
              <a:t>int </a:t>
            </a:r>
            <a:r>
              <a:rPr sz="2218" dirty="0">
                <a:solidFill>
                  <a:srgbClr val="0070C0"/>
                </a:solidFill>
              </a:rPr>
              <a:t>winner</a:t>
            </a:r>
            <a:r>
              <a:rPr sz="2218" dirty="0"/>
              <a:t> = getrandom(0, totaltickets);</a:t>
            </a:r>
            <a:br>
              <a:rPr sz="2218" dirty="0"/>
            </a:br>
            <a:r>
              <a:rPr sz="2218" dirty="0"/>
              <a:t>node_t *current = head;</a:t>
            </a:r>
            <a:br>
              <a:rPr sz="2218" dirty="0"/>
            </a:br>
            <a:r>
              <a:rPr sz="2218" dirty="0"/>
              <a:t>while(current) {</a:t>
            </a:r>
            <a:br>
              <a:rPr sz="2218" dirty="0"/>
            </a:br>
            <a:r>
              <a:rPr sz="2218" dirty="0"/>
              <a:t>	</a:t>
            </a:r>
            <a:r>
              <a:rPr lang="en-US" sz="2218" dirty="0"/>
              <a:t>	</a:t>
            </a:r>
            <a:r>
              <a:rPr sz="2218" dirty="0"/>
              <a:t>counter += current-&gt;tickets;</a:t>
            </a:r>
            <a:br>
              <a:rPr sz="2218" dirty="0"/>
            </a:br>
            <a:r>
              <a:rPr sz="2218" dirty="0"/>
              <a:t>	</a:t>
            </a:r>
            <a:r>
              <a:rPr lang="en-US" sz="2218" dirty="0"/>
              <a:t>	i</a:t>
            </a:r>
            <a:r>
              <a:rPr sz="2218" dirty="0"/>
              <a:t>f (counter &gt; </a:t>
            </a:r>
            <a:r>
              <a:rPr sz="2218" dirty="0">
                <a:solidFill>
                  <a:srgbClr val="0070C0"/>
                </a:solidFill>
              </a:rPr>
              <a:t>winner</a:t>
            </a:r>
            <a:r>
              <a:rPr sz="2218" dirty="0"/>
              <a:t>)</a:t>
            </a:r>
            <a:r>
              <a:rPr lang="en-US" sz="2218" dirty="0"/>
              <a:t> </a:t>
            </a:r>
            <a:r>
              <a:rPr sz="2218" dirty="0"/>
              <a:t>break;</a:t>
            </a:r>
            <a:br>
              <a:rPr sz="2218" dirty="0"/>
            </a:br>
            <a:r>
              <a:rPr sz="2218" dirty="0"/>
              <a:t>	</a:t>
            </a:r>
            <a:r>
              <a:rPr lang="en-US" sz="2218" dirty="0"/>
              <a:t>	</a:t>
            </a:r>
            <a:r>
              <a:rPr sz="2218" dirty="0"/>
              <a:t>current = current-&gt;next;</a:t>
            </a:r>
            <a:br>
              <a:rPr sz="2218" dirty="0"/>
            </a:br>
            <a:r>
              <a:rPr sz="2218" dirty="0"/>
              <a:t>}</a:t>
            </a:r>
            <a:br>
              <a:rPr sz="2218" dirty="0"/>
            </a:br>
            <a:r>
              <a:rPr sz="2218" dirty="0"/>
              <a:t>// current gets to run</a:t>
            </a:r>
          </a:p>
        </p:txBody>
      </p:sp>
      <p:sp>
        <p:nvSpPr>
          <p:cNvPr id="1006" name="Shape 1006"/>
          <p:cNvSpPr/>
          <p:nvPr/>
        </p:nvSpPr>
        <p:spPr>
          <a:xfrm>
            <a:off x="1315641" y="5220962"/>
            <a:ext cx="920874" cy="892969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80">
                <a:latin typeface="Calibri" panose="020F0502020204030204" pitchFamily="34" charset="0"/>
                <a:cs typeface="Calibri" panose="020F0502020204030204" pitchFamily="34" charset="0"/>
              </a:rPr>
              <a:t>Job A</a:t>
            </a:r>
            <a:br>
              <a:rPr sz="218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18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1007" name="Shape 1007"/>
          <p:cNvSpPr/>
          <p:nvPr/>
        </p:nvSpPr>
        <p:spPr>
          <a:xfrm>
            <a:off x="2655094" y="5220962"/>
            <a:ext cx="920874" cy="892969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80">
                <a:latin typeface="Calibri" panose="020F0502020204030204" pitchFamily="34" charset="0"/>
                <a:cs typeface="Calibri" panose="020F0502020204030204" pitchFamily="34" charset="0"/>
              </a:rPr>
              <a:t>Job B</a:t>
            </a:r>
            <a:br>
              <a:rPr sz="218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18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1008" name="Shape 1008"/>
          <p:cNvSpPr/>
          <p:nvPr/>
        </p:nvSpPr>
        <p:spPr>
          <a:xfrm>
            <a:off x="2244467" y="5702087"/>
            <a:ext cx="402674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9" name="Shape 1009"/>
          <p:cNvSpPr/>
          <p:nvPr/>
        </p:nvSpPr>
        <p:spPr>
          <a:xfrm>
            <a:off x="905014" y="5702087"/>
            <a:ext cx="402674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0" name="Shape 1010"/>
          <p:cNvSpPr/>
          <p:nvPr/>
        </p:nvSpPr>
        <p:spPr>
          <a:xfrm>
            <a:off x="246873" y="5506652"/>
            <a:ext cx="59631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</a:p>
        </p:txBody>
      </p:sp>
      <p:sp>
        <p:nvSpPr>
          <p:cNvPr id="1011" name="Shape 1011"/>
          <p:cNvSpPr/>
          <p:nvPr/>
        </p:nvSpPr>
        <p:spPr>
          <a:xfrm>
            <a:off x="3994547" y="5220962"/>
            <a:ext cx="920874" cy="892969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80">
                <a:latin typeface="Calibri" panose="020F0502020204030204" pitchFamily="34" charset="0"/>
                <a:cs typeface="Calibri" panose="020F0502020204030204" pitchFamily="34" charset="0"/>
              </a:rPr>
              <a:t>Job C</a:t>
            </a:r>
            <a:br>
              <a:rPr sz="218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180">
                <a:latin typeface="Calibri" panose="020F0502020204030204" pitchFamily="34" charset="0"/>
                <a:cs typeface="Calibri" panose="020F0502020204030204" pitchFamily="34" charset="0"/>
              </a:rPr>
              <a:t>(100)</a:t>
            </a:r>
          </a:p>
        </p:txBody>
      </p:sp>
      <p:sp>
        <p:nvSpPr>
          <p:cNvPr id="1012" name="Shape 1012"/>
          <p:cNvSpPr/>
          <p:nvPr/>
        </p:nvSpPr>
        <p:spPr>
          <a:xfrm>
            <a:off x="3583920" y="5702087"/>
            <a:ext cx="402674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3" name="Shape 1013"/>
          <p:cNvSpPr/>
          <p:nvPr/>
        </p:nvSpPr>
        <p:spPr>
          <a:xfrm>
            <a:off x="5334000" y="5220962"/>
            <a:ext cx="920874" cy="892969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80">
                <a:latin typeface="Calibri" panose="020F0502020204030204" pitchFamily="34" charset="0"/>
                <a:cs typeface="Calibri" panose="020F0502020204030204" pitchFamily="34" charset="0"/>
              </a:rPr>
              <a:t>Job D</a:t>
            </a:r>
            <a:br>
              <a:rPr sz="218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180">
                <a:latin typeface="Calibri" panose="020F0502020204030204" pitchFamily="34" charset="0"/>
                <a:cs typeface="Calibri" panose="020F0502020204030204" pitchFamily="34" charset="0"/>
              </a:rPr>
              <a:t>(200)</a:t>
            </a:r>
          </a:p>
        </p:txBody>
      </p:sp>
      <p:sp>
        <p:nvSpPr>
          <p:cNvPr id="1014" name="Shape 1014"/>
          <p:cNvSpPr/>
          <p:nvPr/>
        </p:nvSpPr>
        <p:spPr>
          <a:xfrm>
            <a:off x="4923375" y="5702087"/>
            <a:ext cx="402673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5" name="Shape 1015"/>
          <p:cNvSpPr/>
          <p:nvPr/>
        </p:nvSpPr>
        <p:spPr>
          <a:xfrm>
            <a:off x="6673453" y="5220962"/>
            <a:ext cx="920874" cy="892969"/>
          </a:xfrm>
          <a:prstGeom prst="rect">
            <a:avLst/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80">
                <a:latin typeface="Calibri" panose="020F0502020204030204" pitchFamily="34" charset="0"/>
                <a:cs typeface="Calibri" panose="020F0502020204030204" pitchFamily="34" charset="0"/>
              </a:rPr>
              <a:t>Job E</a:t>
            </a:r>
            <a:br>
              <a:rPr sz="218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180">
                <a:latin typeface="Calibri" panose="020F0502020204030204" pitchFamily="34" charset="0"/>
                <a:cs typeface="Calibri" panose="020F0502020204030204" pitchFamily="34" charset="0"/>
              </a:rPr>
              <a:t>(100)</a:t>
            </a:r>
          </a:p>
        </p:txBody>
      </p:sp>
      <p:sp>
        <p:nvSpPr>
          <p:cNvPr id="1016" name="Shape 1016"/>
          <p:cNvSpPr/>
          <p:nvPr/>
        </p:nvSpPr>
        <p:spPr>
          <a:xfrm>
            <a:off x="6262828" y="5702087"/>
            <a:ext cx="402673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7" name="Shape 1017"/>
          <p:cNvSpPr/>
          <p:nvPr/>
        </p:nvSpPr>
        <p:spPr>
          <a:xfrm>
            <a:off x="7602281" y="5702087"/>
            <a:ext cx="402673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8" name="Shape 1018"/>
          <p:cNvSpPr/>
          <p:nvPr/>
        </p:nvSpPr>
        <p:spPr>
          <a:xfrm>
            <a:off x="8016791" y="5506652"/>
            <a:ext cx="46968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</a:p>
        </p:txBody>
      </p:sp>
      <p:sp>
        <p:nvSpPr>
          <p:cNvPr id="1019" name="Shape 1019"/>
          <p:cNvSpPr/>
          <p:nvPr/>
        </p:nvSpPr>
        <p:spPr>
          <a:xfrm>
            <a:off x="5744951" y="2950673"/>
            <a:ext cx="2914613" cy="1600648"/>
          </a:xfrm>
          <a:prstGeom prst="rect">
            <a:avLst/>
          </a:prstGeom>
          <a:ln w="25400">
            <a:solidFill>
              <a:srgbClr val="D45954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Calibri" panose="020F0502020204030204" pitchFamily="34" charset="0"/>
                <a:cs typeface="Calibri" panose="020F0502020204030204" pitchFamily="34" charset="0"/>
              </a:rPr>
              <a:t>Who runs if </a:t>
            </a:r>
            <a:r>
              <a:rPr sz="225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winner</a:t>
            </a:r>
            <a:r>
              <a:rPr sz="2250" dirty="0">
                <a:latin typeface="Calibri" panose="020F0502020204030204" pitchFamily="34" charset="0"/>
                <a:cs typeface="Calibri" panose="020F0502020204030204" pitchFamily="34" charset="0"/>
              </a:rPr>
              <a:t> is:</a:t>
            </a:r>
            <a:br>
              <a:rPr sz="22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50" dirty="0">
                <a:latin typeface="Calibri" panose="020F0502020204030204" pitchFamily="34" charset="0"/>
                <a:cs typeface="Calibri" panose="020F0502020204030204" pitchFamily="34" charset="0"/>
              </a:rPr>
              <a:t>	50		</a:t>
            </a:r>
            <a:br>
              <a:rPr sz="22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50" dirty="0">
                <a:latin typeface="Calibri" panose="020F0502020204030204" pitchFamily="34" charset="0"/>
                <a:cs typeface="Calibri" panose="020F0502020204030204" pitchFamily="34" charset="0"/>
              </a:rPr>
              <a:t>	350	</a:t>
            </a:r>
            <a:br>
              <a:rPr sz="22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250" dirty="0">
                <a:latin typeface="Calibri" panose="020F0502020204030204" pitchFamily="34" charset="0"/>
                <a:cs typeface="Calibri" panose="020F0502020204030204" pitchFamily="34" charset="0"/>
              </a:rPr>
              <a:t>	0		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6875" y="1400597"/>
            <a:ext cx="7896225" cy="5267325"/>
          </a:xfr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Ticket Transfers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Ticket Currencies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Ticket Inflation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531" dirty="0"/>
              <a:t>(read more in OSTEP)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D9669F-97E4-AB40-85DA-915070FD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26" y="476672"/>
            <a:ext cx="7592093" cy="762000"/>
          </a:xfrm>
        </p:spPr>
        <p:txBody>
          <a:bodyPr/>
          <a:lstStyle/>
          <a:p>
            <a:r>
              <a:rPr lang="en-US" dirty="0"/>
              <a:t>Other Lottery Ideas</a:t>
            </a:r>
            <a:endParaRPr lang="en-CN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hape 1025"/>
          <p:cNvSpPr>
            <a:spLocks noGrp="1"/>
          </p:cNvSpPr>
          <p:nvPr>
            <p:ph type="body" idx="4294967295"/>
          </p:nvPr>
        </p:nvSpPr>
        <p:spPr>
          <a:xfrm>
            <a:off x="357762" y="1844824"/>
            <a:ext cx="8133829" cy="346695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Understand goals (metrics) and workload, then design scheduler around that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General purpose schedulers need to support processes with different goals</a:t>
            </a:r>
            <a:endParaRPr lang="en-US"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Past behavior is good predictor of future behavior</a:t>
            </a:r>
            <a:endParaRPr sz="2672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Random algorithms </a:t>
            </a:r>
            <a:r>
              <a:rPr lang="en-US" sz="2672" dirty="0"/>
              <a:t>(lottery scheduling) can be </a:t>
            </a:r>
            <a:r>
              <a:rPr sz="2672" dirty="0"/>
              <a:t>simple to implement, and avoid corner cases.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367DB6-3A39-154C-91C1-7C379DA3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N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4294967295"/>
          </p:nvPr>
        </p:nvSpPr>
        <p:spPr>
          <a:xfrm>
            <a:off x="467544" y="1772816"/>
            <a:ext cx="7804547" cy="3535040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1. Each job runs for the same amount of time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2. All jobs arrive at the same time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3. All jobs only use the CPU (no I/O)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/>
              <a:t>4. </a:t>
            </a:r>
            <a:r>
              <a:rPr lang="en-US" sz="2672" dirty="0"/>
              <a:t>R</a:t>
            </a:r>
            <a:r>
              <a:rPr sz="2672" dirty="0"/>
              <a:t>un-time of each job is known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A0FFD4-FFEB-3E44-85ED-C1831347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Assumptions</a:t>
            </a:r>
            <a:endParaRPr lang="en-C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cs typeface="Calibri" panose="020F0502020204030204" pitchFamily="34" charset="0"/>
              </a:rPr>
              <a:t>Scheduling Basics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4294967295"/>
          </p:nvPr>
        </p:nvSpPr>
        <p:spPr>
          <a:xfrm>
            <a:off x="6126882" y="2049364"/>
            <a:ext cx="3017118" cy="187300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1497FC"/>
                </a:solidFill>
                <a:ea typeface="Helvetica"/>
                <a:cs typeface="Calibri" panose="020F0502020204030204" pitchFamily="34" charset="0"/>
                <a:sym typeface="Helvetica"/>
              </a:rPr>
              <a:t>Metrics</a:t>
            </a:r>
            <a:r>
              <a:rPr sz="2672" dirty="0">
                <a:solidFill>
                  <a:srgbClr val="1497FC"/>
                </a:solidFill>
                <a:cs typeface="Calibri" panose="020F0502020204030204" pitchFamily="34" charset="0"/>
              </a:rPr>
              <a:t>:</a:t>
            </a:r>
            <a:endParaRPr lang="en-US" sz="2672" dirty="0">
              <a:solidFill>
                <a:srgbClr val="1497FC"/>
              </a:solidFill>
              <a:cs typeface="Calibri" panose="020F0502020204030204" pitchFamily="34" charset="0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 err="1">
                <a:solidFill>
                  <a:srgbClr val="53585F"/>
                </a:solidFill>
                <a:cs typeface="Calibri" panose="020F0502020204030204" pitchFamily="34" charset="0"/>
              </a:rPr>
              <a:t>turnaround_time</a:t>
            </a:r>
            <a:endParaRPr lang="en-US" sz="2672" dirty="0">
              <a:solidFill>
                <a:srgbClr val="53585F"/>
              </a:solidFill>
              <a:cs typeface="Calibri" panose="020F0502020204030204" pitchFamily="34" charset="0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 err="1">
                <a:solidFill>
                  <a:srgbClr val="53585F"/>
                </a:solidFill>
                <a:cs typeface="Calibri" panose="020F0502020204030204" pitchFamily="34" charset="0"/>
              </a:rPr>
              <a:t>response_time</a:t>
            </a:r>
            <a:br>
              <a:rPr sz="2672" dirty="0">
                <a:solidFill>
                  <a:srgbClr val="53585F"/>
                </a:solidFill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cs typeface="Calibri" panose="020F0502020204030204" pitchFamily="34" charset="0"/>
              </a:rPr>
              <a:t>	</a:t>
            </a:r>
          </a:p>
        </p:txBody>
      </p:sp>
      <p:sp>
        <p:nvSpPr>
          <p:cNvPr id="167" name="Shape 167"/>
          <p:cNvSpPr/>
          <p:nvPr/>
        </p:nvSpPr>
        <p:spPr>
          <a:xfrm>
            <a:off x="3348633" y="2049386"/>
            <a:ext cx="2169914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Schedulers</a:t>
            </a:r>
            <a: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sz="2672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solidFill>
                  <a:srgbClr val="A6AA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FIFO</a:t>
            </a:r>
            <a:b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SJF</a:t>
            </a:r>
            <a:b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STCF</a:t>
            </a:r>
            <a:b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RR</a:t>
            </a:r>
          </a:p>
        </p:txBody>
      </p:sp>
      <p:sp>
        <p:nvSpPr>
          <p:cNvPr id="168" name="Shape 168"/>
          <p:cNvSpPr/>
          <p:nvPr/>
        </p:nvSpPr>
        <p:spPr>
          <a:xfrm>
            <a:off x="491133" y="2049386"/>
            <a:ext cx="2302790" cy="2545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D45954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Workloads</a:t>
            </a:r>
            <a:r>
              <a:rPr sz="2672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sz="2672" dirty="0">
                <a:solidFill>
                  <a:srgbClr val="D45954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 err="1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arrival_time</a:t>
            </a:r>
            <a:br>
              <a:rPr sz="2672" dirty="0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sz="2672" dirty="0" err="1">
                <a:solidFill>
                  <a:srgbClr val="53585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run_time</a:t>
            </a:r>
            <a:endParaRPr sz="2672" dirty="0">
              <a:solidFill>
                <a:srgbClr val="53585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599" dirty="0"/>
              <a:t>Example: workload, scheduler, metric</a:t>
            </a:r>
          </a:p>
        </p:txBody>
      </p:sp>
      <p:graphicFrame>
        <p:nvGraphicFramePr>
          <p:cNvPr id="176" name="Table 176"/>
          <p:cNvGraphicFramePr/>
          <p:nvPr>
            <p:extLst>
              <p:ext uri="{D42A27DB-BD31-4B8C-83A1-F6EECF244321}">
                <p14:modId xmlns:p14="http://schemas.microsoft.com/office/powerpoint/2010/main" val="965050368"/>
              </p:ext>
            </p:extLst>
          </p:nvPr>
        </p:nvGraphicFramePr>
        <p:xfrm>
          <a:off x="2794992" y="1633961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Shape 177"/>
          <p:cNvSpPr/>
          <p:nvPr/>
        </p:nvSpPr>
        <p:spPr>
          <a:xfrm>
            <a:off x="508992" y="3362748"/>
            <a:ext cx="7965281" cy="1646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2537" dirty="0">
                <a:solidFill>
                  <a:srgbClr val="7BDB45"/>
                </a:solidFill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FIFO</a:t>
            </a:r>
            <a:r>
              <a:rPr sz="2537" dirty="0">
                <a:solidFill>
                  <a:srgbClr val="7BDB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sz="2537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In, First Out </a:t>
            </a:r>
            <a:br>
              <a:rPr lang="en-US" sz="2537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37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also called FCFS (first come first served)</a:t>
            </a:r>
            <a:br>
              <a:rPr lang="en-US" sz="2537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537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- run jobs in </a:t>
            </a:r>
            <a:r>
              <a:rPr lang="en-US" sz="2537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arrival_time</a:t>
            </a:r>
            <a:r>
              <a:rPr lang="en-US" sz="2537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order</a:t>
            </a:r>
          </a:p>
        </p:txBody>
      </p:sp>
      <p:sp>
        <p:nvSpPr>
          <p:cNvPr id="178" name="Shape 178"/>
          <p:cNvSpPr/>
          <p:nvPr/>
        </p:nvSpPr>
        <p:spPr>
          <a:xfrm>
            <a:off x="669727" y="5142963"/>
            <a:ext cx="7804547" cy="534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365568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78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What is our turnaround?</a:t>
            </a:r>
            <a:r>
              <a:rPr lang="en-US" sz="2378" dirty="0">
                <a:latin typeface="Calibri" panose="020F0502020204030204" pitchFamily="34" charset="0"/>
                <a:ea typeface="Helvetica"/>
                <a:cs typeface="Calibri" panose="020F0502020204030204" pitchFamily="34" charset="0"/>
                <a:sym typeface="Helvetica"/>
              </a:rPr>
              <a:t> </a:t>
            </a:r>
            <a:r>
              <a:rPr sz="237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sz="2378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completion_time</a:t>
            </a:r>
            <a:r>
              <a:rPr sz="2378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sz="2378" i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arrival_time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/>
              <a:t>FIFO: </a:t>
            </a:r>
            <a:r>
              <a:rPr sz="3600" dirty="0"/>
              <a:t>Event Trace</a:t>
            </a:r>
          </a:p>
        </p:txBody>
      </p:sp>
      <p:graphicFrame>
        <p:nvGraphicFramePr>
          <p:cNvPr id="181" name="Table 181"/>
          <p:cNvGraphicFramePr/>
          <p:nvPr>
            <p:extLst>
              <p:ext uri="{D42A27DB-BD31-4B8C-83A1-F6EECF244321}">
                <p14:modId xmlns:p14="http://schemas.microsoft.com/office/powerpoint/2010/main" val="520737815"/>
              </p:ext>
            </p:extLst>
          </p:nvPr>
        </p:nvGraphicFramePr>
        <p:xfrm>
          <a:off x="4571207" y="1612882"/>
          <a:ext cx="3723679" cy="3812848"/>
        </p:xfrm>
        <a:graphic>
          <a:graphicData uri="http://schemas.openxmlformats.org/drawingml/2006/table">
            <a:tbl>
              <a:tblPr/>
              <a:tblGrid>
                <a:gridCol w="205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3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Time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Helvetica"/>
                          <a:cs typeface="Calibri" panose="020F0502020204030204" pitchFamily="34" charset="0"/>
                          <a:sym typeface="Helvetica"/>
                        </a:rPr>
                        <a:t>Event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0B5D1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arrives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11DBE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 arrives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BC802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arrives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0B5D1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0B5D1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 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11DBE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1DBE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 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BC802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BC8027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complete 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176"/>
          <p:cNvGraphicFramePr/>
          <p:nvPr>
            <p:extLst>
              <p:ext uri="{D42A27DB-BD31-4B8C-83A1-F6EECF244321}">
                <p14:modId xmlns:p14="http://schemas.microsoft.com/office/powerpoint/2010/main" val="537725038"/>
              </p:ext>
            </p:extLst>
          </p:nvPr>
        </p:nvGraphicFramePr>
        <p:xfrm>
          <a:off x="128383" y="1612881"/>
          <a:ext cx="3723680" cy="1532633"/>
        </p:xfrm>
        <a:graphic>
          <a:graphicData uri="http://schemas.openxmlformats.org/drawingml/2006/table">
            <a:tbl>
              <a:tblPr firstRow="1"/>
              <a:tblGrid>
                <a:gridCol w="58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JOB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arrival_time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run_time (s)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44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97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~0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-bits-ints-part1" id="{B715AE6D-8F23-B04C-8438-F12C9727B49A}" vid="{C382CE4F-DE24-3D4B-B558-25C3238017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1778</TotalTime>
  <Words>2585</Words>
  <Application>Microsoft Macintosh PowerPoint</Application>
  <PresentationFormat>全屏显示(4:3)</PresentationFormat>
  <Paragraphs>578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Arial</vt:lpstr>
      <vt:lpstr>Arial Narrow</vt:lpstr>
      <vt:lpstr>Calibri</vt:lpstr>
      <vt:lpstr>Calisto MT</vt:lpstr>
      <vt:lpstr>Helvetica</vt:lpstr>
      <vt:lpstr>Times New Roman</vt:lpstr>
      <vt:lpstr>Wingdings</vt:lpstr>
      <vt:lpstr>Wingdings 2</vt:lpstr>
      <vt:lpstr>template2007</vt:lpstr>
      <vt:lpstr>CPU Virtualization: Scheduling</vt:lpstr>
      <vt:lpstr>CPU Virtualization: Two Components</vt:lpstr>
      <vt:lpstr>Review: State Transitions</vt:lpstr>
      <vt:lpstr>Vocabulary</vt:lpstr>
      <vt:lpstr>Scheduling Performance Metrics</vt:lpstr>
      <vt:lpstr>Workload Assumptions</vt:lpstr>
      <vt:lpstr>Scheduling Basics</vt:lpstr>
      <vt:lpstr>Example: workload, scheduler, metric</vt:lpstr>
      <vt:lpstr>FIFO: Event Trace</vt:lpstr>
      <vt:lpstr>FIFO (Identical JOBS)</vt:lpstr>
      <vt:lpstr>FIFO (IDENTICAL JOBS)</vt:lpstr>
      <vt:lpstr>FIFO (IDENTICAL Jobs)</vt:lpstr>
      <vt:lpstr>Scheduling Basics</vt:lpstr>
      <vt:lpstr>Workload Assumptions</vt:lpstr>
      <vt:lpstr>Any Problematic Workloads for FIFO?</vt:lpstr>
      <vt:lpstr>Example: Big First Job</vt:lpstr>
      <vt:lpstr>Example: Big First Job</vt:lpstr>
      <vt:lpstr>Convoy Effect</vt:lpstr>
      <vt:lpstr>Passing the Tractor</vt:lpstr>
      <vt:lpstr>Shortest Job First</vt:lpstr>
      <vt:lpstr>SJF Turnaround Time</vt:lpstr>
      <vt:lpstr>Scheduling Basics</vt:lpstr>
      <vt:lpstr>Workload Assumptions</vt:lpstr>
      <vt:lpstr>Shortest Job First (Arrival Time)</vt:lpstr>
      <vt:lpstr>Stuck Behind a Tractor Again</vt:lpstr>
      <vt:lpstr>Preemptive Scheduling</vt:lpstr>
      <vt:lpstr>Non-Preemptive: SJF</vt:lpstr>
      <vt:lpstr>Preemptive: STCF</vt:lpstr>
      <vt:lpstr>Scheduling Basics</vt:lpstr>
      <vt:lpstr>Response Time</vt:lpstr>
      <vt:lpstr>Response vs. Turnaround</vt:lpstr>
      <vt:lpstr>Round-Robin Scheduler</vt:lpstr>
      <vt:lpstr>FIFO vs RR</vt:lpstr>
      <vt:lpstr>Scheduling Basics</vt:lpstr>
      <vt:lpstr>Workload Assumptions</vt:lpstr>
      <vt:lpstr>Not I/O Aware</vt:lpstr>
      <vt:lpstr>I/O Aware (Overlap)</vt:lpstr>
      <vt:lpstr>Workload Assumptions</vt:lpstr>
      <vt:lpstr>MLFQ (Multi-Level Feedback Queue)</vt:lpstr>
      <vt:lpstr>Priorities</vt:lpstr>
      <vt:lpstr>History</vt:lpstr>
      <vt:lpstr>Problems with MLFQ?</vt:lpstr>
      <vt:lpstr>More MLFQ Rules</vt:lpstr>
      <vt:lpstr>One Long Job (Example)</vt:lpstr>
      <vt:lpstr>An Interactive Process Joins</vt:lpstr>
      <vt:lpstr>Problems with MLFQ?</vt:lpstr>
      <vt:lpstr>Prevent Starvation</vt:lpstr>
      <vt:lpstr>Prevent Gaming</vt:lpstr>
      <vt:lpstr>Lottery Scheduling</vt:lpstr>
      <vt:lpstr>Lottery Code</vt:lpstr>
      <vt:lpstr>Lottery example</vt:lpstr>
      <vt:lpstr>Other Lottery Ideas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Bytes and Integers – Part 1 </dc:title>
  <dc:creator>Kay Kay</dc:creator>
  <dc:description>Redesign of slides created by Randal E. Bryant and David R. O'Hallaron</dc:description>
  <cp:lastModifiedBy>Microsoft Office User</cp:lastModifiedBy>
  <cp:revision>16</cp:revision>
  <cp:lastPrinted>2017-08-31T16:02:16Z</cp:lastPrinted>
  <dcterms:created xsi:type="dcterms:W3CDTF">2021-09-23T01:09:29Z</dcterms:created>
  <dcterms:modified xsi:type="dcterms:W3CDTF">2023-09-22T00:59:18Z</dcterms:modified>
</cp:coreProperties>
</file>