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9" r:id="rId2"/>
    <p:sldId id="258" r:id="rId3"/>
    <p:sldId id="268" r:id="rId4"/>
    <p:sldId id="269" r:id="rId5"/>
    <p:sldId id="262" r:id="rId6"/>
    <p:sldId id="263" r:id="rId7"/>
    <p:sldId id="264" r:id="rId8"/>
    <p:sldId id="265" r:id="rId9"/>
    <p:sldId id="266" r:id="rId10"/>
    <p:sldId id="945" r:id="rId11"/>
    <p:sldId id="946" r:id="rId12"/>
    <p:sldId id="948" r:id="rId13"/>
    <p:sldId id="1090" r:id="rId14"/>
    <p:sldId id="267" r:id="rId15"/>
    <p:sldId id="270" r:id="rId16"/>
    <p:sldId id="271" r:id="rId17"/>
    <p:sldId id="273" r:id="rId18"/>
    <p:sldId id="274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5" r:id="rId54"/>
    <p:sldId id="300" r:id="rId55"/>
    <p:sldId id="301" r:id="rId56"/>
    <p:sldId id="302" r:id="rId57"/>
    <p:sldId id="303" r:id="rId58"/>
    <p:sldId id="304" r:id="rId59"/>
    <p:sldId id="306" r:id="rId60"/>
    <p:sldId id="307" r:id="rId61"/>
    <p:sldId id="330" r:id="rId62"/>
    <p:sldId id="308" r:id="rId63"/>
    <p:sldId id="309" r:id="rId64"/>
    <p:sldId id="310" r:id="rId65"/>
    <p:sldId id="333" r:id="rId66"/>
    <p:sldId id="331" r:id="rId67"/>
    <p:sldId id="312" r:id="rId68"/>
    <p:sldId id="313" r:id="rId69"/>
    <p:sldId id="314" r:id="rId70"/>
    <p:sldId id="315" r:id="rId71"/>
    <p:sldId id="316" r:id="rId72"/>
    <p:sldId id="317" r:id="rId73"/>
    <p:sldId id="332" r:id="rId74"/>
    <p:sldId id="311" r:id="rId75"/>
    <p:sldId id="318" r:id="rId76"/>
  </p:sldIdLst>
  <p:sldSz cx="9144000" cy="6858000" type="screen4x3"/>
  <p:notesSz cx="7302500" cy="9586913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6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1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4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4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4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4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4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640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Table 149"/>
          <p:cNvGraphicFramePr/>
          <p:nvPr>
            <p:extLst>
              <p:ext uri="{D42A27DB-BD31-4B8C-83A1-F6EECF244321}">
                <p14:modId xmlns:p14="http://schemas.microsoft.com/office/powerpoint/2010/main" val="1417191862"/>
              </p:ext>
            </p:extLst>
          </p:nvPr>
        </p:nvGraphicFramePr>
        <p:xfrm>
          <a:off x="492255" y="2398133"/>
          <a:ext cx="1599609" cy="1370932"/>
        </p:xfrm>
        <a:graphic>
          <a:graphicData uri="http://schemas.openxmlformats.org/drawingml/2006/table">
            <a:tbl>
              <a:tblPr firstRow="1"/>
              <a:tblGrid>
                <a:gridCol w="51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63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arrival</a:t>
                      </a:r>
                    </a:p>
                  </a:txBody>
                  <a:tcPr marL="26789" marR="26789" marT="26789" marB="26789" anchor="ctr" horzOverflow="overflow">
                    <a:lnT w="12700">
                      <a:miter lim="400000"/>
                    </a:lnT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run</a:t>
                      </a:r>
                    </a:p>
                  </a:txBody>
                  <a:tcPr marL="26789" marR="26789" marT="26789" marB="26789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3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789" marR="2678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6789" marR="26789" marT="26789" marB="26789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8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789" marR="2678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789" marR="26789" marT="26789" marB="26789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8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6789" marR="26789" marT="26789" marB="26789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6789" marR="26789" marT="26789" marB="26789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6474934" y="2909086"/>
            <a:ext cx="977795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738410" y="2909087"/>
            <a:ext cx="488807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831536" y="2626711"/>
            <a:ext cx="274545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3" name="Shape 153"/>
          <p:cNvSpPr/>
          <p:nvPr/>
        </p:nvSpPr>
        <p:spPr>
          <a:xfrm>
            <a:off x="5825712" y="2626711"/>
            <a:ext cx="31420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54" name="Shape 154"/>
          <p:cNvSpPr/>
          <p:nvPr/>
        </p:nvSpPr>
        <p:spPr>
          <a:xfrm>
            <a:off x="5743033" y="3433764"/>
            <a:ext cx="195595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5743034" y="3433764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665663" y="3456505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7" name="Shape 157"/>
          <p:cNvSpPr/>
          <p:nvPr/>
        </p:nvSpPr>
        <p:spPr>
          <a:xfrm>
            <a:off x="6232022" y="3433764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6049787" y="3456505"/>
            <a:ext cx="35161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159" name="Shape 159"/>
          <p:cNvSpPr/>
          <p:nvPr/>
        </p:nvSpPr>
        <p:spPr>
          <a:xfrm>
            <a:off x="6721010" y="3433764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498905" y="3456505"/>
            <a:ext cx="431352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161" name="Shape 161"/>
          <p:cNvSpPr/>
          <p:nvPr/>
        </p:nvSpPr>
        <p:spPr>
          <a:xfrm>
            <a:off x="6721010" y="3433764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209999" y="3433764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985173" y="3456505"/>
            <a:ext cx="43679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164" name="Shape 164"/>
          <p:cNvSpPr/>
          <p:nvPr/>
        </p:nvSpPr>
        <p:spPr>
          <a:xfrm>
            <a:off x="7698986" y="3634681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449081" y="3456505"/>
            <a:ext cx="486954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166" name="Shape 166"/>
          <p:cNvSpPr/>
          <p:nvPr/>
        </p:nvSpPr>
        <p:spPr>
          <a:xfrm>
            <a:off x="5736733" y="4530836"/>
            <a:ext cx="977795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203697" y="4530837"/>
            <a:ext cx="261151" cy="48898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714709" y="4530837"/>
            <a:ext cx="488807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086550" y="4248461"/>
            <a:ext cx="274545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0" name="Shape 170"/>
          <p:cNvSpPr/>
          <p:nvPr/>
        </p:nvSpPr>
        <p:spPr>
          <a:xfrm>
            <a:off x="6802011" y="4248461"/>
            <a:ext cx="314202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1" name="Shape 171"/>
          <p:cNvSpPr/>
          <p:nvPr/>
        </p:nvSpPr>
        <p:spPr>
          <a:xfrm>
            <a:off x="7151062" y="4248461"/>
            <a:ext cx="36642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2" name="Shape 172"/>
          <p:cNvSpPr/>
          <p:nvPr/>
        </p:nvSpPr>
        <p:spPr>
          <a:xfrm>
            <a:off x="5741531" y="5055513"/>
            <a:ext cx="195595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664160" y="5078255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74" name="Shape 174"/>
          <p:cNvSpPr/>
          <p:nvPr/>
        </p:nvSpPr>
        <p:spPr>
          <a:xfrm>
            <a:off x="6230520" y="5055513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048285" y="5078255"/>
            <a:ext cx="35161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176" name="Shape 176"/>
          <p:cNvSpPr/>
          <p:nvPr/>
        </p:nvSpPr>
        <p:spPr>
          <a:xfrm>
            <a:off x="6719508" y="5055513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497404" y="5078255"/>
            <a:ext cx="431352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178" name="Shape 178"/>
          <p:cNvSpPr/>
          <p:nvPr/>
        </p:nvSpPr>
        <p:spPr>
          <a:xfrm>
            <a:off x="6719508" y="5055513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208496" y="5055513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83671" y="5078255"/>
            <a:ext cx="43679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181" name="Shape 181"/>
          <p:cNvSpPr/>
          <p:nvPr/>
        </p:nvSpPr>
        <p:spPr>
          <a:xfrm>
            <a:off x="7447579" y="5078255"/>
            <a:ext cx="48695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182" name="Shape 182"/>
          <p:cNvSpPr/>
          <p:nvPr/>
        </p:nvSpPr>
        <p:spPr>
          <a:xfrm>
            <a:off x="6227399" y="2909087"/>
            <a:ext cx="261151" cy="48898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174764" y="2626711"/>
            <a:ext cx="36642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84" name="Shape 184"/>
          <p:cNvSpPr/>
          <p:nvPr/>
        </p:nvSpPr>
        <p:spPr>
          <a:xfrm>
            <a:off x="4052495" y="4535304"/>
            <a:ext cx="977795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315971" y="4535304"/>
            <a:ext cx="123513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409098" y="4252929"/>
            <a:ext cx="274545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7" name="Shape 187"/>
          <p:cNvSpPr/>
          <p:nvPr/>
        </p:nvSpPr>
        <p:spPr>
          <a:xfrm>
            <a:off x="3222447" y="4252930"/>
            <a:ext cx="31420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8" name="Shape 188"/>
          <p:cNvSpPr/>
          <p:nvPr/>
        </p:nvSpPr>
        <p:spPr>
          <a:xfrm>
            <a:off x="3320595" y="5059980"/>
            <a:ext cx="19559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243223" y="5082724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90" name="Shape 190"/>
          <p:cNvSpPr/>
          <p:nvPr/>
        </p:nvSpPr>
        <p:spPr>
          <a:xfrm>
            <a:off x="3809583" y="5059980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627348" y="5082724"/>
            <a:ext cx="35161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192" name="Shape 192"/>
          <p:cNvSpPr/>
          <p:nvPr/>
        </p:nvSpPr>
        <p:spPr>
          <a:xfrm>
            <a:off x="4298571" y="5059980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076466" y="5082724"/>
            <a:ext cx="431352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194" name="Shape 194"/>
          <p:cNvSpPr/>
          <p:nvPr/>
        </p:nvSpPr>
        <p:spPr>
          <a:xfrm>
            <a:off x="4298571" y="5059980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787559" y="5059980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562734" y="5082724"/>
            <a:ext cx="43679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197" name="Shape 197"/>
          <p:cNvSpPr/>
          <p:nvPr/>
        </p:nvSpPr>
        <p:spPr>
          <a:xfrm>
            <a:off x="5276547" y="5059980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026642" y="5082724"/>
            <a:ext cx="48695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199" name="Shape 199"/>
          <p:cNvSpPr/>
          <p:nvPr/>
        </p:nvSpPr>
        <p:spPr>
          <a:xfrm>
            <a:off x="3443306" y="4535304"/>
            <a:ext cx="261152" cy="48898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453365" y="4252929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1" name="Shape 201"/>
          <p:cNvSpPr/>
          <p:nvPr/>
        </p:nvSpPr>
        <p:spPr>
          <a:xfrm>
            <a:off x="3684321" y="4535304"/>
            <a:ext cx="417958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773768" y="4252929"/>
            <a:ext cx="216152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3" name="Shape 203"/>
          <p:cNvSpPr/>
          <p:nvPr/>
        </p:nvSpPr>
        <p:spPr>
          <a:xfrm>
            <a:off x="3300503" y="2922332"/>
            <a:ext cx="123512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262239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5" name="Shape 205"/>
          <p:cNvSpPr/>
          <p:nvPr/>
        </p:nvSpPr>
        <p:spPr>
          <a:xfrm>
            <a:off x="3305126" y="3447009"/>
            <a:ext cx="195595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227755" y="3469751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07" name="Shape 207"/>
          <p:cNvSpPr/>
          <p:nvPr/>
        </p:nvSpPr>
        <p:spPr>
          <a:xfrm>
            <a:off x="3794114" y="3447009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611880" y="3469751"/>
            <a:ext cx="35161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209" name="Shape 209"/>
          <p:cNvSpPr/>
          <p:nvPr/>
        </p:nvSpPr>
        <p:spPr>
          <a:xfrm>
            <a:off x="4283103" y="3447009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060998" y="3469751"/>
            <a:ext cx="43135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211" name="Shape 211"/>
          <p:cNvSpPr/>
          <p:nvPr/>
        </p:nvSpPr>
        <p:spPr>
          <a:xfrm>
            <a:off x="4283103" y="3447009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772091" y="3447009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4547265" y="3469751"/>
            <a:ext cx="436794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214" name="Shape 214"/>
          <p:cNvSpPr/>
          <p:nvPr/>
        </p:nvSpPr>
        <p:spPr>
          <a:xfrm>
            <a:off x="5261079" y="3447009"/>
            <a:ext cx="1" cy="40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011173" y="3469751"/>
            <a:ext cx="486953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216" name="Shape 216"/>
          <p:cNvSpPr/>
          <p:nvPr/>
        </p:nvSpPr>
        <p:spPr>
          <a:xfrm>
            <a:off x="3421054" y="2922332"/>
            <a:ext cx="123513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382790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18" name="Shape 218"/>
          <p:cNvSpPr/>
          <p:nvPr/>
        </p:nvSpPr>
        <p:spPr>
          <a:xfrm>
            <a:off x="3541604" y="2922332"/>
            <a:ext cx="123513" cy="48898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503341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0" name="Shape 220"/>
          <p:cNvSpPr/>
          <p:nvPr/>
        </p:nvSpPr>
        <p:spPr>
          <a:xfrm>
            <a:off x="3662155" y="2922332"/>
            <a:ext cx="123513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23892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22" name="Shape 222"/>
          <p:cNvSpPr/>
          <p:nvPr/>
        </p:nvSpPr>
        <p:spPr>
          <a:xfrm>
            <a:off x="3782706" y="2922332"/>
            <a:ext cx="123513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744442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4" name="Shape 224"/>
          <p:cNvSpPr/>
          <p:nvPr/>
        </p:nvSpPr>
        <p:spPr>
          <a:xfrm>
            <a:off x="3903257" y="2922332"/>
            <a:ext cx="123513" cy="48898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864993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6" name="Shape 226"/>
          <p:cNvSpPr/>
          <p:nvPr/>
        </p:nvSpPr>
        <p:spPr>
          <a:xfrm>
            <a:off x="4023808" y="2922332"/>
            <a:ext cx="123513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985544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28" name="Shape 228"/>
          <p:cNvSpPr/>
          <p:nvPr/>
        </p:nvSpPr>
        <p:spPr>
          <a:xfrm>
            <a:off x="4144358" y="2922332"/>
            <a:ext cx="123513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106095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30" name="Shape 230"/>
          <p:cNvSpPr/>
          <p:nvPr/>
        </p:nvSpPr>
        <p:spPr>
          <a:xfrm>
            <a:off x="4264909" y="2922332"/>
            <a:ext cx="123513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226645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32" name="Shape 232"/>
          <p:cNvSpPr/>
          <p:nvPr/>
        </p:nvSpPr>
        <p:spPr>
          <a:xfrm>
            <a:off x="4385460" y="2922332"/>
            <a:ext cx="123513" cy="48898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347196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34" name="Shape 234"/>
          <p:cNvSpPr/>
          <p:nvPr/>
        </p:nvSpPr>
        <p:spPr>
          <a:xfrm>
            <a:off x="4506011" y="2922332"/>
            <a:ext cx="123513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467747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36" name="Shape 236"/>
          <p:cNvSpPr/>
          <p:nvPr/>
        </p:nvSpPr>
        <p:spPr>
          <a:xfrm>
            <a:off x="4626562" y="2922332"/>
            <a:ext cx="123512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588298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38" name="Shape 238"/>
          <p:cNvSpPr/>
          <p:nvPr/>
        </p:nvSpPr>
        <p:spPr>
          <a:xfrm>
            <a:off x="4747113" y="2922332"/>
            <a:ext cx="123512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708849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40" name="Shape 240"/>
          <p:cNvSpPr/>
          <p:nvPr/>
        </p:nvSpPr>
        <p:spPr>
          <a:xfrm>
            <a:off x="4867663" y="2922332"/>
            <a:ext cx="123512" cy="48898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B5D12"/>
                </a:solidFill>
              </a:defRPr>
            </a:pPr>
            <a:endParaRPr sz="1371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829399" y="2639958"/>
            <a:ext cx="203681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42" name="Shape 242"/>
          <p:cNvSpPr/>
          <p:nvPr/>
        </p:nvSpPr>
        <p:spPr>
          <a:xfrm>
            <a:off x="504236" y="2060140"/>
            <a:ext cx="1312577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508254">
              <a:spcBef>
                <a:spcPts val="3600"/>
              </a:spcBef>
              <a:defRPr sz="3306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43" dirty="0">
                <a:latin typeface="Calibri" panose="020F0502020204030204" pitchFamily="34" charset="0"/>
                <a:cs typeface="Calibri" panose="020F0502020204030204" pitchFamily="34" charset="0"/>
              </a:rPr>
              <a:t>Workload</a:t>
            </a:r>
          </a:p>
        </p:txBody>
      </p:sp>
      <p:sp>
        <p:nvSpPr>
          <p:cNvPr id="243" name="Shape 243"/>
          <p:cNvSpPr/>
          <p:nvPr/>
        </p:nvSpPr>
        <p:spPr>
          <a:xfrm>
            <a:off x="517421" y="3943595"/>
            <a:ext cx="1574444" cy="16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215"/>
              </a:spcBef>
              <a:defRPr sz="1800">
                <a:solidFill>
                  <a:srgbClr val="000000"/>
                </a:solidFill>
              </a:defRPr>
            </a:pPr>
            <a:r>
              <a:rPr sz="2004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Schedulers</a:t>
            </a:r>
            <a: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  <a:t>	FIFO</a:t>
            </a:r>
            <a:b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  <a:t>	SJF</a:t>
            </a:r>
            <a:b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  <a:t>	STCF</a:t>
            </a:r>
            <a:b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4" b="0" dirty="0">
                <a:latin typeface="Calibri" panose="020F0502020204030204" pitchFamily="34" charset="0"/>
                <a:cs typeface="Calibri" panose="020F0502020204030204" pitchFamily="34" charset="0"/>
              </a:rPr>
              <a:t>	RR</a:t>
            </a:r>
          </a:p>
        </p:txBody>
      </p:sp>
      <p:sp>
        <p:nvSpPr>
          <p:cNvPr id="244" name="Shape 244"/>
          <p:cNvSpPr/>
          <p:nvPr/>
        </p:nvSpPr>
        <p:spPr>
          <a:xfrm>
            <a:off x="4643203" y="2311348"/>
            <a:ext cx="1312577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508254">
              <a:spcBef>
                <a:spcPts val="3600"/>
              </a:spcBef>
              <a:defRPr sz="3306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43">
                <a:latin typeface="Calibri" panose="020F0502020204030204" pitchFamily="34" charset="0"/>
                <a:cs typeface="Calibri" panose="020F0502020204030204" pitchFamily="34" charset="0"/>
              </a:rPr>
              <a:t>Timelines</a:t>
            </a:r>
          </a:p>
        </p:txBody>
      </p:sp>
      <p:sp>
        <p:nvSpPr>
          <p:cNvPr id="245" name="Shape 245"/>
          <p:cNvSpPr/>
          <p:nvPr/>
        </p:nvSpPr>
        <p:spPr>
          <a:xfrm>
            <a:off x="3620116" y="3802363"/>
            <a:ext cx="1312577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508254">
              <a:spcBef>
                <a:spcPts val="3600"/>
              </a:spcBef>
              <a:defRPr sz="3306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43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</a:p>
        </p:txBody>
      </p:sp>
      <p:sp>
        <p:nvSpPr>
          <p:cNvPr id="246" name="Shape 246"/>
          <p:cNvSpPr/>
          <p:nvPr/>
        </p:nvSpPr>
        <p:spPr>
          <a:xfrm>
            <a:off x="6064721" y="3802363"/>
            <a:ext cx="1312577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508254">
              <a:spcBef>
                <a:spcPts val="3600"/>
              </a:spcBef>
              <a:defRPr sz="3306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43" dirty="0">
                <a:latin typeface="Calibri" panose="020F0502020204030204" pitchFamily="34" charset="0"/>
                <a:cs typeface="Calibri" panose="020F0502020204030204" pitchFamily="34" charset="0"/>
              </a:rPr>
              <a:t>SJF</a:t>
            </a:r>
          </a:p>
        </p:txBody>
      </p:sp>
      <p:sp>
        <p:nvSpPr>
          <p:cNvPr id="247" name="Shape 247"/>
          <p:cNvSpPr/>
          <p:nvPr/>
        </p:nvSpPr>
        <p:spPr>
          <a:xfrm>
            <a:off x="3620116" y="5413991"/>
            <a:ext cx="1312577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508254">
              <a:spcBef>
                <a:spcPts val="3600"/>
              </a:spcBef>
              <a:defRPr sz="3306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43">
                <a:latin typeface="Calibri" panose="020F0502020204030204" pitchFamily="34" charset="0"/>
                <a:cs typeface="Calibri" panose="020F0502020204030204" pitchFamily="34" charset="0"/>
              </a:rPr>
              <a:t>STCF</a:t>
            </a:r>
          </a:p>
        </p:txBody>
      </p:sp>
      <p:sp>
        <p:nvSpPr>
          <p:cNvPr id="248" name="Shape 248"/>
          <p:cNvSpPr/>
          <p:nvPr/>
        </p:nvSpPr>
        <p:spPr>
          <a:xfrm>
            <a:off x="6058024" y="5429502"/>
            <a:ext cx="1312577" cy="32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508254">
              <a:spcBef>
                <a:spcPts val="3600"/>
              </a:spcBef>
              <a:defRPr sz="3306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43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Scheduling Policy: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3257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46" grpId="0" animBg="1"/>
      <p:bldP spid="247" grpId="0" animBg="1"/>
      <p:bldP spid="2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Dynamically</a:t>
            </a:r>
            <a:r>
              <a:rPr lang="en-US" dirty="0"/>
              <a:t>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Statically</a:t>
            </a:r>
            <a:r>
              <a:rPr lang="en-US" dirty="0"/>
              <a:t> allocated data</a:t>
            </a:r>
          </a:p>
          <a:p>
            <a:pPr lvl="1"/>
            <a:r>
              <a:rPr lang="en-US" dirty="0"/>
              <a:t>E.g., global vars,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vars,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6764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67601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00007FFFF0000000</a:t>
            </a:r>
          </a:p>
        </p:txBody>
      </p:sp>
    </p:spTree>
    <p:extLst>
      <p:ext uri="{BB962C8B-B14F-4D97-AF65-F5344CB8AC3E}">
        <p14:creationId xmlns:p14="http://schemas.microsoft.com/office/powerpoint/2010/main" val="29139692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1738744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60780" y="2819401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55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34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58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81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858000" y="26654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858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347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4274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</a:t>
            </a:r>
            <a:r>
              <a:rPr lang="mr-IN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128 </a:t>
            </a:r>
            <a:r>
              <a:rPr lang="mr-IN" sz="18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[0]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43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468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744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70C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solidFill>
                <a:srgbClr val="0070C0"/>
              </a:solidFill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8940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41137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50" dirty="0"/>
              <a:t>Quiz: </a:t>
            </a:r>
            <a:r>
              <a:rPr sz="4050" dirty="0"/>
              <a:t>Match that</a:t>
            </a:r>
            <a:r>
              <a:rPr lang="en-US" sz="4050" dirty="0"/>
              <a:t> Address Location</a:t>
            </a:r>
            <a:endParaRPr sz="4050" dirty="0"/>
          </a:p>
        </p:txBody>
      </p:sp>
      <p:sp>
        <p:nvSpPr>
          <p:cNvPr id="355" name="Shape 355"/>
          <p:cNvSpPr>
            <a:spLocks noGrp="1"/>
          </p:cNvSpPr>
          <p:nvPr>
            <p:ph type="body" idx="4294967295"/>
          </p:nvPr>
        </p:nvSpPr>
        <p:spPr>
          <a:xfrm>
            <a:off x="609822" y="1690975"/>
            <a:ext cx="6096000" cy="13461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600" b="0" dirty="0">
                <a:latin typeface="Courier" pitchFamily="2" charset="0"/>
                <a:ea typeface="Menlo"/>
                <a:cs typeface="Menlo"/>
                <a:sym typeface="Menlo"/>
              </a:rPr>
              <a:t>int x;</a:t>
            </a: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600" b="0" dirty="0">
                <a:latin typeface="Courier" pitchFamily="2" charset="0"/>
                <a:ea typeface="Menlo"/>
                <a:cs typeface="Menlo"/>
                <a:sym typeface="Menlo"/>
              </a:rPr>
              <a:t>int main(int argc, char *argv[]) {</a:t>
            </a: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600" b="0" dirty="0">
                <a:latin typeface="Courier" pitchFamily="2" charset="0"/>
                <a:ea typeface="Menlo"/>
                <a:cs typeface="Menlo"/>
                <a:sym typeface="Menlo"/>
              </a:rPr>
              <a:t>  int y;</a:t>
            </a: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600" b="0" dirty="0">
                <a:latin typeface="Courier" pitchFamily="2" charset="0"/>
                <a:ea typeface="Menlo"/>
                <a:cs typeface="Menlo"/>
                <a:sym typeface="Menlo"/>
              </a:rPr>
              <a:t>  int *z = </a:t>
            </a:r>
            <a:r>
              <a:rPr sz="1600" b="0" dirty="0">
                <a:solidFill>
                  <a:srgbClr val="0070C0"/>
                </a:solidFill>
                <a:latin typeface="Courier" pitchFamily="2" charset="0"/>
                <a:ea typeface="Menlo"/>
                <a:cs typeface="Menlo"/>
                <a:sym typeface="Menlo"/>
              </a:rPr>
              <a:t>malloc(sizeof(int))</a:t>
            </a:r>
            <a:r>
              <a:rPr sz="1600" b="0" dirty="0">
                <a:latin typeface="Courier" pitchFamily="2" charset="0"/>
                <a:ea typeface="Menlo"/>
                <a:cs typeface="Menlo"/>
                <a:sym typeface="Menlo"/>
              </a:rPr>
              <a:t>;);</a:t>
            </a: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600" b="0" dirty="0">
                <a:latin typeface="Courier" pitchFamily="2" charset="0"/>
                <a:ea typeface="Menlo"/>
                <a:cs typeface="Menlo"/>
                <a:sym typeface="Menlo"/>
              </a:rPr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4446" y="3938778"/>
          <a:ext cx="6096000" cy="175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</a:rPr>
                        <a:t>*z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6058" y="3427452"/>
            <a:ext cx="50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b="0" dirty="0">
                <a:latin typeface="Calibri" panose="020F0502020204030204" pitchFamily="34" charset="0"/>
              </a:rPr>
              <a:t>Possible segments: </a:t>
            </a:r>
            <a:r>
              <a:rPr lang="en-US" sz="1800" b="0" dirty="0">
                <a:solidFill>
                  <a:srgbClr val="0070C0"/>
                </a:solidFill>
                <a:latin typeface="Calibri" panose="020F0502020204030204" pitchFamily="34" charset="0"/>
              </a:rPr>
              <a:t>static data, code, stack, 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234" y="4274003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Static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7780" y="455100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7779" y="48280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57779" y="51076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992" y="538466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9495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Memory Accesses</a:t>
            </a:r>
          </a:p>
        </p:txBody>
      </p:sp>
      <p:sp>
        <p:nvSpPr>
          <p:cNvPr id="391" name="Shape 391"/>
          <p:cNvSpPr>
            <a:spLocks noGrp="1"/>
          </p:cNvSpPr>
          <p:nvPr>
            <p:ph type="body" idx="4294967295"/>
          </p:nvPr>
        </p:nvSpPr>
        <p:spPr>
          <a:xfrm>
            <a:off x="330655" y="2423262"/>
            <a:ext cx="4166238" cy="2083423"/>
          </a:xfrm>
          <a:prstGeom prst="rect">
            <a:avLst/>
          </a:prstGeom>
          <a:solidFill/>
        </p:spPr>
        <p:txBody>
          <a:bodyPr/>
          <a:lstStyle/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108" b="0" dirty="0">
                <a:solidFill>
                  <a:srgbClr val="A47AA3"/>
                </a:solidFill>
                <a:latin typeface="Menlo"/>
                <a:ea typeface="Menlo"/>
                <a:cs typeface="Menlo"/>
                <a:sym typeface="Menlo"/>
              </a:rPr>
              <a:t>#include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&lt;stdio.h&gt;</a:t>
            </a:r>
            <a:endParaRPr sz="1108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108" b="0" dirty="0">
                <a:solidFill>
                  <a:srgbClr val="A47AA3"/>
                </a:solidFill>
                <a:latin typeface="Menlo"/>
                <a:ea typeface="Menlo"/>
                <a:cs typeface="Menlo"/>
                <a:sym typeface="Menlo"/>
              </a:rPr>
              <a:t>#include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&lt;stdlib.h&gt;</a:t>
            </a:r>
            <a:endParaRPr sz="1108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endParaRPr sz="1108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108" b="0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main</a:t>
            </a: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108" b="0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argc</a:t>
            </a: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char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*</a:t>
            </a:r>
            <a:r>
              <a:rPr sz="1108" b="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argv</a:t>
            </a: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[]) {</a:t>
            </a:r>
            <a:endParaRPr sz="1108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sz="1108" b="0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108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108" b="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1108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x = x + 3;</a:t>
            </a:r>
          </a:p>
          <a:p>
            <a:pPr marL="0" indent="0" defTabSz="241093">
              <a:spcBef>
                <a:spcPts val="0"/>
              </a:spcBef>
              <a:buNone/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108" b="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393" name="Shape 393"/>
          <p:cNvSpPr/>
          <p:nvPr/>
        </p:nvSpPr>
        <p:spPr>
          <a:xfrm>
            <a:off x="1579790" y="3150857"/>
            <a:ext cx="2917103" cy="520415"/>
          </a:xfrm>
          <a:prstGeom prst="rightArrow">
            <a:avLst>
              <a:gd name="adj1" fmla="val 32000"/>
              <a:gd name="adj2" fmla="val 55727"/>
            </a:avLst>
          </a:prstGeom>
          <a:solidFill>
            <a:srgbClr val="D4595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298394" y="4607388"/>
            <a:ext cx="2612494" cy="541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defTabSz="241093"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582" dirty="0" err="1">
                <a:latin typeface="Menlo"/>
                <a:ea typeface="Menlo"/>
                <a:cs typeface="Menlo"/>
                <a:sym typeface="Menlo"/>
              </a:rPr>
              <a:t>otool</a:t>
            </a:r>
            <a:r>
              <a:rPr sz="1582" dirty="0">
                <a:latin typeface="Menlo"/>
                <a:ea typeface="Menlo"/>
                <a:cs typeface="Menlo"/>
                <a:sym typeface="Menlo"/>
              </a:rPr>
              <a:t> -tv demo1.o</a:t>
            </a:r>
          </a:p>
          <a:p>
            <a:pPr defTabSz="241093"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582" dirty="0">
                <a:latin typeface="Menlo"/>
                <a:ea typeface="Menlo"/>
                <a:cs typeface="Menlo"/>
                <a:sym typeface="Menlo"/>
              </a:rPr>
              <a:t>(or objdump on Linux)</a:t>
            </a:r>
          </a:p>
        </p:txBody>
      </p:sp>
      <p:sp>
        <p:nvSpPr>
          <p:cNvPr id="8" name="Shape 398"/>
          <p:cNvSpPr txBox="1">
            <a:spLocks/>
          </p:cNvSpPr>
          <p:nvPr/>
        </p:nvSpPr>
        <p:spPr>
          <a:xfrm>
            <a:off x="4571207" y="2974353"/>
            <a:ext cx="4442165" cy="1240892"/>
          </a:xfrm>
          <a:prstGeom prst="rect">
            <a:avLst/>
          </a:prstGeom>
        </p:spPr>
        <p:txBody>
          <a:bodyPr/>
          <a:lstStyle>
            <a:lvl1pPr marL="282560" indent="-282560" algn="l" defTabSz="914353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391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20" indent="-295260" algn="l" defTabSz="914353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18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381" indent="-282560" algn="l" defTabSz="914353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96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2942" indent="-282560" algn="l" defTabSz="914353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28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02" indent="-282560" algn="l" defTabSz="914353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28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22326">
              <a:spcBef>
                <a:spcPts val="0"/>
              </a:spcBef>
              <a:buNone/>
              <a:tabLst>
                <a:tab pos="247650" algn="l"/>
                <a:tab pos="495300" algn="l"/>
                <a:tab pos="742950" algn="l"/>
                <a:tab pos="1000125" algn="l"/>
                <a:tab pos="1247775" algn="l"/>
                <a:tab pos="1495425" algn="l"/>
                <a:tab pos="1752600" algn="l"/>
                <a:tab pos="2000250" algn="l"/>
                <a:tab pos="2247900" algn="l"/>
                <a:tab pos="2505075" algn="l"/>
                <a:tab pos="2752725" algn="l"/>
                <a:tab pos="3000375" algn="l"/>
              </a:tabLst>
              <a:defRPr sz="1800">
                <a:solidFill>
                  <a:srgbClr val="000000"/>
                </a:solidFill>
              </a:defRPr>
            </a:pP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0x10:	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	0x8(%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), %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lang="hr-HR" sz="1974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2326">
              <a:spcBef>
                <a:spcPts val="0"/>
              </a:spcBef>
              <a:buNone/>
              <a:tabLst>
                <a:tab pos="247650" algn="l"/>
                <a:tab pos="495300" algn="l"/>
                <a:tab pos="742950" algn="l"/>
                <a:tab pos="1000125" algn="l"/>
                <a:tab pos="1247775" algn="l"/>
                <a:tab pos="1495425" algn="l"/>
                <a:tab pos="1752600" algn="l"/>
                <a:tab pos="2000250" algn="l"/>
                <a:tab pos="2247900" algn="l"/>
                <a:tab pos="2505075" algn="l"/>
                <a:tab pos="2752725" algn="l"/>
                <a:tab pos="3000375" algn="l"/>
              </a:tabLst>
              <a:defRPr sz="1800">
                <a:solidFill>
                  <a:srgbClr val="000000"/>
                </a:solidFill>
              </a:defRPr>
            </a:pP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0x13:	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addl</a:t>
            </a: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	$0x3, %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lang="hr-HR" sz="1974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2326">
              <a:spcBef>
                <a:spcPts val="0"/>
              </a:spcBef>
              <a:buNone/>
              <a:tabLst>
                <a:tab pos="247650" algn="l"/>
                <a:tab pos="495300" algn="l"/>
                <a:tab pos="742950" algn="l"/>
                <a:tab pos="1000125" algn="l"/>
                <a:tab pos="1247775" algn="l"/>
                <a:tab pos="1495425" algn="l"/>
                <a:tab pos="1752600" algn="l"/>
                <a:tab pos="2000250" algn="l"/>
                <a:tab pos="2247900" algn="l"/>
                <a:tab pos="2505075" algn="l"/>
                <a:tab pos="2752725" algn="l"/>
                <a:tab pos="3000375" algn="l"/>
              </a:tabLst>
              <a:defRPr sz="1800">
                <a:solidFill>
                  <a:srgbClr val="000000"/>
                </a:solidFill>
              </a:defRPr>
            </a:pP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0x19:	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	%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, 0x8(%</a:t>
            </a:r>
            <a:r>
              <a:rPr lang="hr-HR" sz="1974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lang="hr-HR" sz="1974" b="0" dirty="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753" y="4506685"/>
            <a:ext cx="4351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222222"/>
                </a:solidFill>
                <a:latin typeface="Calibri" panose="020F0502020204030204" pitchFamily="34" charset="0"/>
              </a:rPr>
              <a:t>%</a:t>
            </a:r>
            <a:r>
              <a:rPr lang="en-US" sz="1800" b="0" dirty="0" err="1">
                <a:solidFill>
                  <a:srgbClr val="222222"/>
                </a:solidFill>
                <a:latin typeface="Calibri" panose="020F0502020204030204" pitchFamily="34" charset="0"/>
              </a:rPr>
              <a:t>rbp</a:t>
            </a:r>
            <a:r>
              <a:rPr lang="en-US" sz="1800" b="0" dirty="0">
                <a:solidFill>
                  <a:srgbClr val="222222"/>
                </a:solidFill>
                <a:latin typeface="Calibri" panose="020F0502020204030204" pitchFamily="34" charset="0"/>
              </a:rPr>
              <a:t> is the base pointer: </a:t>
            </a:r>
            <a:br>
              <a:rPr lang="en-US" sz="1800" b="0" dirty="0">
                <a:solidFill>
                  <a:srgbClr val="222222"/>
                </a:solidFill>
                <a:latin typeface="Calibri" panose="020F0502020204030204" pitchFamily="34" charset="0"/>
              </a:rPr>
            </a:br>
            <a:r>
              <a:rPr lang="en-US" sz="1800" b="0" dirty="0">
                <a:solidFill>
                  <a:srgbClr val="222222"/>
                </a:solidFill>
                <a:latin typeface="Calibri" panose="020F0502020204030204" pitchFamily="34" charset="0"/>
              </a:rPr>
              <a:t>points to base of current stack frame</a:t>
            </a:r>
            <a:endParaRPr lang="en-US"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0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394" grpId="0" animBg="1"/>
      <p:bldP spid="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Quiz: </a:t>
            </a:r>
            <a:r>
              <a:rPr sz="3600" dirty="0"/>
              <a:t>Memory Accesses</a:t>
            </a:r>
            <a:r>
              <a:rPr lang="en-US" sz="3600" dirty="0"/>
              <a:t>?</a:t>
            </a:r>
            <a:endParaRPr sz="3600" dirty="0"/>
          </a:p>
        </p:txBody>
      </p:sp>
      <p:sp>
        <p:nvSpPr>
          <p:cNvPr id="446" name="Shape 446"/>
          <p:cNvSpPr>
            <a:spLocks noGrp="1"/>
          </p:cNvSpPr>
          <p:nvPr>
            <p:ph type="body" idx="4294967295"/>
          </p:nvPr>
        </p:nvSpPr>
        <p:spPr>
          <a:xfrm>
            <a:off x="477612" y="2589130"/>
            <a:ext cx="3575957" cy="13249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26628">
              <a:spcBef>
                <a:spcPts val="0"/>
              </a:spcBef>
              <a:buNone/>
              <a:tabLst>
                <a:tab pos="174123" algn="l"/>
                <a:tab pos="348245" algn="l"/>
                <a:tab pos="522368" algn="l"/>
                <a:tab pos="703188" algn="l"/>
                <a:tab pos="877310" algn="l"/>
                <a:tab pos="1051433" algn="l"/>
                <a:tab pos="1232253" algn="l"/>
                <a:tab pos="1406376" algn="l"/>
                <a:tab pos="1580498" algn="l"/>
                <a:tab pos="1761318" algn="l"/>
                <a:tab pos="1935441" algn="l"/>
                <a:tab pos="2109564" algn="l"/>
              </a:tabLst>
              <a:defRPr sz="1800">
                <a:solidFill>
                  <a:srgbClr val="000000"/>
                </a:solidFill>
              </a:defRPr>
            </a:pPr>
            <a:r>
              <a:rPr sz="1388" b="0" dirty="0">
                <a:latin typeface="Menlo"/>
                <a:ea typeface="Menlo"/>
                <a:cs typeface="Menlo"/>
                <a:sym typeface="Menlo"/>
              </a:rPr>
              <a:t>0x10:	movl	0x8(%rbp), %edi</a:t>
            </a:r>
          </a:p>
          <a:p>
            <a:pPr marL="0" indent="0" defTabSz="226628">
              <a:spcBef>
                <a:spcPts val="0"/>
              </a:spcBef>
              <a:buNone/>
              <a:tabLst>
                <a:tab pos="174123" algn="l"/>
                <a:tab pos="348245" algn="l"/>
                <a:tab pos="522368" algn="l"/>
                <a:tab pos="703188" algn="l"/>
                <a:tab pos="877310" algn="l"/>
                <a:tab pos="1051433" algn="l"/>
                <a:tab pos="1232253" algn="l"/>
                <a:tab pos="1406376" algn="l"/>
                <a:tab pos="1580498" algn="l"/>
                <a:tab pos="1761318" algn="l"/>
                <a:tab pos="1935441" algn="l"/>
                <a:tab pos="2109564" algn="l"/>
              </a:tabLst>
              <a:defRPr sz="1800">
                <a:solidFill>
                  <a:srgbClr val="000000"/>
                </a:solidFill>
              </a:defRPr>
            </a:pPr>
            <a:r>
              <a:rPr sz="1388" b="0" dirty="0">
                <a:latin typeface="Menlo"/>
                <a:ea typeface="Menlo"/>
                <a:cs typeface="Menlo"/>
                <a:sym typeface="Menlo"/>
              </a:rPr>
              <a:t>0x13:	addl	$0x3, %edi</a:t>
            </a:r>
          </a:p>
          <a:p>
            <a:pPr marL="0" indent="0" defTabSz="226628">
              <a:spcBef>
                <a:spcPts val="0"/>
              </a:spcBef>
              <a:buNone/>
              <a:tabLst>
                <a:tab pos="174123" algn="l"/>
                <a:tab pos="348245" algn="l"/>
                <a:tab pos="522368" algn="l"/>
                <a:tab pos="703188" algn="l"/>
                <a:tab pos="877310" algn="l"/>
                <a:tab pos="1051433" algn="l"/>
                <a:tab pos="1232253" algn="l"/>
                <a:tab pos="1406376" algn="l"/>
                <a:tab pos="1580498" algn="l"/>
                <a:tab pos="1761318" algn="l"/>
                <a:tab pos="1935441" algn="l"/>
                <a:tab pos="2109564" algn="l"/>
              </a:tabLst>
              <a:defRPr sz="1800">
                <a:solidFill>
                  <a:srgbClr val="000000"/>
                </a:solidFill>
              </a:defRPr>
            </a:pPr>
            <a:r>
              <a:rPr sz="1388" b="0" dirty="0">
                <a:latin typeface="Menlo"/>
                <a:ea typeface="Menlo"/>
                <a:cs typeface="Menlo"/>
                <a:sym typeface="Menlo"/>
              </a:rPr>
              <a:t>0x19:	movl	%edi, 0x8(%rbp)</a:t>
            </a:r>
          </a:p>
        </p:txBody>
      </p:sp>
      <p:sp>
        <p:nvSpPr>
          <p:cNvPr id="447" name="Shape 447"/>
          <p:cNvSpPr/>
          <p:nvPr/>
        </p:nvSpPr>
        <p:spPr>
          <a:xfrm>
            <a:off x="4778153" y="2219798"/>
            <a:ext cx="3775898" cy="372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marL="285750" indent="-285750">
              <a:spcBef>
                <a:spcPts val="2215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Fetch instruction at addr 0x10</a:t>
            </a:r>
            <a:br>
              <a:rPr lang="en-US" sz="2000" b="0" dirty="0">
                <a:latin typeface="Calibri" panose="020F0502020204030204" pitchFamily="34" charset="0"/>
              </a:rPr>
            </a:br>
            <a:r>
              <a:rPr sz="2000" b="0" dirty="0">
                <a:latin typeface="Calibri" panose="020F0502020204030204" pitchFamily="34" charset="0"/>
              </a:rPr>
              <a:t>Exec</a:t>
            </a:r>
            <a:r>
              <a:rPr lang="en-US" sz="2000" b="0" dirty="0">
                <a:latin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2215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load from addr </a:t>
            </a:r>
            <a:r>
              <a:rPr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0x208</a:t>
            </a:r>
            <a:endParaRPr lang="en-US" sz="2000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285750" indent="-285750">
              <a:spcBef>
                <a:spcPts val="2215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 Fetch instruction at addr 0x13</a:t>
            </a:r>
            <a:br>
              <a:rPr sz="2000" b="0" dirty="0">
                <a:latin typeface="Calibri" panose="020F0502020204030204" pitchFamily="34" charset="0"/>
              </a:rPr>
            </a:br>
            <a:r>
              <a:rPr sz="2000" b="0" dirty="0">
                <a:latin typeface="Calibri" panose="020F0502020204030204" pitchFamily="34" charset="0"/>
              </a:rPr>
              <a:t> Exec</a:t>
            </a:r>
            <a:r>
              <a:rPr lang="en-US" sz="2000" b="0" dirty="0">
                <a:latin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2215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no </a:t>
            </a:r>
            <a:r>
              <a:rPr lang="en-US" sz="2000" b="0" dirty="0">
                <a:latin typeface="Calibri" panose="020F0502020204030204" pitchFamily="34" charset="0"/>
              </a:rPr>
              <a:t>memory access</a:t>
            </a:r>
          </a:p>
          <a:p>
            <a:pPr marL="285750" indent="-285750">
              <a:spcBef>
                <a:spcPts val="2215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 Fetch instruction at addr 0x19</a:t>
            </a:r>
            <a:br>
              <a:rPr sz="2000" b="0" dirty="0">
                <a:latin typeface="Calibri" panose="020F0502020204030204" pitchFamily="34" charset="0"/>
              </a:rPr>
            </a:br>
            <a:r>
              <a:rPr sz="2000" b="0" dirty="0">
                <a:latin typeface="Calibri" panose="020F0502020204030204" pitchFamily="34" charset="0"/>
              </a:rPr>
              <a:t> Exec</a:t>
            </a:r>
            <a:r>
              <a:rPr lang="en-US" sz="2000" b="0" dirty="0">
                <a:latin typeface="Calibri" panose="020F0502020204030204" pitchFamily="34" charset="0"/>
              </a:rPr>
              <a:t>:	</a:t>
            </a:r>
          </a:p>
          <a:p>
            <a:pPr marL="742950" lvl="1" indent="-285750">
              <a:spcBef>
                <a:spcPts val="2215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store to addr </a:t>
            </a:r>
            <a:r>
              <a:rPr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0x208</a:t>
            </a:r>
          </a:p>
        </p:txBody>
      </p:sp>
      <p:sp>
        <p:nvSpPr>
          <p:cNvPr id="448" name="Shape 448"/>
          <p:cNvSpPr/>
          <p:nvPr/>
        </p:nvSpPr>
        <p:spPr>
          <a:xfrm>
            <a:off x="611560" y="1774491"/>
            <a:ext cx="2782094" cy="55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2215"/>
              </a:spcBef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Initial </a:t>
            </a:r>
            <a:r>
              <a:rPr sz="2000" b="0" dirty="0">
                <a:latin typeface="Calibri" panose="020F0502020204030204" pitchFamily="34" charset="0"/>
              </a:rPr>
              <a:t>%rip = 0x1</a:t>
            </a:r>
            <a:r>
              <a:rPr lang="en-US" sz="2000" b="0" dirty="0">
                <a:latin typeface="Calibri" panose="020F0502020204030204" pitchFamily="34" charset="0"/>
              </a:rPr>
              <a:t>0</a:t>
            </a:r>
            <a:br>
              <a:rPr sz="2000" b="0" dirty="0">
                <a:latin typeface="Calibri" panose="020F0502020204030204" pitchFamily="34" charset="0"/>
              </a:rPr>
            </a:br>
            <a:r>
              <a:rPr sz="2000" b="0" dirty="0">
                <a:latin typeface="Calibri" panose="020F0502020204030204" pitchFamily="34" charset="0"/>
              </a:rPr>
              <a:t>%rbp = 0x200</a:t>
            </a:r>
          </a:p>
        </p:txBody>
      </p:sp>
      <p:sp>
        <p:nvSpPr>
          <p:cNvPr id="449" name="Shape 449"/>
          <p:cNvSpPr/>
          <p:nvPr/>
        </p:nvSpPr>
        <p:spPr>
          <a:xfrm>
            <a:off x="144887" y="2589130"/>
            <a:ext cx="332725" cy="355557"/>
          </a:xfrm>
          <a:prstGeom prst="rightArrow">
            <a:avLst>
              <a:gd name="adj1" fmla="val 32000"/>
              <a:gd name="adj2" fmla="val 5572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886" y="3715576"/>
            <a:ext cx="4351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222222"/>
                </a:solidFill>
                <a:latin typeface="Calibri" panose="020F0502020204030204" pitchFamily="34" charset="0"/>
              </a:rPr>
              <a:t>%</a:t>
            </a:r>
            <a:r>
              <a:rPr lang="en-US" sz="1500" b="0" dirty="0" err="1">
                <a:solidFill>
                  <a:srgbClr val="222222"/>
                </a:solidFill>
                <a:latin typeface="Calibri" panose="020F0502020204030204" pitchFamily="34" charset="0"/>
              </a:rPr>
              <a:t>rbp</a:t>
            </a:r>
            <a:r>
              <a:rPr lang="en-US" sz="1500" b="0" dirty="0">
                <a:solidFill>
                  <a:srgbClr val="222222"/>
                </a:solidFill>
                <a:latin typeface="Calibri" panose="020F0502020204030204" pitchFamily="34" charset="0"/>
              </a:rPr>
              <a:t> is the base pointer:</a:t>
            </a:r>
            <a:br>
              <a:rPr lang="en-US" sz="1500" b="0" dirty="0">
                <a:solidFill>
                  <a:srgbClr val="222222"/>
                </a:solidFill>
                <a:latin typeface="Calibri" panose="020F0502020204030204" pitchFamily="34" charset="0"/>
              </a:rPr>
            </a:br>
            <a:r>
              <a:rPr lang="en-US" sz="1500" b="0" dirty="0">
                <a:solidFill>
                  <a:srgbClr val="222222"/>
                </a:solidFill>
                <a:latin typeface="Calibri" panose="020F0502020204030204" pitchFamily="34" charset="0"/>
              </a:rPr>
              <a:t>points to base of current stack frame</a:t>
            </a:r>
          </a:p>
          <a:p>
            <a:endParaRPr lang="en-US" sz="1500" b="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US" sz="1500" b="0" dirty="0">
                <a:solidFill>
                  <a:srgbClr val="222222"/>
                </a:solidFill>
                <a:latin typeface="Calibri" panose="020F0502020204030204" pitchFamily="34" charset="0"/>
              </a:rPr>
              <a:t>%rip is instruction pointer (or program counter)</a:t>
            </a:r>
            <a:endParaRPr lang="en-US" sz="1500" b="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5812" y="1466440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Memory Accesses to what addresses?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6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How to </a:t>
            </a:r>
            <a:r>
              <a:rPr lang="en-US" sz="3600" dirty="0"/>
              <a:t>Virtualize Memory?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1" y="1412776"/>
            <a:ext cx="8020052" cy="5832648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Problem: How to </a:t>
            </a:r>
            <a:r>
              <a:rPr lang="en-US" sz="2000" dirty="0">
                <a:solidFill>
                  <a:srgbClr val="0070C0"/>
                </a:solidFill>
              </a:rPr>
              <a:t>run multiple processes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simultaneously</a:t>
            </a:r>
            <a:r>
              <a:rPr lang="en-US" sz="2000" dirty="0"/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0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Addresses are “hardcoded” into process binaries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How to avoid collisions?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Possible Solutions for Mechanisms (covered today):</a:t>
            </a:r>
          </a:p>
          <a:p>
            <a:pPr marL="564345" lvl="1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dirty="0"/>
              <a:t>Time Sharing</a:t>
            </a:r>
          </a:p>
          <a:p>
            <a:pPr marL="564345" lvl="1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3585F"/>
                </a:solidFill>
              </a:rPr>
              <a:t>Static Relocation</a:t>
            </a:r>
          </a:p>
          <a:p>
            <a:pPr marL="564345" lvl="1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3585F"/>
                </a:solidFill>
              </a:rPr>
              <a:t>Base</a:t>
            </a:r>
          </a:p>
          <a:p>
            <a:pPr marL="564345" lvl="1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53585F"/>
                </a:solidFill>
              </a:rPr>
              <a:t>Base+Bounds</a:t>
            </a:r>
            <a:endParaRPr lang="en-US" dirty="0">
              <a:solidFill>
                <a:srgbClr val="53585F"/>
              </a:solidFill>
            </a:endParaRPr>
          </a:p>
          <a:p>
            <a:pPr marL="564345" lvl="1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3585F"/>
                </a:solidFill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24951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1) </a:t>
            </a:r>
            <a:r>
              <a:rPr sz="3600" dirty="0"/>
              <a:t>Time Sharing</a:t>
            </a:r>
            <a:r>
              <a:rPr lang="en-US" sz="3600" dirty="0"/>
              <a:t> of Memory</a:t>
            </a:r>
            <a:endParaRPr sz="3600" dirty="0"/>
          </a:p>
        </p:txBody>
      </p:sp>
      <p:sp>
        <p:nvSpPr>
          <p:cNvPr id="455" name="Shape 455"/>
          <p:cNvSpPr>
            <a:spLocks noGrp="1"/>
          </p:cNvSpPr>
          <p:nvPr>
            <p:ph type="body" idx="4294967295"/>
          </p:nvPr>
        </p:nvSpPr>
        <p:spPr>
          <a:xfrm>
            <a:off x="295835" y="2148169"/>
            <a:ext cx="8323730" cy="346934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cs typeface="Calibri" panose="020F0502020204030204" pitchFamily="34" charset="0"/>
              </a:rPr>
              <a:t>Try similar approach to how </a:t>
            </a:r>
            <a:r>
              <a:rPr 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OS virtualizes CPU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cs typeface="Calibri" panose="020F0502020204030204" pitchFamily="34" charset="0"/>
              </a:rPr>
              <a:t>Observation:</a:t>
            </a:r>
            <a:br>
              <a:rPr lang="en-US" sz="2000" dirty="0">
                <a:cs typeface="Calibri" panose="020F0502020204030204" pitchFamily="34" charset="0"/>
              </a:rPr>
            </a:br>
            <a:r>
              <a:rPr lang="en-US" sz="2000" b="0" dirty="0">
                <a:cs typeface="Calibri" panose="020F0502020204030204" pitchFamily="34" charset="0"/>
              </a:rPr>
              <a:t>OS gives </a:t>
            </a:r>
            <a:r>
              <a:rPr sz="2000" b="0" dirty="0">
                <a:cs typeface="Calibri" panose="020F0502020204030204" pitchFamily="34" charset="0"/>
              </a:rPr>
              <a:t>illusion of many virtual CPUs by saving</a:t>
            </a:r>
            <a:r>
              <a:rPr lang="en-US" sz="2000" b="0" dirty="0">
                <a:cs typeface="Calibri" panose="020F0502020204030204" pitchFamily="34" charset="0"/>
              </a:rPr>
              <a:t> </a:t>
            </a:r>
            <a:r>
              <a:rPr sz="2000" b="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CPU registers</a:t>
            </a:r>
            <a:r>
              <a:rPr sz="2000" b="0" dirty="0">
                <a:solidFill>
                  <a:srgbClr val="0070C0"/>
                </a:solidFill>
                <a:cs typeface="Calibri" panose="020F0502020204030204" pitchFamily="34" charset="0"/>
              </a:rPr>
              <a:t> to </a:t>
            </a:r>
            <a:r>
              <a:rPr sz="2000" b="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memory</a:t>
            </a:r>
            <a:r>
              <a:rPr sz="2000" b="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sz="2000" b="0" dirty="0">
                <a:cs typeface="Calibri" panose="020F0502020204030204" pitchFamily="34" charset="0"/>
              </a:rPr>
              <a:t>when a process isn’t running</a:t>
            </a:r>
            <a:endParaRPr lang="en-US" sz="2000" b="0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000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cs typeface="Calibri" panose="020F0502020204030204" pitchFamily="34" charset="0"/>
              </a:rPr>
              <a:t>Could </a:t>
            </a:r>
            <a:r>
              <a:rPr sz="2000" b="0" dirty="0">
                <a:cs typeface="Calibri" panose="020F0502020204030204" pitchFamily="34" charset="0"/>
              </a:rPr>
              <a:t>give illusion of many virtual memories by saving </a:t>
            </a:r>
            <a:r>
              <a:rPr sz="2000" b="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memory</a:t>
            </a:r>
            <a:r>
              <a:rPr sz="2000" b="0" dirty="0">
                <a:solidFill>
                  <a:srgbClr val="0070C0"/>
                </a:solidFill>
                <a:cs typeface="Calibri" panose="020F0502020204030204" pitchFamily="34" charset="0"/>
              </a:rPr>
              <a:t> to </a:t>
            </a:r>
            <a:r>
              <a:rPr sz="2000" b="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disk</a:t>
            </a:r>
            <a:r>
              <a:rPr sz="2000" b="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sz="2000" b="0" dirty="0">
                <a:cs typeface="Calibri" panose="020F0502020204030204" pitchFamily="34" charset="0"/>
              </a:rPr>
              <a:t>when process isn’t running</a:t>
            </a:r>
          </a:p>
        </p:txBody>
      </p:sp>
    </p:spTree>
    <p:extLst>
      <p:ext uri="{BB962C8B-B14F-4D97-AF65-F5344CB8AC3E}">
        <p14:creationId xmlns:p14="http://schemas.microsoft.com/office/powerpoint/2010/main" val="32264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462" name="Shape 462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93" y="4446982"/>
            <a:ext cx="7583487" cy="1021556"/>
          </a:xfrm>
        </p:spPr>
        <p:txBody>
          <a:bodyPr/>
          <a:lstStyle/>
          <a:p>
            <a:r>
              <a:rPr lang="en-US" dirty="0"/>
              <a:t>Time Share Memory: Example</a:t>
            </a:r>
          </a:p>
        </p:txBody>
      </p:sp>
    </p:spTree>
    <p:extLst>
      <p:ext uri="{BB962C8B-B14F-4D97-AF65-F5344CB8AC3E}">
        <p14:creationId xmlns:p14="http://schemas.microsoft.com/office/powerpoint/2010/main" val="194107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376600"/>
            <a:ext cx="5829300" cy="857250"/>
          </a:xfrm>
        </p:spPr>
        <p:txBody>
          <a:bodyPr/>
          <a:lstStyle/>
          <a:p>
            <a:r>
              <a:rPr lang="en-US" sz="4400" dirty="0"/>
              <a:t>Memory Virtualization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729" y="3601619"/>
            <a:ext cx="7458542" cy="2114550"/>
          </a:xfrm>
        </p:spPr>
        <p:txBody>
          <a:bodyPr>
            <a:normAutofit/>
          </a:bodyPr>
          <a:lstStyle/>
          <a:p>
            <a:pPr marL="457177" indent="-457177"/>
            <a:r>
              <a:rPr lang="en-US" sz="1688" b="1" dirty="0"/>
              <a:t>Questions answered in this lecture:</a:t>
            </a:r>
          </a:p>
          <a:p>
            <a:pPr marL="457177" indent="-457177"/>
            <a:r>
              <a:rPr lang="en-US" sz="1688" dirty="0"/>
              <a:t>What is in the address space of a process (review)?</a:t>
            </a:r>
          </a:p>
          <a:p>
            <a:pPr marL="457177" indent="-457177"/>
            <a:r>
              <a:rPr lang="en-US" sz="1688" dirty="0"/>
              <a:t>What are the different ways that that OS can virtualize memory?</a:t>
            </a:r>
          </a:p>
          <a:p>
            <a:pPr marL="457177" indent="-457177"/>
            <a:r>
              <a:rPr lang="en-US" sz="1688" dirty="0"/>
              <a:t>	Time sharing, static relocation, dynamic relocation </a:t>
            </a:r>
          </a:p>
          <a:p>
            <a:pPr marL="457177" indent="-457177"/>
            <a:r>
              <a:rPr lang="en-US" sz="1688" dirty="0"/>
              <a:t>		(base, base + bounds, segmentation)</a:t>
            </a:r>
          </a:p>
          <a:p>
            <a:pPr marL="457177" indent="-457177"/>
            <a:r>
              <a:rPr lang="en-US" sz="1688" dirty="0"/>
              <a:t>What hardware support is needed for dynamic relocation?</a:t>
            </a:r>
          </a:p>
          <a:p>
            <a:pPr marL="742912" lvl="1" indent="-400029" algn="l"/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183314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470" name="Shape 470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472" name="Shape 472"/>
          <p:cNvSpPr/>
          <p:nvPr/>
        </p:nvSpPr>
        <p:spPr>
          <a:xfrm>
            <a:off x="5913422" y="154693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473" name="Shape 473"/>
          <p:cNvSpPr/>
          <p:nvPr/>
        </p:nvSpPr>
        <p:spPr>
          <a:xfrm>
            <a:off x="5789123" y="1614892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785928" y="1723263"/>
            <a:ext cx="2970137" cy="1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555578" y="1325050"/>
            <a:ext cx="676003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2445974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482" name="Shape 482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484" name="Shape 484"/>
          <p:cNvSpPr/>
          <p:nvPr/>
        </p:nvSpPr>
        <p:spPr>
          <a:xfrm>
            <a:off x="5913422" y="154693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485" name="Shape 485"/>
          <p:cNvSpPr/>
          <p:nvPr/>
        </p:nvSpPr>
        <p:spPr>
          <a:xfrm>
            <a:off x="5789123" y="1614892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473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492" name="Shape 492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494" name="Shape 494"/>
          <p:cNvSpPr/>
          <p:nvPr/>
        </p:nvSpPr>
        <p:spPr>
          <a:xfrm>
            <a:off x="3100570" y="281941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495" name="Shape 495"/>
          <p:cNvSpPr/>
          <p:nvPr/>
        </p:nvSpPr>
        <p:spPr>
          <a:xfrm>
            <a:off x="2976271" y="2887374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 flipH="1">
            <a:off x="4204952" y="2281789"/>
            <a:ext cx="2109639" cy="974480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945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03" name="Shape 503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05" name="Shape 505"/>
          <p:cNvSpPr/>
          <p:nvPr/>
        </p:nvSpPr>
        <p:spPr>
          <a:xfrm>
            <a:off x="3100570" y="281941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06" name="Shape 506"/>
          <p:cNvSpPr/>
          <p:nvPr/>
        </p:nvSpPr>
        <p:spPr>
          <a:xfrm>
            <a:off x="2976271" y="2887374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198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13" name="Shape 513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15" name="Shape 515"/>
          <p:cNvSpPr/>
          <p:nvPr/>
        </p:nvSpPr>
        <p:spPr>
          <a:xfrm>
            <a:off x="3100570" y="281941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16" name="Shape 516"/>
          <p:cNvSpPr/>
          <p:nvPr/>
        </p:nvSpPr>
        <p:spPr>
          <a:xfrm>
            <a:off x="2976271" y="2887374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913422" y="154693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stack2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518" name="Shape 518"/>
          <p:cNvSpPr/>
          <p:nvPr/>
        </p:nvSpPr>
        <p:spPr>
          <a:xfrm>
            <a:off x="5789123" y="1614892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785928" y="1723263"/>
            <a:ext cx="2970137" cy="1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555578" y="1325050"/>
            <a:ext cx="676003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3819423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27" name="Shape 527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29" name="Shape 529"/>
          <p:cNvSpPr/>
          <p:nvPr/>
        </p:nvSpPr>
        <p:spPr>
          <a:xfrm>
            <a:off x="3100570" y="281941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30" name="Shape 530"/>
          <p:cNvSpPr/>
          <p:nvPr/>
        </p:nvSpPr>
        <p:spPr>
          <a:xfrm>
            <a:off x="2976271" y="2887374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5913422" y="154693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stack2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532" name="Shape 532"/>
          <p:cNvSpPr/>
          <p:nvPr/>
        </p:nvSpPr>
        <p:spPr>
          <a:xfrm>
            <a:off x="5789123" y="1614892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446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39" name="Shape 539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41" name="Shape 541"/>
          <p:cNvSpPr/>
          <p:nvPr/>
        </p:nvSpPr>
        <p:spPr>
          <a:xfrm>
            <a:off x="3100570" y="281941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42" name="Shape 542"/>
          <p:cNvSpPr/>
          <p:nvPr/>
        </p:nvSpPr>
        <p:spPr>
          <a:xfrm>
            <a:off x="2976271" y="2887374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100570" y="1412989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stack2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544" name="Shape 544"/>
          <p:cNvSpPr/>
          <p:nvPr/>
        </p:nvSpPr>
        <p:spPr>
          <a:xfrm>
            <a:off x="2976271" y="1480948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45" name="Shape 545"/>
          <p:cNvSpPr/>
          <p:nvPr/>
        </p:nvSpPr>
        <p:spPr>
          <a:xfrm flipH="1" flipV="1">
            <a:off x="4187812" y="2038632"/>
            <a:ext cx="2111474" cy="131098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464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52" name="Shape 552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54" name="Shape 554"/>
          <p:cNvSpPr/>
          <p:nvPr/>
        </p:nvSpPr>
        <p:spPr>
          <a:xfrm>
            <a:off x="3100570" y="281941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55" name="Shape 555"/>
          <p:cNvSpPr/>
          <p:nvPr/>
        </p:nvSpPr>
        <p:spPr>
          <a:xfrm>
            <a:off x="2976271" y="2887374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3100570" y="1412989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stack2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557" name="Shape 557"/>
          <p:cNvSpPr/>
          <p:nvPr/>
        </p:nvSpPr>
        <p:spPr>
          <a:xfrm>
            <a:off x="2976271" y="1480948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54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64" name="Shape 564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66" name="Shape 566"/>
          <p:cNvSpPr/>
          <p:nvPr/>
        </p:nvSpPr>
        <p:spPr>
          <a:xfrm>
            <a:off x="5913422" y="154693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67" name="Shape 567"/>
          <p:cNvSpPr/>
          <p:nvPr/>
        </p:nvSpPr>
        <p:spPr>
          <a:xfrm>
            <a:off x="5789123" y="1614893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100570" y="1412989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stack2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569" name="Shape 569"/>
          <p:cNvSpPr/>
          <p:nvPr/>
        </p:nvSpPr>
        <p:spPr>
          <a:xfrm>
            <a:off x="2976271" y="1480948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70" name="Shape 570"/>
          <p:cNvSpPr/>
          <p:nvPr/>
        </p:nvSpPr>
        <p:spPr>
          <a:xfrm flipV="1">
            <a:off x="3715019" y="2405774"/>
            <a:ext cx="1988795" cy="1205443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392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1475192" y="3984873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1471167" y="1252962"/>
            <a:ext cx="2807491" cy="286703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37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1475192" y="1105049"/>
            <a:ext cx="2799438" cy="296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5460066" y="1462168"/>
            <a:ext cx="1795252" cy="1564997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1827344" y="1474399"/>
            <a:ext cx="734609" cy="78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Program</a:t>
            </a:r>
          </a:p>
        </p:txBody>
      </p:sp>
      <p:sp>
        <p:nvSpPr>
          <p:cNvPr id="577" name="Shape 577"/>
          <p:cNvSpPr/>
          <p:nvPr/>
        </p:nvSpPr>
        <p:spPr>
          <a:xfrm>
            <a:off x="1703791" y="1474793"/>
            <a:ext cx="1048332" cy="4949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5991014" y="1175751"/>
            <a:ext cx="739545" cy="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solidFill>
                  <a:srgbClr val="000000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79" name="Shape 579"/>
          <p:cNvSpPr/>
          <p:nvPr/>
        </p:nvSpPr>
        <p:spPr>
          <a:xfrm>
            <a:off x="5913422" y="1546935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580" name="Shape 580"/>
          <p:cNvSpPr/>
          <p:nvPr/>
        </p:nvSpPr>
        <p:spPr>
          <a:xfrm>
            <a:off x="5789123" y="1614893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3100570" y="1412989"/>
            <a:ext cx="815528" cy="133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code</a:t>
            </a:r>
            <a:br>
              <a:rPr sz="1529" b="0" dirty="0">
                <a:latin typeface="Calibri" panose="020F0502020204030204" pitchFamily="34" charset="0"/>
              </a:rPr>
            </a:br>
            <a:r>
              <a:rPr sz="1529" b="0" dirty="0">
                <a:latin typeface="Calibri" panose="020F0502020204030204" pitchFamily="34" charset="0"/>
              </a:rPr>
              <a:t>data2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heap2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27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stack2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529" b="0" dirty="0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582" name="Shape 582"/>
          <p:cNvSpPr/>
          <p:nvPr/>
        </p:nvSpPr>
        <p:spPr>
          <a:xfrm>
            <a:off x="2976271" y="1480948"/>
            <a:ext cx="1168883" cy="983300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896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 for Virtualization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77075" y="1518723"/>
            <a:ext cx="7225393" cy="68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Uniprogramming</a:t>
            </a:r>
            <a:r>
              <a:rPr lang="en-US" altLang="en-US" dirty="0"/>
              <a:t>:  One process runs at a time</a:t>
            </a:r>
          </a:p>
          <a:p>
            <a:pPr marL="400050" indent="-40005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753100" y="2514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Marker Felt" charset="0"/>
            </a:endParaRPr>
          </a:p>
        </p:txBody>
      </p:sp>
      <p:sp>
        <p:nvSpPr>
          <p:cNvPr id="6344" name="Rectangle 200"/>
          <p:cNvSpPr>
            <a:spLocks noChangeArrowheads="1"/>
          </p:cNvSpPr>
          <p:nvPr/>
        </p:nvSpPr>
        <p:spPr bwMode="auto">
          <a:xfrm>
            <a:off x="2571750" y="3325416"/>
            <a:ext cx="177165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User </a:t>
            </a:r>
            <a:br>
              <a:rPr lang="en-US" altLang="en-US" sz="1800" b="0" dirty="0">
                <a:latin typeface="Calibri" panose="020F0502020204030204" pitchFamily="34" charset="0"/>
              </a:rPr>
            </a:br>
            <a:r>
              <a:rPr lang="en-US" altLang="en-US" sz="1800" b="0" dirty="0">
                <a:latin typeface="Calibri" panose="020F0502020204030204" pitchFamily="34" charset="0"/>
              </a:rPr>
              <a:t>Process</a:t>
            </a:r>
          </a:p>
        </p:txBody>
      </p:sp>
      <p:sp>
        <p:nvSpPr>
          <p:cNvPr id="6345" name="Rectangle 201"/>
          <p:cNvSpPr>
            <a:spLocks noChangeArrowheads="1"/>
          </p:cNvSpPr>
          <p:nvPr/>
        </p:nvSpPr>
        <p:spPr bwMode="auto">
          <a:xfrm>
            <a:off x="2571750" y="2525316"/>
            <a:ext cx="177165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346" name="Text Box 202"/>
          <p:cNvSpPr txBox="1">
            <a:spLocks noChangeArrowheads="1"/>
          </p:cNvSpPr>
          <p:nvPr/>
        </p:nvSpPr>
        <p:spPr bwMode="auto">
          <a:xfrm>
            <a:off x="1485900" y="2883467"/>
            <a:ext cx="1057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Calibri" panose="020F0502020204030204" pitchFamily="34" charset="0"/>
              </a:rPr>
              <a:t>Physical Memory</a:t>
            </a:r>
          </a:p>
        </p:txBody>
      </p:sp>
      <p:sp>
        <p:nvSpPr>
          <p:cNvPr id="6347" name="Text Box 203"/>
          <p:cNvSpPr txBox="1">
            <a:spLocks noChangeArrowheads="1"/>
          </p:cNvSpPr>
          <p:nvPr/>
        </p:nvSpPr>
        <p:spPr bwMode="auto">
          <a:xfrm>
            <a:off x="2183607" y="244190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348" name="Text Box 204"/>
          <p:cNvSpPr txBox="1">
            <a:spLocks noChangeArrowheads="1"/>
          </p:cNvSpPr>
          <p:nvPr/>
        </p:nvSpPr>
        <p:spPr bwMode="auto">
          <a:xfrm>
            <a:off x="2038070" y="4721424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dirty="0">
                <a:latin typeface="Calibri" panose="020F0502020204030204" pitchFamily="34" charset="0"/>
              </a:rPr>
              <a:t>2</a:t>
            </a:r>
            <a:r>
              <a:rPr lang="en-US" altLang="en-US" sz="1800" b="0" baseline="30000" dirty="0">
                <a:latin typeface="Calibri" panose="020F0502020204030204" pitchFamily="34" charset="0"/>
              </a:rPr>
              <a:t>n</a:t>
            </a:r>
            <a:r>
              <a:rPr lang="en-US" altLang="en-US" sz="1800" b="0" dirty="0">
                <a:latin typeface="Calibri" panose="020F0502020204030204" pitchFamily="34" charset="0"/>
              </a:rPr>
              <a:t>-1</a:t>
            </a:r>
          </a:p>
        </p:txBody>
      </p:sp>
      <p:sp>
        <p:nvSpPr>
          <p:cNvPr id="6351" name="Rectangle 207"/>
          <p:cNvSpPr>
            <a:spLocks noChangeArrowheads="1"/>
          </p:cNvSpPr>
          <p:nvPr/>
        </p:nvSpPr>
        <p:spPr bwMode="auto">
          <a:xfrm>
            <a:off x="5486400" y="275391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352" name="Rectangle 208"/>
          <p:cNvSpPr>
            <a:spLocks noChangeArrowheads="1"/>
          </p:cNvSpPr>
          <p:nvPr/>
        </p:nvSpPr>
        <p:spPr bwMode="auto">
          <a:xfrm>
            <a:off x="5486400" y="438269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6353" name="Rectangle 209"/>
          <p:cNvSpPr>
            <a:spLocks noChangeArrowheads="1"/>
          </p:cNvSpPr>
          <p:nvPr/>
        </p:nvSpPr>
        <p:spPr bwMode="auto">
          <a:xfrm>
            <a:off x="5486400" y="2781649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6354" name="Rectangle 210"/>
          <p:cNvSpPr>
            <a:spLocks noChangeArrowheads="1"/>
          </p:cNvSpPr>
          <p:nvPr/>
        </p:nvSpPr>
        <p:spPr bwMode="auto">
          <a:xfrm>
            <a:off x="5486400" y="3200400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6355" name="Line 211"/>
          <p:cNvSpPr>
            <a:spLocks noChangeShapeType="1"/>
          </p:cNvSpPr>
          <p:nvPr/>
        </p:nvSpPr>
        <p:spPr bwMode="auto">
          <a:xfrm>
            <a:off x="6301628" y="367847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356" name="Line 212"/>
          <p:cNvSpPr>
            <a:spLocks noChangeShapeType="1"/>
          </p:cNvSpPr>
          <p:nvPr/>
        </p:nvSpPr>
        <p:spPr bwMode="auto">
          <a:xfrm>
            <a:off x="6308351" y="4121944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359" name="Line 215"/>
          <p:cNvSpPr>
            <a:spLocks noChangeShapeType="1"/>
          </p:cNvSpPr>
          <p:nvPr/>
        </p:nvSpPr>
        <p:spPr bwMode="auto">
          <a:xfrm flipV="1">
            <a:off x="4343400" y="2753916"/>
            <a:ext cx="108585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360" name="Line 216"/>
          <p:cNvSpPr>
            <a:spLocks noChangeShapeType="1"/>
          </p:cNvSpPr>
          <p:nvPr/>
        </p:nvSpPr>
        <p:spPr bwMode="auto">
          <a:xfrm>
            <a:off x="4400550" y="4925616"/>
            <a:ext cx="971550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365" name="Text Box 221"/>
          <p:cNvSpPr txBox="1">
            <a:spLocks noChangeArrowheads="1"/>
          </p:cNvSpPr>
          <p:nvPr/>
        </p:nvSpPr>
        <p:spPr bwMode="auto">
          <a:xfrm>
            <a:off x="4388644" y="3846910"/>
            <a:ext cx="8162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Address</a:t>
            </a:r>
            <a:br>
              <a:rPr lang="en-US" altLang="en-US" sz="1500" b="0" dirty="0">
                <a:latin typeface="Calibri" panose="020F0502020204030204" pitchFamily="34" charset="0"/>
              </a:rPr>
            </a:br>
            <a:r>
              <a:rPr lang="en-US" altLang="en-US" sz="1500" b="0" dirty="0">
                <a:latin typeface="Calibri" panose="020F0502020204030204" pitchFamily="34" charset="0"/>
              </a:rPr>
              <a:t>Space</a:t>
            </a:r>
          </a:p>
        </p:txBody>
      </p:sp>
      <p:sp>
        <p:nvSpPr>
          <p:cNvPr id="6367" name="Rectangle 223"/>
          <p:cNvSpPr>
            <a:spLocks noChangeArrowheads="1"/>
          </p:cNvSpPr>
          <p:nvPr/>
        </p:nvSpPr>
        <p:spPr bwMode="auto">
          <a:xfrm>
            <a:off x="646157" y="5324378"/>
            <a:ext cx="6343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defRPr sz="2800">
                <a:solidFill>
                  <a:schemeClr val="tx1"/>
                </a:solidFill>
                <a:latin typeface="Chalkboard" charset="0"/>
              </a:defRPr>
            </a:lvl1pPr>
            <a:lvl2pPr marL="914400" indent="-457200">
              <a:spcBef>
                <a:spcPct val="20000"/>
              </a:spcBef>
              <a:buFont typeface="Times" charset="0"/>
              <a:buChar char="•"/>
              <a:defRPr sz="2400">
                <a:solidFill>
                  <a:schemeClr val="tx1"/>
                </a:solidFill>
                <a:latin typeface="Chalkboard" charset="0"/>
              </a:defRPr>
            </a:lvl2pPr>
            <a:lvl3pPr marL="12954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</a:defRPr>
            </a:lvl3pPr>
            <a:lvl4pPr marL="1714500" indent="-342900">
              <a:spcBef>
                <a:spcPct val="20000"/>
              </a:spcBef>
              <a:buFont typeface="Times" charset="0"/>
              <a:buChar char="•"/>
              <a:defRPr>
                <a:solidFill>
                  <a:schemeClr val="tx1"/>
                </a:solidFill>
                <a:latin typeface="Chalkboard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b="0" dirty="0">
                <a:latin typeface="Calibri" panose="020F0502020204030204" pitchFamily="34" charset="0"/>
              </a:rPr>
              <a:t>Disadvantages:  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Only one process runs at a time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Process can destroy OS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29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Problems with </a:t>
            </a:r>
            <a:r>
              <a:rPr sz="3600" dirty="0"/>
              <a:t>Time Sharing</a:t>
            </a:r>
            <a:r>
              <a:rPr lang="en-US" sz="3600" dirty="0"/>
              <a:t> Memory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412" y="1484784"/>
            <a:ext cx="7959540" cy="3967089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Ridiculously </a:t>
            </a:r>
            <a:r>
              <a:rPr lang="en-US" dirty="0">
                <a:solidFill>
                  <a:srgbClr val="0070C0"/>
                </a:solidFill>
              </a:rPr>
              <a:t>poor performance</a:t>
            </a:r>
          </a:p>
          <a:p>
            <a:pPr lvl="1"/>
            <a:endParaRPr lang="en-US" dirty="0"/>
          </a:p>
          <a:p>
            <a:r>
              <a:rPr lang="en-US" dirty="0"/>
              <a:t>Better Alternative: </a:t>
            </a:r>
            <a:r>
              <a:rPr lang="en-US" dirty="0">
                <a:solidFill>
                  <a:srgbClr val="0070C0"/>
                </a:solidFill>
              </a:rPr>
              <a:t>space sharing</a:t>
            </a:r>
          </a:p>
          <a:p>
            <a:pPr lvl="1"/>
            <a:r>
              <a:rPr lang="en-US" dirty="0"/>
              <a:t>At same time, space of memory is divided across processes</a:t>
            </a:r>
          </a:p>
          <a:p>
            <a:r>
              <a:rPr lang="en-US" dirty="0"/>
              <a:t>Remainder of solutions all use space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/>
          </p:cNvSpPr>
          <p:nvPr>
            <p:ph type="title"/>
          </p:nvPr>
        </p:nvSpPr>
        <p:spPr>
          <a:xfrm>
            <a:off x="348288" y="275299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2) </a:t>
            </a:r>
            <a:r>
              <a:rPr sz="3600" dirty="0"/>
              <a:t>Static Relocation</a:t>
            </a:r>
          </a:p>
        </p:txBody>
      </p:sp>
      <p:sp>
        <p:nvSpPr>
          <p:cNvPr id="591" name="Shape 591"/>
          <p:cNvSpPr>
            <a:spLocks noGrp="1"/>
          </p:cNvSpPr>
          <p:nvPr>
            <p:ph type="body" idx="4294967295"/>
          </p:nvPr>
        </p:nvSpPr>
        <p:spPr>
          <a:xfrm>
            <a:off x="383240" y="1628800"/>
            <a:ext cx="8377519" cy="242768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/>
              <a:t>Idea: </a:t>
            </a:r>
            <a:r>
              <a:rPr lang="en-US" sz="2000" b="0" dirty="0"/>
              <a:t>OS </a:t>
            </a:r>
            <a:r>
              <a:rPr sz="2000" b="0" dirty="0">
                <a:solidFill>
                  <a:srgbClr val="0070C0"/>
                </a:solidFill>
              </a:rPr>
              <a:t>rewrite</a:t>
            </a:r>
            <a:r>
              <a:rPr lang="en-US" sz="2000" b="0" dirty="0"/>
              <a:t>s</a:t>
            </a:r>
            <a:r>
              <a:rPr sz="2000" b="0" dirty="0"/>
              <a:t> each program before </a:t>
            </a:r>
            <a:r>
              <a:rPr sz="2000" b="0" dirty="0">
                <a:solidFill>
                  <a:srgbClr val="0070C0"/>
                </a:solidFill>
              </a:rPr>
              <a:t>loading</a:t>
            </a:r>
            <a:r>
              <a:rPr sz="2000" b="0" dirty="0"/>
              <a:t> it as a process</a:t>
            </a:r>
            <a:r>
              <a:rPr lang="en-US" sz="2000" b="0" dirty="0"/>
              <a:t> in memory</a:t>
            </a:r>
            <a:endParaRPr sz="2000" b="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/>
              <a:t>Each rewrite </a:t>
            </a:r>
            <a:r>
              <a:rPr lang="en-US" sz="2000" b="0" dirty="0"/>
              <a:t>for different process </a:t>
            </a:r>
            <a:r>
              <a:rPr sz="2000" b="0" dirty="0"/>
              <a:t>uses </a:t>
            </a:r>
            <a:r>
              <a:rPr sz="2000" b="0" dirty="0">
                <a:solidFill>
                  <a:srgbClr val="0070C0"/>
                </a:solidFill>
              </a:rPr>
              <a:t>different addresses and pointers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/>
              <a:t>Change jumps, loads</a:t>
            </a:r>
            <a:r>
              <a:rPr lang="en-US" sz="2000" b="0" dirty="0"/>
              <a:t> of static data</a:t>
            </a:r>
            <a:endParaRPr sz="2000" b="0" dirty="0"/>
          </a:p>
        </p:txBody>
      </p:sp>
      <p:sp>
        <p:nvSpPr>
          <p:cNvPr id="4" name="Shape 594"/>
          <p:cNvSpPr txBox="1">
            <a:spLocks/>
          </p:cNvSpPr>
          <p:nvPr/>
        </p:nvSpPr>
        <p:spPr>
          <a:xfrm>
            <a:off x="1113717" y="3950930"/>
            <a:ext cx="2816918" cy="872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2560" indent="-282560" algn="l" defTabSz="914353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391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20" indent="-295260" algn="l" defTabSz="914353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18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381" indent="-282560" algn="l" defTabSz="914353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96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2942" indent="-282560" algn="l" defTabSz="914353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28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02" indent="-282560" algn="l" defTabSz="914353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28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1093">
              <a:spcBef>
                <a:spcPts val="0"/>
              </a:spcBef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0x10:	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	0x8(%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), %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lang="hr-HR" sz="1319" b="0" dirty="0">
              <a:latin typeface="Menlo"/>
              <a:ea typeface="Menlo"/>
              <a:cs typeface="Menlo"/>
              <a:sym typeface="Menlo"/>
            </a:endParaRPr>
          </a:p>
          <a:p>
            <a:pPr defTabSz="241093">
              <a:spcBef>
                <a:spcPts val="0"/>
              </a:spcBef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0x13:	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addl</a:t>
            </a: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	$0x3, %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lang="hr-HR" sz="1319" b="0" dirty="0">
              <a:latin typeface="Menlo"/>
              <a:ea typeface="Menlo"/>
              <a:cs typeface="Menlo"/>
              <a:sym typeface="Menlo"/>
            </a:endParaRPr>
          </a:p>
          <a:p>
            <a:pPr defTabSz="241093">
              <a:spcBef>
                <a:spcPts val="0"/>
              </a:spcBef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0x19:	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	%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, 0x8(%</a:t>
            </a:r>
            <a:r>
              <a:rPr lang="hr-HR" sz="1319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lang="hr-HR" sz="1319" b="0" dirty="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5" name="Shape 595"/>
          <p:cNvSpPr/>
          <p:nvPr/>
        </p:nvSpPr>
        <p:spPr>
          <a:xfrm>
            <a:off x="5123221" y="3131205"/>
            <a:ext cx="2996417" cy="87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241093"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319" b="0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0x1010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:	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	0x8(%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), %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319" b="0" dirty="0">
              <a:latin typeface="Menlo"/>
              <a:ea typeface="Menlo"/>
              <a:cs typeface="Menlo"/>
              <a:sym typeface="Menlo"/>
            </a:endParaRPr>
          </a:p>
          <a:p>
            <a:pPr defTabSz="241093"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319" b="0" dirty="0">
                <a:latin typeface="Menlo"/>
                <a:ea typeface="Menlo"/>
                <a:cs typeface="Menlo"/>
                <a:sym typeface="Menlo"/>
              </a:rPr>
              <a:t>0x1013:	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addl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	$0x3, %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319" b="0" dirty="0">
              <a:latin typeface="Menlo"/>
              <a:ea typeface="Menlo"/>
              <a:cs typeface="Menlo"/>
              <a:sym typeface="Menlo"/>
            </a:endParaRPr>
          </a:p>
          <a:p>
            <a:pPr defTabSz="241093">
              <a:tabLst>
                <a:tab pos="187517" algn="l"/>
                <a:tab pos="375034" algn="l"/>
                <a:tab pos="562550" algn="l"/>
                <a:tab pos="750067" algn="l"/>
                <a:tab pos="937584" algn="l"/>
                <a:tab pos="1125101" algn="l"/>
                <a:tab pos="1312618" algn="l"/>
                <a:tab pos="1500134" algn="l"/>
                <a:tab pos="1687651" algn="l"/>
                <a:tab pos="1875168" algn="l"/>
                <a:tab pos="2062685" algn="l"/>
                <a:tab pos="2250201" algn="l"/>
              </a:tabLst>
              <a:defRPr sz="1800">
                <a:solidFill>
                  <a:srgbClr val="000000"/>
                </a:solidFill>
              </a:defRPr>
            </a:pPr>
            <a:r>
              <a:rPr sz="1319" b="0" dirty="0">
                <a:latin typeface="Menlo"/>
                <a:ea typeface="Menlo"/>
                <a:cs typeface="Menlo"/>
                <a:sym typeface="Menlo"/>
              </a:rPr>
              <a:t>0x1019:	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	%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, 0x8(%</a:t>
            </a:r>
            <a:r>
              <a:rPr sz="1319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319" b="0" dirty="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6" name="Shape 596"/>
          <p:cNvSpPr/>
          <p:nvPr/>
        </p:nvSpPr>
        <p:spPr>
          <a:xfrm>
            <a:off x="5123221" y="4730595"/>
            <a:ext cx="2816918" cy="87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229038">
              <a:tabLst>
                <a:tab pos="174123" algn="l"/>
                <a:tab pos="354943" algn="l"/>
                <a:tab pos="529065" algn="l"/>
                <a:tab pos="709885" algn="l"/>
                <a:tab pos="884008" algn="l"/>
                <a:tab pos="1064828" algn="l"/>
                <a:tab pos="1245647" algn="l"/>
                <a:tab pos="1419770" algn="l"/>
                <a:tab pos="1600589" algn="l"/>
                <a:tab pos="1774712" algn="l"/>
                <a:tab pos="1955532" algn="l"/>
                <a:tab pos="2136352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0x3010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0x8(%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), 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253" b="0" dirty="0">
              <a:latin typeface="Menlo"/>
              <a:ea typeface="Menlo"/>
              <a:cs typeface="Menlo"/>
              <a:sym typeface="Menlo"/>
            </a:endParaRPr>
          </a:p>
          <a:p>
            <a:pPr defTabSz="229038">
              <a:tabLst>
                <a:tab pos="174123" algn="l"/>
                <a:tab pos="354943" algn="l"/>
                <a:tab pos="529065" algn="l"/>
                <a:tab pos="709885" algn="l"/>
                <a:tab pos="884008" algn="l"/>
                <a:tab pos="1064828" algn="l"/>
                <a:tab pos="1245647" algn="l"/>
                <a:tab pos="1419770" algn="l"/>
                <a:tab pos="1600589" algn="l"/>
                <a:tab pos="1774712" algn="l"/>
                <a:tab pos="1955532" algn="l"/>
                <a:tab pos="2136352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0x3013: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addl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$0x3, 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253" b="0" dirty="0">
              <a:latin typeface="Menlo"/>
              <a:ea typeface="Menlo"/>
              <a:cs typeface="Menlo"/>
              <a:sym typeface="Menlo"/>
            </a:endParaRPr>
          </a:p>
          <a:p>
            <a:pPr defTabSz="229038">
              <a:tabLst>
                <a:tab pos="174123" algn="l"/>
                <a:tab pos="354943" algn="l"/>
                <a:tab pos="529065" algn="l"/>
                <a:tab pos="709885" algn="l"/>
                <a:tab pos="884008" algn="l"/>
                <a:tab pos="1064828" algn="l"/>
                <a:tab pos="1245647" algn="l"/>
                <a:tab pos="1419770" algn="l"/>
                <a:tab pos="1600589" algn="l"/>
                <a:tab pos="1774712" algn="l"/>
                <a:tab pos="1955532" algn="l"/>
                <a:tab pos="2136352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0x3019: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, 0x8(%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7" name="Shape 597"/>
          <p:cNvSpPr/>
          <p:nvPr/>
        </p:nvSpPr>
        <p:spPr>
          <a:xfrm flipV="1">
            <a:off x="4047439" y="3480050"/>
            <a:ext cx="803501" cy="42464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8" name="Shape 598"/>
          <p:cNvSpPr/>
          <p:nvPr/>
        </p:nvSpPr>
        <p:spPr>
          <a:xfrm>
            <a:off x="4047439" y="4618585"/>
            <a:ext cx="803501" cy="42464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9" name="Shape 599"/>
          <p:cNvSpPr/>
          <p:nvPr/>
        </p:nvSpPr>
        <p:spPr>
          <a:xfrm>
            <a:off x="3911776" y="3410309"/>
            <a:ext cx="586170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latin typeface="Calibri" panose="020F0502020204030204" pitchFamily="34" charset="0"/>
              </a:rPr>
              <a:t>rewrite</a:t>
            </a:r>
          </a:p>
        </p:txBody>
      </p:sp>
      <p:sp>
        <p:nvSpPr>
          <p:cNvPr id="10" name="Shape 600"/>
          <p:cNvSpPr/>
          <p:nvPr/>
        </p:nvSpPr>
        <p:spPr>
          <a:xfrm>
            <a:off x="3911776" y="4823432"/>
            <a:ext cx="586170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b="0" dirty="0">
                <a:latin typeface="Calibri" panose="020F0502020204030204" pitchFamily="34" charset="0"/>
              </a:rPr>
              <a:t>rewrite</a:t>
            </a:r>
          </a:p>
        </p:txBody>
      </p:sp>
    </p:spTree>
    <p:extLst>
      <p:ext uri="{BB962C8B-B14F-4D97-AF65-F5344CB8AC3E}">
        <p14:creationId xmlns:p14="http://schemas.microsoft.com/office/powerpoint/2010/main" val="4062557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2899913" y="2813065"/>
            <a:ext cx="1708884" cy="336062"/>
          </a:xfrm>
          <a:prstGeom prst="rect">
            <a:avLst/>
          </a:prstGeom>
          <a:solidFill>
            <a:srgbClr val="DCDEE0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(free)</a:t>
            </a:r>
          </a:p>
        </p:txBody>
      </p:sp>
      <p:sp>
        <p:nvSpPr>
          <p:cNvPr id="603" name="Shape 603"/>
          <p:cNvSpPr/>
          <p:nvPr/>
        </p:nvSpPr>
        <p:spPr>
          <a:xfrm>
            <a:off x="2899913" y="2410223"/>
            <a:ext cx="1708884" cy="239294"/>
          </a:xfrm>
          <a:prstGeom prst="rect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Program Code</a:t>
            </a:r>
          </a:p>
        </p:txBody>
      </p:sp>
      <p:sp>
        <p:nvSpPr>
          <p:cNvPr id="604" name="Shape 604"/>
          <p:cNvSpPr/>
          <p:nvPr/>
        </p:nvSpPr>
        <p:spPr>
          <a:xfrm>
            <a:off x="2899913" y="3146923"/>
            <a:ext cx="1708884" cy="239294"/>
          </a:xfrm>
          <a:prstGeom prst="rect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605" name="Shape 605"/>
          <p:cNvSpPr/>
          <p:nvPr/>
        </p:nvSpPr>
        <p:spPr>
          <a:xfrm>
            <a:off x="2899913" y="2611141"/>
            <a:ext cx="1708884" cy="239294"/>
          </a:xfrm>
          <a:prstGeom prst="rect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606" name="Shape 606"/>
          <p:cNvSpPr/>
          <p:nvPr/>
        </p:nvSpPr>
        <p:spPr>
          <a:xfrm>
            <a:off x="2899913" y="4822244"/>
            <a:ext cx="1708884" cy="336062"/>
          </a:xfrm>
          <a:prstGeom prst="rect">
            <a:avLst/>
          </a:prstGeom>
          <a:solidFill>
            <a:srgbClr val="DCDEE0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(free)</a:t>
            </a:r>
          </a:p>
        </p:txBody>
      </p:sp>
      <p:sp>
        <p:nvSpPr>
          <p:cNvPr id="607" name="Shape 607"/>
          <p:cNvSpPr/>
          <p:nvPr/>
        </p:nvSpPr>
        <p:spPr>
          <a:xfrm>
            <a:off x="2899913" y="4419403"/>
            <a:ext cx="1708884" cy="239294"/>
          </a:xfrm>
          <a:prstGeom prst="rect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Program Code</a:t>
            </a:r>
          </a:p>
        </p:txBody>
      </p:sp>
      <p:sp>
        <p:nvSpPr>
          <p:cNvPr id="608" name="Shape 608"/>
          <p:cNvSpPr/>
          <p:nvPr/>
        </p:nvSpPr>
        <p:spPr>
          <a:xfrm>
            <a:off x="2899913" y="5156102"/>
            <a:ext cx="1708884" cy="239294"/>
          </a:xfrm>
          <a:prstGeom prst="rect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609" name="Shape 609"/>
          <p:cNvSpPr/>
          <p:nvPr/>
        </p:nvSpPr>
        <p:spPr>
          <a:xfrm>
            <a:off x="2899913" y="4620321"/>
            <a:ext cx="1708884" cy="239294"/>
          </a:xfrm>
          <a:prstGeom prst="rect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610" name="Shape 610"/>
          <p:cNvSpPr/>
          <p:nvPr/>
        </p:nvSpPr>
        <p:spPr>
          <a:xfrm>
            <a:off x="2899913" y="3348846"/>
            <a:ext cx="1708884" cy="1071755"/>
          </a:xfrm>
          <a:prstGeom prst="rect">
            <a:avLst/>
          </a:prstGeom>
          <a:solidFill>
            <a:srgbClr val="53585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solidFill>
                  <a:schemeClr val="bg1"/>
                </a:solidFill>
                <a:latin typeface="Calibri" panose="020F0502020204030204" pitchFamily="34" charset="0"/>
              </a:rPr>
              <a:t>(free)</a:t>
            </a:r>
          </a:p>
        </p:txBody>
      </p:sp>
      <p:sp>
        <p:nvSpPr>
          <p:cNvPr id="611" name="Shape 611"/>
          <p:cNvSpPr/>
          <p:nvPr/>
        </p:nvSpPr>
        <p:spPr>
          <a:xfrm>
            <a:off x="2899913" y="5411603"/>
            <a:ext cx="1708884" cy="239294"/>
          </a:xfrm>
          <a:prstGeom prst="rect">
            <a:avLst/>
          </a:prstGeom>
          <a:solidFill>
            <a:srgbClr val="53585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solidFill>
                  <a:schemeClr val="bg1"/>
                </a:solidFill>
                <a:latin typeface="Calibri" panose="020F0502020204030204" pitchFamily="34" charset="0"/>
              </a:rPr>
              <a:t>(free)</a:t>
            </a:r>
          </a:p>
        </p:txBody>
      </p:sp>
      <p:sp>
        <p:nvSpPr>
          <p:cNvPr id="612" name="Shape 612"/>
          <p:cNvSpPr/>
          <p:nvPr/>
        </p:nvSpPr>
        <p:spPr>
          <a:xfrm>
            <a:off x="2899913" y="2075360"/>
            <a:ext cx="1708884" cy="336062"/>
          </a:xfrm>
          <a:prstGeom prst="rect">
            <a:avLst/>
          </a:prstGeom>
          <a:solidFill>
            <a:srgbClr val="53585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055" b="0" dirty="0">
                <a:solidFill>
                  <a:schemeClr val="bg1"/>
                </a:solidFill>
                <a:latin typeface="Calibri" panose="020F0502020204030204" pitchFamily="34" charset="0"/>
              </a:rPr>
              <a:t>(free)</a:t>
            </a:r>
          </a:p>
        </p:txBody>
      </p:sp>
      <p:sp>
        <p:nvSpPr>
          <p:cNvPr id="613" name="Shape 613"/>
          <p:cNvSpPr/>
          <p:nvPr/>
        </p:nvSpPr>
        <p:spPr>
          <a:xfrm flipV="1">
            <a:off x="1938252" y="2433977"/>
            <a:ext cx="1" cy="86288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474210" y="2301587"/>
            <a:ext cx="35706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615" name="Shape 615"/>
          <p:cNvSpPr/>
          <p:nvPr/>
        </p:nvSpPr>
        <p:spPr>
          <a:xfrm>
            <a:off x="2474210" y="3225809"/>
            <a:ext cx="35706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b="0" dirty="0">
                <a:solidFill>
                  <a:srgbClr val="000000"/>
                </a:solidFill>
                <a:latin typeface="Calibri" panose="020F0502020204030204" pitchFamily="34" charset="0"/>
              </a:rPr>
              <a:t>8 KB</a:t>
            </a:r>
          </a:p>
        </p:txBody>
      </p:sp>
      <p:sp>
        <p:nvSpPr>
          <p:cNvPr id="616" name="Shape 616"/>
          <p:cNvSpPr/>
          <p:nvPr/>
        </p:nvSpPr>
        <p:spPr>
          <a:xfrm>
            <a:off x="2400472" y="4297372"/>
            <a:ext cx="43080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b="0" dirty="0">
                <a:solidFill>
                  <a:srgbClr val="000000"/>
                </a:solidFill>
                <a:latin typeface="Calibri" panose="020F0502020204030204" pitchFamily="34" charset="0"/>
              </a:rPr>
              <a:t>12 KB</a:t>
            </a:r>
          </a:p>
        </p:txBody>
      </p:sp>
      <p:sp>
        <p:nvSpPr>
          <p:cNvPr id="617" name="Shape 617"/>
          <p:cNvSpPr/>
          <p:nvPr/>
        </p:nvSpPr>
        <p:spPr>
          <a:xfrm>
            <a:off x="2400472" y="5261778"/>
            <a:ext cx="43080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b="0" dirty="0">
                <a:solidFill>
                  <a:srgbClr val="000000"/>
                </a:solidFill>
                <a:latin typeface="Calibri" panose="020F0502020204030204" pitchFamily="34" charset="0"/>
              </a:rPr>
              <a:t>16 KB</a:t>
            </a:r>
          </a:p>
        </p:txBody>
      </p:sp>
      <p:sp>
        <p:nvSpPr>
          <p:cNvPr id="618" name="Shape 618"/>
          <p:cNvSpPr/>
          <p:nvPr/>
        </p:nvSpPr>
        <p:spPr>
          <a:xfrm flipV="1">
            <a:off x="1938252" y="4443157"/>
            <a:ext cx="1" cy="86288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152225" y="2703422"/>
            <a:ext cx="674464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b="0" dirty="0">
                <a:solidFill>
                  <a:srgbClr val="000000"/>
                </a:solidFill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620" name="Shape 620"/>
          <p:cNvSpPr/>
          <p:nvPr/>
        </p:nvSpPr>
        <p:spPr>
          <a:xfrm>
            <a:off x="1152225" y="4712602"/>
            <a:ext cx="674464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b="0" dirty="0">
                <a:solidFill>
                  <a:srgbClr val="000000"/>
                </a:solidFill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621" name="Shape 621"/>
          <p:cNvSpPr/>
          <p:nvPr/>
        </p:nvSpPr>
        <p:spPr>
          <a:xfrm>
            <a:off x="4532501" y="2498538"/>
            <a:ext cx="4087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4532501" y="4534506"/>
            <a:ext cx="4087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990514" y="2184098"/>
            <a:ext cx="2816918" cy="87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238682">
              <a:tabLst>
                <a:tab pos="180820" algn="l"/>
                <a:tab pos="368336" algn="l"/>
                <a:tab pos="555854" algn="l"/>
                <a:tab pos="736673" algn="l"/>
                <a:tab pos="924190" algn="l"/>
                <a:tab pos="1111706" algn="l"/>
                <a:tab pos="1299224" algn="l"/>
                <a:tab pos="1480043" algn="l"/>
                <a:tab pos="1667560" algn="l"/>
                <a:tab pos="1855076" algn="l"/>
                <a:tab pos="2035896" algn="l"/>
                <a:tab pos="2223413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0x1010: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0x8(%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), 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253" b="0" dirty="0">
              <a:latin typeface="Menlo"/>
              <a:ea typeface="Menlo"/>
              <a:cs typeface="Menlo"/>
              <a:sym typeface="Menlo"/>
            </a:endParaRPr>
          </a:p>
          <a:p>
            <a:pPr defTabSz="238682">
              <a:tabLst>
                <a:tab pos="180820" algn="l"/>
                <a:tab pos="368336" algn="l"/>
                <a:tab pos="555854" algn="l"/>
                <a:tab pos="736673" algn="l"/>
                <a:tab pos="924190" algn="l"/>
                <a:tab pos="1111706" algn="l"/>
                <a:tab pos="1299224" algn="l"/>
                <a:tab pos="1480043" algn="l"/>
                <a:tab pos="1667560" algn="l"/>
                <a:tab pos="1855076" algn="l"/>
                <a:tab pos="2035896" algn="l"/>
                <a:tab pos="2223413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0x1013: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addl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$0x3, 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253" b="0" dirty="0">
              <a:latin typeface="Menlo"/>
              <a:ea typeface="Menlo"/>
              <a:cs typeface="Menlo"/>
              <a:sym typeface="Menlo"/>
            </a:endParaRPr>
          </a:p>
          <a:p>
            <a:pPr defTabSz="238682">
              <a:tabLst>
                <a:tab pos="180820" algn="l"/>
                <a:tab pos="368336" algn="l"/>
                <a:tab pos="555854" algn="l"/>
                <a:tab pos="736673" algn="l"/>
                <a:tab pos="924190" algn="l"/>
                <a:tab pos="1111706" algn="l"/>
                <a:tab pos="1299224" algn="l"/>
                <a:tab pos="1480043" algn="l"/>
                <a:tab pos="1667560" algn="l"/>
                <a:tab pos="1855076" algn="l"/>
                <a:tab pos="2035896" algn="l"/>
                <a:tab pos="2223413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0x1019: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, 0x8(%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624" name="Shape 624"/>
          <p:cNvSpPr/>
          <p:nvPr/>
        </p:nvSpPr>
        <p:spPr>
          <a:xfrm>
            <a:off x="5013292" y="4231914"/>
            <a:ext cx="2816918" cy="87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229038">
              <a:tabLst>
                <a:tab pos="174123" algn="l"/>
                <a:tab pos="354943" algn="l"/>
                <a:tab pos="529065" algn="l"/>
                <a:tab pos="709885" algn="l"/>
                <a:tab pos="884008" algn="l"/>
                <a:tab pos="1064828" algn="l"/>
                <a:tab pos="1245647" algn="l"/>
                <a:tab pos="1419770" algn="l"/>
                <a:tab pos="1600589" algn="l"/>
                <a:tab pos="1774712" algn="l"/>
                <a:tab pos="1955532" algn="l"/>
                <a:tab pos="2136352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0x3010: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0x8(%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), 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253" b="0" dirty="0">
              <a:latin typeface="Menlo"/>
              <a:ea typeface="Menlo"/>
              <a:cs typeface="Menlo"/>
              <a:sym typeface="Menlo"/>
            </a:endParaRPr>
          </a:p>
          <a:p>
            <a:pPr defTabSz="229038">
              <a:tabLst>
                <a:tab pos="174123" algn="l"/>
                <a:tab pos="354943" algn="l"/>
                <a:tab pos="529065" algn="l"/>
                <a:tab pos="709885" algn="l"/>
                <a:tab pos="884008" algn="l"/>
                <a:tab pos="1064828" algn="l"/>
                <a:tab pos="1245647" algn="l"/>
                <a:tab pos="1419770" algn="l"/>
                <a:tab pos="1600589" algn="l"/>
                <a:tab pos="1774712" algn="l"/>
                <a:tab pos="1955532" algn="l"/>
                <a:tab pos="2136352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0x3013: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addl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$0x3, 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endParaRPr sz="1253" b="0" dirty="0">
              <a:latin typeface="Menlo"/>
              <a:ea typeface="Menlo"/>
              <a:cs typeface="Menlo"/>
              <a:sym typeface="Menlo"/>
            </a:endParaRPr>
          </a:p>
          <a:p>
            <a:pPr defTabSz="229038">
              <a:tabLst>
                <a:tab pos="174123" algn="l"/>
                <a:tab pos="354943" algn="l"/>
                <a:tab pos="529065" algn="l"/>
                <a:tab pos="709885" algn="l"/>
                <a:tab pos="884008" algn="l"/>
                <a:tab pos="1064828" algn="l"/>
                <a:tab pos="1245647" algn="l"/>
                <a:tab pos="1419770" algn="l"/>
                <a:tab pos="1600589" algn="l"/>
                <a:tab pos="1774712" algn="l"/>
                <a:tab pos="1955532" algn="l"/>
                <a:tab pos="2136352" algn="l"/>
              </a:tabLst>
              <a:defRPr sz="1800">
                <a:solidFill>
                  <a:srgbClr val="000000"/>
                </a:solidFill>
              </a:defRPr>
            </a:pPr>
            <a:r>
              <a:rPr sz="1253" b="0" dirty="0">
                <a:latin typeface="Menlo"/>
                <a:ea typeface="Menlo"/>
                <a:cs typeface="Menlo"/>
                <a:sym typeface="Menlo"/>
              </a:rPr>
              <a:t>0x3019:	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movl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	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edi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, 0x8(%</a:t>
            </a:r>
            <a:r>
              <a:rPr sz="1253" b="0" dirty="0" err="1">
                <a:latin typeface="Menlo"/>
                <a:ea typeface="Menlo"/>
                <a:cs typeface="Menlo"/>
                <a:sym typeface="Menlo"/>
              </a:rPr>
              <a:t>rbp</a:t>
            </a:r>
            <a:r>
              <a:rPr sz="1253" b="0" dirty="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9063"/>
            <a:ext cx="7591425" cy="762000"/>
          </a:xfrm>
        </p:spPr>
        <p:txBody>
          <a:bodyPr/>
          <a:lstStyle/>
          <a:p>
            <a:r>
              <a:rPr lang="en-US" dirty="0"/>
              <a:t>Static: 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290158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Relocation: </a:t>
            </a:r>
            <a:r>
              <a:rPr lang="en-US" altLang="en-US" dirty="0">
                <a:solidFill>
                  <a:srgbClr val="0070C0"/>
                </a:solidFill>
              </a:rPr>
              <a:t>Disadvantages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26" y="1817489"/>
            <a:ext cx="8134352" cy="3223022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No protection</a:t>
            </a:r>
          </a:p>
          <a:p>
            <a:pPr lvl="1"/>
            <a:r>
              <a:rPr lang="en-US" altLang="en-US" dirty="0"/>
              <a:t>Process can destroy OS or other processes</a:t>
            </a:r>
          </a:p>
          <a:p>
            <a:pPr lvl="1"/>
            <a:r>
              <a:rPr lang="en-US" altLang="en-US" dirty="0"/>
              <a:t>No privacy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0070C0"/>
                </a:solidFill>
              </a:rPr>
              <a:t>Cannot move address space </a:t>
            </a:r>
            <a:r>
              <a:rPr lang="en-US" altLang="en-US" dirty="0"/>
              <a:t>after it has been placed</a:t>
            </a:r>
          </a:p>
          <a:p>
            <a:pPr lvl="1"/>
            <a:r>
              <a:rPr lang="en-US" altLang="en-US" dirty="0"/>
              <a:t>May not be able to allocate new process</a:t>
            </a:r>
          </a:p>
          <a:p>
            <a:pPr lvl="1"/>
            <a:r>
              <a:rPr lang="en-US" altLang="en-US" dirty="0"/>
              <a:t>Need to be the same place for being switched back</a:t>
            </a:r>
          </a:p>
        </p:txBody>
      </p:sp>
    </p:spTree>
    <p:extLst>
      <p:ext uri="{BB962C8B-B14F-4D97-AF65-F5344CB8AC3E}">
        <p14:creationId xmlns:p14="http://schemas.microsoft.com/office/powerpoint/2010/main" val="408071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3) Dynamic Relocation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90" y="1153210"/>
            <a:ext cx="8134341" cy="267584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Goal: Protect processes from one another</a:t>
            </a:r>
          </a:p>
          <a:p>
            <a:r>
              <a:rPr lang="en-US" altLang="en-US" sz="2000" dirty="0"/>
              <a:t>Requires hardware support</a:t>
            </a:r>
          </a:p>
          <a:p>
            <a:pPr lvl="1"/>
            <a:r>
              <a:rPr lang="en-US" altLang="en-US" sz="1600" dirty="0">
                <a:solidFill>
                  <a:srgbClr val="0070C0"/>
                </a:solidFill>
              </a:rPr>
              <a:t>Memory Management Unit (MMU)</a:t>
            </a:r>
          </a:p>
          <a:p>
            <a:r>
              <a:rPr lang="en-US" altLang="en-US" sz="2000" dirty="0"/>
              <a:t>MMU dynamically changes process address at every memory reference</a:t>
            </a:r>
          </a:p>
          <a:p>
            <a:pPr lvl="1"/>
            <a:r>
              <a:rPr lang="en-US" altLang="en-US" sz="1600" dirty="0"/>
              <a:t>Process generates</a:t>
            </a:r>
            <a:r>
              <a:rPr lang="en-US" altLang="en-US" sz="1600" dirty="0">
                <a:solidFill>
                  <a:schemeClr val="folHlink"/>
                </a:solidFill>
              </a:rPr>
              <a:t> </a:t>
            </a:r>
            <a:r>
              <a:rPr lang="en-US" altLang="en-US" sz="1600" dirty="0">
                <a:solidFill>
                  <a:srgbClr val="0070C0"/>
                </a:solidFill>
              </a:rPr>
              <a:t>logical</a:t>
            </a:r>
            <a:r>
              <a:rPr lang="en-US" altLang="en-US" sz="1600" dirty="0">
                <a:solidFill>
                  <a:schemeClr val="folHlink"/>
                </a:solidFill>
              </a:rPr>
              <a:t> </a:t>
            </a:r>
            <a:r>
              <a:rPr lang="en-US" altLang="en-US" sz="1600" dirty="0"/>
              <a:t>or </a:t>
            </a:r>
            <a:r>
              <a:rPr lang="en-US" altLang="en-US" sz="1600" dirty="0">
                <a:solidFill>
                  <a:srgbClr val="0070C0"/>
                </a:solidFill>
              </a:rPr>
              <a:t>virtual</a:t>
            </a:r>
            <a:r>
              <a:rPr lang="en-US" altLang="en-US" sz="1600" dirty="0"/>
              <a:t> addresses (in their address space)</a:t>
            </a:r>
          </a:p>
          <a:p>
            <a:pPr lvl="1"/>
            <a:r>
              <a:rPr lang="en-US" altLang="en-US" sz="1600" dirty="0"/>
              <a:t>Memory hardware uses </a:t>
            </a:r>
            <a:r>
              <a:rPr lang="en-US" altLang="en-US" sz="1600" dirty="0">
                <a:solidFill>
                  <a:srgbClr val="0070C0"/>
                </a:solidFill>
              </a:rPr>
              <a:t>physical</a:t>
            </a:r>
            <a:r>
              <a:rPr lang="en-US" altLang="en-US" sz="1600" dirty="0"/>
              <a:t> or </a:t>
            </a:r>
            <a:r>
              <a:rPr lang="en-US" altLang="en-US" sz="1600" dirty="0">
                <a:solidFill>
                  <a:srgbClr val="0070C0"/>
                </a:solidFill>
              </a:rPr>
              <a:t>real</a:t>
            </a:r>
            <a:r>
              <a:rPr lang="en-US" altLang="en-US" sz="1600" dirty="0"/>
              <a:t> addresses</a:t>
            </a:r>
          </a:p>
          <a:p>
            <a:endParaRPr lang="en-US" altLang="en-US" sz="2000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600200" y="4343400"/>
            <a:ext cx="16573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114800" y="4400550"/>
            <a:ext cx="12573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MMU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6115050" y="4057650"/>
            <a:ext cx="971550" cy="194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3257550" y="4686300"/>
            <a:ext cx="8001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5372100" y="4686300"/>
            <a:ext cx="7429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1600200" y="4057650"/>
            <a:ext cx="15616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Process runs here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943351" y="4114800"/>
            <a:ext cx="18100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OS can control MMU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3028951" y="5257800"/>
            <a:ext cx="138531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Logical address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4743451" y="5143500"/>
            <a:ext cx="147508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Physical address</a:t>
            </a:r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 flipV="1">
            <a:off x="3600450" y="474345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 flipV="1">
            <a:off x="5772150" y="47434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6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26" y="142875"/>
            <a:ext cx="8750274" cy="762000"/>
          </a:xfrm>
        </p:spPr>
        <p:txBody>
          <a:bodyPr/>
          <a:lstStyle/>
          <a:p>
            <a:r>
              <a:rPr lang="en-US" altLang="en-US" dirty="0"/>
              <a:t>Hardware Support for Dynamic Relocation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26" y="1268760"/>
            <a:ext cx="8713694" cy="3684494"/>
          </a:xfrm>
        </p:spPr>
        <p:txBody>
          <a:bodyPr>
            <a:noAutofit/>
          </a:bodyPr>
          <a:lstStyle/>
          <a:p>
            <a:r>
              <a:rPr lang="en-US" altLang="en-US" dirty="0"/>
              <a:t>Two operating modes</a:t>
            </a:r>
          </a:p>
          <a:p>
            <a:pPr lvl="1"/>
            <a:r>
              <a:rPr lang="en-US" altLang="en-US" sz="2100" b="1" dirty="0">
                <a:solidFill>
                  <a:srgbClr val="0070C0"/>
                </a:solidFill>
              </a:rPr>
              <a:t>Privileged (protected, kernel) mode</a:t>
            </a:r>
            <a:r>
              <a:rPr lang="en-US" altLang="en-US" sz="2100" b="1" dirty="0"/>
              <a:t>: OS runs</a:t>
            </a:r>
          </a:p>
          <a:p>
            <a:pPr lvl="2"/>
            <a:r>
              <a:rPr lang="en-US" altLang="en-US" sz="1800" dirty="0"/>
              <a:t>When enter </a:t>
            </a:r>
            <a:r>
              <a:rPr lang="en-US" altLang="en-US" sz="1800" dirty="0">
                <a:solidFill>
                  <a:srgbClr val="0070C0"/>
                </a:solidFill>
              </a:rPr>
              <a:t>OS</a:t>
            </a:r>
            <a:r>
              <a:rPr lang="en-US" altLang="en-US" sz="1800" dirty="0"/>
              <a:t> (trap, system calls, interrupts, exceptions)</a:t>
            </a:r>
          </a:p>
          <a:p>
            <a:pPr lvl="2"/>
            <a:r>
              <a:rPr lang="en-US" altLang="en-US" sz="1800" dirty="0"/>
              <a:t>Allows </a:t>
            </a:r>
            <a:r>
              <a:rPr lang="en-US" altLang="en-US" sz="1800" dirty="0">
                <a:solidFill>
                  <a:srgbClr val="0070C0"/>
                </a:solidFill>
              </a:rPr>
              <a:t>certain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instructions</a:t>
            </a:r>
            <a:r>
              <a:rPr lang="en-US" altLang="en-US" sz="1800" dirty="0"/>
              <a:t> to be executed</a:t>
            </a:r>
          </a:p>
          <a:p>
            <a:pPr lvl="3"/>
            <a:r>
              <a:rPr lang="en-US" altLang="en-US" sz="1500" dirty="0"/>
              <a:t>Can manipulate contents of MMU</a:t>
            </a:r>
          </a:p>
          <a:p>
            <a:pPr lvl="2"/>
            <a:r>
              <a:rPr lang="en-US" altLang="en-US" sz="1800" dirty="0"/>
              <a:t>Allows OS to access </a:t>
            </a:r>
            <a:r>
              <a:rPr lang="en-US" altLang="en-US" sz="1800" dirty="0">
                <a:solidFill>
                  <a:srgbClr val="0070C0"/>
                </a:solidFill>
              </a:rPr>
              <a:t>all of physical memory</a:t>
            </a:r>
          </a:p>
          <a:p>
            <a:pPr lvl="1"/>
            <a:r>
              <a:rPr lang="en-US" altLang="en-US" sz="2100" b="1" dirty="0">
                <a:solidFill>
                  <a:srgbClr val="0070C0"/>
                </a:solidFill>
              </a:rPr>
              <a:t>User mode</a:t>
            </a:r>
            <a:r>
              <a:rPr lang="en-US" altLang="en-US" sz="2100" b="1" dirty="0"/>
              <a:t>: User processes run</a:t>
            </a:r>
          </a:p>
          <a:p>
            <a:pPr lvl="2"/>
            <a:r>
              <a:rPr lang="en-US" altLang="en-US" sz="1800" dirty="0"/>
              <a:t>Perform translation of logical address to physical address</a:t>
            </a:r>
          </a:p>
          <a:p>
            <a:pPr lvl="2"/>
            <a:endParaRPr lang="en-US" altLang="en-US" sz="1800" b="1" dirty="0"/>
          </a:p>
          <a:p>
            <a:r>
              <a:rPr lang="en-US" altLang="en-US" dirty="0"/>
              <a:t>Minimal MMU contains base register for translation</a:t>
            </a:r>
          </a:p>
          <a:p>
            <a:pPr lvl="1"/>
            <a:r>
              <a:rPr lang="en-US" altLang="en-US" sz="2100" dirty="0"/>
              <a:t>base: start location for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409520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393384"/>
            <a:ext cx="8774206" cy="962375"/>
          </a:xfrm>
        </p:spPr>
        <p:txBody>
          <a:bodyPr/>
          <a:lstStyle/>
          <a:p>
            <a:r>
              <a:rPr lang="en-US" altLang="en-US" dirty="0"/>
              <a:t>Implementation of Dynamic Relocation: BASE REG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06" y="1718394"/>
            <a:ext cx="8330734" cy="131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Translation on </a:t>
            </a:r>
            <a:r>
              <a:rPr lang="en-US" altLang="en-US" sz="2800" dirty="0">
                <a:solidFill>
                  <a:srgbClr val="0070C0"/>
                </a:solidFill>
              </a:rPr>
              <a:t>every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memory access </a:t>
            </a:r>
            <a:r>
              <a:rPr lang="en-US" altLang="en-US" sz="2800" dirty="0"/>
              <a:t>of user 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MMU adds base register to logical address to form physical address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943100" y="3429000"/>
            <a:ext cx="5143500" cy="2400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314700" y="3600450"/>
            <a:ext cx="12573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6172200" y="3600450"/>
            <a:ext cx="51435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mode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2286001" y="3600451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dirty="0">
                <a:latin typeface="Calibri" panose="020F0502020204030204" pitchFamily="34" charset="0"/>
              </a:rPr>
              <a:t>registers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604617" y="3391338"/>
            <a:ext cx="6046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32 bits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6119217" y="3391338"/>
            <a:ext cx="46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1 bit</a:t>
            </a:r>
          </a:p>
        </p:txBody>
      </p:sp>
      <p:sp>
        <p:nvSpPr>
          <p:cNvPr id="162833" name="AutoShape 17"/>
          <p:cNvSpPr>
            <a:spLocks noChangeArrowheads="1"/>
          </p:cNvSpPr>
          <p:nvPr/>
        </p:nvSpPr>
        <p:spPr bwMode="auto">
          <a:xfrm>
            <a:off x="2343150" y="4057650"/>
            <a:ext cx="571500" cy="7429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 b="0" dirty="0">
                <a:latin typeface="Calibri" panose="020F0502020204030204" pitchFamily="34" charset="0"/>
              </a:rPr>
              <a:t>mode 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= 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user?</a:t>
            </a:r>
            <a:endParaRPr lang="en-US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2800350" y="4114800"/>
            <a:ext cx="457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0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628900" y="4629150"/>
            <a:ext cx="457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0" dirty="0"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1143000" y="4457700"/>
            <a:ext cx="1200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2914650" y="4457700"/>
            <a:ext cx="4800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 flipV="1">
            <a:off x="2628900" y="5314950"/>
            <a:ext cx="1885950" cy="23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4572000" y="4972050"/>
            <a:ext cx="74295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+ </a:t>
            </a:r>
            <a:br>
              <a:rPr lang="en-US" altLang="en-US" sz="1800" b="0" dirty="0">
                <a:latin typeface="Calibri" panose="020F0502020204030204" pitchFamily="34" charset="0"/>
              </a:rPr>
            </a:br>
            <a:r>
              <a:rPr lang="en-US" altLang="en-US" sz="1800" b="0" dirty="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2628900" y="4800600"/>
            <a:ext cx="0" cy="538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53" name="Freeform 37"/>
          <p:cNvSpPr>
            <a:spLocks/>
          </p:cNvSpPr>
          <p:nvPr/>
        </p:nvSpPr>
        <p:spPr bwMode="auto">
          <a:xfrm>
            <a:off x="5314950" y="4457700"/>
            <a:ext cx="514350" cy="857250"/>
          </a:xfrm>
          <a:custGeom>
            <a:avLst/>
            <a:gdLst>
              <a:gd name="T0" fmla="*/ 0 w 432"/>
              <a:gd name="T1" fmla="*/ 720 h 720"/>
              <a:gd name="T2" fmla="*/ 432 w 432"/>
              <a:gd name="T3" fmla="*/ 720 h 720"/>
              <a:gd name="T4" fmla="*/ 432 w 43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720">
                <a:moveTo>
                  <a:pt x="0" y="720"/>
                </a:moveTo>
                <a:lnTo>
                  <a:pt x="432" y="720"/>
                </a:lnTo>
                <a:lnTo>
                  <a:pt x="43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1257301" y="3943350"/>
            <a:ext cx="7906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logical</a:t>
            </a:r>
            <a:br>
              <a:rPr lang="en-US" altLang="en-US" sz="1500" b="0" dirty="0">
                <a:latin typeface="Calibri" panose="020F0502020204030204" pitchFamily="34" charset="0"/>
              </a:rPr>
            </a:br>
            <a:r>
              <a:rPr lang="en-US" altLang="en-US" sz="1500" b="0" dirty="0"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7086600" y="3943351"/>
            <a:ext cx="8162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physical</a:t>
            </a:r>
            <a:br>
              <a:rPr lang="en-US" altLang="en-US" sz="1500" b="0" dirty="0">
                <a:latin typeface="Calibri" panose="020F0502020204030204" pitchFamily="34" charset="0"/>
              </a:rPr>
            </a:br>
            <a:r>
              <a:rPr lang="en-US" altLang="en-US" sz="1500" b="0" dirty="0"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5462" y="2937954"/>
            <a:ext cx="8194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>
                <a:latin typeface="Calibri" panose="020F0502020204030204" pitchFamily="34" charset="0"/>
              </a:rPr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3583480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Dynamic Relocation with </a:t>
            </a:r>
            <a:r>
              <a:rPr sz="3600" dirty="0"/>
              <a:t>Base</a:t>
            </a:r>
            <a:r>
              <a:rPr lang="en-US" sz="3600" dirty="0"/>
              <a:t> Register</a:t>
            </a:r>
            <a:endParaRPr sz="3600" dirty="0"/>
          </a:p>
        </p:txBody>
      </p:sp>
      <p:sp>
        <p:nvSpPr>
          <p:cNvPr id="657" name="Shape 657"/>
          <p:cNvSpPr>
            <a:spLocks noGrp="1"/>
          </p:cNvSpPr>
          <p:nvPr>
            <p:ph type="body" idx="4294967295"/>
          </p:nvPr>
        </p:nvSpPr>
        <p:spPr>
          <a:xfrm>
            <a:off x="395536" y="1700808"/>
            <a:ext cx="7898686" cy="345638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Idea: translate virtual addresses to physical by </a:t>
            </a:r>
            <a:r>
              <a:rPr sz="2800" dirty="0">
                <a:solidFill>
                  <a:srgbClr val="0070C0"/>
                </a:solidFill>
              </a:rPr>
              <a:t>adding a fixed offset </a:t>
            </a:r>
            <a:r>
              <a:rPr sz="2800" dirty="0"/>
              <a:t>each time.</a:t>
            </a:r>
            <a:endParaRPr lang="en-US" sz="280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Store </a:t>
            </a:r>
            <a:r>
              <a:rPr sz="2800" dirty="0">
                <a:solidFill>
                  <a:srgbClr val="0070C0"/>
                </a:solidFill>
              </a:rPr>
              <a:t>offset</a:t>
            </a:r>
            <a:r>
              <a:rPr sz="2800" dirty="0"/>
              <a:t> in </a:t>
            </a:r>
            <a:r>
              <a:rPr sz="2800" dirty="0">
                <a:solidFill>
                  <a:srgbClr val="0070C0"/>
                </a:solidFill>
              </a:rPr>
              <a:t>base register</a:t>
            </a:r>
            <a:endParaRPr lang="en-US" sz="2800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70C0"/>
                </a:solidFill>
              </a:rPr>
              <a:t>Each</a:t>
            </a:r>
            <a:r>
              <a:rPr sz="2800" dirty="0"/>
              <a:t> </a:t>
            </a:r>
            <a:r>
              <a:rPr sz="2800" dirty="0">
                <a:solidFill>
                  <a:srgbClr val="0070C0"/>
                </a:solidFill>
              </a:rPr>
              <a:t>process</a:t>
            </a:r>
            <a:r>
              <a:rPr sz="2800" dirty="0"/>
              <a:t> has </a:t>
            </a:r>
            <a:r>
              <a:rPr sz="2800" dirty="0">
                <a:solidFill>
                  <a:srgbClr val="0070C0"/>
                </a:solidFill>
              </a:rPr>
              <a:t>different</a:t>
            </a:r>
            <a:r>
              <a:rPr sz="2800" dirty="0"/>
              <a:t> value in base register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587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660" name="Shape 660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663" name="Shape 663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666" name="Shape 666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667" name="Shape 667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668" name="Shape 668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669" name="Shape 669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670" name="Shape 670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671" name="Shape 671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5286367" y="2488104"/>
            <a:ext cx="1174088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same code</a:t>
            </a:r>
          </a:p>
        </p:txBody>
      </p:sp>
      <p:sp>
        <p:nvSpPr>
          <p:cNvPr id="673" name="Shape 673"/>
          <p:cNvSpPr/>
          <p:nvPr/>
        </p:nvSpPr>
        <p:spPr>
          <a:xfrm flipH="1" flipV="1">
            <a:off x="3642731" y="2098309"/>
            <a:ext cx="1615580" cy="49830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74" name="Shape 674"/>
          <p:cNvSpPr/>
          <p:nvPr/>
        </p:nvSpPr>
        <p:spPr>
          <a:xfrm flipH="1">
            <a:off x="3642731" y="2768036"/>
            <a:ext cx="1615580" cy="49830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462293"/>
            <a:ext cx="7620000" cy="742950"/>
          </a:xfrm>
        </p:spPr>
        <p:txBody>
          <a:bodyPr>
            <a:normAutofit/>
          </a:bodyPr>
          <a:lstStyle/>
          <a:p>
            <a:r>
              <a:rPr lang="en-US" dirty="0"/>
              <a:t>VISUAL Example of DYNAMIC RELOCATION: </a:t>
            </a:r>
            <a:br>
              <a:rPr lang="en-US" dirty="0"/>
            </a:br>
            <a:r>
              <a:rPr lang="en-US" dirty="0"/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1767343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677" name="Shape 677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680" name="Shape 680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1813402" y="2905329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683" name="Shape 683"/>
          <p:cNvSpPr/>
          <p:nvPr/>
        </p:nvSpPr>
        <p:spPr>
          <a:xfrm>
            <a:off x="1813402" y="3287073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684" name="Shape 684"/>
          <p:cNvSpPr/>
          <p:nvPr/>
        </p:nvSpPr>
        <p:spPr>
          <a:xfrm>
            <a:off x="1813402" y="3688909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685" name="Shape 685"/>
          <p:cNvSpPr/>
          <p:nvPr/>
        </p:nvSpPr>
        <p:spPr>
          <a:xfrm>
            <a:off x="1813402" y="2101657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686" name="Shape 686"/>
          <p:cNvSpPr/>
          <p:nvPr/>
        </p:nvSpPr>
        <p:spPr>
          <a:xfrm>
            <a:off x="1813402" y="2503493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687" name="Shape 687"/>
          <p:cNvSpPr/>
          <p:nvPr/>
        </p:nvSpPr>
        <p:spPr>
          <a:xfrm>
            <a:off x="1813402" y="1699821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688" name="Shape 688"/>
          <p:cNvSpPr/>
          <p:nvPr/>
        </p:nvSpPr>
        <p:spPr>
          <a:xfrm>
            <a:off x="1813402" y="1297985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689" name="Shape 689"/>
          <p:cNvSpPr/>
          <p:nvPr/>
        </p:nvSpPr>
        <p:spPr>
          <a:xfrm flipH="1">
            <a:off x="3643306" y="1868870"/>
            <a:ext cx="3424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3987814" y="1699821"/>
            <a:ext cx="1256290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base register</a:t>
            </a:r>
          </a:p>
        </p:txBody>
      </p:sp>
      <p:sp>
        <p:nvSpPr>
          <p:cNvPr id="691" name="Shape 691"/>
          <p:cNvSpPr/>
          <p:nvPr/>
        </p:nvSpPr>
        <p:spPr>
          <a:xfrm>
            <a:off x="5920164" y="2359641"/>
            <a:ext cx="1267575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P1 is running</a:t>
            </a:r>
          </a:p>
        </p:txBody>
      </p:sp>
    </p:spTree>
    <p:extLst>
      <p:ext uri="{BB962C8B-B14F-4D97-AF65-F5344CB8AC3E}">
        <p14:creationId xmlns:p14="http://schemas.microsoft.com/office/powerpoint/2010/main" val="18743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Multiprogramming </a:t>
            </a:r>
            <a:r>
              <a:rPr lang="en-US" altLang="en-US" dirty="0">
                <a:solidFill>
                  <a:srgbClr val="0070C0"/>
                </a:solidFill>
              </a:rPr>
              <a:t>Goals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88" y="1628800"/>
            <a:ext cx="8154762" cy="41498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Processes are </a:t>
            </a:r>
            <a:r>
              <a:rPr lang="en-US" altLang="en-US" sz="1800" dirty="0">
                <a:solidFill>
                  <a:srgbClr val="0070C0"/>
                </a:solidFill>
              </a:rPr>
              <a:t>not aware </a:t>
            </a:r>
            <a:r>
              <a:rPr lang="en-US" altLang="en-US" sz="1800" dirty="0"/>
              <a:t>that memory is shared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Works regardless of number and/or location of processes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Protection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Cannot corrupt OS or other processes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Privacy: Cannot read data of other processes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Do not waste memory resources (minimize fragmentation)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Sharing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Cooperating processes can share portions of address space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53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694" name="Shape 694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697" name="Shape 697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1813402" y="2905329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700" name="Shape 700"/>
          <p:cNvSpPr/>
          <p:nvPr/>
        </p:nvSpPr>
        <p:spPr>
          <a:xfrm>
            <a:off x="1813402" y="3287073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701" name="Shape 701"/>
          <p:cNvSpPr/>
          <p:nvPr/>
        </p:nvSpPr>
        <p:spPr>
          <a:xfrm>
            <a:off x="1813402" y="3688909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1813402" y="2101657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703" name="Shape 703"/>
          <p:cNvSpPr/>
          <p:nvPr/>
        </p:nvSpPr>
        <p:spPr>
          <a:xfrm>
            <a:off x="1813402" y="2503493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704" name="Shape 704"/>
          <p:cNvSpPr/>
          <p:nvPr/>
        </p:nvSpPr>
        <p:spPr>
          <a:xfrm>
            <a:off x="1813402" y="1699821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705" name="Shape 705"/>
          <p:cNvSpPr/>
          <p:nvPr/>
        </p:nvSpPr>
        <p:spPr>
          <a:xfrm>
            <a:off x="1813402" y="1297985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706" name="Shape 706"/>
          <p:cNvSpPr/>
          <p:nvPr/>
        </p:nvSpPr>
        <p:spPr>
          <a:xfrm flipH="1">
            <a:off x="3643306" y="3074378"/>
            <a:ext cx="3424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3987814" y="2905329"/>
            <a:ext cx="1256290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base register</a:t>
            </a:r>
          </a:p>
        </p:txBody>
      </p:sp>
      <p:sp>
        <p:nvSpPr>
          <p:cNvPr id="708" name="Shape 708"/>
          <p:cNvSpPr/>
          <p:nvPr/>
        </p:nvSpPr>
        <p:spPr>
          <a:xfrm>
            <a:off x="5920164" y="2359641"/>
            <a:ext cx="1267575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P2 is running</a:t>
            </a:r>
          </a:p>
        </p:txBody>
      </p:sp>
    </p:spTree>
    <p:extLst>
      <p:ext uri="{BB962C8B-B14F-4D97-AF65-F5344CB8AC3E}">
        <p14:creationId xmlns:p14="http://schemas.microsoft.com/office/powerpoint/2010/main" val="1356343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711" name="Shape 711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714" name="Shape 714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717" name="Shape 717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718" name="Shape 718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719" name="Shape 719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720" name="Shape 720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721" name="Shape 721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722" name="Shape 722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723" name="Shape 723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724" name="Shape 724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25" name="Shape 725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/>
              <a:t>Virtual</a:t>
            </a:r>
          </a:p>
        </p:txBody>
      </p:sp>
      <p:sp>
        <p:nvSpPr>
          <p:cNvPr id="727" name="Shape 727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/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1974" y="998033"/>
            <a:ext cx="2510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(Decimal notation)</a:t>
            </a:r>
          </a:p>
        </p:txBody>
      </p:sp>
    </p:spTree>
    <p:extLst>
      <p:ext uri="{BB962C8B-B14F-4D97-AF65-F5344CB8AC3E}">
        <p14:creationId xmlns:p14="http://schemas.microsoft.com/office/powerpoint/2010/main" val="262243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730" name="Shape 730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733" name="Shape 733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736" name="Shape 736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737" name="Shape 737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738" name="Shape 738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739" name="Shape 739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740" name="Shape 740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741" name="Shape 741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742" name="Shape 742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743" name="Shape 743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44" name="Shape 744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746" name="Shape 746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747" name="Shape 747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748" name="Shape 748"/>
          <p:cNvSpPr/>
          <p:nvPr/>
        </p:nvSpPr>
        <p:spPr>
          <a:xfrm>
            <a:off x="3632061" y="1886318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5762" y="158894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(1024 + 100)</a:t>
            </a:r>
          </a:p>
        </p:txBody>
      </p:sp>
    </p:spTree>
    <p:extLst>
      <p:ext uri="{BB962C8B-B14F-4D97-AF65-F5344CB8AC3E}">
        <p14:creationId xmlns:p14="http://schemas.microsoft.com/office/powerpoint/2010/main" val="362799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751" name="Shape 751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754" name="Shape 754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757" name="Shape 757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758" name="Shape 758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759" name="Shape 759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760" name="Shape 760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761" name="Shape 761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762" name="Shape 762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763" name="Shape 763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764" name="Shape 764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65" name="Shape 765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767" name="Shape 767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768" name="Shape 768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769" name="Shape 769"/>
          <p:cNvSpPr/>
          <p:nvPr/>
        </p:nvSpPr>
        <p:spPr>
          <a:xfrm>
            <a:off x="4601561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22" name="Shape 748">
            <a:extLst>
              <a:ext uri="{FF2B5EF4-FFF2-40B4-BE49-F238E27FC236}">
                <a16:creationId xmlns:a16="http://schemas.microsoft.com/office/drawing/2014/main" id="{46FAC6A4-12C0-DC4B-A44A-F74ECC952B0A}"/>
              </a:ext>
            </a:extLst>
          </p:cNvPr>
          <p:cNvSpPr/>
          <p:nvPr/>
        </p:nvSpPr>
        <p:spPr>
          <a:xfrm>
            <a:off x="3632061" y="3246834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4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785" name="Shape 785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86" name="Shape 786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788" name="Shape 788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789" name="Shape 789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790" name="Shape 790"/>
          <p:cNvSpPr/>
          <p:nvPr/>
        </p:nvSpPr>
        <p:spPr>
          <a:xfrm>
            <a:off x="4601561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791" name="Shape 791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87198" y="186579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(4096 + 100)</a:t>
            </a:r>
          </a:p>
        </p:txBody>
      </p:sp>
      <p:sp>
        <p:nvSpPr>
          <p:cNvPr id="25" name="Shape 750">
            <a:extLst>
              <a:ext uri="{FF2B5EF4-FFF2-40B4-BE49-F238E27FC236}">
                <a16:creationId xmlns:a16="http://schemas.microsoft.com/office/drawing/2014/main" id="{D2D60000-4799-614D-B147-6FB010A33318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6" name="Shape 751">
            <a:extLst>
              <a:ext uri="{FF2B5EF4-FFF2-40B4-BE49-F238E27FC236}">
                <a16:creationId xmlns:a16="http://schemas.microsoft.com/office/drawing/2014/main" id="{0FC935D2-8A10-964E-B99F-1F641EC64F66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7" name="Shape 752">
            <a:extLst>
              <a:ext uri="{FF2B5EF4-FFF2-40B4-BE49-F238E27FC236}">
                <a16:creationId xmlns:a16="http://schemas.microsoft.com/office/drawing/2014/main" id="{FC8098B9-EB83-9745-A603-BD2561510438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8" name="Shape 753">
            <a:extLst>
              <a:ext uri="{FF2B5EF4-FFF2-40B4-BE49-F238E27FC236}">
                <a16:creationId xmlns:a16="http://schemas.microsoft.com/office/drawing/2014/main" id="{03B93EC3-3FD9-9C4F-A901-C6CDB77E325A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29" name="Shape 754">
            <a:extLst>
              <a:ext uri="{FF2B5EF4-FFF2-40B4-BE49-F238E27FC236}">
                <a16:creationId xmlns:a16="http://schemas.microsoft.com/office/drawing/2014/main" id="{2617649F-35FC-D84F-B240-B16B3B254669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0" name="Shape 755">
            <a:extLst>
              <a:ext uri="{FF2B5EF4-FFF2-40B4-BE49-F238E27FC236}">
                <a16:creationId xmlns:a16="http://schemas.microsoft.com/office/drawing/2014/main" id="{BC790562-8866-104D-9634-59701EC7D390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1" name="Shape 756">
            <a:extLst>
              <a:ext uri="{FF2B5EF4-FFF2-40B4-BE49-F238E27FC236}">
                <a16:creationId xmlns:a16="http://schemas.microsoft.com/office/drawing/2014/main" id="{B28AA778-1500-DA4F-A70C-9A8A580248FF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32" name="Shape 757">
            <a:extLst>
              <a:ext uri="{FF2B5EF4-FFF2-40B4-BE49-F238E27FC236}">
                <a16:creationId xmlns:a16="http://schemas.microsoft.com/office/drawing/2014/main" id="{7A37274D-5FD0-2E4C-8805-9A683BE1AD6F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33" name="Shape 758">
            <a:extLst>
              <a:ext uri="{FF2B5EF4-FFF2-40B4-BE49-F238E27FC236}">
                <a16:creationId xmlns:a16="http://schemas.microsoft.com/office/drawing/2014/main" id="{31E5028B-5A27-5341-AE3A-53640FBDBA1D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34" name="Shape 759">
            <a:extLst>
              <a:ext uri="{FF2B5EF4-FFF2-40B4-BE49-F238E27FC236}">
                <a16:creationId xmlns:a16="http://schemas.microsoft.com/office/drawing/2014/main" id="{2071EB7E-842E-8748-B13F-A209CF3F2691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5" name="Shape 760">
            <a:extLst>
              <a:ext uri="{FF2B5EF4-FFF2-40B4-BE49-F238E27FC236}">
                <a16:creationId xmlns:a16="http://schemas.microsoft.com/office/drawing/2014/main" id="{1487A9FE-491F-A04D-90C6-E80C4526E2E0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36" name="Shape 761">
            <a:extLst>
              <a:ext uri="{FF2B5EF4-FFF2-40B4-BE49-F238E27FC236}">
                <a16:creationId xmlns:a16="http://schemas.microsoft.com/office/drawing/2014/main" id="{B91659E4-0DA6-CD40-907A-0C843DBF9A68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37" name="Shape 762">
            <a:extLst>
              <a:ext uri="{FF2B5EF4-FFF2-40B4-BE49-F238E27FC236}">
                <a16:creationId xmlns:a16="http://schemas.microsoft.com/office/drawing/2014/main" id="{3EFB4107-F4E0-3947-8446-588645646176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38" name="Shape 748">
            <a:extLst>
              <a:ext uri="{FF2B5EF4-FFF2-40B4-BE49-F238E27FC236}">
                <a16:creationId xmlns:a16="http://schemas.microsoft.com/office/drawing/2014/main" id="{5FF85E1E-C758-764A-A1EC-F341E64FA1CC}"/>
              </a:ext>
            </a:extLst>
          </p:cNvPr>
          <p:cNvSpPr/>
          <p:nvPr/>
        </p:nvSpPr>
        <p:spPr>
          <a:xfrm>
            <a:off x="3632061" y="3246834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62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808" name="Shape 808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09" name="Shape 809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811" name="Shape 811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812" name="Shape 812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813" name="Shape 813"/>
          <p:cNvSpPr/>
          <p:nvPr/>
        </p:nvSpPr>
        <p:spPr>
          <a:xfrm>
            <a:off x="4601561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814" name="Shape 814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815" name="Shape 815"/>
          <p:cNvSpPr/>
          <p:nvPr/>
        </p:nvSpPr>
        <p:spPr>
          <a:xfrm>
            <a:off x="4601560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37" name="Shape 750">
            <a:extLst>
              <a:ext uri="{FF2B5EF4-FFF2-40B4-BE49-F238E27FC236}">
                <a16:creationId xmlns:a16="http://schemas.microsoft.com/office/drawing/2014/main" id="{0BF8F58A-E45B-EE47-9BEC-C721F8240DF3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8" name="Shape 751">
            <a:extLst>
              <a:ext uri="{FF2B5EF4-FFF2-40B4-BE49-F238E27FC236}">
                <a16:creationId xmlns:a16="http://schemas.microsoft.com/office/drawing/2014/main" id="{E684A1B8-29E6-0948-BEDD-952A47F86179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9" name="Shape 752">
            <a:extLst>
              <a:ext uri="{FF2B5EF4-FFF2-40B4-BE49-F238E27FC236}">
                <a16:creationId xmlns:a16="http://schemas.microsoft.com/office/drawing/2014/main" id="{C8FBAC35-53E2-DB45-B2AB-3D87FE948CE2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40" name="Shape 753">
            <a:extLst>
              <a:ext uri="{FF2B5EF4-FFF2-40B4-BE49-F238E27FC236}">
                <a16:creationId xmlns:a16="http://schemas.microsoft.com/office/drawing/2014/main" id="{60385E6E-8D41-9A49-B52C-BACDA39306D5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41" name="Shape 754">
            <a:extLst>
              <a:ext uri="{FF2B5EF4-FFF2-40B4-BE49-F238E27FC236}">
                <a16:creationId xmlns:a16="http://schemas.microsoft.com/office/drawing/2014/main" id="{78E1D0F7-5642-3446-A024-F45B4F690A28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42" name="Shape 755">
            <a:extLst>
              <a:ext uri="{FF2B5EF4-FFF2-40B4-BE49-F238E27FC236}">
                <a16:creationId xmlns:a16="http://schemas.microsoft.com/office/drawing/2014/main" id="{ABC216BB-68AD-4A44-8926-15C6782D10C3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43" name="Shape 756">
            <a:extLst>
              <a:ext uri="{FF2B5EF4-FFF2-40B4-BE49-F238E27FC236}">
                <a16:creationId xmlns:a16="http://schemas.microsoft.com/office/drawing/2014/main" id="{4BBCEA3D-70A9-B44E-A711-67A7B83D0398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44" name="Shape 757">
            <a:extLst>
              <a:ext uri="{FF2B5EF4-FFF2-40B4-BE49-F238E27FC236}">
                <a16:creationId xmlns:a16="http://schemas.microsoft.com/office/drawing/2014/main" id="{D7861655-3E79-064E-8D65-DF6E42B5A3CE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45" name="Shape 758">
            <a:extLst>
              <a:ext uri="{FF2B5EF4-FFF2-40B4-BE49-F238E27FC236}">
                <a16:creationId xmlns:a16="http://schemas.microsoft.com/office/drawing/2014/main" id="{8AE3777D-51B3-2440-9377-F371D0F6FABE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46" name="Shape 759">
            <a:extLst>
              <a:ext uri="{FF2B5EF4-FFF2-40B4-BE49-F238E27FC236}">
                <a16:creationId xmlns:a16="http://schemas.microsoft.com/office/drawing/2014/main" id="{DC21F073-4E21-C54E-80E2-029286D71132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47" name="Shape 760">
            <a:extLst>
              <a:ext uri="{FF2B5EF4-FFF2-40B4-BE49-F238E27FC236}">
                <a16:creationId xmlns:a16="http://schemas.microsoft.com/office/drawing/2014/main" id="{FB622EFC-29A6-7448-B206-A263B2F40E30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48" name="Shape 761">
            <a:extLst>
              <a:ext uri="{FF2B5EF4-FFF2-40B4-BE49-F238E27FC236}">
                <a16:creationId xmlns:a16="http://schemas.microsoft.com/office/drawing/2014/main" id="{FD707E70-5E07-4F41-AC22-F982C63EC13A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49" name="Shape 762">
            <a:extLst>
              <a:ext uri="{FF2B5EF4-FFF2-40B4-BE49-F238E27FC236}">
                <a16:creationId xmlns:a16="http://schemas.microsoft.com/office/drawing/2014/main" id="{B35623F9-A526-DD44-AA74-AAE390006322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50" name="Shape 748">
            <a:extLst>
              <a:ext uri="{FF2B5EF4-FFF2-40B4-BE49-F238E27FC236}">
                <a16:creationId xmlns:a16="http://schemas.microsoft.com/office/drawing/2014/main" id="{DFEE3C42-3E15-7948-8625-22B18615B957}"/>
              </a:ext>
            </a:extLst>
          </p:cNvPr>
          <p:cNvSpPr/>
          <p:nvPr/>
        </p:nvSpPr>
        <p:spPr>
          <a:xfrm>
            <a:off x="3632061" y="3246834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30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831" name="Shape 83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32" name="Shape 83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834" name="Shape 834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835" name="Shape 835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836" name="Shape 836"/>
          <p:cNvSpPr/>
          <p:nvPr/>
        </p:nvSpPr>
        <p:spPr>
          <a:xfrm>
            <a:off x="4601561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837" name="Shape 837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838" name="Shape 838"/>
          <p:cNvSpPr/>
          <p:nvPr/>
        </p:nvSpPr>
        <p:spPr>
          <a:xfrm>
            <a:off x="4601560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839" name="Shape 839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96, R1</a:t>
            </a:r>
          </a:p>
        </p:txBody>
      </p:sp>
      <p:sp>
        <p:nvSpPr>
          <p:cNvPr id="26" name="Shape 750">
            <a:extLst>
              <a:ext uri="{FF2B5EF4-FFF2-40B4-BE49-F238E27FC236}">
                <a16:creationId xmlns:a16="http://schemas.microsoft.com/office/drawing/2014/main" id="{78D5891C-B273-9445-B233-6F39EE9DB15D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7" name="Shape 751">
            <a:extLst>
              <a:ext uri="{FF2B5EF4-FFF2-40B4-BE49-F238E27FC236}">
                <a16:creationId xmlns:a16="http://schemas.microsoft.com/office/drawing/2014/main" id="{38385EA6-8B15-0643-9CC1-9FF60B4AF6CC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8" name="Shape 752">
            <a:extLst>
              <a:ext uri="{FF2B5EF4-FFF2-40B4-BE49-F238E27FC236}">
                <a16:creationId xmlns:a16="http://schemas.microsoft.com/office/drawing/2014/main" id="{A247397E-924C-DA45-A650-5765231066A4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9" name="Shape 753">
            <a:extLst>
              <a:ext uri="{FF2B5EF4-FFF2-40B4-BE49-F238E27FC236}">
                <a16:creationId xmlns:a16="http://schemas.microsoft.com/office/drawing/2014/main" id="{CE3F64B9-421E-BC40-845B-4337442795BC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0" name="Shape 754">
            <a:extLst>
              <a:ext uri="{FF2B5EF4-FFF2-40B4-BE49-F238E27FC236}">
                <a16:creationId xmlns:a16="http://schemas.microsoft.com/office/drawing/2014/main" id="{B5BA1D98-AEA8-DD48-9982-8A73E7C3F4A6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1" name="Shape 755">
            <a:extLst>
              <a:ext uri="{FF2B5EF4-FFF2-40B4-BE49-F238E27FC236}">
                <a16:creationId xmlns:a16="http://schemas.microsoft.com/office/drawing/2014/main" id="{E3249F72-C00E-F643-A8BE-275C4A688E5E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2" name="Shape 756">
            <a:extLst>
              <a:ext uri="{FF2B5EF4-FFF2-40B4-BE49-F238E27FC236}">
                <a16:creationId xmlns:a16="http://schemas.microsoft.com/office/drawing/2014/main" id="{67689F69-0BD3-B842-96A1-34AB9DE15F59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33" name="Shape 757">
            <a:extLst>
              <a:ext uri="{FF2B5EF4-FFF2-40B4-BE49-F238E27FC236}">
                <a16:creationId xmlns:a16="http://schemas.microsoft.com/office/drawing/2014/main" id="{7225895D-3531-B14B-9257-6A5A56FBC334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34" name="Shape 758">
            <a:extLst>
              <a:ext uri="{FF2B5EF4-FFF2-40B4-BE49-F238E27FC236}">
                <a16:creationId xmlns:a16="http://schemas.microsoft.com/office/drawing/2014/main" id="{B106DBA3-7AF9-1447-9159-735D637E7BE0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35" name="Shape 759">
            <a:extLst>
              <a:ext uri="{FF2B5EF4-FFF2-40B4-BE49-F238E27FC236}">
                <a16:creationId xmlns:a16="http://schemas.microsoft.com/office/drawing/2014/main" id="{D75205D7-9F78-9947-9AA4-98EEDFCC1599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6" name="Shape 760">
            <a:extLst>
              <a:ext uri="{FF2B5EF4-FFF2-40B4-BE49-F238E27FC236}">
                <a16:creationId xmlns:a16="http://schemas.microsoft.com/office/drawing/2014/main" id="{D757863A-4B78-914A-966D-588F44E99068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37" name="Shape 761">
            <a:extLst>
              <a:ext uri="{FF2B5EF4-FFF2-40B4-BE49-F238E27FC236}">
                <a16:creationId xmlns:a16="http://schemas.microsoft.com/office/drawing/2014/main" id="{8B3A3ABC-A171-4C45-B164-0A46D77A0020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38" name="Shape 762">
            <a:extLst>
              <a:ext uri="{FF2B5EF4-FFF2-40B4-BE49-F238E27FC236}">
                <a16:creationId xmlns:a16="http://schemas.microsoft.com/office/drawing/2014/main" id="{71E40F43-5A6A-2C4E-AE8D-B99C815D09F6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39" name="Shape 748">
            <a:extLst>
              <a:ext uri="{FF2B5EF4-FFF2-40B4-BE49-F238E27FC236}">
                <a16:creationId xmlns:a16="http://schemas.microsoft.com/office/drawing/2014/main" id="{46A8EE90-990A-E442-BF39-EBF688A97AA8}"/>
              </a:ext>
            </a:extLst>
          </p:cNvPr>
          <p:cNvSpPr/>
          <p:nvPr/>
        </p:nvSpPr>
        <p:spPr>
          <a:xfrm>
            <a:off x="3632061" y="3246834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76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856" name="Shape 856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57" name="Shape 857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859" name="Shape 859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860" name="Shape 860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861" name="Shape 861"/>
          <p:cNvSpPr/>
          <p:nvPr/>
        </p:nvSpPr>
        <p:spPr>
          <a:xfrm>
            <a:off x="4601561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862" name="Shape 862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863" name="Shape 863"/>
          <p:cNvSpPr/>
          <p:nvPr/>
        </p:nvSpPr>
        <p:spPr>
          <a:xfrm>
            <a:off x="4601560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864" name="Shape 864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96, R1</a:t>
            </a:r>
          </a:p>
        </p:txBody>
      </p:sp>
      <p:sp>
        <p:nvSpPr>
          <p:cNvPr id="865" name="Shape 865"/>
          <p:cNvSpPr/>
          <p:nvPr/>
        </p:nvSpPr>
        <p:spPr>
          <a:xfrm>
            <a:off x="4601560" y="238493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,R1</a:t>
            </a:r>
          </a:p>
        </p:txBody>
      </p:sp>
      <p:sp>
        <p:nvSpPr>
          <p:cNvPr id="26" name="Shape 750">
            <a:extLst>
              <a:ext uri="{FF2B5EF4-FFF2-40B4-BE49-F238E27FC236}">
                <a16:creationId xmlns:a16="http://schemas.microsoft.com/office/drawing/2014/main" id="{5F225F97-5BFB-914C-A142-28690C31E0C5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7" name="Shape 751">
            <a:extLst>
              <a:ext uri="{FF2B5EF4-FFF2-40B4-BE49-F238E27FC236}">
                <a16:creationId xmlns:a16="http://schemas.microsoft.com/office/drawing/2014/main" id="{D3C5286C-721B-4F4F-B0D6-1A90A8FEEFA2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8" name="Shape 752">
            <a:extLst>
              <a:ext uri="{FF2B5EF4-FFF2-40B4-BE49-F238E27FC236}">
                <a16:creationId xmlns:a16="http://schemas.microsoft.com/office/drawing/2014/main" id="{CE3A3F47-E4D8-CB4C-9725-4EEED1E138A3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9" name="Shape 753">
            <a:extLst>
              <a:ext uri="{FF2B5EF4-FFF2-40B4-BE49-F238E27FC236}">
                <a16:creationId xmlns:a16="http://schemas.microsoft.com/office/drawing/2014/main" id="{1F4D439D-79D1-6A48-A9E9-4BC48DB8B9A8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0" name="Shape 754">
            <a:extLst>
              <a:ext uri="{FF2B5EF4-FFF2-40B4-BE49-F238E27FC236}">
                <a16:creationId xmlns:a16="http://schemas.microsoft.com/office/drawing/2014/main" id="{4F16DC21-FAA4-1241-BDA7-A47BC50A7430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1" name="Shape 755">
            <a:extLst>
              <a:ext uri="{FF2B5EF4-FFF2-40B4-BE49-F238E27FC236}">
                <a16:creationId xmlns:a16="http://schemas.microsoft.com/office/drawing/2014/main" id="{7FFB5897-89FB-1B4B-8B34-1FE868012B0B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2" name="Shape 756">
            <a:extLst>
              <a:ext uri="{FF2B5EF4-FFF2-40B4-BE49-F238E27FC236}">
                <a16:creationId xmlns:a16="http://schemas.microsoft.com/office/drawing/2014/main" id="{B29BEBAA-D724-9C42-9705-A2B36218FA2C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33" name="Shape 757">
            <a:extLst>
              <a:ext uri="{FF2B5EF4-FFF2-40B4-BE49-F238E27FC236}">
                <a16:creationId xmlns:a16="http://schemas.microsoft.com/office/drawing/2014/main" id="{02A5757F-D361-4A4F-B4FF-23F25E884511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34" name="Shape 758">
            <a:extLst>
              <a:ext uri="{FF2B5EF4-FFF2-40B4-BE49-F238E27FC236}">
                <a16:creationId xmlns:a16="http://schemas.microsoft.com/office/drawing/2014/main" id="{F6C1F5CA-6A75-CF4F-BD47-BF20AE92E51A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35" name="Shape 759">
            <a:extLst>
              <a:ext uri="{FF2B5EF4-FFF2-40B4-BE49-F238E27FC236}">
                <a16:creationId xmlns:a16="http://schemas.microsoft.com/office/drawing/2014/main" id="{A8E9927C-0BE5-7E41-99E9-218F5D54171A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6" name="Shape 760">
            <a:extLst>
              <a:ext uri="{FF2B5EF4-FFF2-40B4-BE49-F238E27FC236}">
                <a16:creationId xmlns:a16="http://schemas.microsoft.com/office/drawing/2014/main" id="{494F48BC-D472-6A41-A06E-DF1C14105D3C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37" name="Shape 761">
            <a:extLst>
              <a:ext uri="{FF2B5EF4-FFF2-40B4-BE49-F238E27FC236}">
                <a16:creationId xmlns:a16="http://schemas.microsoft.com/office/drawing/2014/main" id="{D3AA942F-EA2A-2C45-A34E-C99F26EA62F9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38" name="Shape 762">
            <a:extLst>
              <a:ext uri="{FF2B5EF4-FFF2-40B4-BE49-F238E27FC236}">
                <a16:creationId xmlns:a16="http://schemas.microsoft.com/office/drawing/2014/main" id="{A1F27F85-E8FA-A147-B766-9D745AE3A00B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39" name="Shape 892">
            <a:extLst>
              <a:ext uri="{FF2B5EF4-FFF2-40B4-BE49-F238E27FC236}">
                <a16:creationId xmlns:a16="http://schemas.microsoft.com/office/drawing/2014/main" id="{88C52C50-F8B9-CE4E-AE27-69B94D713311}"/>
              </a:ext>
            </a:extLst>
          </p:cNvPr>
          <p:cNvSpPr/>
          <p:nvPr/>
        </p:nvSpPr>
        <p:spPr>
          <a:xfrm>
            <a:off x="3632061" y="2120722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17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4601561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881" name="Shape 88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82" name="Shape 88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884" name="Shape 884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885" name="Shape 885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886" name="Shape 886"/>
          <p:cNvSpPr/>
          <p:nvPr/>
        </p:nvSpPr>
        <p:spPr>
          <a:xfrm>
            <a:off x="4601561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887" name="Shape 887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888" name="Shape 888"/>
          <p:cNvSpPr/>
          <p:nvPr/>
        </p:nvSpPr>
        <p:spPr>
          <a:xfrm>
            <a:off x="4601560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889" name="Shape 889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96, R1</a:t>
            </a:r>
          </a:p>
        </p:txBody>
      </p:sp>
      <p:sp>
        <p:nvSpPr>
          <p:cNvPr id="890" name="Shape 890"/>
          <p:cNvSpPr/>
          <p:nvPr/>
        </p:nvSpPr>
        <p:spPr>
          <a:xfrm>
            <a:off x="4601560" y="238493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,R1</a:t>
            </a:r>
          </a:p>
        </p:txBody>
      </p:sp>
      <p:sp>
        <p:nvSpPr>
          <p:cNvPr id="891" name="Shape 891"/>
          <p:cNvSpPr/>
          <p:nvPr/>
        </p:nvSpPr>
        <p:spPr>
          <a:xfrm>
            <a:off x="6141932" y="23849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2024, R1</a:t>
            </a:r>
          </a:p>
        </p:txBody>
      </p:sp>
      <p:sp>
        <p:nvSpPr>
          <p:cNvPr id="892" name="Shape 892"/>
          <p:cNvSpPr/>
          <p:nvPr/>
        </p:nvSpPr>
        <p:spPr>
          <a:xfrm>
            <a:off x="3632061" y="2120722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28" name="Shape 750">
            <a:extLst>
              <a:ext uri="{FF2B5EF4-FFF2-40B4-BE49-F238E27FC236}">
                <a16:creationId xmlns:a16="http://schemas.microsoft.com/office/drawing/2014/main" id="{80ADD57F-6E8D-4F4C-95AD-C459FCB03EE5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9" name="Shape 751">
            <a:extLst>
              <a:ext uri="{FF2B5EF4-FFF2-40B4-BE49-F238E27FC236}">
                <a16:creationId xmlns:a16="http://schemas.microsoft.com/office/drawing/2014/main" id="{7979E52E-206B-4449-A229-7B399E09EF5A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0" name="Shape 752">
            <a:extLst>
              <a:ext uri="{FF2B5EF4-FFF2-40B4-BE49-F238E27FC236}">
                <a16:creationId xmlns:a16="http://schemas.microsoft.com/office/drawing/2014/main" id="{A25C5DD0-8470-C444-AF1A-C3659A2AB78D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1" name="Shape 753">
            <a:extLst>
              <a:ext uri="{FF2B5EF4-FFF2-40B4-BE49-F238E27FC236}">
                <a16:creationId xmlns:a16="http://schemas.microsoft.com/office/drawing/2014/main" id="{E9E4E264-0820-D44E-B846-AB29DF3B4216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2" name="Shape 754">
            <a:extLst>
              <a:ext uri="{FF2B5EF4-FFF2-40B4-BE49-F238E27FC236}">
                <a16:creationId xmlns:a16="http://schemas.microsoft.com/office/drawing/2014/main" id="{E4B5801E-8F99-4646-BAD7-B2868F6116D3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3" name="Shape 755">
            <a:extLst>
              <a:ext uri="{FF2B5EF4-FFF2-40B4-BE49-F238E27FC236}">
                <a16:creationId xmlns:a16="http://schemas.microsoft.com/office/drawing/2014/main" id="{9AAF5133-28B4-7D47-A689-90CA916F0B98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4" name="Shape 756">
            <a:extLst>
              <a:ext uri="{FF2B5EF4-FFF2-40B4-BE49-F238E27FC236}">
                <a16:creationId xmlns:a16="http://schemas.microsoft.com/office/drawing/2014/main" id="{2CD86274-76BB-BF42-9ECA-F13CBE02228A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35" name="Shape 757">
            <a:extLst>
              <a:ext uri="{FF2B5EF4-FFF2-40B4-BE49-F238E27FC236}">
                <a16:creationId xmlns:a16="http://schemas.microsoft.com/office/drawing/2014/main" id="{2196F06E-F034-764C-A4C6-08F0B9D71256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36" name="Shape 758">
            <a:extLst>
              <a:ext uri="{FF2B5EF4-FFF2-40B4-BE49-F238E27FC236}">
                <a16:creationId xmlns:a16="http://schemas.microsoft.com/office/drawing/2014/main" id="{457DB2F5-20EF-2245-8EDD-2B44D5C59F47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37" name="Shape 759">
            <a:extLst>
              <a:ext uri="{FF2B5EF4-FFF2-40B4-BE49-F238E27FC236}">
                <a16:creationId xmlns:a16="http://schemas.microsoft.com/office/drawing/2014/main" id="{389E7B85-DC41-7340-BB5F-520B8511C875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8" name="Shape 760">
            <a:extLst>
              <a:ext uri="{FF2B5EF4-FFF2-40B4-BE49-F238E27FC236}">
                <a16:creationId xmlns:a16="http://schemas.microsoft.com/office/drawing/2014/main" id="{3E3538A2-4937-6343-9F19-83A25450D6F2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39" name="Shape 761">
            <a:extLst>
              <a:ext uri="{FF2B5EF4-FFF2-40B4-BE49-F238E27FC236}">
                <a16:creationId xmlns:a16="http://schemas.microsoft.com/office/drawing/2014/main" id="{CE1EF758-0179-CF4D-9D14-7E6AA51CDF5C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40" name="Shape 762">
            <a:extLst>
              <a:ext uri="{FF2B5EF4-FFF2-40B4-BE49-F238E27FC236}">
                <a16:creationId xmlns:a16="http://schemas.microsoft.com/office/drawing/2014/main" id="{F5B414C6-4777-D640-8E41-777EB5A782D1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</p:spTree>
    <p:extLst>
      <p:ext uri="{BB962C8B-B14F-4D97-AF65-F5344CB8AC3E}">
        <p14:creationId xmlns:p14="http://schemas.microsoft.com/office/powerpoint/2010/main" val="2149795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80" dirty="0">
                <a:solidFill>
                  <a:srgbClr val="000000"/>
                </a:solidFill>
              </a:rPr>
              <a:t>Quiz: </a:t>
            </a:r>
            <a:r>
              <a:rPr sz="3080" dirty="0">
                <a:solidFill>
                  <a:srgbClr val="000000"/>
                </a:solidFill>
              </a:rPr>
              <a:t>Wh</a:t>
            </a:r>
            <a:r>
              <a:rPr lang="en-US" sz="3080" dirty="0">
                <a:solidFill>
                  <a:srgbClr val="000000"/>
                </a:solidFill>
              </a:rPr>
              <a:t>o </a:t>
            </a:r>
            <a:r>
              <a:rPr sz="3080" dirty="0">
                <a:solidFill>
                  <a:srgbClr val="000000"/>
                </a:solidFill>
              </a:rPr>
              <a:t>Controls the Base Register?</a:t>
            </a:r>
          </a:p>
        </p:txBody>
      </p:sp>
      <p:sp>
        <p:nvSpPr>
          <p:cNvPr id="895" name="Shape 895"/>
          <p:cNvSpPr>
            <a:spLocks noGrp="1"/>
          </p:cNvSpPr>
          <p:nvPr>
            <p:ph type="body" idx="4294967295"/>
          </p:nvPr>
        </p:nvSpPr>
        <p:spPr>
          <a:xfrm>
            <a:off x="470647" y="2183046"/>
            <a:ext cx="8256494" cy="267533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00" dirty="0"/>
              <a:t>Wh</a:t>
            </a:r>
            <a:r>
              <a:rPr lang="en-US" sz="2600" dirty="0"/>
              <a:t>at entity</a:t>
            </a:r>
            <a:r>
              <a:rPr sz="2600" dirty="0"/>
              <a:t> should </a:t>
            </a:r>
            <a:r>
              <a:rPr sz="2600" dirty="0">
                <a:solidFill>
                  <a:srgbClr val="0070C0"/>
                </a:solidFill>
              </a:rPr>
              <a:t>do</a:t>
            </a:r>
            <a:r>
              <a:rPr sz="2600" dirty="0"/>
              <a:t> </a:t>
            </a:r>
            <a:r>
              <a:rPr sz="2600" dirty="0">
                <a:solidFill>
                  <a:srgbClr val="0070C0"/>
                </a:solidFill>
              </a:rPr>
              <a:t>translation</a:t>
            </a:r>
            <a:r>
              <a:rPr sz="2600" dirty="0"/>
              <a:t> </a:t>
            </a:r>
            <a:r>
              <a:rPr lang="en-US" sz="2600" dirty="0"/>
              <a:t>of addresses </a:t>
            </a:r>
            <a:r>
              <a:rPr sz="2600" dirty="0"/>
              <a:t>with base register?</a:t>
            </a:r>
            <a:br>
              <a:rPr sz="2600" dirty="0"/>
            </a:br>
            <a:r>
              <a:rPr sz="2600" dirty="0"/>
              <a:t>	(1) process, (2) OS, or (3) HW</a:t>
            </a:r>
            <a:endParaRPr lang="en-US" sz="260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00" dirty="0"/>
              <a:t>Wh</a:t>
            </a:r>
            <a:r>
              <a:rPr lang="en-US" sz="2600" dirty="0"/>
              <a:t>at entity </a:t>
            </a:r>
            <a:r>
              <a:rPr sz="2600" dirty="0"/>
              <a:t>should </a:t>
            </a:r>
            <a:r>
              <a:rPr sz="2600" dirty="0">
                <a:solidFill>
                  <a:srgbClr val="0070C0"/>
                </a:solidFill>
              </a:rPr>
              <a:t>modify</a:t>
            </a:r>
            <a:r>
              <a:rPr sz="2600" dirty="0"/>
              <a:t> the </a:t>
            </a:r>
            <a:r>
              <a:rPr sz="2600" dirty="0">
                <a:solidFill>
                  <a:srgbClr val="0070C0"/>
                </a:solidFill>
              </a:rPr>
              <a:t>base register</a:t>
            </a:r>
            <a:r>
              <a:rPr sz="2600" dirty="0"/>
              <a:t>?</a:t>
            </a:r>
            <a:br>
              <a:rPr sz="2600" dirty="0"/>
            </a:br>
            <a:r>
              <a:rPr sz="2600" dirty="0"/>
              <a:t>	(1) process, (2) OS, or (3) HW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4C95C2-BDF0-5247-84D1-17141BE62060}"/>
              </a:ext>
            </a:extLst>
          </p:cNvPr>
          <p:cNvSpPr txBox="1"/>
          <p:nvPr/>
        </p:nvSpPr>
        <p:spPr>
          <a:xfrm>
            <a:off x="5292080" y="3123644"/>
            <a:ext cx="4602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✓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BA7DD5-F2EB-4D47-9707-8CC9C4C3EC01}"/>
              </a:ext>
            </a:extLst>
          </p:cNvPr>
          <p:cNvSpPr txBox="1"/>
          <p:nvPr/>
        </p:nvSpPr>
        <p:spPr>
          <a:xfrm>
            <a:off x="3563888" y="4581128"/>
            <a:ext cx="4602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✓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Abstraction</a:t>
            </a:r>
            <a:r>
              <a:rPr lang="en-US" sz="3417" dirty="0"/>
              <a:t>: Address Space</a:t>
            </a:r>
            <a:endParaRPr sz="3417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26" y="1307773"/>
            <a:ext cx="7923856" cy="5256584"/>
          </a:xfrm>
        </p:spPr>
        <p:txBody>
          <a:bodyPr>
            <a:noAutofit/>
          </a:bodyPr>
          <a:lstStyle/>
          <a:p>
            <a:pPr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70C0"/>
                </a:solidFill>
                <a:sym typeface="Wingdings"/>
              </a:rPr>
              <a:t>Address space</a:t>
            </a:r>
            <a:r>
              <a:rPr lang="en-US" sz="2800" dirty="0">
                <a:sym typeface="Wingdings"/>
              </a:rPr>
              <a:t>: Each p</a:t>
            </a:r>
            <a:r>
              <a:rPr lang="en-US" sz="2800" dirty="0"/>
              <a:t>rocess has set of addresses that map to bytes</a:t>
            </a:r>
          </a:p>
          <a:p>
            <a:pPr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ym typeface="Wingdings"/>
              </a:rPr>
              <a:t>Problem:</a:t>
            </a:r>
          </a:p>
          <a:p>
            <a:pPr marL="507195" lvl="1"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ym typeface="Wingdings"/>
              </a:rPr>
              <a:t> </a:t>
            </a:r>
            <a:r>
              <a:rPr lang="en-US" sz="2800" dirty="0"/>
              <a:t>How can OS provide illusion of private address space to each process?</a:t>
            </a:r>
          </a:p>
          <a:p>
            <a:pPr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Review: What is in an address space?</a:t>
            </a:r>
          </a:p>
          <a:p>
            <a:pPr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Address space has static and dynamic components</a:t>
            </a:r>
          </a:p>
          <a:p>
            <a:pPr marL="478620" lvl="1" indent="-257175"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70C0"/>
                </a:solidFill>
              </a:rPr>
              <a:t>Static</a:t>
            </a:r>
            <a:r>
              <a:rPr lang="en-US" sz="2800" dirty="0"/>
              <a:t>: Code and some global variables</a:t>
            </a:r>
          </a:p>
          <a:p>
            <a:pPr marL="478620" lvl="1" indent="-257175" defTabSz="29882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70C0"/>
                </a:solidFill>
              </a:rPr>
              <a:t>Dynamic</a:t>
            </a:r>
            <a:r>
              <a:rPr lang="en-US" sz="2800" dirty="0"/>
              <a:t>: Stack and Heap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09D53-5CBC-3442-8FFB-60757324793C}"/>
              </a:ext>
            </a:extLst>
          </p:cNvPr>
          <p:cNvGrpSpPr/>
          <p:nvPr/>
        </p:nvGrpSpPr>
        <p:grpSpPr>
          <a:xfrm>
            <a:off x="6836473" y="3448239"/>
            <a:ext cx="2290614" cy="2692313"/>
            <a:chOff x="6686908" y="2657896"/>
            <a:chExt cx="2290614" cy="2692313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6953607" y="2657896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800">
                <a:latin typeface="Marker Felt" charset="0"/>
              </a:endParaRPr>
            </a:p>
          </p:txBody>
        </p:sp>
        <p:sp>
          <p:nvSpPr>
            <p:cNvPr id="6" name="Rectangle 207"/>
            <p:cNvSpPr>
              <a:spLocks noChangeArrowheads="1"/>
            </p:cNvSpPr>
            <p:nvPr/>
          </p:nvSpPr>
          <p:spPr bwMode="auto">
            <a:xfrm>
              <a:off x="6686908" y="2897212"/>
              <a:ext cx="1657350" cy="22288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b="0" dirty="0">
                <a:latin typeface="Calibri" panose="020F0502020204030204" pitchFamily="34" charset="0"/>
              </a:endParaRPr>
            </a:p>
          </p:txBody>
        </p:sp>
        <p:sp>
          <p:nvSpPr>
            <p:cNvPr id="7" name="Rectangle 208"/>
            <p:cNvSpPr>
              <a:spLocks noChangeArrowheads="1"/>
            </p:cNvSpPr>
            <p:nvPr/>
          </p:nvSpPr>
          <p:spPr bwMode="auto">
            <a:xfrm>
              <a:off x="6686908" y="4525987"/>
              <a:ext cx="1657350" cy="5715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>
                  <a:latin typeface="Calibri" panose="020F0502020204030204" pitchFamily="34" charset="0"/>
                </a:rPr>
                <a:t>Stack</a:t>
              </a:r>
            </a:p>
          </p:txBody>
        </p:sp>
        <p:sp>
          <p:nvSpPr>
            <p:cNvPr id="8" name="Rectangle 209"/>
            <p:cNvSpPr>
              <a:spLocks noChangeArrowheads="1"/>
            </p:cNvSpPr>
            <p:nvPr/>
          </p:nvSpPr>
          <p:spPr bwMode="auto">
            <a:xfrm>
              <a:off x="6686908" y="2924944"/>
              <a:ext cx="1657350" cy="4000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>
                  <a:solidFill>
                    <a:schemeClr val="bg1"/>
                  </a:solidFill>
                  <a:latin typeface="Calibri" panose="020F0502020204030204" pitchFamily="34" charset="0"/>
                </a:rPr>
                <a:t>Code</a:t>
              </a:r>
            </a:p>
          </p:txBody>
        </p:sp>
        <p:sp>
          <p:nvSpPr>
            <p:cNvPr id="9" name="Rectangle 210"/>
            <p:cNvSpPr>
              <a:spLocks noChangeArrowheads="1"/>
            </p:cNvSpPr>
            <p:nvPr/>
          </p:nvSpPr>
          <p:spPr bwMode="auto">
            <a:xfrm>
              <a:off x="6686908" y="3343695"/>
              <a:ext cx="1657350" cy="479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>
                  <a:latin typeface="Calibri" panose="020F0502020204030204" pitchFamily="34" charset="0"/>
                </a:rPr>
                <a:t>Heap</a:t>
              </a:r>
            </a:p>
          </p:txBody>
        </p:sp>
        <p:sp>
          <p:nvSpPr>
            <p:cNvPr id="10" name="Line 211"/>
            <p:cNvSpPr>
              <a:spLocks noChangeShapeType="1"/>
            </p:cNvSpPr>
            <p:nvPr/>
          </p:nvSpPr>
          <p:spPr bwMode="auto">
            <a:xfrm>
              <a:off x="7502135" y="3821765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b="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212"/>
            <p:cNvSpPr>
              <a:spLocks noChangeShapeType="1"/>
            </p:cNvSpPr>
            <p:nvPr/>
          </p:nvSpPr>
          <p:spPr bwMode="auto">
            <a:xfrm>
              <a:off x="7508859" y="4265239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b="0" dirty="0">
                <a:latin typeface="Calibri" panose="020F0502020204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35028" y="2802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408135" y="498087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</a:rPr>
                <a:t>2</a:t>
              </a:r>
              <a:r>
                <a:rPr lang="en-US" sz="1800" b="0" baseline="30000" dirty="0">
                  <a:latin typeface="Calibri" panose="020F0502020204030204" pitchFamily="34" charset="0"/>
                </a:rPr>
                <a:t>n</a:t>
              </a:r>
              <a:r>
                <a:rPr lang="en-US" sz="1800" b="0" dirty="0">
                  <a:latin typeface="Calibri" panose="020F0502020204030204" pitchFamily="34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5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/>
        </p:nvSpPr>
        <p:spPr>
          <a:xfrm>
            <a:off x="4534588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911" name="Shape 91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912" name="Shape 91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914" name="Shape 914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915" name="Shape 915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916" name="Shape 916"/>
          <p:cNvSpPr/>
          <p:nvPr/>
        </p:nvSpPr>
        <p:spPr>
          <a:xfrm>
            <a:off x="4534588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917" name="Shape 917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918" name="Shape 918"/>
          <p:cNvSpPr/>
          <p:nvPr/>
        </p:nvSpPr>
        <p:spPr>
          <a:xfrm>
            <a:off x="4534587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919" name="Shape 919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5196, R1</a:t>
            </a:r>
          </a:p>
        </p:txBody>
      </p:sp>
      <p:sp>
        <p:nvSpPr>
          <p:cNvPr id="920" name="Shape 920"/>
          <p:cNvSpPr/>
          <p:nvPr/>
        </p:nvSpPr>
        <p:spPr>
          <a:xfrm>
            <a:off x="4534587" y="238493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921" name="Shape 921"/>
          <p:cNvSpPr/>
          <p:nvPr/>
        </p:nvSpPr>
        <p:spPr>
          <a:xfrm>
            <a:off x="6141932" y="23849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2024, R1</a:t>
            </a:r>
          </a:p>
        </p:txBody>
      </p:sp>
      <p:sp>
        <p:nvSpPr>
          <p:cNvPr id="922" name="Shape 922"/>
          <p:cNvSpPr/>
          <p:nvPr/>
        </p:nvSpPr>
        <p:spPr>
          <a:xfrm>
            <a:off x="3950833" y="3201579"/>
            <a:ext cx="1629854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latin typeface="Calibri" panose="020F0502020204030204" pitchFamily="34" charset="0"/>
              </a:rPr>
              <a:t>?</a:t>
            </a:r>
            <a:b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685" y="4624024"/>
            <a:ext cx="799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>
                <a:latin typeface="Calibri" panose="020F0502020204030204" pitchFamily="34" charset="0"/>
              </a:rPr>
              <a:t>How well does dynamic relocation do with base register for protection?</a:t>
            </a:r>
          </a:p>
        </p:txBody>
      </p:sp>
      <p:sp>
        <p:nvSpPr>
          <p:cNvPr id="29" name="Shape 750">
            <a:extLst>
              <a:ext uri="{FF2B5EF4-FFF2-40B4-BE49-F238E27FC236}">
                <a16:creationId xmlns:a16="http://schemas.microsoft.com/office/drawing/2014/main" id="{4B83BB1B-11DE-1941-9933-E543AA9B3B44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0" name="Shape 751">
            <a:extLst>
              <a:ext uri="{FF2B5EF4-FFF2-40B4-BE49-F238E27FC236}">
                <a16:creationId xmlns:a16="http://schemas.microsoft.com/office/drawing/2014/main" id="{79A28562-EBDB-F24A-BDA7-23B84059DF05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1" name="Shape 752">
            <a:extLst>
              <a:ext uri="{FF2B5EF4-FFF2-40B4-BE49-F238E27FC236}">
                <a16:creationId xmlns:a16="http://schemas.microsoft.com/office/drawing/2014/main" id="{E3923B6E-DCB0-D54E-814E-0342C893F25A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2" name="Shape 753">
            <a:extLst>
              <a:ext uri="{FF2B5EF4-FFF2-40B4-BE49-F238E27FC236}">
                <a16:creationId xmlns:a16="http://schemas.microsoft.com/office/drawing/2014/main" id="{1AA14AA9-8310-8E4C-B280-F3D8B0AE332A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3" name="Shape 754">
            <a:extLst>
              <a:ext uri="{FF2B5EF4-FFF2-40B4-BE49-F238E27FC236}">
                <a16:creationId xmlns:a16="http://schemas.microsoft.com/office/drawing/2014/main" id="{41995862-2C83-6B41-A973-ED237300D7FB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4" name="Shape 755">
            <a:extLst>
              <a:ext uri="{FF2B5EF4-FFF2-40B4-BE49-F238E27FC236}">
                <a16:creationId xmlns:a16="http://schemas.microsoft.com/office/drawing/2014/main" id="{42392448-3198-5E42-A2B7-A771417447CE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5" name="Shape 756">
            <a:extLst>
              <a:ext uri="{FF2B5EF4-FFF2-40B4-BE49-F238E27FC236}">
                <a16:creationId xmlns:a16="http://schemas.microsoft.com/office/drawing/2014/main" id="{B4BE75A3-B08B-7540-8094-0D48FFC4A2EE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36" name="Shape 757">
            <a:extLst>
              <a:ext uri="{FF2B5EF4-FFF2-40B4-BE49-F238E27FC236}">
                <a16:creationId xmlns:a16="http://schemas.microsoft.com/office/drawing/2014/main" id="{8A820802-588E-9440-8B50-E131ED955BC7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37" name="Shape 758">
            <a:extLst>
              <a:ext uri="{FF2B5EF4-FFF2-40B4-BE49-F238E27FC236}">
                <a16:creationId xmlns:a16="http://schemas.microsoft.com/office/drawing/2014/main" id="{225582B9-79AD-114E-BF3B-EA6C27338427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38" name="Shape 759">
            <a:extLst>
              <a:ext uri="{FF2B5EF4-FFF2-40B4-BE49-F238E27FC236}">
                <a16:creationId xmlns:a16="http://schemas.microsoft.com/office/drawing/2014/main" id="{B574BA2D-E11B-4046-9C09-34B1EAF9EDB5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9" name="Shape 760">
            <a:extLst>
              <a:ext uri="{FF2B5EF4-FFF2-40B4-BE49-F238E27FC236}">
                <a16:creationId xmlns:a16="http://schemas.microsoft.com/office/drawing/2014/main" id="{C8BDA5BA-BFEA-324A-8A9E-39F19E881A78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40" name="Shape 761">
            <a:extLst>
              <a:ext uri="{FF2B5EF4-FFF2-40B4-BE49-F238E27FC236}">
                <a16:creationId xmlns:a16="http://schemas.microsoft.com/office/drawing/2014/main" id="{47FEF9C6-8423-7C48-92D7-E85A65AEC699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41" name="Shape 762">
            <a:extLst>
              <a:ext uri="{FF2B5EF4-FFF2-40B4-BE49-F238E27FC236}">
                <a16:creationId xmlns:a16="http://schemas.microsoft.com/office/drawing/2014/main" id="{585466F1-3B55-7F44-B59A-2DA60E45F41F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</p:spTree>
    <p:extLst>
      <p:ext uri="{BB962C8B-B14F-4D97-AF65-F5344CB8AC3E}">
        <p14:creationId xmlns:p14="http://schemas.microsoft.com/office/powerpoint/2010/main" val="64009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4534588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938" name="Shape 938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939" name="Shape 939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941" name="Shape 941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942" name="Shape 942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943" name="Shape 943"/>
          <p:cNvSpPr/>
          <p:nvPr/>
        </p:nvSpPr>
        <p:spPr>
          <a:xfrm>
            <a:off x="4534588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944" name="Shape 944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945" name="Shape 945"/>
          <p:cNvSpPr/>
          <p:nvPr/>
        </p:nvSpPr>
        <p:spPr>
          <a:xfrm>
            <a:off x="4534587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946" name="Shape 946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5196, R1</a:t>
            </a:r>
          </a:p>
        </p:txBody>
      </p:sp>
      <p:sp>
        <p:nvSpPr>
          <p:cNvPr id="947" name="Shape 947"/>
          <p:cNvSpPr/>
          <p:nvPr/>
        </p:nvSpPr>
        <p:spPr>
          <a:xfrm>
            <a:off x="4534587" y="238493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948" name="Shape 948"/>
          <p:cNvSpPr/>
          <p:nvPr/>
        </p:nvSpPr>
        <p:spPr>
          <a:xfrm>
            <a:off x="6141932" y="23849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2024, R1</a:t>
            </a:r>
          </a:p>
        </p:txBody>
      </p:sp>
      <p:sp>
        <p:nvSpPr>
          <p:cNvPr id="949" name="Shape 949"/>
          <p:cNvSpPr/>
          <p:nvPr/>
        </p:nvSpPr>
        <p:spPr>
          <a:xfrm>
            <a:off x="3950833" y="3201579"/>
            <a:ext cx="1629854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latin typeface="Calibri" panose="020F0502020204030204" pitchFamily="34" charset="0"/>
              </a:rPr>
              <a:t>?</a:t>
            </a:r>
            <a:b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950" name="Shape 950"/>
          <p:cNvSpPr/>
          <p:nvPr/>
        </p:nvSpPr>
        <p:spPr>
          <a:xfrm>
            <a:off x="4534588" y="2652828"/>
            <a:ext cx="1516637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store 3072,R1</a:t>
            </a:r>
          </a:p>
        </p:txBody>
      </p:sp>
      <p:sp>
        <p:nvSpPr>
          <p:cNvPr id="951" name="Shape 951"/>
          <p:cNvSpPr/>
          <p:nvPr/>
        </p:nvSpPr>
        <p:spPr>
          <a:xfrm>
            <a:off x="6141932" y="26528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store 4096, R1</a:t>
            </a:r>
          </a:p>
        </p:txBody>
      </p:sp>
      <p:sp>
        <p:nvSpPr>
          <p:cNvPr id="952" name="Shape 952"/>
          <p:cNvSpPr/>
          <p:nvPr/>
        </p:nvSpPr>
        <p:spPr>
          <a:xfrm>
            <a:off x="3632061" y="3024854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3226" y="267323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(3072 + 1024)</a:t>
            </a:r>
          </a:p>
        </p:txBody>
      </p:sp>
      <p:sp>
        <p:nvSpPr>
          <p:cNvPr id="33" name="Shape 750">
            <a:extLst>
              <a:ext uri="{FF2B5EF4-FFF2-40B4-BE49-F238E27FC236}">
                <a16:creationId xmlns:a16="http://schemas.microsoft.com/office/drawing/2014/main" id="{2CC42754-D331-9B4C-BC68-A5CA6A30935A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4" name="Shape 751">
            <a:extLst>
              <a:ext uri="{FF2B5EF4-FFF2-40B4-BE49-F238E27FC236}">
                <a16:creationId xmlns:a16="http://schemas.microsoft.com/office/drawing/2014/main" id="{0E489127-C7B5-DA4D-BB26-70F02C30A79F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5" name="Shape 752">
            <a:extLst>
              <a:ext uri="{FF2B5EF4-FFF2-40B4-BE49-F238E27FC236}">
                <a16:creationId xmlns:a16="http://schemas.microsoft.com/office/drawing/2014/main" id="{FFC91FD1-32F4-8241-B8FB-3212C61BC784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6" name="Shape 753">
            <a:extLst>
              <a:ext uri="{FF2B5EF4-FFF2-40B4-BE49-F238E27FC236}">
                <a16:creationId xmlns:a16="http://schemas.microsoft.com/office/drawing/2014/main" id="{C63CD5E5-206E-3946-94F1-DAB8FB116EA8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7" name="Shape 754">
            <a:extLst>
              <a:ext uri="{FF2B5EF4-FFF2-40B4-BE49-F238E27FC236}">
                <a16:creationId xmlns:a16="http://schemas.microsoft.com/office/drawing/2014/main" id="{DB1F0AF2-9F15-9D43-8602-2E38F732FCFC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8" name="Shape 755">
            <a:extLst>
              <a:ext uri="{FF2B5EF4-FFF2-40B4-BE49-F238E27FC236}">
                <a16:creationId xmlns:a16="http://schemas.microsoft.com/office/drawing/2014/main" id="{46448597-0F76-7D41-AC39-935E8254AEB5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9" name="Shape 756">
            <a:extLst>
              <a:ext uri="{FF2B5EF4-FFF2-40B4-BE49-F238E27FC236}">
                <a16:creationId xmlns:a16="http://schemas.microsoft.com/office/drawing/2014/main" id="{302697D0-79CD-9945-B250-D847681E5D32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40" name="Shape 757">
            <a:extLst>
              <a:ext uri="{FF2B5EF4-FFF2-40B4-BE49-F238E27FC236}">
                <a16:creationId xmlns:a16="http://schemas.microsoft.com/office/drawing/2014/main" id="{38005391-EEC7-AC49-A68E-F2770E2F6DD7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41" name="Shape 758">
            <a:extLst>
              <a:ext uri="{FF2B5EF4-FFF2-40B4-BE49-F238E27FC236}">
                <a16:creationId xmlns:a16="http://schemas.microsoft.com/office/drawing/2014/main" id="{6DAD6F37-4EE5-6B49-B627-0B0D5C2F2F08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42" name="Shape 759">
            <a:extLst>
              <a:ext uri="{FF2B5EF4-FFF2-40B4-BE49-F238E27FC236}">
                <a16:creationId xmlns:a16="http://schemas.microsoft.com/office/drawing/2014/main" id="{2C64539B-B6B0-A24C-BE5C-489BE0339472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43" name="Shape 760">
            <a:extLst>
              <a:ext uri="{FF2B5EF4-FFF2-40B4-BE49-F238E27FC236}">
                <a16:creationId xmlns:a16="http://schemas.microsoft.com/office/drawing/2014/main" id="{EC4E9934-A826-5C4D-A426-71693B9888DE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44" name="Shape 761">
            <a:extLst>
              <a:ext uri="{FF2B5EF4-FFF2-40B4-BE49-F238E27FC236}">
                <a16:creationId xmlns:a16="http://schemas.microsoft.com/office/drawing/2014/main" id="{A728857A-353B-084E-A9B7-A4B0909F34A2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45" name="Shape 762">
            <a:extLst>
              <a:ext uri="{FF2B5EF4-FFF2-40B4-BE49-F238E27FC236}">
                <a16:creationId xmlns:a16="http://schemas.microsoft.com/office/drawing/2014/main" id="{41BBA7AB-8D99-994E-BB15-55D1F62AB926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BFB02-5B73-B84A-A74E-E2E4CC166E34}"/>
              </a:ext>
            </a:extLst>
          </p:cNvPr>
          <p:cNvSpPr txBox="1"/>
          <p:nvPr/>
        </p:nvSpPr>
        <p:spPr>
          <a:xfrm>
            <a:off x="600685" y="4624024"/>
            <a:ext cx="799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>
                <a:latin typeface="Calibri" panose="020F0502020204030204" pitchFamily="34" charset="0"/>
              </a:rPr>
              <a:t>How well does dynamic relocation do with base register for protection?</a:t>
            </a:r>
          </a:p>
        </p:txBody>
      </p:sp>
    </p:spTree>
    <p:extLst>
      <p:ext uri="{BB962C8B-B14F-4D97-AF65-F5344CB8AC3E}">
        <p14:creationId xmlns:p14="http://schemas.microsoft.com/office/powerpoint/2010/main" val="4109613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>
                <a:solidFill>
                  <a:srgbClr val="000000"/>
                </a:solidFill>
              </a:rPr>
              <a:t>4) Dynamic with </a:t>
            </a:r>
            <a:r>
              <a:rPr sz="3417" dirty="0" err="1">
                <a:solidFill>
                  <a:srgbClr val="000000"/>
                </a:solidFill>
              </a:rPr>
              <a:t>Base+Bounds</a:t>
            </a:r>
            <a:endParaRPr sz="3417" dirty="0">
              <a:solidFill>
                <a:srgbClr val="000000"/>
              </a:solidFill>
            </a:endParaRPr>
          </a:p>
        </p:txBody>
      </p:sp>
      <p:sp>
        <p:nvSpPr>
          <p:cNvPr id="958" name="Shape 958"/>
          <p:cNvSpPr>
            <a:spLocks noGrp="1"/>
          </p:cNvSpPr>
          <p:nvPr>
            <p:ph type="body" idx="4294967295"/>
          </p:nvPr>
        </p:nvSpPr>
        <p:spPr>
          <a:xfrm>
            <a:off x="467544" y="1772816"/>
            <a:ext cx="8498283" cy="439394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/>
              <a:t>Idea: </a:t>
            </a:r>
            <a:r>
              <a:rPr lang="en-US" sz="2600" dirty="0">
                <a:solidFill>
                  <a:srgbClr val="0070C0"/>
                </a:solidFill>
              </a:rPr>
              <a:t>limit</a:t>
            </a:r>
            <a:r>
              <a:rPr sz="2600" dirty="0">
                <a:solidFill>
                  <a:srgbClr val="0070C0"/>
                </a:solidFill>
              </a:rPr>
              <a:t> </a:t>
            </a:r>
            <a:r>
              <a:rPr sz="2600" dirty="0"/>
              <a:t>the address space with a bounds register </a:t>
            </a:r>
            <a:endParaRPr lang="en-US" sz="26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0070C0"/>
                </a:solidFill>
              </a:rPr>
              <a:t>Base register</a:t>
            </a:r>
            <a:r>
              <a:rPr sz="2600" dirty="0"/>
              <a:t>: smallest physical addr</a:t>
            </a:r>
            <a:r>
              <a:rPr lang="en-US" sz="2600" dirty="0"/>
              <a:t> (or starting location)</a:t>
            </a:r>
            <a:endParaRPr sz="26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0070C0"/>
                </a:solidFill>
              </a:rPr>
              <a:t>Bounds register</a:t>
            </a:r>
            <a:r>
              <a:rPr sz="2600" dirty="0"/>
              <a:t>: </a:t>
            </a:r>
            <a:r>
              <a:rPr lang="en-US" sz="2600" dirty="0"/>
              <a:t>size of this process’s virtual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Sometimes defined as largest physical address (base + size)</a:t>
            </a:r>
            <a:endParaRPr sz="26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OS kills process </a:t>
            </a:r>
            <a:r>
              <a:rPr sz="2600" dirty="0"/>
              <a:t>if </a:t>
            </a:r>
            <a:r>
              <a:rPr lang="en-US" sz="2600" dirty="0"/>
              <a:t>process </a:t>
            </a:r>
            <a:r>
              <a:rPr sz="2600" dirty="0"/>
              <a:t>load</a:t>
            </a:r>
            <a:r>
              <a:rPr lang="en-US" sz="2600" dirty="0"/>
              <a:t>s</a:t>
            </a:r>
            <a:r>
              <a:rPr sz="2600" dirty="0"/>
              <a:t>/store</a:t>
            </a:r>
            <a:r>
              <a:rPr lang="en-US" sz="2600" dirty="0"/>
              <a:t>s</a:t>
            </a:r>
            <a:r>
              <a:rPr sz="2600" dirty="0"/>
              <a:t> </a:t>
            </a:r>
            <a:r>
              <a:rPr lang="en-US" sz="2600" dirty="0"/>
              <a:t>beyond bounds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157495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of BASE+BOUNDS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476" y="1507584"/>
            <a:ext cx="8243956" cy="131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Translation on </a:t>
            </a:r>
            <a:r>
              <a:rPr lang="en-US" altLang="en-US" dirty="0">
                <a:solidFill>
                  <a:srgbClr val="0070C0"/>
                </a:solidFill>
              </a:rPr>
              <a:t>every memory access </a:t>
            </a:r>
            <a:r>
              <a:rPr lang="en-US" altLang="en-US" dirty="0"/>
              <a:t>of user 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MMU compares logical address to </a:t>
            </a:r>
            <a:r>
              <a:rPr lang="en-US" altLang="en-US" dirty="0">
                <a:solidFill>
                  <a:srgbClr val="0070C0"/>
                </a:solidFill>
              </a:rPr>
              <a:t>bounds register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logical address is greater, then generate error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MMU adds base register to logical address to form physical address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943100" y="3429000"/>
            <a:ext cx="5143500" cy="2400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314700" y="3600450"/>
            <a:ext cx="12573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6172200" y="3600450"/>
            <a:ext cx="51435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mode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4743450" y="3600450"/>
            <a:ext cx="12573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bounds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2286001" y="3600451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dirty="0">
                <a:latin typeface="Calibri" panose="020F0502020204030204" pitchFamily="34" charset="0"/>
              </a:rPr>
              <a:t>registers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600451" y="3368025"/>
            <a:ext cx="6046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32 bits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5086351" y="3368025"/>
            <a:ext cx="6046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32 bits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6115051" y="3368025"/>
            <a:ext cx="46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1 bit</a:t>
            </a:r>
          </a:p>
        </p:txBody>
      </p:sp>
      <p:sp>
        <p:nvSpPr>
          <p:cNvPr id="162833" name="AutoShape 17"/>
          <p:cNvSpPr>
            <a:spLocks noChangeArrowheads="1"/>
          </p:cNvSpPr>
          <p:nvPr/>
        </p:nvSpPr>
        <p:spPr bwMode="auto">
          <a:xfrm>
            <a:off x="2343150" y="4057650"/>
            <a:ext cx="571500" cy="7429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 b="0" dirty="0">
                <a:latin typeface="Calibri" panose="020F0502020204030204" pitchFamily="34" charset="0"/>
              </a:rPr>
              <a:t>mode 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= 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user?</a:t>
            </a:r>
            <a:endParaRPr lang="en-US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35" name="AutoShape 19"/>
          <p:cNvSpPr>
            <a:spLocks noChangeArrowheads="1"/>
          </p:cNvSpPr>
          <p:nvPr/>
        </p:nvSpPr>
        <p:spPr bwMode="auto">
          <a:xfrm>
            <a:off x="2343150" y="4972050"/>
            <a:ext cx="571500" cy="7429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 b="0" dirty="0">
                <a:latin typeface="Calibri" panose="020F0502020204030204" pitchFamily="34" charset="0"/>
              </a:rPr>
              <a:t>&lt;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bounds?</a:t>
            </a:r>
            <a:endParaRPr lang="en-US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2800350" y="4114800"/>
            <a:ext cx="457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0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2743200" y="5486400"/>
            <a:ext cx="4000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0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628900" y="4629150"/>
            <a:ext cx="457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0" dirty="0"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2857500" y="5029200"/>
            <a:ext cx="457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0" dirty="0"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1143000" y="4457700"/>
            <a:ext cx="1200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2914650" y="4457700"/>
            <a:ext cx="4800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2914650" y="5314950"/>
            <a:ext cx="160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4572000" y="4972050"/>
            <a:ext cx="74295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+ </a:t>
            </a:r>
            <a:br>
              <a:rPr lang="en-US" altLang="en-US" sz="1800" b="0" dirty="0">
                <a:latin typeface="Calibri" panose="020F0502020204030204" pitchFamily="34" charset="0"/>
              </a:rPr>
            </a:br>
            <a:r>
              <a:rPr lang="en-US" altLang="en-US" sz="1800" b="0" dirty="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2628900" y="48006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53" name="Freeform 37"/>
          <p:cNvSpPr>
            <a:spLocks/>
          </p:cNvSpPr>
          <p:nvPr/>
        </p:nvSpPr>
        <p:spPr bwMode="auto">
          <a:xfrm>
            <a:off x="5314950" y="4457700"/>
            <a:ext cx="514350" cy="857250"/>
          </a:xfrm>
          <a:custGeom>
            <a:avLst/>
            <a:gdLst>
              <a:gd name="T0" fmla="*/ 0 w 432"/>
              <a:gd name="T1" fmla="*/ 720 h 720"/>
              <a:gd name="T2" fmla="*/ 432 w 432"/>
              <a:gd name="T3" fmla="*/ 720 h 720"/>
              <a:gd name="T4" fmla="*/ 432 w 43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720">
                <a:moveTo>
                  <a:pt x="0" y="720"/>
                </a:moveTo>
                <a:lnTo>
                  <a:pt x="432" y="720"/>
                </a:lnTo>
                <a:lnTo>
                  <a:pt x="43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54" name="Freeform 38"/>
          <p:cNvSpPr>
            <a:spLocks/>
          </p:cNvSpPr>
          <p:nvPr/>
        </p:nvSpPr>
        <p:spPr bwMode="auto">
          <a:xfrm>
            <a:off x="1314450" y="5715000"/>
            <a:ext cx="1314450" cy="228600"/>
          </a:xfrm>
          <a:custGeom>
            <a:avLst/>
            <a:gdLst>
              <a:gd name="T0" fmla="*/ 1104 w 1104"/>
              <a:gd name="T1" fmla="*/ 0 h 192"/>
              <a:gd name="T2" fmla="*/ 1104 w 1104"/>
              <a:gd name="T3" fmla="*/ 192 h 192"/>
              <a:gd name="T4" fmla="*/ 0 w 1104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">
                <a:moveTo>
                  <a:pt x="1104" y="0"/>
                </a:moveTo>
                <a:lnTo>
                  <a:pt x="1104" y="192"/>
                </a:lnTo>
                <a:lnTo>
                  <a:pt x="0" y="19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1159670" y="5594747"/>
            <a:ext cx="2040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Calibri" panose="020F0502020204030204" pitchFamily="34" charset="0"/>
              </a:rPr>
              <a:t>error</a:t>
            </a:r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1257301" y="3943350"/>
            <a:ext cx="7906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logical</a:t>
            </a:r>
            <a:br>
              <a:rPr lang="en-US" altLang="en-US" sz="1500" b="0" dirty="0">
                <a:latin typeface="Calibri" panose="020F0502020204030204" pitchFamily="34" charset="0"/>
              </a:rPr>
            </a:br>
            <a:r>
              <a:rPr lang="en-US" altLang="en-US" sz="1500" b="0" dirty="0"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7086600" y="3943351"/>
            <a:ext cx="8162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0" dirty="0">
                <a:latin typeface="Calibri" panose="020F0502020204030204" pitchFamily="34" charset="0"/>
              </a:rPr>
              <a:t>physical</a:t>
            </a:r>
            <a:br>
              <a:rPr lang="en-US" altLang="en-US" sz="1500" b="0" dirty="0">
                <a:latin typeface="Calibri" panose="020F0502020204030204" pitchFamily="34" charset="0"/>
              </a:rPr>
            </a:br>
            <a:r>
              <a:rPr lang="en-US" altLang="en-US" sz="1500" b="0" dirty="0">
                <a:latin typeface="Calibri" panose="020F0502020204030204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188167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962" name="Shape 962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965" name="Shape 965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968" name="Shape 968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969" name="Shape 969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970" name="Shape 970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971" name="Shape 971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972" name="Shape 972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973" name="Shape 973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974" name="Shape 974"/>
          <p:cNvSpPr/>
          <p:nvPr/>
        </p:nvSpPr>
        <p:spPr>
          <a:xfrm flipH="1">
            <a:off x="3643306" y="1868870"/>
            <a:ext cx="3424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987814" y="1684433"/>
            <a:ext cx="1393186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base register</a:t>
            </a:r>
          </a:p>
        </p:txBody>
      </p:sp>
      <p:sp>
        <p:nvSpPr>
          <p:cNvPr id="976" name="Shape 976"/>
          <p:cNvSpPr/>
          <p:nvPr/>
        </p:nvSpPr>
        <p:spPr>
          <a:xfrm>
            <a:off x="5920164" y="2352107"/>
            <a:ext cx="131887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P1 is running</a:t>
            </a:r>
          </a:p>
        </p:txBody>
      </p:sp>
      <p:sp>
        <p:nvSpPr>
          <p:cNvPr id="977" name="Shape 977"/>
          <p:cNvSpPr/>
          <p:nvPr/>
        </p:nvSpPr>
        <p:spPr>
          <a:xfrm>
            <a:off x="3721975" y="1868870"/>
            <a:ext cx="2014" cy="388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800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3987814" y="2072874"/>
            <a:ext cx="16801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chemeClr val="bg2"/>
                </a:solidFill>
                <a:latin typeface="Calibri" panose="020F0502020204030204" pitchFamily="34" charset="0"/>
              </a:rPr>
              <a:t>bounds register</a:t>
            </a:r>
          </a:p>
        </p:txBody>
      </p:sp>
    </p:spTree>
    <p:extLst>
      <p:ext uri="{BB962C8B-B14F-4D97-AF65-F5344CB8AC3E}">
        <p14:creationId xmlns:p14="http://schemas.microsoft.com/office/powerpoint/2010/main" val="3057810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/>
        </p:nvSpPr>
        <p:spPr>
          <a:xfrm>
            <a:off x="5920164" y="2352107"/>
            <a:ext cx="131887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P2 is running</a:t>
            </a:r>
          </a:p>
        </p:txBody>
      </p:sp>
      <p:sp>
        <p:nvSpPr>
          <p:cNvPr id="994" name="Shape 994"/>
          <p:cNvSpPr/>
          <p:nvPr/>
        </p:nvSpPr>
        <p:spPr>
          <a:xfrm flipH="1">
            <a:off x="3643306" y="3074378"/>
            <a:ext cx="3424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2000" b="0" dirty="0">
              <a:latin typeface="Calibri" panose="020F0502020204030204" pitchFamily="34" charset="0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3987814" y="2905330"/>
            <a:ext cx="1256290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b="0" dirty="0">
                <a:solidFill>
                  <a:srgbClr val="000000"/>
                </a:solidFill>
                <a:latin typeface="Calibri" panose="020F0502020204030204" pitchFamily="34" charset="0"/>
              </a:rPr>
              <a:t>base register</a:t>
            </a:r>
          </a:p>
        </p:txBody>
      </p:sp>
      <p:sp>
        <p:nvSpPr>
          <p:cNvPr id="996" name="Shape 996"/>
          <p:cNvSpPr/>
          <p:nvPr/>
        </p:nvSpPr>
        <p:spPr>
          <a:xfrm flipH="1">
            <a:off x="3713903" y="3074378"/>
            <a:ext cx="0" cy="388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2000" b="0" dirty="0">
              <a:latin typeface="Calibri" panose="020F0502020204030204" pitchFamily="34" charset="0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3987814" y="3293771"/>
            <a:ext cx="15175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b="0" dirty="0">
                <a:solidFill>
                  <a:schemeClr val="bg2"/>
                </a:solidFill>
                <a:latin typeface="Calibri" panose="020F0502020204030204" pitchFamily="34" charset="0"/>
              </a:rPr>
              <a:t>bounds register</a:t>
            </a:r>
          </a:p>
        </p:txBody>
      </p:sp>
      <p:sp>
        <p:nvSpPr>
          <p:cNvPr id="20" name="Shape 1027">
            <a:extLst>
              <a:ext uri="{FF2B5EF4-FFF2-40B4-BE49-F238E27FC236}">
                <a16:creationId xmlns:a16="http://schemas.microsoft.com/office/drawing/2014/main" id="{4B20302E-E2F0-BB4B-8D72-EF8669B6809F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1" name="Shape 1028">
            <a:extLst>
              <a:ext uri="{FF2B5EF4-FFF2-40B4-BE49-F238E27FC236}">
                <a16:creationId xmlns:a16="http://schemas.microsoft.com/office/drawing/2014/main" id="{B2D11465-8A8E-B94B-BF62-0D408506B877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2" name="Shape 1029">
            <a:extLst>
              <a:ext uri="{FF2B5EF4-FFF2-40B4-BE49-F238E27FC236}">
                <a16:creationId xmlns:a16="http://schemas.microsoft.com/office/drawing/2014/main" id="{7AA15D4F-F523-5F41-BA05-1F7F7FA24A51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3" name="Shape 1030">
            <a:extLst>
              <a:ext uri="{FF2B5EF4-FFF2-40B4-BE49-F238E27FC236}">
                <a16:creationId xmlns:a16="http://schemas.microsoft.com/office/drawing/2014/main" id="{76B46E9F-8FDC-8340-8BE1-A94A53D7BAA5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24" name="Shape 1031">
            <a:extLst>
              <a:ext uri="{FF2B5EF4-FFF2-40B4-BE49-F238E27FC236}">
                <a16:creationId xmlns:a16="http://schemas.microsoft.com/office/drawing/2014/main" id="{1DE066F4-5FE6-214D-AE96-4F52103EEDCC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5" name="Shape 1032">
            <a:extLst>
              <a:ext uri="{FF2B5EF4-FFF2-40B4-BE49-F238E27FC236}">
                <a16:creationId xmlns:a16="http://schemas.microsoft.com/office/drawing/2014/main" id="{8058C4D8-B0B4-4F41-9F90-A96E0B30B149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26" name="Shape 1033">
            <a:extLst>
              <a:ext uri="{FF2B5EF4-FFF2-40B4-BE49-F238E27FC236}">
                <a16:creationId xmlns:a16="http://schemas.microsoft.com/office/drawing/2014/main" id="{62B30CA6-C526-2047-AF73-475A0174EA2D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27" name="Shape 1034">
            <a:extLst>
              <a:ext uri="{FF2B5EF4-FFF2-40B4-BE49-F238E27FC236}">
                <a16:creationId xmlns:a16="http://schemas.microsoft.com/office/drawing/2014/main" id="{F1180698-E56E-1E4B-A9CB-55164B2BA1F7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28" name="Shape 1035">
            <a:extLst>
              <a:ext uri="{FF2B5EF4-FFF2-40B4-BE49-F238E27FC236}">
                <a16:creationId xmlns:a16="http://schemas.microsoft.com/office/drawing/2014/main" id="{8EB141E5-9703-C641-8D77-6FF3508F99E9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29" name="Shape 1036">
            <a:extLst>
              <a:ext uri="{FF2B5EF4-FFF2-40B4-BE49-F238E27FC236}">
                <a16:creationId xmlns:a16="http://schemas.microsoft.com/office/drawing/2014/main" id="{84EC96F6-060A-F848-9CA7-BF4C38E027F6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0" name="Shape 1037">
            <a:extLst>
              <a:ext uri="{FF2B5EF4-FFF2-40B4-BE49-F238E27FC236}">
                <a16:creationId xmlns:a16="http://schemas.microsoft.com/office/drawing/2014/main" id="{7AD20D23-2161-9640-B728-090D7ED021D5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31" name="Shape 1038">
            <a:extLst>
              <a:ext uri="{FF2B5EF4-FFF2-40B4-BE49-F238E27FC236}">
                <a16:creationId xmlns:a16="http://schemas.microsoft.com/office/drawing/2014/main" id="{05655B6F-C46D-E44C-839C-982F5A96B2BA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32" name="Shape 1039">
            <a:extLst>
              <a:ext uri="{FF2B5EF4-FFF2-40B4-BE49-F238E27FC236}">
                <a16:creationId xmlns:a16="http://schemas.microsoft.com/office/drawing/2014/main" id="{B24561B6-CC02-E545-9BEF-BDEDA848A428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</p:spTree>
    <p:extLst>
      <p:ext uri="{BB962C8B-B14F-4D97-AF65-F5344CB8AC3E}">
        <p14:creationId xmlns:p14="http://schemas.microsoft.com/office/powerpoint/2010/main" val="792410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/>
        </p:nvSpPr>
        <p:spPr>
          <a:xfrm>
            <a:off x="4534588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1013" name="Shape 1013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 b="0" dirty="0">
              <a:latin typeface="Calibri" panose="020F0502020204030204" pitchFamily="34" charset="0"/>
            </a:endParaRPr>
          </a:p>
        </p:txBody>
      </p:sp>
      <p:sp>
        <p:nvSpPr>
          <p:cNvPr id="1014" name="Shape 1014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1016" name="Shape 1016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1017" name="Shape 1017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018" name="Shape 1018"/>
          <p:cNvSpPr/>
          <p:nvPr/>
        </p:nvSpPr>
        <p:spPr>
          <a:xfrm>
            <a:off x="4534588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1019" name="Shape 1019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534587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96, R1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534586" y="2384937"/>
            <a:ext cx="162984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, R1</a:t>
            </a:r>
          </a:p>
        </p:txBody>
      </p:sp>
      <p:sp>
        <p:nvSpPr>
          <p:cNvPr id="1023" name="Shape 1023"/>
          <p:cNvSpPr/>
          <p:nvPr/>
        </p:nvSpPr>
        <p:spPr>
          <a:xfrm>
            <a:off x="6141932" y="23849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2024, R1</a:t>
            </a:r>
          </a:p>
        </p:txBody>
      </p:sp>
      <p:sp>
        <p:nvSpPr>
          <p:cNvPr id="1024" name="Shape 1024"/>
          <p:cNvSpPr/>
          <p:nvPr/>
        </p:nvSpPr>
        <p:spPr>
          <a:xfrm>
            <a:off x="3950833" y="3347613"/>
            <a:ext cx="162985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1025" name="Shape 1025"/>
          <p:cNvSpPr/>
          <p:nvPr/>
        </p:nvSpPr>
        <p:spPr>
          <a:xfrm>
            <a:off x="4534588" y="2652828"/>
            <a:ext cx="1516637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store 3072,R1</a:t>
            </a:r>
          </a:p>
        </p:txBody>
      </p:sp>
      <p:sp>
        <p:nvSpPr>
          <p:cNvPr id="29" name="Shape 1027">
            <a:extLst>
              <a:ext uri="{FF2B5EF4-FFF2-40B4-BE49-F238E27FC236}">
                <a16:creationId xmlns:a16="http://schemas.microsoft.com/office/drawing/2014/main" id="{B185A6A7-FE62-DF43-83DE-0277F8A48C6D}"/>
              </a:ext>
            </a:extLst>
          </p:cNvPr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0" name="Shape 1028">
            <a:extLst>
              <a:ext uri="{FF2B5EF4-FFF2-40B4-BE49-F238E27FC236}">
                <a16:creationId xmlns:a16="http://schemas.microsoft.com/office/drawing/2014/main" id="{04BBCD80-C7FE-3342-8F2D-93BA47E0439F}"/>
              </a:ext>
            </a:extLst>
          </p:cNvPr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1" name="Shape 1029">
            <a:extLst>
              <a:ext uri="{FF2B5EF4-FFF2-40B4-BE49-F238E27FC236}">
                <a16:creationId xmlns:a16="http://schemas.microsoft.com/office/drawing/2014/main" id="{DCEC2084-2731-8D4F-BC7C-B44063331F7F}"/>
              </a:ext>
            </a:extLst>
          </p:cNvPr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2" name="Shape 1030">
            <a:extLst>
              <a:ext uri="{FF2B5EF4-FFF2-40B4-BE49-F238E27FC236}">
                <a16:creationId xmlns:a16="http://schemas.microsoft.com/office/drawing/2014/main" id="{671BA4FB-B6BB-FC44-9FD9-82A0E80B2CBD}"/>
              </a:ext>
            </a:extLst>
          </p:cNvPr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3" name="Shape 1031">
            <a:extLst>
              <a:ext uri="{FF2B5EF4-FFF2-40B4-BE49-F238E27FC236}">
                <a16:creationId xmlns:a16="http://schemas.microsoft.com/office/drawing/2014/main" id="{8AFFF85D-4B61-E44C-91D7-78A2E42BCA30}"/>
              </a:ext>
            </a:extLst>
          </p:cNvPr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4" name="Shape 1032">
            <a:extLst>
              <a:ext uri="{FF2B5EF4-FFF2-40B4-BE49-F238E27FC236}">
                <a16:creationId xmlns:a16="http://schemas.microsoft.com/office/drawing/2014/main" id="{C7843B03-F5B4-CE42-9234-DB82E675D7E5}"/>
              </a:ext>
            </a:extLst>
          </p:cNvPr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35" name="Shape 1033">
            <a:extLst>
              <a:ext uri="{FF2B5EF4-FFF2-40B4-BE49-F238E27FC236}">
                <a16:creationId xmlns:a16="http://schemas.microsoft.com/office/drawing/2014/main" id="{775E0FD2-235F-5E4C-80FC-8F33C10938F6}"/>
              </a:ext>
            </a:extLst>
          </p:cNvPr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36" name="Shape 1034">
            <a:extLst>
              <a:ext uri="{FF2B5EF4-FFF2-40B4-BE49-F238E27FC236}">
                <a16:creationId xmlns:a16="http://schemas.microsoft.com/office/drawing/2014/main" id="{D1E2F786-30D6-D647-8A95-D47C2FA05E33}"/>
              </a:ext>
            </a:extLst>
          </p:cNvPr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37" name="Shape 1035">
            <a:extLst>
              <a:ext uri="{FF2B5EF4-FFF2-40B4-BE49-F238E27FC236}">
                <a16:creationId xmlns:a16="http://schemas.microsoft.com/office/drawing/2014/main" id="{23D31442-FD0B-A940-B73E-C08BC76A0E9E}"/>
              </a:ext>
            </a:extLst>
          </p:cNvPr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38" name="Shape 1036">
            <a:extLst>
              <a:ext uri="{FF2B5EF4-FFF2-40B4-BE49-F238E27FC236}">
                <a16:creationId xmlns:a16="http://schemas.microsoft.com/office/drawing/2014/main" id="{D94D3D47-DBB0-D94A-B01C-D90F1AB7875A}"/>
              </a:ext>
            </a:extLst>
          </p:cNvPr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39" name="Shape 1037">
            <a:extLst>
              <a:ext uri="{FF2B5EF4-FFF2-40B4-BE49-F238E27FC236}">
                <a16:creationId xmlns:a16="http://schemas.microsoft.com/office/drawing/2014/main" id="{5813A66E-C53F-2644-86C1-7D7E9BD30135}"/>
              </a:ext>
            </a:extLst>
          </p:cNvPr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40" name="Shape 1038">
            <a:extLst>
              <a:ext uri="{FF2B5EF4-FFF2-40B4-BE49-F238E27FC236}">
                <a16:creationId xmlns:a16="http://schemas.microsoft.com/office/drawing/2014/main" id="{621B0EDC-6BE8-114D-8CAE-171F020F4406}"/>
              </a:ext>
            </a:extLst>
          </p:cNvPr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41" name="Shape 1039">
            <a:extLst>
              <a:ext uri="{FF2B5EF4-FFF2-40B4-BE49-F238E27FC236}">
                <a16:creationId xmlns:a16="http://schemas.microsoft.com/office/drawing/2014/main" id="{0212D7DD-78E7-1049-9CC4-0A2CFCEB63C1}"/>
              </a:ext>
            </a:extLst>
          </p:cNvPr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</p:spTree>
    <p:extLst>
      <p:ext uri="{BB962C8B-B14F-4D97-AF65-F5344CB8AC3E}">
        <p14:creationId xmlns:p14="http://schemas.microsoft.com/office/powerpoint/2010/main" val="1130769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32" name="Shape 1032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33" name="Shape 1033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1034" name="Shape 1034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1035" name="Shape 1035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1036" name="Shape 1036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1037" name="Shape 1037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1038" name="Shape 1038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1040" name="Shape 1040"/>
          <p:cNvSpPr/>
          <p:nvPr/>
        </p:nvSpPr>
        <p:spPr>
          <a:xfrm>
            <a:off x="4534588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1041" name="Shape 104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042" name="Shape 104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043" name="Shape 1043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1045" name="Shape 1045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046" name="Shape 1046"/>
          <p:cNvSpPr/>
          <p:nvPr/>
        </p:nvSpPr>
        <p:spPr>
          <a:xfrm>
            <a:off x="4534588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1047" name="Shape 1047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1048" name="Shape 1048"/>
          <p:cNvSpPr/>
          <p:nvPr/>
        </p:nvSpPr>
        <p:spPr>
          <a:xfrm>
            <a:off x="4534587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96, R1</a:t>
            </a:r>
          </a:p>
        </p:txBody>
      </p:sp>
      <p:sp>
        <p:nvSpPr>
          <p:cNvPr id="1050" name="Shape 1050"/>
          <p:cNvSpPr/>
          <p:nvPr/>
        </p:nvSpPr>
        <p:spPr>
          <a:xfrm>
            <a:off x="4534587" y="2384937"/>
            <a:ext cx="173826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0, R1</a:t>
            </a:r>
          </a:p>
        </p:txBody>
      </p:sp>
      <p:sp>
        <p:nvSpPr>
          <p:cNvPr id="1051" name="Shape 1051"/>
          <p:cNvSpPr/>
          <p:nvPr/>
        </p:nvSpPr>
        <p:spPr>
          <a:xfrm>
            <a:off x="6141932" y="23849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2024, R1</a:t>
            </a:r>
          </a:p>
        </p:txBody>
      </p:sp>
      <p:sp>
        <p:nvSpPr>
          <p:cNvPr id="1052" name="Shape 1052"/>
          <p:cNvSpPr/>
          <p:nvPr/>
        </p:nvSpPr>
        <p:spPr>
          <a:xfrm>
            <a:off x="3950833" y="3347613"/>
            <a:ext cx="162985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1053" name="Shape 1053"/>
          <p:cNvSpPr/>
          <p:nvPr/>
        </p:nvSpPr>
        <p:spPr>
          <a:xfrm>
            <a:off x="4534588" y="2652828"/>
            <a:ext cx="1516637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store 3072,R1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34814" y="266448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  <a:t>3072 &gt; 1024</a:t>
            </a:r>
          </a:p>
        </p:txBody>
      </p:sp>
      <p:sp>
        <p:nvSpPr>
          <p:cNvPr id="31" name="Shape 1083">
            <a:extLst>
              <a:ext uri="{FF2B5EF4-FFF2-40B4-BE49-F238E27FC236}">
                <a16:creationId xmlns:a16="http://schemas.microsoft.com/office/drawing/2014/main" id="{15EC98B2-C61D-7D4A-AD65-797133FEA18B}"/>
              </a:ext>
            </a:extLst>
          </p:cNvPr>
          <p:cNvSpPr/>
          <p:nvPr/>
        </p:nvSpPr>
        <p:spPr>
          <a:xfrm>
            <a:off x="6188958" y="266917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70C0"/>
                </a:solidFill>
              </a:rPr>
              <a:t>interrupt OS!</a:t>
            </a:r>
          </a:p>
        </p:txBody>
      </p:sp>
    </p:spTree>
    <p:extLst>
      <p:ext uri="{BB962C8B-B14F-4D97-AF65-F5344CB8AC3E}">
        <p14:creationId xmlns:p14="http://schemas.microsoft.com/office/powerpoint/2010/main" val="3953597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1057" name="Shape 1057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00" b="0" dirty="0">
              <a:latin typeface="Calibri" panose="020F0502020204030204" pitchFamily="34" charset="0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1813402" y="290533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4 KB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813402" y="328707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5 KB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813402" y="3688910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6 KB</a:t>
            </a:r>
          </a:p>
        </p:txBody>
      </p:sp>
      <p:sp>
        <p:nvSpPr>
          <p:cNvPr id="1065" name="Shape 1065"/>
          <p:cNvSpPr/>
          <p:nvPr/>
        </p:nvSpPr>
        <p:spPr>
          <a:xfrm>
            <a:off x="1813402" y="2101658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2 KB</a:t>
            </a:r>
          </a:p>
        </p:txBody>
      </p:sp>
      <p:sp>
        <p:nvSpPr>
          <p:cNvPr id="1066" name="Shape 1066"/>
          <p:cNvSpPr/>
          <p:nvPr/>
        </p:nvSpPr>
        <p:spPr>
          <a:xfrm>
            <a:off x="1813402" y="2503494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3 KB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813402" y="1699822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1 KB</a:t>
            </a:r>
          </a:p>
        </p:txBody>
      </p:sp>
      <p:sp>
        <p:nvSpPr>
          <p:cNvPr id="1068" name="Shape 1068"/>
          <p:cNvSpPr/>
          <p:nvPr/>
        </p:nvSpPr>
        <p:spPr>
          <a:xfrm>
            <a:off x="1813402" y="1297986"/>
            <a:ext cx="469279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0 KB</a:t>
            </a:r>
          </a:p>
        </p:txBody>
      </p:sp>
      <p:sp>
        <p:nvSpPr>
          <p:cNvPr id="1069" name="Shape 1069"/>
          <p:cNvSpPr/>
          <p:nvPr/>
        </p:nvSpPr>
        <p:spPr>
          <a:xfrm>
            <a:off x="4534588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100, R1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071" name="Shape 1071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6141932" y="1581265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1124, R1</a:t>
            </a:r>
          </a:p>
        </p:txBody>
      </p:sp>
      <p:sp>
        <p:nvSpPr>
          <p:cNvPr id="1073" name="Shape 1073"/>
          <p:cNvSpPr/>
          <p:nvPr/>
        </p:nvSpPr>
        <p:spPr>
          <a:xfrm>
            <a:off x="4668533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1074" name="Shape 1074"/>
          <p:cNvSpPr/>
          <p:nvPr/>
        </p:nvSpPr>
        <p:spPr>
          <a:xfrm>
            <a:off x="6141932" y="1313374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075" name="Shape 1075"/>
          <p:cNvSpPr/>
          <p:nvPr/>
        </p:nvSpPr>
        <p:spPr>
          <a:xfrm>
            <a:off x="4534588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100, R1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141932" y="1849156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4196, R1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534587" y="2117047"/>
            <a:ext cx="145300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P2: load 1000,R1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141932" y="211704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5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96, R1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534586" y="2384937"/>
            <a:ext cx="162985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load 10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0, R1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141932" y="23849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 load 2024, R1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950833" y="3347613"/>
            <a:ext cx="162985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latin typeface="Calibri" panose="020F0502020204030204" pitchFamily="34" charset="0"/>
              </a:rPr>
              <a:t>Can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11DBE3"/>
                </a:solidFill>
                <a:latin typeface="Calibri" panose="020F0502020204030204" pitchFamily="34" charset="0"/>
              </a:rPr>
              <a:t>P1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latin typeface="Calibri" panose="020F0502020204030204" pitchFamily="34" charset="0"/>
              </a:rPr>
              <a:t>hurt</a:t>
            </a:r>
            <a:r>
              <a:rPr sz="1898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1898" b="0" dirty="0">
                <a:solidFill>
                  <a:srgbClr val="E8A433"/>
                </a:solidFill>
                <a:latin typeface="Calibri" panose="020F0502020204030204" pitchFamily="34" charset="0"/>
              </a:rPr>
              <a:t>P2</a:t>
            </a:r>
            <a:r>
              <a:rPr sz="1898" b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1082" name="Shape 1082"/>
          <p:cNvSpPr/>
          <p:nvPr/>
        </p:nvSpPr>
        <p:spPr>
          <a:xfrm>
            <a:off x="4534588" y="2652828"/>
            <a:ext cx="1516637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P1: store 3072,R1</a:t>
            </a:r>
          </a:p>
        </p:txBody>
      </p:sp>
      <p:sp>
        <p:nvSpPr>
          <p:cNvPr id="1083" name="Shape 1083"/>
          <p:cNvSpPr/>
          <p:nvPr/>
        </p:nvSpPr>
        <p:spPr>
          <a:xfrm>
            <a:off x="6188958" y="266917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70C0"/>
                </a:solidFill>
              </a:rPr>
              <a:t>interrupt OS!</a:t>
            </a:r>
          </a:p>
        </p:txBody>
      </p:sp>
      <p:pic>
        <p:nvPicPr>
          <p:cNvPr id="1084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06210" y="1859668"/>
            <a:ext cx="502322" cy="4018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5953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424936" cy="762000"/>
          </a:xfrm>
        </p:spPr>
        <p:txBody>
          <a:bodyPr/>
          <a:lstStyle/>
          <a:p>
            <a:r>
              <a:rPr lang="en-US" altLang="en-US" dirty="0"/>
              <a:t>Managing Processes with Base and Bounds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389" y="1556792"/>
            <a:ext cx="8080563" cy="468052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Context-switch</a:t>
            </a:r>
          </a:p>
          <a:p>
            <a:pPr lvl="1"/>
            <a:r>
              <a:rPr lang="en-US" altLang="en-US" dirty="0"/>
              <a:t>Add base and bounds registers to </a:t>
            </a:r>
            <a:r>
              <a:rPr lang="en-US" altLang="en-US" dirty="0">
                <a:solidFill>
                  <a:srgbClr val="0070C0"/>
                </a:solidFill>
              </a:rPr>
              <a:t>PCB</a:t>
            </a:r>
          </a:p>
          <a:p>
            <a:pPr lvl="1"/>
            <a:r>
              <a:rPr lang="en-US" altLang="en-US" dirty="0"/>
              <a:t>Steps</a:t>
            </a:r>
          </a:p>
          <a:p>
            <a:pPr lvl="2"/>
            <a:r>
              <a:rPr lang="en-US" altLang="en-US" sz="1800" dirty="0"/>
              <a:t>Change to </a:t>
            </a:r>
            <a:r>
              <a:rPr lang="en-US" altLang="en-US" sz="1800" dirty="0">
                <a:solidFill>
                  <a:srgbClr val="0070C0"/>
                </a:solidFill>
              </a:rPr>
              <a:t>privileged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mode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Save</a:t>
            </a:r>
            <a:r>
              <a:rPr lang="en-US" altLang="en-US" sz="1800" dirty="0"/>
              <a:t> base and bounds registers of old process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Load</a:t>
            </a:r>
            <a:r>
              <a:rPr lang="en-US" altLang="en-US" sz="1800" dirty="0"/>
              <a:t> base and bounds registers of new process</a:t>
            </a:r>
          </a:p>
          <a:p>
            <a:pPr lvl="2"/>
            <a:r>
              <a:rPr lang="en-US" altLang="en-US" sz="1800" dirty="0"/>
              <a:t>Change to </a:t>
            </a:r>
            <a:r>
              <a:rPr lang="en-US" altLang="en-US" sz="1800" dirty="0">
                <a:solidFill>
                  <a:srgbClr val="0070C0"/>
                </a:solidFill>
              </a:rPr>
              <a:t>user mode </a:t>
            </a:r>
            <a:r>
              <a:rPr lang="en-US" altLang="en-US" sz="1800" dirty="0"/>
              <a:t>and jump to new process</a:t>
            </a:r>
          </a:p>
          <a:p>
            <a:pPr marL="914400" lvl="2" indent="0">
              <a:buNone/>
            </a:pPr>
            <a:endParaRPr lang="en-US" altLang="en-US" sz="1800" dirty="0"/>
          </a:p>
          <a:p>
            <a:r>
              <a:rPr lang="en-US" altLang="en-US" sz="2800" dirty="0">
                <a:solidFill>
                  <a:srgbClr val="0070C0"/>
                </a:solidFill>
              </a:rPr>
              <a:t>Protection</a:t>
            </a:r>
            <a:r>
              <a:rPr lang="en-US" altLang="en-US" sz="2800" dirty="0"/>
              <a:t> requirement</a:t>
            </a:r>
          </a:p>
          <a:p>
            <a:pPr lvl="1"/>
            <a:r>
              <a:rPr lang="en-US" altLang="en-US" dirty="0"/>
              <a:t>User process </a:t>
            </a:r>
            <a:r>
              <a:rPr lang="en-US" altLang="en-US" dirty="0">
                <a:solidFill>
                  <a:srgbClr val="0070C0"/>
                </a:solidFill>
              </a:rPr>
              <a:t>cannot</a:t>
            </a:r>
            <a:r>
              <a:rPr lang="en-US" altLang="en-US" dirty="0"/>
              <a:t> change base and bounds registers</a:t>
            </a:r>
          </a:p>
          <a:p>
            <a:pPr lvl="1"/>
            <a:r>
              <a:rPr lang="en-US" altLang="en-US" dirty="0"/>
              <a:t>User process </a:t>
            </a:r>
            <a:r>
              <a:rPr lang="en-US" altLang="en-US" dirty="0">
                <a:solidFill>
                  <a:srgbClr val="0070C0"/>
                </a:solidFill>
              </a:rPr>
              <a:t>cannot</a:t>
            </a:r>
            <a:r>
              <a:rPr lang="en-US" altLang="en-US" dirty="0"/>
              <a:t> change to privileged mode</a:t>
            </a:r>
          </a:p>
        </p:txBody>
      </p:sp>
    </p:spTree>
    <p:extLst>
      <p:ext uri="{BB962C8B-B14F-4D97-AF65-F5344CB8AC3E}">
        <p14:creationId xmlns:p14="http://schemas.microsoft.com/office/powerpoint/2010/main" val="418581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324601" y="2446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 for Dynamic Memory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82340" y="1340768"/>
            <a:ext cx="8779320" cy="5374357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dirty="0"/>
              <a:t>Why do processes need dynamic allocation of memory?</a:t>
            </a:r>
          </a:p>
          <a:p>
            <a:pPr marL="685800" lvl="1" indent="-342900"/>
            <a:r>
              <a:rPr lang="en-US" altLang="en-US" dirty="0">
                <a:solidFill>
                  <a:srgbClr val="0070C0"/>
                </a:solidFill>
              </a:rPr>
              <a:t>Do not know </a:t>
            </a:r>
            <a:r>
              <a:rPr lang="en-US" altLang="en-US" dirty="0"/>
              <a:t>amount of memory needed at compile time</a:t>
            </a:r>
          </a:p>
          <a:p>
            <a:pPr marL="685800" lvl="1" indent="-342900"/>
            <a:r>
              <a:rPr lang="en-US" altLang="en-US" dirty="0"/>
              <a:t>Must be pessimistic when allocate memory statically</a:t>
            </a:r>
          </a:p>
          <a:p>
            <a:pPr marL="971550" lvl="2" indent="-285750"/>
            <a:r>
              <a:rPr lang="en-US" altLang="en-US" sz="1800" dirty="0"/>
              <a:t>Allocate enough for worst possible case; Storage is used inefficiently</a:t>
            </a:r>
          </a:p>
          <a:p>
            <a:r>
              <a:rPr lang="en-US" altLang="en-US" sz="2800" dirty="0"/>
              <a:t>Recursive procedures</a:t>
            </a:r>
          </a:p>
          <a:p>
            <a:pPr marL="685800" lvl="1" indent="-342900"/>
            <a:r>
              <a:rPr lang="en-US" altLang="en-US" dirty="0"/>
              <a:t>Do not know how many times procedure will be nested</a:t>
            </a:r>
          </a:p>
          <a:p>
            <a:r>
              <a:rPr lang="en-US" altLang="en-US" sz="2800" dirty="0"/>
              <a:t>Complex data structures: lists and trees</a:t>
            </a:r>
          </a:p>
          <a:p>
            <a:pPr marL="685800" lvl="1" indent="-342900"/>
            <a:r>
              <a:rPr lang="en-US" altLang="en-US" dirty="0">
                <a:latin typeface="Courier" charset="0"/>
              </a:rPr>
              <a:t>struct </a:t>
            </a:r>
            <a:r>
              <a:rPr lang="en-US" altLang="en-US" dirty="0" err="1">
                <a:latin typeface="Courier" charset="0"/>
              </a:rPr>
              <a:t>my_t</a:t>
            </a:r>
            <a:r>
              <a:rPr lang="en-US" altLang="en-US" dirty="0">
                <a:latin typeface="Courier" charset="0"/>
              </a:rPr>
              <a:t> *p = (struct </a:t>
            </a:r>
            <a:r>
              <a:rPr lang="en-US" altLang="en-US" dirty="0" err="1">
                <a:latin typeface="Courier" charset="0"/>
              </a:rPr>
              <a:t>my_t</a:t>
            </a:r>
            <a:r>
              <a:rPr lang="en-US" altLang="en-US" dirty="0">
                <a:latin typeface="Courier" charset="0"/>
              </a:rPr>
              <a:t> *) 			malloc(</a:t>
            </a:r>
            <a:r>
              <a:rPr lang="en-US" altLang="en-US" dirty="0" err="1">
                <a:latin typeface="Courier" charset="0"/>
              </a:rPr>
              <a:t>sizeof</a:t>
            </a:r>
            <a:r>
              <a:rPr lang="en-US" altLang="en-US" dirty="0">
                <a:latin typeface="Courier" charset="0"/>
              </a:rPr>
              <a:t>(struct </a:t>
            </a:r>
            <a:r>
              <a:rPr lang="en-US" altLang="en-US" dirty="0" err="1">
                <a:latin typeface="Courier" charset="0"/>
              </a:rPr>
              <a:t>my_t</a:t>
            </a:r>
            <a:r>
              <a:rPr lang="en-US" altLang="en-US" dirty="0">
                <a:latin typeface="Courier" charset="0"/>
              </a:rPr>
              <a:t>));</a:t>
            </a:r>
            <a:endParaRPr lang="en-US" altLang="en-US" sz="2800" dirty="0">
              <a:latin typeface="Courier" charset="0"/>
            </a:endParaRPr>
          </a:p>
          <a:p>
            <a:r>
              <a:rPr lang="en-US" altLang="en-US" sz="2800" dirty="0"/>
              <a:t>Two types of dynamic allocation</a:t>
            </a:r>
          </a:p>
          <a:p>
            <a:pPr marL="685800" lvl="1" indent="-342900"/>
            <a:r>
              <a:rPr lang="en-US" altLang="en-US" dirty="0"/>
              <a:t>Stack</a:t>
            </a:r>
          </a:p>
          <a:p>
            <a:pPr marL="685800" lvl="1" indent="-342900"/>
            <a:r>
              <a:rPr lang="en-US" alt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7064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and Bounds Advantages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622" y="1324018"/>
            <a:ext cx="8787653" cy="3778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Advantages</a:t>
            </a:r>
          </a:p>
          <a:p>
            <a:pPr lvl="1"/>
            <a:r>
              <a:rPr lang="en-US" altLang="en-US" sz="2100" dirty="0"/>
              <a:t>Provides </a:t>
            </a:r>
            <a:r>
              <a:rPr lang="en-US" altLang="en-US" sz="2100" dirty="0">
                <a:solidFill>
                  <a:srgbClr val="0070C0"/>
                </a:solidFill>
              </a:rPr>
              <a:t>protection</a:t>
            </a:r>
            <a:r>
              <a:rPr lang="en-US" altLang="en-US" sz="2100" dirty="0"/>
              <a:t> (both read and write) across address spaces</a:t>
            </a:r>
          </a:p>
          <a:p>
            <a:pPr lvl="1"/>
            <a:r>
              <a:rPr lang="en-US" altLang="en-US" sz="2100" dirty="0"/>
              <a:t>Supports </a:t>
            </a:r>
            <a:r>
              <a:rPr lang="en-US" altLang="en-US" sz="2100" dirty="0">
                <a:solidFill>
                  <a:srgbClr val="0070C0"/>
                </a:solidFill>
              </a:rPr>
              <a:t>dynamic relocation</a:t>
            </a:r>
          </a:p>
          <a:p>
            <a:pPr lvl="2"/>
            <a:r>
              <a:rPr lang="en-US" altLang="en-US" sz="1800" dirty="0"/>
              <a:t>Can place process at different locations initially and also move address spaces</a:t>
            </a:r>
          </a:p>
          <a:p>
            <a:pPr lvl="1"/>
            <a:r>
              <a:rPr lang="en-US" altLang="en-US" sz="2100" dirty="0">
                <a:solidFill>
                  <a:srgbClr val="0070C0"/>
                </a:solidFill>
              </a:rPr>
              <a:t>Simple</a:t>
            </a:r>
            <a:r>
              <a:rPr lang="en-US" altLang="en-US" sz="2100" dirty="0"/>
              <a:t>, inexpensive implementation</a:t>
            </a:r>
          </a:p>
          <a:p>
            <a:pPr lvl="2"/>
            <a:r>
              <a:rPr lang="en-US" altLang="en-US" sz="1800" dirty="0"/>
              <a:t>Few registers, little logic in MMU</a:t>
            </a:r>
          </a:p>
          <a:p>
            <a:pPr lvl="1"/>
            <a:r>
              <a:rPr lang="en-US" altLang="en-US" sz="2100" dirty="0">
                <a:solidFill>
                  <a:srgbClr val="0070C0"/>
                </a:solidFill>
              </a:rPr>
              <a:t>Fast</a:t>
            </a:r>
          </a:p>
          <a:p>
            <a:pPr lvl="2"/>
            <a:r>
              <a:rPr lang="en-US" altLang="en-US" sz="1800" dirty="0"/>
              <a:t>Add and compare in parallel</a:t>
            </a:r>
            <a:endParaRPr lang="en-US" altLang="en-US" sz="21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7744" y="4697081"/>
            <a:ext cx="3857944" cy="164940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100" b="0" dirty="0">
              <a:latin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67993" y="4900614"/>
            <a:ext cx="943053" cy="2356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 b="0" dirty="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11295" y="4900614"/>
            <a:ext cx="385794" cy="2356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 b="0" dirty="0">
                <a:latin typeface="Calibri" panose="020F0502020204030204" pitchFamily="34" charset="0"/>
              </a:rPr>
              <a:t>mode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39644" y="4900614"/>
            <a:ext cx="943053" cy="2356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 b="0" dirty="0">
                <a:latin typeface="Calibri" panose="020F0502020204030204" pitchFamily="34" charset="0"/>
              </a:rPr>
              <a:t>bounds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696405" y="4900615"/>
            <a:ext cx="8953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 dirty="0">
                <a:latin typeface="Calibri" panose="020F0502020204030204" pitchFamily="34" charset="0"/>
              </a:rPr>
              <a:t>registers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682324" y="4721156"/>
            <a:ext cx="55175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0" dirty="0">
                <a:latin typeface="Calibri" panose="020F0502020204030204" pitchFamily="34" charset="0"/>
              </a:rPr>
              <a:t>32 bits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796840" y="4721156"/>
            <a:ext cx="55175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0" dirty="0">
                <a:latin typeface="Calibri" panose="020F0502020204030204" pitchFamily="34" charset="0"/>
              </a:rPr>
              <a:t>32 bits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568429" y="4721156"/>
            <a:ext cx="4299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0" dirty="0">
                <a:latin typeface="Calibri" panose="020F0502020204030204" pitchFamily="34" charset="0"/>
              </a:rPr>
              <a:t>1 bit</a:t>
            </a: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2739271" y="5214786"/>
            <a:ext cx="428660" cy="51053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 b="0" dirty="0">
                <a:latin typeface="Calibri" panose="020F0502020204030204" pitchFamily="34" charset="0"/>
              </a:rPr>
              <a:t>mode 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= 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user?</a:t>
            </a:r>
            <a:endParaRPr lang="en-US" altLang="en-US" sz="1100" b="0" dirty="0">
              <a:latin typeface="Calibri" panose="020F0502020204030204" pitchFamily="3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2739271" y="5843131"/>
            <a:ext cx="428660" cy="51053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 b="0" dirty="0">
                <a:latin typeface="Calibri" panose="020F0502020204030204" pitchFamily="34" charset="0"/>
              </a:rPr>
              <a:t>&lt;</a:t>
            </a:r>
            <a:br>
              <a:rPr lang="en-US" altLang="en-US" sz="1050" b="0" dirty="0">
                <a:latin typeface="Calibri" panose="020F0502020204030204" pitchFamily="34" charset="0"/>
              </a:rPr>
            </a:br>
            <a:r>
              <a:rPr lang="en-US" altLang="en-US" sz="1050" b="0" dirty="0">
                <a:latin typeface="Calibri" panose="020F0502020204030204" pitchFamily="34" charset="0"/>
              </a:rPr>
              <a:t>bounds?</a:t>
            </a:r>
            <a:endParaRPr lang="en-US" altLang="en-US" sz="1100" b="0" dirty="0">
              <a:latin typeface="Calibri" panose="020F0502020204030204" pitchFamily="3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082199" y="5254058"/>
            <a:ext cx="342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039332" y="6196574"/>
            <a:ext cx="4286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953601" y="5607502"/>
            <a:ext cx="5143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 dirty="0"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125065" y="5882402"/>
            <a:ext cx="6429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 dirty="0"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1839084" y="5489687"/>
            <a:ext cx="900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b="0" dirty="0">
              <a:latin typeface="Calibri" panose="020F050202020403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167931" y="5489687"/>
            <a:ext cx="360074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b="0" dirty="0">
              <a:latin typeface="Calibri" panose="020F0502020204030204" pitchFamily="34" charset="0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3167931" y="6078760"/>
            <a:ext cx="120024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b="0" dirty="0">
              <a:latin typeface="Calibri" panose="020F0502020204030204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411046" y="5843131"/>
            <a:ext cx="557258" cy="43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 b="0" dirty="0">
                <a:latin typeface="Calibri" panose="020F0502020204030204" pitchFamily="34" charset="0"/>
              </a:rPr>
              <a:t>+ </a:t>
            </a:r>
            <a:br>
              <a:rPr lang="en-US" altLang="en-US" sz="1100" b="0" dirty="0">
                <a:latin typeface="Calibri" panose="020F0502020204030204" pitchFamily="34" charset="0"/>
              </a:rPr>
            </a:br>
            <a:r>
              <a:rPr lang="en-US" altLang="en-US" sz="1100" b="0" dirty="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2953601" y="5725316"/>
            <a:ext cx="0" cy="1570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b="0" dirty="0">
              <a:latin typeface="Calibri" panose="020F0502020204030204" pitchFamily="34" charset="0"/>
            </a:endParaRPr>
          </a:p>
        </p:txBody>
      </p:sp>
      <p:sp>
        <p:nvSpPr>
          <p:cNvPr id="23" name="Freeform 37"/>
          <p:cNvSpPr>
            <a:spLocks/>
          </p:cNvSpPr>
          <p:nvPr/>
        </p:nvSpPr>
        <p:spPr bwMode="auto">
          <a:xfrm>
            <a:off x="4968305" y="5489686"/>
            <a:ext cx="385794" cy="589073"/>
          </a:xfrm>
          <a:custGeom>
            <a:avLst/>
            <a:gdLst>
              <a:gd name="T0" fmla="*/ 0 w 432"/>
              <a:gd name="T1" fmla="*/ 720 h 720"/>
              <a:gd name="T2" fmla="*/ 432 w 432"/>
              <a:gd name="T3" fmla="*/ 720 h 720"/>
              <a:gd name="T4" fmla="*/ 432 w 43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720">
                <a:moveTo>
                  <a:pt x="0" y="720"/>
                </a:moveTo>
                <a:lnTo>
                  <a:pt x="432" y="720"/>
                </a:lnTo>
                <a:lnTo>
                  <a:pt x="432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b="0" dirty="0">
              <a:latin typeface="Calibri" panose="020F0502020204030204" pitchFamily="34" charset="0"/>
            </a:endParaRPr>
          </a:p>
        </p:txBody>
      </p:sp>
      <p:sp>
        <p:nvSpPr>
          <p:cNvPr id="24" name="Freeform 38"/>
          <p:cNvSpPr>
            <a:spLocks/>
          </p:cNvSpPr>
          <p:nvPr/>
        </p:nvSpPr>
        <p:spPr bwMode="auto">
          <a:xfrm>
            <a:off x="1967682" y="6353660"/>
            <a:ext cx="985919" cy="157086"/>
          </a:xfrm>
          <a:custGeom>
            <a:avLst/>
            <a:gdLst>
              <a:gd name="T0" fmla="*/ 1104 w 1104"/>
              <a:gd name="T1" fmla="*/ 0 h 192"/>
              <a:gd name="T2" fmla="*/ 1104 w 1104"/>
              <a:gd name="T3" fmla="*/ 192 h 192"/>
              <a:gd name="T4" fmla="*/ 0 w 1104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">
                <a:moveTo>
                  <a:pt x="1104" y="0"/>
                </a:moveTo>
                <a:lnTo>
                  <a:pt x="1104" y="192"/>
                </a:lnTo>
                <a:lnTo>
                  <a:pt x="0" y="19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b="0" dirty="0">
              <a:latin typeface="Calibri" panose="020F0502020204030204" pitchFamily="34" charset="0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1851587" y="6271027"/>
            <a:ext cx="153067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0" b="0" dirty="0">
                <a:latin typeface="Calibri" panose="020F0502020204030204" pitchFamily="34" charset="0"/>
              </a:rPr>
              <a:t>error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1924816" y="5085184"/>
            <a:ext cx="6683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logical</a:t>
            </a:r>
            <a:br>
              <a:rPr lang="en-US" altLang="en-US" sz="1200" b="0" dirty="0">
                <a:latin typeface="Calibri" panose="020F0502020204030204" pitchFamily="34" charset="0"/>
              </a:rPr>
            </a:br>
            <a:r>
              <a:rPr lang="en-US" altLang="en-US" sz="1200" b="0" dirty="0"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6186214" y="5085185"/>
            <a:ext cx="679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dirty="0">
                <a:latin typeface="Calibri" panose="020F0502020204030204" pitchFamily="34" charset="0"/>
              </a:rPr>
              <a:t>physical</a:t>
            </a:r>
            <a:br>
              <a:rPr lang="en-US" altLang="en-US" sz="1200" b="0" dirty="0">
                <a:latin typeface="Calibri" panose="020F0502020204030204" pitchFamily="34" charset="0"/>
              </a:rPr>
            </a:br>
            <a:r>
              <a:rPr lang="en-US" altLang="en-US" sz="1200" b="0" dirty="0">
                <a:latin typeface="Calibri" panose="020F0502020204030204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7999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and Bounds Disadvantages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59" y="1772816"/>
            <a:ext cx="8174693" cy="41136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process must be </a:t>
            </a:r>
            <a:r>
              <a:rPr lang="en-US" altLang="en-US" dirty="0">
                <a:solidFill>
                  <a:srgbClr val="0070C0"/>
                </a:solidFill>
              </a:rPr>
              <a:t>allocated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contiguously</a:t>
            </a:r>
            <a:r>
              <a:rPr lang="en-US" altLang="en-US" dirty="0"/>
              <a:t> in physical memory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Must allocate memory that may not be used by process</a:t>
            </a:r>
          </a:p>
          <a:p>
            <a:pPr marL="433366" lvl="2" indent="0">
              <a:lnSpc>
                <a:spcPct val="90000"/>
              </a:lnSpc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No partial sharing</a:t>
            </a:r>
            <a:r>
              <a:rPr lang="en-US" altLang="en-US" dirty="0"/>
              <a:t>: Cannot share limited parts of address space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2">
              <a:lnSpc>
                <a:spcPct val="90000"/>
              </a:lnSpc>
            </a:pPr>
            <a:endParaRPr lang="en-US" altLang="en-US" sz="14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057462" y="34155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790763" y="365486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790763" y="528364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790763" y="3682598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790763" y="4101349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605990" y="4579419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612714" y="5022893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8883" y="3560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1990" y="57385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2</a:t>
            </a:r>
            <a:r>
              <a:rPr lang="en-US" sz="1800" b="0" baseline="30000" dirty="0">
                <a:latin typeface="Calibri" panose="020F0502020204030204" pitchFamily="34" charset="0"/>
              </a:rPr>
              <a:t>n</a:t>
            </a:r>
            <a:r>
              <a:rPr lang="en-US" sz="1800" b="0" dirty="0">
                <a:latin typeface="Calibri" panose="020F050202020403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990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5) Segmentation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14843"/>
            <a:ext cx="8134352" cy="3223022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Divide</a:t>
            </a:r>
            <a:r>
              <a:rPr lang="en-US" altLang="en-US" dirty="0"/>
              <a:t> address space into </a:t>
            </a:r>
            <a:r>
              <a:rPr lang="en-US" altLang="en-US" dirty="0">
                <a:solidFill>
                  <a:srgbClr val="0070C0"/>
                </a:solidFill>
              </a:rPr>
              <a:t>logical segments</a:t>
            </a:r>
          </a:p>
          <a:p>
            <a:pPr lvl="1"/>
            <a:r>
              <a:rPr lang="en-US" altLang="en-US" dirty="0"/>
              <a:t>Each segment corresponds to logical entity in address space</a:t>
            </a:r>
          </a:p>
          <a:p>
            <a:pPr lvl="2"/>
            <a:r>
              <a:rPr lang="en-US" altLang="en-US" dirty="0"/>
              <a:t>code, stack, heap</a:t>
            </a:r>
          </a:p>
          <a:p>
            <a:r>
              <a:rPr lang="en-US" altLang="en-US" dirty="0"/>
              <a:t>Each segment can </a:t>
            </a:r>
            <a:r>
              <a:rPr lang="en-US" altLang="en-US" dirty="0">
                <a:solidFill>
                  <a:srgbClr val="0070C0"/>
                </a:solidFill>
              </a:rPr>
              <a:t>independently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be placed separately in physical memory</a:t>
            </a:r>
          </a:p>
          <a:p>
            <a:pPr lvl="1"/>
            <a:r>
              <a:rPr lang="en-US" altLang="en-US" dirty="0"/>
              <a:t>grow and shrink</a:t>
            </a:r>
          </a:p>
          <a:p>
            <a:pPr lvl="1"/>
            <a:r>
              <a:rPr lang="en-US" altLang="en-US" dirty="0"/>
              <a:t>be protected (separate read/write/execute protection bits)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23213" y="3837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656514" y="4077072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656514" y="5705847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656514" y="4104804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656514" y="4523555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471741" y="5001625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478465" y="5445099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4634" y="3982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7741" y="61607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2</a:t>
            </a:r>
            <a:r>
              <a:rPr lang="en-US" sz="1800" b="0" baseline="30000" dirty="0">
                <a:latin typeface="Calibri" panose="020F0502020204030204" pitchFamily="34" charset="0"/>
              </a:rPr>
              <a:t>n</a:t>
            </a:r>
            <a:r>
              <a:rPr lang="en-US" sz="1800" b="0" dirty="0">
                <a:latin typeface="Calibri" panose="020F050202020403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40367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Segmented Addressing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754" y="1340768"/>
            <a:ext cx="8134352" cy="4392488"/>
          </a:xfrm>
        </p:spPr>
        <p:txBody>
          <a:bodyPr/>
          <a:lstStyle/>
          <a:p>
            <a:r>
              <a:rPr lang="en-US" altLang="en-US" dirty="0"/>
              <a:t>Process now specifies </a:t>
            </a:r>
            <a:r>
              <a:rPr lang="en-US" altLang="en-US" dirty="0">
                <a:solidFill>
                  <a:srgbClr val="0070C0"/>
                </a:solidFill>
              </a:rPr>
              <a:t>base and offset </a:t>
            </a:r>
            <a:r>
              <a:rPr lang="en-US" altLang="en-US" dirty="0"/>
              <a:t>within segment</a:t>
            </a:r>
          </a:p>
          <a:p>
            <a:r>
              <a:rPr lang="en-US" altLang="en-US" dirty="0"/>
              <a:t>How does process designate a particular segment?</a:t>
            </a:r>
          </a:p>
          <a:p>
            <a:pPr lvl="1"/>
            <a:r>
              <a:rPr lang="en-US" altLang="en-US" dirty="0"/>
              <a:t>Use part of logical address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Top bits </a:t>
            </a:r>
            <a:r>
              <a:rPr lang="en-US" altLang="en-US" dirty="0"/>
              <a:t>of logical address select </a:t>
            </a:r>
            <a:r>
              <a:rPr lang="en-US" altLang="en-US" dirty="0">
                <a:solidFill>
                  <a:srgbClr val="0070C0"/>
                </a:solidFill>
              </a:rPr>
              <a:t>segment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Low bits </a:t>
            </a:r>
            <a:r>
              <a:rPr lang="en-US" altLang="en-US" dirty="0"/>
              <a:t>of logical address select </a:t>
            </a:r>
            <a:r>
              <a:rPr lang="en-US" altLang="en-US" dirty="0">
                <a:solidFill>
                  <a:srgbClr val="0070C0"/>
                </a:solidFill>
              </a:rPr>
              <a:t>offset</a:t>
            </a:r>
            <a:r>
              <a:rPr lang="en-US" altLang="en-US" dirty="0"/>
              <a:t> within segment</a:t>
            </a:r>
          </a:p>
          <a:p>
            <a:pPr marL="776266" lvl="2" indent="-342900"/>
            <a:endParaRPr lang="en-US" altLang="en-US" dirty="0"/>
          </a:p>
          <a:p>
            <a:r>
              <a:rPr lang="en-US" altLang="en-US" dirty="0"/>
              <a:t>What if small address space, not enough bits?</a:t>
            </a:r>
          </a:p>
          <a:p>
            <a:pPr lvl="1"/>
            <a:r>
              <a:rPr lang="en-US" altLang="en-US" dirty="0"/>
              <a:t>Implicitly by type of memory reference</a:t>
            </a:r>
          </a:p>
          <a:p>
            <a:pPr lvl="1"/>
            <a:r>
              <a:rPr lang="en-US" altLang="en-US" dirty="0"/>
              <a:t>Special registers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5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Segmentation Implementation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4914900"/>
            <a:ext cx="6343650" cy="1143000"/>
          </a:xfrm>
        </p:spPr>
        <p:txBody>
          <a:bodyPr/>
          <a:lstStyle/>
          <a:p>
            <a:pPr lvl="1">
              <a:buFont typeface="Times" charset="0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6900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92846"/>
              </p:ext>
            </p:extLst>
          </p:nvPr>
        </p:nvGraphicFramePr>
        <p:xfrm>
          <a:off x="2000250" y="2857500"/>
          <a:ext cx="4572000" cy="17145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Segment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0x6ff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0x0000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0x4ff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0x3000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0xfff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0x0000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006" name="Rectangle 46"/>
          <p:cNvSpPr>
            <a:spLocks noChangeArrowheads="1"/>
          </p:cNvSpPr>
          <p:nvPr/>
        </p:nvSpPr>
        <p:spPr bwMode="auto">
          <a:xfrm>
            <a:off x="171450" y="1291847"/>
            <a:ext cx="880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halkboard" charset="0"/>
              </a:defRPr>
            </a:lvl1pPr>
            <a:lvl2pPr marL="742950" indent="-285750">
              <a:spcBef>
                <a:spcPct val="20000"/>
              </a:spcBef>
              <a:buFont typeface="Times" charset="0"/>
              <a:buChar char="•"/>
              <a:defRPr sz="2400">
                <a:solidFill>
                  <a:schemeClr val="tx1"/>
                </a:solidFill>
                <a:latin typeface="Chalkboard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</a:defRPr>
            </a:lvl3pPr>
            <a:lvl4pPr marL="1600200" indent="-228600">
              <a:spcBef>
                <a:spcPct val="20000"/>
              </a:spcBef>
              <a:buFont typeface="Times" charset="0"/>
              <a:buChar char="•"/>
              <a:defRPr>
                <a:solidFill>
                  <a:schemeClr val="tx1"/>
                </a:solidFill>
                <a:latin typeface="Chalkboard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MMU contains Segment Table (per process)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Each segment has own base and bounds, protection bits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Example</a:t>
            </a:r>
            <a:r>
              <a:rPr lang="en-US" altLang="en-US" sz="2000" b="0" dirty="0">
                <a:latin typeface="Calibri" panose="020F0502020204030204" pitchFamily="34" charset="0"/>
              </a:rPr>
              <a:t>: 14 bit logical address, 4 segments; how many bits for segment? How many bits for offset?</a:t>
            </a:r>
          </a:p>
        </p:txBody>
      </p:sp>
      <p:sp>
        <p:nvSpPr>
          <p:cNvPr id="2" name="Rectangle 1"/>
          <p:cNvSpPr/>
          <p:nvPr/>
        </p:nvSpPr>
        <p:spPr>
          <a:xfrm>
            <a:off x="6791144" y="3182677"/>
            <a:ext cx="184441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  <a:t>remember: </a:t>
            </a:r>
            <a:br>
              <a:rPr lang="en-US" alt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en-US" alt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  <a:t>1 hex digit-&gt;4 bits</a:t>
            </a:r>
          </a:p>
        </p:txBody>
      </p:sp>
    </p:spTree>
    <p:extLst>
      <p:ext uri="{BB962C8B-B14F-4D97-AF65-F5344CB8AC3E}">
        <p14:creationId xmlns:p14="http://schemas.microsoft.com/office/powerpoint/2010/main" val="11809688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Segmentation Implementation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717032"/>
            <a:ext cx="6610045" cy="1143000"/>
          </a:xfrm>
        </p:spPr>
        <p:txBody>
          <a:bodyPr/>
          <a:lstStyle/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Segment =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VirtualAddress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SEG_MASK) &gt;&gt; SEG_SHIFT </a:t>
            </a:r>
          </a:p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Offset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VirtualAddress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OFFSET_MASK </a:t>
            </a:r>
          </a:p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(Offset &gt;= Bounds[Segment]) </a:t>
            </a:r>
          </a:p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RaiseException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(PROTECTION_FAULT) </a:t>
            </a:r>
          </a:p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 </a:t>
            </a:r>
          </a:p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PhysAddr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Base[Segment] + Offset </a:t>
            </a:r>
          </a:p>
          <a:p>
            <a:pPr lvl="1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Register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AccessMemory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PhysAddr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lvl="1">
              <a:buFont typeface="Times" charset="0"/>
              <a:buNone/>
            </a:pPr>
            <a:endParaRPr lang="en-US" alt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alt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2444B-C73B-284C-BBA5-63D37209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77" y="1412776"/>
            <a:ext cx="6610045" cy="14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324528" cy="762000"/>
          </a:xfrm>
        </p:spPr>
        <p:txBody>
          <a:bodyPr/>
          <a:lstStyle/>
          <a:p>
            <a:r>
              <a:rPr lang="en-US" altLang="en-US" dirty="0"/>
              <a:t>Quiz: Address Translations with Segmentation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4914900"/>
            <a:ext cx="6343650" cy="1143000"/>
          </a:xfrm>
        </p:spPr>
        <p:txBody>
          <a:bodyPr/>
          <a:lstStyle/>
          <a:p>
            <a:pPr lvl="1">
              <a:buFont typeface="Times" charset="0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6900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91795"/>
              </p:ext>
            </p:extLst>
          </p:nvPr>
        </p:nvGraphicFramePr>
        <p:xfrm>
          <a:off x="2000250" y="2857500"/>
          <a:ext cx="4572000" cy="17145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Segment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0x6ff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0x0000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0x4ff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0x3000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0xfff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0x0000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0x000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halkboard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Chalkboard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007" name="Rectangle 47"/>
          <p:cNvSpPr>
            <a:spLocks noChangeArrowheads="1"/>
          </p:cNvSpPr>
          <p:nvPr/>
        </p:nvSpPr>
        <p:spPr bwMode="auto">
          <a:xfrm>
            <a:off x="363070" y="4713194"/>
            <a:ext cx="867335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halkboard" charset="0"/>
              </a:defRPr>
            </a:lvl1pPr>
            <a:lvl2pPr marL="742950" indent="-285750">
              <a:spcBef>
                <a:spcPct val="20000"/>
              </a:spcBef>
              <a:buFont typeface="Times" charset="0"/>
              <a:buChar char="•"/>
              <a:defRPr sz="2400">
                <a:solidFill>
                  <a:schemeClr val="tx1"/>
                </a:solidFill>
                <a:latin typeface="Chalkboard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</a:defRPr>
            </a:lvl3pPr>
            <a:lvl4pPr marL="1600200" indent="-228600">
              <a:spcBef>
                <a:spcPct val="20000"/>
              </a:spcBef>
              <a:buFont typeface="Times" charset="0"/>
              <a:buChar char="•"/>
              <a:defRPr>
                <a:solidFill>
                  <a:schemeClr val="tx1"/>
                </a:solidFill>
                <a:latin typeface="Chalkboard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Translate logical addresses (in hex) to physical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0x0240: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0x1108: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0x265c: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0x3002: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35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1144" y="3182677"/>
            <a:ext cx="184441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  <a:t>remember: </a:t>
            </a:r>
            <a:br>
              <a:rPr lang="en-US" alt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en-US" altLang="en-US" sz="1800" b="0" dirty="0">
                <a:solidFill>
                  <a:schemeClr val="bg2"/>
                </a:solidFill>
                <a:latin typeface="Calibri" panose="020F0502020204030204" pitchFamily="34" charset="0"/>
              </a:rPr>
              <a:t>1 hex digit-&gt;4 bits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E7C1E88-51E4-A848-BA97-9617C794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291847"/>
            <a:ext cx="880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halkboard" charset="0"/>
              </a:defRPr>
            </a:lvl1pPr>
            <a:lvl2pPr marL="742950" indent="-285750">
              <a:spcBef>
                <a:spcPct val="20000"/>
              </a:spcBef>
              <a:buFont typeface="Times" charset="0"/>
              <a:buChar char="•"/>
              <a:defRPr sz="2400">
                <a:solidFill>
                  <a:schemeClr val="tx1"/>
                </a:solidFill>
                <a:latin typeface="Chalkboard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</a:defRPr>
            </a:lvl3pPr>
            <a:lvl4pPr marL="1600200" indent="-228600">
              <a:spcBef>
                <a:spcPct val="20000"/>
              </a:spcBef>
              <a:buFont typeface="Times" charset="0"/>
              <a:buChar char="•"/>
              <a:defRPr>
                <a:solidFill>
                  <a:schemeClr val="tx1"/>
                </a:solidFill>
                <a:latin typeface="Chalkboard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MMU contains Segment Table (per process)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Each segment has own base and bounds, protection bits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Example: 14 bit logical address, 4 segments; how many bits for segment? How many bits for offset?</a:t>
            </a:r>
          </a:p>
        </p:txBody>
      </p:sp>
    </p:spTree>
    <p:extLst>
      <p:ext uri="{BB962C8B-B14F-4D97-AF65-F5344CB8AC3E}">
        <p14:creationId xmlns:p14="http://schemas.microsoft.com/office/powerpoint/2010/main" val="1965262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heap (seg1)</a:t>
            </a:r>
          </a:p>
        </p:txBody>
      </p:sp>
      <p:sp>
        <p:nvSpPr>
          <p:cNvPr id="1301" name="Shape 1301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stack (seg2)</a:t>
            </a:r>
          </a:p>
        </p:txBody>
      </p:sp>
      <p:sp>
        <p:nvSpPr>
          <p:cNvPr id="1304" name="Shape 1304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1619438" y="325558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Shape 1307"/>
          <p:cNvSpPr/>
          <p:nvPr/>
        </p:nvSpPr>
        <p:spPr>
          <a:xfrm>
            <a:off x="1619438" y="363732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0x2000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Shape 1308"/>
          <p:cNvSpPr/>
          <p:nvPr/>
        </p:nvSpPr>
        <p:spPr>
          <a:xfrm>
            <a:off x="1619438" y="403916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1723633" y="2451910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0x800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1619438" y="285374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0x1200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1723633" y="2050074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1827829" y="1648239"/>
            <a:ext cx="45485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x00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4400643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0x2010, R1</a:t>
            </a:r>
          </a:p>
        </p:txBody>
      </p:sp>
      <p:sp>
        <p:nvSpPr>
          <p:cNvPr id="1314" name="Shape 1314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15" name="Shape 1315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4400643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Virtual</a:t>
            </a:r>
            <a:r>
              <a:rPr lang="en-US" sz="1600" dirty="0">
                <a:solidFill>
                  <a:srgbClr val="000000"/>
                </a:solidFill>
              </a:rPr>
              <a:t> (hex)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6141932" y="1648237"/>
            <a:ext cx="180260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5116" y="47269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Segment numbers: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0: </a:t>
            </a:r>
            <a:r>
              <a:rPr lang="en-US" sz="16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code+data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1: heap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2: stack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99845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heap (seg1)</a:t>
            </a:r>
          </a:p>
        </p:txBody>
      </p:sp>
      <p:sp>
        <p:nvSpPr>
          <p:cNvPr id="1320" name="Shape 1320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stack (seg2)</a:t>
            </a:r>
          </a:p>
        </p:txBody>
      </p:sp>
      <p:sp>
        <p:nvSpPr>
          <p:cNvPr id="1323" name="Shape 1323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24" name="Shape 1324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4400643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0x2010, R1</a:t>
            </a:r>
          </a:p>
        </p:txBody>
      </p:sp>
      <p:sp>
        <p:nvSpPr>
          <p:cNvPr id="1333" name="Shape 1333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34" name="Shape 1334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4400643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Virtual</a:t>
            </a:r>
            <a:r>
              <a:rPr lang="en-US" sz="1600" dirty="0">
                <a:solidFill>
                  <a:srgbClr val="000000"/>
                </a:solidFill>
              </a:rPr>
              <a:t> (hex)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6141932" y="1648237"/>
            <a:ext cx="1946474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337" name="Shape 1337"/>
          <p:cNvSpPr/>
          <p:nvPr/>
        </p:nvSpPr>
        <p:spPr>
          <a:xfrm>
            <a:off x="6141931" y="1916128"/>
            <a:ext cx="256167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 + 0x010 = 0x1610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3632061" y="337311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5116" y="47269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Segment numbers: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0: </a:t>
            </a:r>
            <a:r>
              <a:rPr lang="en-US" sz="16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code+data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1: heap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2: stack</a:t>
            </a:r>
          </a:p>
        </p:txBody>
      </p:sp>
      <p:sp>
        <p:nvSpPr>
          <p:cNvPr id="24" name="Shape 1306"/>
          <p:cNvSpPr/>
          <p:nvPr/>
        </p:nvSpPr>
        <p:spPr>
          <a:xfrm>
            <a:off x="1619438" y="325558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Shape 1307"/>
          <p:cNvSpPr/>
          <p:nvPr/>
        </p:nvSpPr>
        <p:spPr>
          <a:xfrm>
            <a:off x="1619438" y="363732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0x2000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Shape 1308"/>
          <p:cNvSpPr/>
          <p:nvPr/>
        </p:nvSpPr>
        <p:spPr>
          <a:xfrm>
            <a:off x="1619438" y="403916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hape 1309"/>
          <p:cNvSpPr/>
          <p:nvPr/>
        </p:nvSpPr>
        <p:spPr>
          <a:xfrm>
            <a:off x="1723633" y="2451910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0x800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310"/>
          <p:cNvSpPr/>
          <p:nvPr/>
        </p:nvSpPr>
        <p:spPr>
          <a:xfrm>
            <a:off x="1619438" y="285374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0x1200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Shape 1311"/>
          <p:cNvSpPr/>
          <p:nvPr/>
        </p:nvSpPr>
        <p:spPr>
          <a:xfrm>
            <a:off x="1723633" y="2050074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Shape 1312"/>
          <p:cNvSpPr/>
          <p:nvPr/>
        </p:nvSpPr>
        <p:spPr>
          <a:xfrm>
            <a:off x="1827829" y="1648239"/>
            <a:ext cx="45485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x00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913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heap (seg1)</a:t>
            </a:r>
          </a:p>
        </p:txBody>
      </p:sp>
      <p:sp>
        <p:nvSpPr>
          <p:cNvPr id="1341" name="Shape 1341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stack (seg2)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4400643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0x2010, R1</a:t>
            </a:r>
          </a:p>
        </p:txBody>
      </p:sp>
      <p:sp>
        <p:nvSpPr>
          <p:cNvPr id="1354" name="Shape 1354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55" name="Shape 1355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4400643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Virtual</a:t>
            </a:r>
            <a:r>
              <a:rPr lang="en-US" sz="1600" dirty="0">
                <a:solidFill>
                  <a:srgbClr val="000000"/>
                </a:solidFill>
              </a:rPr>
              <a:t> (hex)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6141931" y="1648237"/>
            <a:ext cx="210524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141932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4400643" y="2184019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0x1010, R1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75116" y="47269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Segment numbers: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0: </a:t>
            </a:r>
            <a:r>
              <a:rPr lang="en-US" sz="16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code+data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1: heap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2: stack</a:t>
            </a:r>
          </a:p>
        </p:txBody>
      </p:sp>
      <p:sp>
        <p:nvSpPr>
          <p:cNvPr id="23" name="Shape 1306"/>
          <p:cNvSpPr/>
          <p:nvPr/>
        </p:nvSpPr>
        <p:spPr>
          <a:xfrm>
            <a:off x="1619438" y="325558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Shape 1307"/>
          <p:cNvSpPr/>
          <p:nvPr/>
        </p:nvSpPr>
        <p:spPr>
          <a:xfrm>
            <a:off x="1619438" y="363732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0x2000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Shape 1308"/>
          <p:cNvSpPr/>
          <p:nvPr/>
        </p:nvSpPr>
        <p:spPr>
          <a:xfrm>
            <a:off x="1619438" y="403916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Shape 1309"/>
          <p:cNvSpPr/>
          <p:nvPr/>
        </p:nvSpPr>
        <p:spPr>
          <a:xfrm>
            <a:off x="1723633" y="2451910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0x800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hape 1310"/>
          <p:cNvSpPr/>
          <p:nvPr/>
        </p:nvSpPr>
        <p:spPr>
          <a:xfrm>
            <a:off x="1619438" y="285374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0x1200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311"/>
          <p:cNvSpPr/>
          <p:nvPr/>
        </p:nvSpPr>
        <p:spPr>
          <a:xfrm>
            <a:off x="1723633" y="2050074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Shape 1312"/>
          <p:cNvSpPr/>
          <p:nvPr/>
        </p:nvSpPr>
        <p:spPr>
          <a:xfrm>
            <a:off x="1827829" y="1648239"/>
            <a:ext cx="45485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x00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Shape 1337"/>
          <p:cNvSpPr/>
          <p:nvPr/>
        </p:nvSpPr>
        <p:spPr>
          <a:xfrm>
            <a:off x="6141931" y="1916128"/>
            <a:ext cx="256167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 + 0x010 = 0x1610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Organization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507288" cy="5256584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Memory is freed in opposite order from allocation</a:t>
            </a:r>
          </a:p>
          <a:p>
            <a:pPr marL="211920" lvl="1" indent="0">
              <a:buNone/>
            </a:pPr>
            <a:r>
              <a:rPr lang="en-US" altLang="en-US" sz="1600" dirty="0" err="1">
                <a:latin typeface="Courier" charset="0"/>
              </a:rPr>
              <a:t>alloc</a:t>
            </a:r>
            <a:r>
              <a:rPr lang="en-US" altLang="en-US" sz="1600" dirty="0">
                <a:latin typeface="Courier" charset="0"/>
              </a:rPr>
              <a:t>(A);</a:t>
            </a:r>
          </a:p>
          <a:p>
            <a:pPr marL="211920" lvl="1" indent="0">
              <a:buNone/>
            </a:pPr>
            <a:r>
              <a:rPr lang="en-US" altLang="en-US" sz="1600" dirty="0" err="1">
                <a:latin typeface="Courier" charset="0"/>
              </a:rPr>
              <a:t>alloc</a:t>
            </a:r>
            <a:r>
              <a:rPr lang="en-US" altLang="en-US" sz="1600" dirty="0">
                <a:latin typeface="Courier" charset="0"/>
              </a:rPr>
              <a:t>(B);</a:t>
            </a:r>
          </a:p>
          <a:p>
            <a:pPr marL="211920" lvl="1" indent="0">
              <a:buNone/>
            </a:pPr>
            <a:r>
              <a:rPr lang="en-US" altLang="en-US" sz="1600" dirty="0" err="1">
                <a:latin typeface="Courier" charset="0"/>
              </a:rPr>
              <a:t>alloc</a:t>
            </a:r>
            <a:r>
              <a:rPr lang="en-US" altLang="en-US" sz="1600" dirty="0">
                <a:latin typeface="Courier" charset="0"/>
              </a:rPr>
              <a:t>(C);</a:t>
            </a:r>
          </a:p>
          <a:p>
            <a:pPr marL="211920" lvl="1" indent="0">
              <a:buNone/>
            </a:pPr>
            <a:r>
              <a:rPr lang="en-US" altLang="en-US" sz="1600" dirty="0">
                <a:latin typeface="Courier" charset="0"/>
              </a:rPr>
              <a:t>free(C);</a:t>
            </a:r>
          </a:p>
          <a:p>
            <a:pPr marL="211920" lvl="1" indent="0">
              <a:buNone/>
            </a:pPr>
            <a:r>
              <a:rPr lang="en-US" altLang="en-US" sz="1600" dirty="0" err="1">
                <a:latin typeface="Courier" charset="0"/>
              </a:rPr>
              <a:t>alloc</a:t>
            </a:r>
            <a:r>
              <a:rPr lang="en-US" altLang="en-US" sz="1600" dirty="0">
                <a:latin typeface="Courier" charset="0"/>
              </a:rPr>
              <a:t>(D);</a:t>
            </a:r>
          </a:p>
          <a:p>
            <a:pPr marL="211920" lvl="1" indent="0">
              <a:buNone/>
            </a:pPr>
            <a:r>
              <a:rPr lang="en-US" altLang="en-US" sz="1600" dirty="0">
                <a:latin typeface="Courier" charset="0"/>
              </a:rPr>
              <a:t>free(D);</a:t>
            </a:r>
          </a:p>
          <a:p>
            <a:pPr marL="211920" lvl="1" indent="0">
              <a:buNone/>
            </a:pPr>
            <a:r>
              <a:rPr lang="en-US" altLang="en-US" sz="1600" dirty="0">
                <a:latin typeface="Courier" charset="0"/>
              </a:rPr>
              <a:t>free(B);</a:t>
            </a:r>
          </a:p>
          <a:p>
            <a:pPr marL="211920" lvl="1" indent="0">
              <a:buNone/>
            </a:pPr>
            <a:r>
              <a:rPr lang="en-US" altLang="en-US" sz="1600" dirty="0">
                <a:latin typeface="Courier" charset="0"/>
              </a:rPr>
              <a:t>free(A);</a:t>
            </a:r>
          </a:p>
          <a:p>
            <a:r>
              <a:rPr lang="en-US" altLang="en-US" dirty="0"/>
              <a:t>Simple and efficient implementation: </a:t>
            </a:r>
            <a:br>
              <a:rPr lang="en-US" altLang="en-US" dirty="0"/>
            </a:br>
            <a:r>
              <a:rPr lang="en-US" altLang="en-US" dirty="0"/>
              <a:t>Pointer separates allocated and freed space</a:t>
            </a:r>
          </a:p>
          <a:p>
            <a:pPr marL="497670" lvl="1"/>
            <a:r>
              <a:rPr lang="en-US" altLang="en-US" sz="1800" dirty="0"/>
              <a:t>Allocate: Increment pointer</a:t>
            </a:r>
          </a:p>
          <a:p>
            <a:pPr marL="497670" lvl="1"/>
            <a:r>
              <a:rPr lang="en-US" altLang="en-US" sz="1800" dirty="0"/>
              <a:t>Free: Decrement pointer</a:t>
            </a:r>
          </a:p>
          <a:p>
            <a:pPr marL="276225" indent="-285750"/>
            <a:r>
              <a:rPr lang="en-US" altLang="en-US" dirty="0"/>
              <a:t>No fragmentation	</a:t>
            </a:r>
          </a:p>
          <a:p>
            <a:endParaRPr lang="en-US" altLang="en-US" sz="1600" dirty="0">
              <a:latin typeface="Courier" charset="0"/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714501" y="4114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777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heap (seg1)</a:t>
            </a:r>
          </a:p>
        </p:txBody>
      </p:sp>
      <p:sp>
        <p:nvSpPr>
          <p:cNvPr id="1362" name="Shape 1362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stack (seg2)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400643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0x2010, R1</a:t>
            </a:r>
          </a:p>
        </p:txBody>
      </p:sp>
      <p:sp>
        <p:nvSpPr>
          <p:cNvPr id="1375" name="Shape 1375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76" name="Shape 1376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4400643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Virtual</a:t>
            </a:r>
            <a:r>
              <a:rPr lang="en-US" sz="1600" dirty="0">
                <a:solidFill>
                  <a:srgbClr val="000000"/>
                </a:solidFill>
              </a:rPr>
              <a:t> (hex)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6141932" y="1648237"/>
            <a:ext cx="2040671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380" name="Shape 1380"/>
          <p:cNvSpPr/>
          <p:nvPr/>
        </p:nvSpPr>
        <p:spPr>
          <a:xfrm>
            <a:off x="4400643" y="2184019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0x1010, R1</a:t>
            </a:r>
          </a:p>
        </p:txBody>
      </p:sp>
      <p:sp>
        <p:nvSpPr>
          <p:cNvPr id="1381" name="Shape 1381"/>
          <p:cNvSpPr/>
          <p:nvPr/>
        </p:nvSpPr>
        <p:spPr>
          <a:xfrm>
            <a:off x="6141932" y="2184019"/>
            <a:ext cx="2166201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 + 0x010 = 0x410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3632061" y="2180999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5116" y="47269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Segment numbers: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0: </a:t>
            </a:r>
            <a:r>
              <a:rPr lang="en-US" sz="16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code+data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1: heap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2: stack</a:t>
            </a:r>
          </a:p>
        </p:txBody>
      </p:sp>
      <p:sp>
        <p:nvSpPr>
          <p:cNvPr id="25" name="Shape 1306"/>
          <p:cNvSpPr/>
          <p:nvPr/>
        </p:nvSpPr>
        <p:spPr>
          <a:xfrm>
            <a:off x="1619438" y="325558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Shape 1307"/>
          <p:cNvSpPr/>
          <p:nvPr/>
        </p:nvSpPr>
        <p:spPr>
          <a:xfrm>
            <a:off x="1619438" y="363732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0x2000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hape 1308"/>
          <p:cNvSpPr/>
          <p:nvPr/>
        </p:nvSpPr>
        <p:spPr>
          <a:xfrm>
            <a:off x="1619438" y="403916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309"/>
          <p:cNvSpPr/>
          <p:nvPr/>
        </p:nvSpPr>
        <p:spPr>
          <a:xfrm>
            <a:off x="1723633" y="2451910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0x800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Shape 1310"/>
          <p:cNvSpPr/>
          <p:nvPr/>
        </p:nvSpPr>
        <p:spPr>
          <a:xfrm>
            <a:off x="1619438" y="285374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0x1200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1723633" y="2050074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1827829" y="1648239"/>
            <a:ext cx="45485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x00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Shape 1337"/>
          <p:cNvSpPr/>
          <p:nvPr/>
        </p:nvSpPr>
        <p:spPr>
          <a:xfrm>
            <a:off x="6141931" y="1916128"/>
            <a:ext cx="256167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 + 0x010 = 0x1610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35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heap (seg1)</a:t>
            </a:r>
          </a:p>
        </p:txBody>
      </p:sp>
      <p:sp>
        <p:nvSpPr>
          <p:cNvPr id="1385" name="Shape 1385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stack (seg2)</a:t>
            </a:r>
          </a:p>
        </p:txBody>
      </p:sp>
      <p:sp>
        <p:nvSpPr>
          <p:cNvPr id="1388" name="Shape 1388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4400643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0x2010, R1</a:t>
            </a:r>
          </a:p>
        </p:txBody>
      </p:sp>
      <p:sp>
        <p:nvSpPr>
          <p:cNvPr id="1398" name="Shape 1398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399" name="Shape 1399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4400643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1401" name="Shape 1401"/>
          <p:cNvSpPr/>
          <p:nvPr/>
        </p:nvSpPr>
        <p:spPr>
          <a:xfrm>
            <a:off x="6141932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400643" y="2184019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0x1010, R1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400643" y="2451910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0x1100, R1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5116" y="47269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Segment numbers: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0: </a:t>
            </a:r>
            <a:r>
              <a:rPr lang="en-US" sz="16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code+data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1: heap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2: stack</a:t>
            </a:r>
          </a:p>
        </p:txBody>
      </p:sp>
      <p:sp>
        <p:nvSpPr>
          <p:cNvPr id="25" name="Shape 1306"/>
          <p:cNvSpPr/>
          <p:nvPr/>
        </p:nvSpPr>
        <p:spPr>
          <a:xfrm>
            <a:off x="1619438" y="325558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Shape 1307"/>
          <p:cNvSpPr/>
          <p:nvPr/>
        </p:nvSpPr>
        <p:spPr>
          <a:xfrm>
            <a:off x="1619438" y="363732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0x2000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hape 1308"/>
          <p:cNvSpPr/>
          <p:nvPr/>
        </p:nvSpPr>
        <p:spPr>
          <a:xfrm>
            <a:off x="1619438" y="403916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309"/>
          <p:cNvSpPr/>
          <p:nvPr/>
        </p:nvSpPr>
        <p:spPr>
          <a:xfrm>
            <a:off x="1723633" y="2451910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0x800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Shape 1310"/>
          <p:cNvSpPr/>
          <p:nvPr/>
        </p:nvSpPr>
        <p:spPr>
          <a:xfrm>
            <a:off x="1619438" y="285374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0x1200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1723633" y="2050074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1827829" y="1648239"/>
            <a:ext cx="45485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x00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Shape 1381"/>
          <p:cNvSpPr/>
          <p:nvPr/>
        </p:nvSpPr>
        <p:spPr>
          <a:xfrm>
            <a:off x="6141932" y="2184019"/>
            <a:ext cx="2166201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 + 0x010 = 0x410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Shape 1337"/>
          <p:cNvSpPr/>
          <p:nvPr/>
        </p:nvSpPr>
        <p:spPr>
          <a:xfrm>
            <a:off x="6141931" y="1916128"/>
            <a:ext cx="256167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 + 0x010 = 0x1610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46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heap (seg1)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stack (seg2)</a:t>
            </a:r>
          </a:p>
        </p:txBody>
      </p:sp>
      <p:sp>
        <p:nvSpPr>
          <p:cNvPr id="1411" name="Shape 1411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4400643" y="1916128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0x2010, R1</a:t>
            </a:r>
          </a:p>
        </p:txBody>
      </p:sp>
      <p:sp>
        <p:nvSpPr>
          <p:cNvPr id="1421" name="Shape 1421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22" name="Shape 1422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4400643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000000"/>
                </a:solidFill>
              </a:rPr>
              <a:t>Virtual</a:t>
            </a:r>
          </a:p>
        </p:txBody>
      </p:sp>
      <p:sp>
        <p:nvSpPr>
          <p:cNvPr id="1424" name="Shape 1424"/>
          <p:cNvSpPr/>
          <p:nvPr/>
        </p:nvSpPr>
        <p:spPr>
          <a:xfrm>
            <a:off x="6141932" y="1648237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426" name="Shape 1426"/>
          <p:cNvSpPr/>
          <p:nvPr/>
        </p:nvSpPr>
        <p:spPr>
          <a:xfrm>
            <a:off x="4400643" y="2184019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0x1010, R1</a:t>
            </a:r>
          </a:p>
        </p:txBody>
      </p:sp>
      <p:sp>
        <p:nvSpPr>
          <p:cNvPr id="1428" name="Shape 1428"/>
          <p:cNvSpPr/>
          <p:nvPr/>
        </p:nvSpPr>
        <p:spPr>
          <a:xfrm>
            <a:off x="4400643" y="2451910"/>
            <a:ext cx="142592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load 0x1100, R1</a:t>
            </a:r>
          </a:p>
        </p:txBody>
      </p:sp>
      <p:sp>
        <p:nvSpPr>
          <p:cNvPr id="1429" name="Shape 1429"/>
          <p:cNvSpPr/>
          <p:nvPr/>
        </p:nvSpPr>
        <p:spPr>
          <a:xfrm>
            <a:off x="6141932" y="2451910"/>
            <a:ext cx="224903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 + 0x100 = 0x500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3632061" y="222118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600" b="0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5116" y="47269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Segment numbers: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0: </a:t>
            </a:r>
            <a:r>
              <a:rPr lang="en-US" sz="16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code+data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1: heap</a:t>
            </a:r>
            <a:b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	2: stack</a:t>
            </a:r>
          </a:p>
        </p:txBody>
      </p:sp>
      <p:sp>
        <p:nvSpPr>
          <p:cNvPr id="27" name="Shape 1306"/>
          <p:cNvSpPr/>
          <p:nvPr/>
        </p:nvSpPr>
        <p:spPr>
          <a:xfrm>
            <a:off x="1619438" y="325558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1307"/>
          <p:cNvSpPr/>
          <p:nvPr/>
        </p:nvSpPr>
        <p:spPr>
          <a:xfrm>
            <a:off x="1619438" y="363732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0x2000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Shape 1308"/>
          <p:cNvSpPr/>
          <p:nvPr/>
        </p:nvSpPr>
        <p:spPr>
          <a:xfrm>
            <a:off x="1619438" y="4039162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0x2400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Shape 1309"/>
          <p:cNvSpPr/>
          <p:nvPr/>
        </p:nvSpPr>
        <p:spPr>
          <a:xfrm>
            <a:off x="1723633" y="2451910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0x800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Shape 1310"/>
          <p:cNvSpPr/>
          <p:nvPr/>
        </p:nvSpPr>
        <p:spPr>
          <a:xfrm>
            <a:off x="1619438" y="2853746"/>
            <a:ext cx="663243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0x1200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Shape 1311"/>
          <p:cNvSpPr/>
          <p:nvPr/>
        </p:nvSpPr>
        <p:spPr>
          <a:xfrm>
            <a:off x="1723633" y="2050074"/>
            <a:ext cx="55904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Shape 1312"/>
          <p:cNvSpPr/>
          <p:nvPr/>
        </p:nvSpPr>
        <p:spPr>
          <a:xfrm>
            <a:off x="1827829" y="1648239"/>
            <a:ext cx="454852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x00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Shape 1381"/>
          <p:cNvSpPr/>
          <p:nvPr/>
        </p:nvSpPr>
        <p:spPr>
          <a:xfrm>
            <a:off x="6141932" y="2184019"/>
            <a:ext cx="2166201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0x400 + 0x010 = 0x410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Shape 1337"/>
          <p:cNvSpPr/>
          <p:nvPr/>
        </p:nvSpPr>
        <p:spPr>
          <a:xfrm>
            <a:off x="6141931" y="1916128"/>
            <a:ext cx="2561678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0000"/>
                </a:solidFill>
                <a:latin typeface="Calibri" panose="020F0502020204030204" pitchFamily="34" charset="0"/>
              </a:rPr>
              <a:t>0x1600 + 0x010 = 0x1610</a:t>
            </a:r>
            <a:endParaRPr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72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Segmentation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238" y="1431661"/>
            <a:ext cx="8120905" cy="3738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Enables </a:t>
            </a:r>
            <a:r>
              <a:rPr lang="en-US" altLang="en-US" dirty="0">
                <a:solidFill>
                  <a:srgbClr val="0070C0"/>
                </a:solidFill>
              </a:rPr>
              <a:t>sparse allocation </a:t>
            </a:r>
            <a:r>
              <a:rPr lang="en-US" altLang="en-US" dirty="0"/>
              <a:t>of address space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Stack and heap can grow </a:t>
            </a:r>
            <a:r>
              <a:rPr lang="en-US" altLang="en-US" dirty="0">
                <a:solidFill>
                  <a:srgbClr val="0070C0"/>
                </a:solidFill>
              </a:rPr>
              <a:t>independently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Heap: If no data on free list, dynamic memory allocator requests more from OS (e.g., UNIX: </a:t>
            </a:r>
            <a:r>
              <a:rPr lang="en-US" altLang="en-US" dirty="0" err="1"/>
              <a:t>malloc</a:t>
            </a:r>
            <a:r>
              <a:rPr lang="en-US" altLang="en-US" dirty="0"/>
              <a:t> calls </a:t>
            </a:r>
            <a:r>
              <a:rPr lang="en-US" altLang="en-US" dirty="0" err="1"/>
              <a:t>sbrk</a:t>
            </a:r>
            <a:r>
              <a:rPr lang="en-US" altLang="en-US" dirty="0"/>
              <a:t>())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Stack: OS recognizes reference outside legal segment, extends stack implicitly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Different protection </a:t>
            </a:r>
            <a:r>
              <a:rPr lang="en-US" altLang="en-US" dirty="0"/>
              <a:t>for different segments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Read-only status for code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Enables </a:t>
            </a:r>
            <a:r>
              <a:rPr lang="en-US" altLang="en-US" dirty="0">
                <a:solidFill>
                  <a:srgbClr val="0070C0"/>
                </a:solidFill>
              </a:rPr>
              <a:t>sharing</a:t>
            </a:r>
            <a:r>
              <a:rPr lang="en-US" altLang="en-US" dirty="0"/>
              <a:t> of selected segments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Supports </a:t>
            </a:r>
            <a:r>
              <a:rPr lang="en-US" altLang="en-US" dirty="0">
                <a:solidFill>
                  <a:srgbClr val="0070C0"/>
                </a:solidFill>
              </a:rPr>
              <a:t>dynamic relocation </a:t>
            </a:r>
            <a:r>
              <a:rPr lang="en-US" altLang="en-US" dirty="0"/>
              <a:t>of each segment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137492" y="395404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870793" y="419335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870793" y="582213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870793" y="4221088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870793" y="4639839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686020" y="5117909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692744" y="5561383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5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 of Segmentation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547" y="1772816"/>
            <a:ext cx="8120905" cy="3738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segment must be allocated </a:t>
            </a:r>
            <a:r>
              <a:rPr lang="en-US" altLang="en-US" sz="2800" dirty="0">
                <a:solidFill>
                  <a:srgbClr val="0070C0"/>
                </a:solidFill>
              </a:rPr>
              <a:t>contiguously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May not have sufficient physical memory for large segments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Fix in next lecture with paging…</a:t>
            </a:r>
          </a:p>
        </p:txBody>
      </p:sp>
    </p:spTree>
    <p:extLst>
      <p:ext uri="{BB962C8B-B14F-4D97-AF65-F5344CB8AC3E}">
        <p14:creationId xmlns:p14="http://schemas.microsoft.com/office/powerpoint/2010/main" val="9354132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248770" y="1817489"/>
            <a:ext cx="8646460" cy="3223022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00" dirty="0"/>
              <a:t>HW+OS work together to </a:t>
            </a:r>
            <a:r>
              <a:rPr lang="en-US" sz="2600" dirty="0"/>
              <a:t>virtualize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Give </a:t>
            </a:r>
            <a:r>
              <a:rPr sz="2600" dirty="0"/>
              <a:t>illusion of private </a:t>
            </a:r>
            <a:r>
              <a:rPr lang="en-US" sz="2600" dirty="0"/>
              <a:t>address space to each process</a:t>
            </a:r>
            <a:endParaRPr sz="26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00" dirty="0"/>
              <a:t>Add</a:t>
            </a:r>
            <a:r>
              <a:rPr lang="en-US" sz="2600" dirty="0"/>
              <a:t> MMU </a:t>
            </a:r>
            <a:r>
              <a:rPr sz="2600" dirty="0"/>
              <a:t>registers for base+bounds so translation is fast </a:t>
            </a:r>
            <a:endParaRPr lang="en-US" sz="26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OS not involved with every address translation, only on context switch or errors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endParaRPr lang="en-US" sz="26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Dynamic relocation with segments is good building block</a:t>
            </a:r>
          </a:p>
          <a:p>
            <a:pPr marL="478620" lvl="1" indent="-257175">
              <a:defRPr sz="1800">
                <a:solidFill>
                  <a:srgbClr val="000000"/>
                </a:solidFill>
              </a:defRPr>
            </a:pPr>
            <a:r>
              <a:rPr sz="2600" dirty="0"/>
              <a:t>Next </a:t>
            </a:r>
            <a:r>
              <a:rPr lang="en-US" sz="2600" dirty="0"/>
              <a:t>lecture</a:t>
            </a:r>
            <a:r>
              <a:rPr sz="2600" dirty="0"/>
              <a:t>: </a:t>
            </a:r>
            <a:r>
              <a:rPr lang="en-US" sz="2600" dirty="0"/>
              <a:t>S</a:t>
            </a:r>
            <a:r>
              <a:rPr sz="2600" dirty="0"/>
              <a:t>olve fragmentation with paging</a:t>
            </a:r>
          </a:p>
        </p:txBody>
      </p:sp>
    </p:spTree>
    <p:extLst>
      <p:ext uri="{BB962C8B-B14F-4D97-AF65-F5344CB8AC3E}">
        <p14:creationId xmlns:p14="http://schemas.microsoft.com/office/powerpoint/2010/main" val="124273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229600" cy="808565"/>
          </a:xfrm>
        </p:spPr>
        <p:txBody>
          <a:bodyPr/>
          <a:lstStyle/>
          <a:p>
            <a:r>
              <a:rPr lang="en-US" altLang="en-US" dirty="0"/>
              <a:t>Where Are Stacks Used?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1196752"/>
            <a:ext cx="8582585" cy="80856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OS uses stack for procedure call </a:t>
            </a:r>
            <a:r>
              <a:rPr lang="en-US" altLang="en-US" dirty="0">
                <a:solidFill>
                  <a:srgbClr val="0070C0"/>
                </a:solidFill>
              </a:rPr>
              <a:t>frames</a:t>
            </a:r>
            <a:r>
              <a:rPr lang="en-US" altLang="en-US" dirty="0"/>
              <a:t>  (local variables and parameters)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730951" y="2132856"/>
            <a:ext cx="6577353" cy="33843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0" dirty="0">
                <a:latin typeface="Courier" charset="0"/>
              </a:rPr>
              <a:t>main () {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int A = 0;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foo (A);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</a:t>
            </a:r>
            <a:r>
              <a:rPr lang="en-US" altLang="en-US" sz="2000" b="0" dirty="0" err="1">
                <a:latin typeface="Courier" charset="0"/>
              </a:rPr>
              <a:t>printf</a:t>
            </a:r>
            <a:r>
              <a:rPr lang="en-US" altLang="en-US" sz="2000" b="0" dirty="0">
                <a:latin typeface="Courier" charset="0"/>
              </a:rPr>
              <a:t>(“A: %d\n”, A);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b="0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dirty="0">
                <a:latin typeface="Courier" charset="0"/>
              </a:rPr>
              <a:t>void foo (</a:t>
            </a:r>
            <a:r>
              <a:rPr lang="en-US" altLang="en-US" sz="2000" b="0" dirty="0" err="1">
                <a:latin typeface="Courier" charset="0"/>
              </a:rPr>
              <a:t>int</a:t>
            </a:r>
            <a:r>
              <a:rPr lang="en-US" altLang="en-US" sz="2000" b="0" dirty="0">
                <a:latin typeface="Courier" charset="0"/>
              </a:rPr>
              <a:t> Z) {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</a:t>
            </a:r>
            <a:r>
              <a:rPr lang="en-US" altLang="en-US" sz="2000" b="0" dirty="0" err="1">
                <a:latin typeface="Courier" charset="0"/>
              </a:rPr>
              <a:t>int</a:t>
            </a:r>
            <a:r>
              <a:rPr lang="en-US" altLang="en-US" sz="2000" b="0" dirty="0">
                <a:latin typeface="Courier" charset="0"/>
              </a:rPr>
              <a:t> A = 2;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Z = 5;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</a:t>
            </a:r>
            <a:r>
              <a:rPr lang="en-US" altLang="en-US" sz="2000" b="0" dirty="0" err="1">
                <a:latin typeface="Courier" charset="0"/>
              </a:rPr>
              <a:t>printf</a:t>
            </a:r>
            <a:r>
              <a:rPr lang="en-US" altLang="en-US" sz="2000" b="0" dirty="0">
                <a:latin typeface="Courier" charset="0"/>
              </a:rPr>
              <a:t>(“A: %d Z: %d\n”, A, Z);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011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Heap Organization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670" y="2825552"/>
            <a:ext cx="8319023" cy="4032448"/>
          </a:xfrm>
        </p:spPr>
        <p:txBody>
          <a:bodyPr>
            <a:normAutofit/>
          </a:bodyPr>
          <a:lstStyle/>
          <a:p>
            <a:r>
              <a:rPr lang="en-US" altLang="en-US" dirty="0"/>
              <a:t>Advantage</a:t>
            </a:r>
          </a:p>
          <a:p>
            <a:pPr lvl="1"/>
            <a:r>
              <a:rPr lang="en-US" altLang="en-US" sz="1800" dirty="0"/>
              <a:t>Works for all data structures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sz="1800" dirty="0"/>
              <a:t>Allocation can be slow</a:t>
            </a:r>
          </a:p>
          <a:p>
            <a:pPr lvl="1"/>
            <a:r>
              <a:rPr lang="en-US" altLang="en-US" sz="1800" dirty="0"/>
              <a:t>End up with small chunks of free space - fragmentation</a:t>
            </a:r>
          </a:p>
          <a:p>
            <a:pPr lvl="1"/>
            <a:r>
              <a:rPr lang="en-US" altLang="en-US" sz="1800" dirty="0"/>
              <a:t>Where to allocate 12 bytes? 16 bytes? 24 bytes??</a:t>
            </a:r>
          </a:p>
          <a:p>
            <a:r>
              <a:rPr lang="en-US" altLang="en-US" dirty="0"/>
              <a:t>What is OS’s role in managing heap?</a:t>
            </a:r>
          </a:p>
          <a:p>
            <a:pPr lvl="1"/>
            <a:r>
              <a:rPr lang="en-US" altLang="en-US" sz="1800" dirty="0"/>
              <a:t>OS gives big chunk of free memory to process; library manages individual allocations 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83417" y="1383035"/>
            <a:ext cx="883701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halkboard" charset="0"/>
              </a:defRPr>
            </a:lvl1pPr>
            <a:lvl2pPr marL="742950" indent="-285750">
              <a:spcBef>
                <a:spcPct val="20000"/>
              </a:spcBef>
              <a:buFont typeface="Times" charset="0"/>
              <a:buChar char="•"/>
              <a:defRPr sz="2400">
                <a:solidFill>
                  <a:schemeClr val="tx1"/>
                </a:solidFill>
                <a:latin typeface="Chalkboard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</a:defRPr>
            </a:lvl3pPr>
            <a:lvl4pPr marL="1600200" indent="-228600">
              <a:spcBef>
                <a:spcPct val="20000"/>
              </a:spcBef>
              <a:buFont typeface="Times" charset="0"/>
              <a:buChar char="•"/>
              <a:defRPr>
                <a:solidFill>
                  <a:schemeClr val="tx1"/>
                </a:solidFill>
                <a:latin typeface="Chalkboard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</a:rPr>
              <a:t>Definition: Allocate from any random location: </a:t>
            </a:r>
            <a:r>
              <a:rPr lang="en-US" altLang="en-US" sz="2400" dirty="0" err="1">
                <a:latin typeface="Calibri" panose="020F0502020204030204" pitchFamily="34" charset="0"/>
              </a:rPr>
              <a:t>malloc</a:t>
            </a:r>
            <a:r>
              <a:rPr lang="en-US" altLang="en-US" sz="2400" dirty="0">
                <a:latin typeface="Calibri" panose="020F0502020204030204" pitchFamily="34" charset="0"/>
              </a:rPr>
              <a:t>(), new()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Heap memory consists of allocated areas and free areas (holes)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en-US" sz="2000" b="0" dirty="0">
                <a:latin typeface="Calibri" panose="020F0502020204030204" pitchFamily="34" charset="0"/>
              </a:rPr>
              <a:t>Order of allocation and free is unpredictable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66D5C-3160-AF4F-9557-E5EAE290E54D}"/>
              </a:ext>
            </a:extLst>
          </p:cNvPr>
          <p:cNvGrpSpPr/>
          <p:nvPr/>
        </p:nvGrpSpPr>
        <p:grpSpPr>
          <a:xfrm>
            <a:off x="5989291" y="2868935"/>
            <a:ext cx="2595014" cy="1569482"/>
            <a:chOff x="5989291" y="2868935"/>
            <a:chExt cx="2595014" cy="1569482"/>
          </a:xfrm>
        </p:grpSpPr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6732240" y="3840485"/>
              <a:ext cx="14859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>
                  <a:latin typeface="Calibri" panose="020F0502020204030204" pitchFamily="34" charset="0"/>
                </a:rPr>
                <a:t>Free</a:t>
              </a:r>
            </a:p>
          </p:txBody>
        </p:sp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6732240" y="2868935"/>
              <a:ext cx="1485900" cy="400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>
                  <a:latin typeface="Calibri" panose="020F0502020204030204" pitchFamily="34" charset="0"/>
                </a:rPr>
                <a:t>Free</a:t>
              </a:r>
            </a:p>
          </p:txBody>
        </p:sp>
        <p:sp>
          <p:nvSpPr>
            <p:cNvPr id="138249" name="Rectangle 9"/>
            <p:cNvSpPr>
              <a:spLocks noChangeArrowheads="1"/>
            </p:cNvSpPr>
            <p:nvPr/>
          </p:nvSpPr>
          <p:spPr bwMode="auto">
            <a:xfrm>
              <a:off x="6732240" y="3268985"/>
              <a:ext cx="1485900" cy="5715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 err="1">
                  <a:latin typeface="Calibri" panose="020F0502020204030204" pitchFamily="34" charset="0"/>
                </a:rPr>
                <a:t>Alloc</a:t>
              </a:r>
              <a:endParaRPr lang="en-US" altLang="en-US" sz="1800" b="0" dirty="0">
                <a:latin typeface="Calibri" panose="020F0502020204030204" pitchFamily="34" charset="0"/>
              </a:endParaRPr>
            </a:p>
          </p:txBody>
        </p:sp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6732240" y="4069085"/>
              <a:ext cx="1485900" cy="3429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0" dirty="0" err="1">
                  <a:latin typeface="Calibri" panose="020F0502020204030204" pitchFamily="34" charset="0"/>
                </a:rPr>
                <a:t>Alloc</a:t>
              </a:r>
              <a:endParaRPr lang="en-US" altLang="en-US" sz="1800" b="0" dirty="0">
                <a:latin typeface="Calibri" panose="020F0502020204030204" pitchFamily="34" charset="0"/>
              </a:endParaRPr>
            </a:p>
          </p:txBody>
        </p:sp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5989291" y="2926086"/>
              <a:ext cx="71359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0" dirty="0">
                  <a:latin typeface="Calibri" panose="020F0502020204030204" pitchFamily="34" charset="0"/>
                </a:rPr>
                <a:t>16 bytes</a:t>
              </a:r>
            </a:p>
          </p:txBody>
        </p:sp>
        <p:sp>
          <p:nvSpPr>
            <p:cNvPr id="138252" name="Text Box 12"/>
            <p:cNvSpPr txBox="1">
              <a:spLocks noChangeArrowheads="1"/>
            </p:cNvSpPr>
            <p:nvPr/>
          </p:nvSpPr>
          <p:spPr bwMode="auto">
            <a:xfrm>
              <a:off x="5989291" y="3440436"/>
              <a:ext cx="71359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0" dirty="0">
                  <a:latin typeface="Calibri" panose="020F0502020204030204" pitchFamily="34" charset="0"/>
                </a:rPr>
                <a:t>24 bytes</a:t>
              </a:r>
            </a:p>
          </p:txBody>
        </p:sp>
        <p:sp>
          <p:nvSpPr>
            <p:cNvPr id="138253" name="Text Box 13"/>
            <p:cNvSpPr txBox="1">
              <a:spLocks noChangeArrowheads="1"/>
            </p:cNvSpPr>
            <p:nvPr/>
          </p:nvSpPr>
          <p:spPr bwMode="auto">
            <a:xfrm>
              <a:off x="5989291" y="3840486"/>
              <a:ext cx="67832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0" dirty="0">
                  <a:latin typeface="Calibri" panose="020F0502020204030204" pitchFamily="34" charset="0"/>
                </a:rPr>
                <a:t>12bytes</a:t>
              </a: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>
              <a:off x="5989291" y="4126236"/>
              <a:ext cx="71359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0" dirty="0">
                  <a:latin typeface="Calibri" panose="020F0502020204030204" pitchFamily="34" charset="0"/>
                </a:rPr>
                <a:t>16 bytes</a:t>
              </a:r>
            </a:p>
          </p:txBody>
        </p:sp>
        <p:sp>
          <p:nvSpPr>
            <p:cNvPr id="138255" name="Text Box 15"/>
            <p:cNvSpPr txBox="1">
              <a:spLocks noChangeArrowheads="1"/>
            </p:cNvSpPr>
            <p:nvPr/>
          </p:nvSpPr>
          <p:spPr bwMode="auto">
            <a:xfrm>
              <a:off x="8263383" y="3314229"/>
              <a:ext cx="3209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dirty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8275290" y="4069085"/>
              <a:ext cx="1381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0" dirty="0">
                  <a:latin typeface="Calibri" panose="020F050202020403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3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426</TotalTime>
  <Words>4323</Words>
  <Application>Microsoft Macintosh PowerPoint</Application>
  <PresentationFormat>全屏显示(4:3)</PresentationFormat>
  <Paragraphs>1138</Paragraphs>
  <Slides>75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Times</vt:lpstr>
      <vt:lpstr>Arial</vt:lpstr>
      <vt:lpstr>Arial</vt:lpstr>
      <vt:lpstr>Arial Narrow</vt:lpstr>
      <vt:lpstr>Calibri</vt:lpstr>
      <vt:lpstr>Calisto MT</vt:lpstr>
      <vt:lpstr>Chalkboard</vt:lpstr>
      <vt:lpstr>Courier</vt:lpstr>
      <vt:lpstr>Courier New</vt:lpstr>
      <vt:lpstr>Helvetica</vt:lpstr>
      <vt:lpstr>Marker Felt</vt:lpstr>
      <vt:lpstr>Menlo</vt:lpstr>
      <vt:lpstr>Times New Roman</vt:lpstr>
      <vt:lpstr>Wingdings</vt:lpstr>
      <vt:lpstr>Wingdings 2</vt:lpstr>
      <vt:lpstr>template2007</vt:lpstr>
      <vt:lpstr>Scheduling Policy: Review</vt:lpstr>
      <vt:lpstr>Memory Virtualization</vt:lpstr>
      <vt:lpstr>Motivation for Virtualization</vt:lpstr>
      <vt:lpstr>Multiprogramming Goals</vt:lpstr>
      <vt:lpstr>Abstraction: Address Space</vt:lpstr>
      <vt:lpstr>Motivation for Dynamic Memory</vt:lpstr>
      <vt:lpstr>Stack Organization</vt:lpstr>
      <vt:lpstr>Where Are Stacks Used?</vt:lpstr>
      <vt:lpstr>Heap Organization</vt:lpstr>
      <vt:lpstr>x86-64 Linux Memory Layout</vt:lpstr>
      <vt:lpstr>Memory Allocation Example</vt:lpstr>
      <vt:lpstr>x86-64 Example Addresses</vt:lpstr>
      <vt:lpstr>Runaway Stack Example</vt:lpstr>
      <vt:lpstr>Quiz: Match that Address Location</vt:lpstr>
      <vt:lpstr>Memory Accesses</vt:lpstr>
      <vt:lpstr>Quiz: Memory Accesses?</vt:lpstr>
      <vt:lpstr>How to Virtualize Memory?</vt:lpstr>
      <vt:lpstr>1) Time Sharing of Memory</vt:lpstr>
      <vt:lpstr>Time Share Memory: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Problems with Time Sharing Memory</vt:lpstr>
      <vt:lpstr>2) Static Relocation</vt:lpstr>
      <vt:lpstr>Static: Layout in Memory</vt:lpstr>
      <vt:lpstr>Static Relocation: Disadvantages</vt:lpstr>
      <vt:lpstr>3) Dynamic Relocation</vt:lpstr>
      <vt:lpstr>Hardware Support for Dynamic Relocation</vt:lpstr>
      <vt:lpstr>Implementation of Dynamic Relocation: BASE REG </vt:lpstr>
      <vt:lpstr>Dynamic Relocation with Base Register</vt:lpstr>
      <vt:lpstr>VISUAL Example of DYNAMIC RELOCATION:  BASE REGISTER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Quiz: Who Controls the Base Register?</vt:lpstr>
      <vt:lpstr>PowerPoint 演示文稿</vt:lpstr>
      <vt:lpstr>PowerPoint 演示文稿</vt:lpstr>
      <vt:lpstr>4) Dynamic with Base+Bounds</vt:lpstr>
      <vt:lpstr>Implementation of BASE+BOUNDS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Managing Processes with Base and Bounds</vt:lpstr>
      <vt:lpstr>Base and Bounds Advantages</vt:lpstr>
      <vt:lpstr>Base and Bounds Disadvantages</vt:lpstr>
      <vt:lpstr>5) Segmentation</vt:lpstr>
      <vt:lpstr>Segmented Addressing</vt:lpstr>
      <vt:lpstr>Segmentation Implementation</vt:lpstr>
      <vt:lpstr>Segmentation Implementation</vt:lpstr>
      <vt:lpstr>Quiz: Address Translations with Segmentation</vt:lpstr>
      <vt:lpstr>Visual Interpretation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Advantages of Segmentation</vt:lpstr>
      <vt:lpstr>Disadvantages of Segmentation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Policy:  Review</dc:title>
  <dc:creator>Microsoft Office User</dc:creator>
  <dc:description>Redesign of slides created by Randal E. Bryant and David R. O'Hallaron</dc:description>
  <cp:lastModifiedBy>Microsoft Office User</cp:lastModifiedBy>
  <cp:revision>22</cp:revision>
  <cp:lastPrinted>2017-08-31T16:02:16Z</cp:lastPrinted>
  <dcterms:created xsi:type="dcterms:W3CDTF">2021-09-26T16:29:34Z</dcterms:created>
  <dcterms:modified xsi:type="dcterms:W3CDTF">2023-09-28T02:06:10Z</dcterms:modified>
</cp:coreProperties>
</file>