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7" r:id="rId2"/>
    <p:sldId id="315" r:id="rId3"/>
    <p:sldId id="262" r:id="rId4"/>
    <p:sldId id="267" r:id="rId5"/>
    <p:sldId id="268" r:id="rId6"/>
    <p:sldId id="258" r:id="rId7"/>
    <p:sldId id="259" r:id="rId8"/>
    <p:sldId id="279" r:id="rId9"/>
    <p:sldId id="283" r:id="rId10"/>
    <p:sldId id="284" r:id="rId11"/>
    <p:sldId id="287" r:id="rId12"/>
    <p:sldId id="290" r:id="rId13"/>
    <p:sldId id="295" r:id="rId14"/>
    <p:sldId id="299" r:id="rId15"/>
    <p:sldId id="309" r:id="rId16"/>
    <p:sldId id="307" r:id="rId17"/>
    <p:sldId id="313" r:id="rId18"/>
    <p:sldId id="314" r:id="rId19"/>
  </p:sldIdLst>
  <p:sldSz cx="9144000" cy="6858000" type="screen4x3"/>
  <p:notesSz cx="7302500" cy="9586913"/>
  <p:custDataLst>
    <p:tags r:id="rId22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19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A8E799"/>
    <a:srgbClr val="CDF1C5"/>
    <a:srgbClr val="F1C7C7"/>
    <a:srgbClr val="E0E0E0"/>
    <a:srgbClr val="E0F4E3"/>
    <a:srgbClr val="E3E4E6"/>
    <a:srgbClr val="FFFF99"/>
    <a:srgbClr val="FF9999"/>
    <a:srgbClr val="EFBFBF"/>
    <a:srgbClr val="C5F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138" autoAdjust="0"/>
    <p:restoredTop sz="94660"/>
  </p:normalViewPr>
  <p:slideViewPr>
    <p:cSldViewPr snapToObjects="1">
      <p:cViewPr varScale="1">
        <p:scale>
          <a:sx n="126" d="100"/>
          <a:sy n="126" d="100"/>
        </p:scale>
        <p:origin x="192" y="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464"/>
    </p:cViewPr>
  </p:sorterViewPr>
  <p:notesViewPr>
    <p:cSldViewPr snapToObjects="1">
      <p:cViewPr varScale="1">
        <p:scale>
          <a:sx n="70" d="100"/>
          <a:sy n="70" d="100"/>
        </p:scale>
        <p:origin x="-2384" y="-120"/>
      </p:cViewPr>
      <p:guideLst>
        <p:guide orient="horz" pos="3019"/>
        <p:guide pos="230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1548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5213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3999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3999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257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26" y="142875"/>
            <a:ext cx="7592093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066800"/>
            <a:ext cx="7896225" cy="52673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385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hf sldNum="0" hdr="0" ftr="0" dt="0"/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71600" y="2060848"/>
            <a:ext cx="7772400" cy="1143000"/>
          </a:xfrm>
        </p:spPr>
        <p:txBody>
          <a:bodyPr/>
          <a:lstStyle/>
          <a:p>
            <a:r>
              <a:rPr lang="en-US" dirty="0"/>
              <a:t>Virtualizing Memory: Paging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15616" y="3361174"/>
            <a:ext cx="8458200" cy="2819400"/>
          </a:xfrm>
        </p:spPr>
        <p:txBody>
          <a:bodyPr/>
          <a:lstStyle/>
          <a:p>
            <a:pPr marL="609600" indent="-609600" algn="l"/>
            <a:r>
              <a:rPr lang="en-US" b="1" dirty="0"/>
              <a:t>Questions answered in this lecture:</a:t>
            </a:r>
          </a:p>
          <a:p>
            <a:pPr marL="990600" lvl="1" indent="-533400" algn="l"/>
            <a:r>
              <a:rPr lang="en-US" dirty="0"/>
              <a:t>Review segmentation and fragmentation</a:t>
            </a:r>
          </a:p>
          <a:p>
            <a:pPr marL="990600" lvl="1" indent="-533400" algn="l"/>
            <a:r>
              <a:rPr lang="en-US" dirty="0"/>
              <a:t>What is paging?</a:t>
            </a:r>
          </a:p>
          <a:p>
            <a:pPr marL="990600" lvl="1" indent="-533400" algn="l"/>
            <a:r>
              <a:rPr lang="en-US" dirty="0"/>
              <a:t>Where are page tables stored?</a:t>
            </a:r>
          </a:p>
          <a:p>
            <a:pPr marL="990600" lvl="1" indent="-533400" algn="l"/>
            <a:r>
              <a:rPr lang="en-US" dirty="0"/>
              <a:t>What are advantages and disadvantages of paging?</a:t>
            </a:r>
          </a:p>
          <a:p>
            <a:pPr marL="990600" lvl="1" indent="-533400"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713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Shape 67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rgbClr val="000000"/>
                </a:solidFill>
                <a:cs typeface="Calibri" panose="020F0502020204030204" pitchFamily="34" charset="0"/>
              </a:rPr>
              <a:t>Quiz: </a:t>
            </a:r>
            <a:r>
              <a:rPr sz="3600" dirty="0">
                <a:solidFill>
                  <a:srgbClr val="000000"/>
                </a:solidFill>
                <a:cs typeface="Calibri" panose="020F0502020204030204" pitchFamily="34" charset="0"/>
              </a:rPr>
              <a:t>Address </a:t>
            </a:r>
            <a:r>
              <a:rPr lang="en-US" sz="3600" dirty="0">
                <a:solidFill>
                  <a:srgbClr val="000000"/>
                </a:solidFill>
                <a:cs typeface="Calibri" panose="020F0502020204030204" pitchFamily="34" charset="0"/>
              </a:rPr>
              <a:t>Format</a:t>
            </a:r>
            <a:endParaRPr sz="3600" dirty="0">
              <a:solidFill>
                <a:srgbClr val="000000"/>
              </a:solidFill>
              <a:cs typeface="Calibri" panose="020F0502020204030204" pitchFamily="34" charset="0"/>
            </a:endParaRPr>
          </a:p>
        </p:txBody>
      </p:sp>
      <p:sp>
        <p:nvSpPr>
          <p:cNvPr id="677" name="Shape 677"/>
          <p:cNvSpPr/>
          <p:nvPr/>
        </p:nvSpPr>
        <p:spPr>
          <a:xfrm>
            <a:off x="441436" y="2561942"/>
            <a:ext cx="1048681" cy="379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Page Size</a:t>
            </a:r>
          </a:p>
        </p:txBody>
      </p:sp>
      <p:sp>
        <p:nvSpPr>
          <p:cNvPr id="678" name="Shape 678"/>
          <p:cNvSpPr/>
          <p:nvPr/>
        </p:nvSpPr>
        <p:spPr>
          <a:xfrm>
            <a:off x="222449" y="3259844"/>
            <a:ext cx="892155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7" tIns="35717" rIns="35717" bIns="35717" anchor="ctr"/>
          <a:lstStyle/>
          <a:p>
            <a:pPr lvl="0">
              <a:defRPr sz="2600"/>
            </a:pPr>
            <a:endParaRPr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79" name="Shape 679"/>
          <p:cNvSpPr/>
          <p:nvPr/>
        </p:nvSpPr>
        <p:spPr>
          <a:xfrm>
            <a:off x="2282880" y="2553682"/>
            <a:ext cx="964492" cy="610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Low Bits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5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(offset)</a:t>
            </a:r>
          </a:p>
        </p:txBody>
      </p:sp>
      <p:sp>
        <p:nvSpPr>
          <p:cNvPr id="680" name="Shape 680"/>
          <p:cNvSpPr/>
          <p:nvPr/>
        </p:nvSpPr>
        <p:spPr>
          <a:xfrm>
            <a:off x="3929085" y="2561942"/>
            <a:ext cx="1502010" cy="379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Virt Addr Bits</a:t>
            </a:r>
          </a:p>
        </p:txBody>
      </p:sp>
      <p:sp>
        <p:nvSpPr>
          <p:cNvPr id="681" name="Shape 681"/>
          <p:cNvSpPr/>
          <p:nvPr/>
        </p:nvSpPr>
        <p:spPr>
          <a:xfrm>
            <a:off x="5998719" y="2553682"/>
            <a:ext cx="1011491" cy="610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High Bits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5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(vpn)</a:t>
            </a:r>
          </a:p>
        </p:txBody>
      </p:sp>
      <p:sp>
        <p:nvSpPr>
          <p:cNvPr id="682" name="Shape 682"/>
          <p:cNvSpPr/>
          <p:nvPr/>
        </p:nvSpPr>
        <p:spPr>
          <a:xfrm flipV="1">
            <a:off x="3782557" y="2487311"/>
            <a:ext cx="1" cy="357003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7" tIns="35717" rIns="35717" bIns="35717" anchor="ctr"/>
          <a:lstStyle/>
          <a:p>
            <a:pPr lvl="0">
              <a:defRPr sz="2600"/>
            </a:pPr>
            <a:endParaRPr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83" name="Shape 683"/>
          <p:cNvSpPr/>
          <p:nvPr/>
        </p:nvSpPr>
        <p:spPr>
          <a:xfrm>
            <a:off x="558941" y="3381003"/>
            <a:ext cx="8755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16 bytes</a:t>
            </a:r>
          </a:p>
        </p:txBody>
      </p:sp>
      <p:sp>
        <p:nvSpPr>
          <p:cNvPr id="684" name="Shape 684"/>
          <p:cNvSpPr/>
          <p:nvPr/>
        </p:nvSpPr>
        <p:spPr>
          <a:xfrm>
            <a:off x="2725525" y="3381003"/>
            <a:ext cx="189802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685" name="Shape 685"/>
          <p:cNvSpPr/>
          <p:nvPr/>
        </p:nvSpPr>
        <p:spPr>
          <a:xfrm>
            <a:off x="4536215" y="3381003"/>
            <a:ext cx="307472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</a:p>
        </p:txBody>
      </p:sp>
      <p:sp>
        <p:nvSpPr>
          <p:cNvPr id="686" name="Shape 686"/>
          <p:cNvSpPr/>
          <p:nvPr/>
        </p:nvSpPr>
        <p:spPr>
          <a:xfrm>
            <a:off x="6475993" y="3381003"/>
            <a:ext cx="189802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</a:p>
        </p:txBody>
      </p:sp>
      <p:sp>
        <p:nvSpPr>
          <p:cNvPr id="687" name="Shape 687"/>
          <p:cNvSpPr/>
          <p:nvPr/>
        </p:nvSpPr>
        <p:spPr>
          <a:xfrm flipV="1">
            <a:off x="7443729" y="2487311"/>
            <a:ext cx="1" cy="357003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7" tIns="35717" rIns="35717" bIns="35717" anchor="ctr"/>
          <a:lstStyle/>
          <a:p>
            <a:pPr lvl="0">
              <a:defRPr sz="2600"/>
            </a:pPr>
            <a:endParaRPr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88" name="Shape 688"/>
          <p:cNvSpPr/>
          <p:nvPr/>
        </p:nvSpPr>
        <p:spPr>
          <a:xfrm>
            <a:off x="7667606" y="2524189"/>
            <a:ext cx="1101063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Virt Pages</a:t>
            </a:r>
          </a:p>
        </p:txBody>
      </p:sp>
      <p:sp>
        <p:nvSpPr>
          <p:cNvPr id="689" name="Shape 689"/>
          <p:cNvSpPr/>
          <p:nvPr/>
        </p:nvSpPr>
        <p:spPr>
          <a:xfrm>
            <a:off x="752457" y="3827487"/>
            <a:ext cx="498530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 KB</a:t>
            </a:r>
          </a:p>
        </p:txBody>
      </p:sp>
      <p:sp>
        <p:nvSpPr>
          <p:cNvPr id="690" name="Shape 690"/>
          <p:cNvSpPr/>
          <p:nvPr/>
        </p:nvSpPr>
        <p:spPr>
          <a:xfrm>
            <a:off x="2660981" y="3827487"/>
            <a:ext cx="307472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</a:p>
        </p:txBody>
      </p:sp>
      <p:sp>
        <p:nvSpPr>
          <p:cNvPr id="691" name="Shape 691"/>
          <p:cNvSpPr/>
          <p:nvPr/>
        </p:nvSpPr>
        <p:spPr>
          <a:xfrm>
            <a:off x="4536215" y="3827487"/>
            <a:ext cx="307472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</a:t>
            </a:r>
          </a:p>
        </p:txBody>
      </p:sp>
      <p:sp>
        <p:nvSpPr>
          <p:cNvPr id="692" name="Shape 692"/>
          <p:cNvSpPr/>
          <p:nvPr/>
        </p:nvSpPr>
        <p:spPr>
          <a:xfrm>
            <a:off x="6411449" y="3827487"/>
            <a:ext cx="307472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</a:p>
        </p:txBody>
      </p:sp>
      <p:sp>
        <p:nvSpPr>
          <p:cNvPr id="693" name="Shape 693"/>
          <p:cNvSpPr/>
          <p:nvPr/>
        </p:nvSpPr>
        <p:spPr>
          <a:xfrm>
            <a:off x="733187" y="4273971"/>
            <a:ext cx="573872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 MB</a:t>
            </a:r>
          </a:p>
        </p:txBody>
      </p:sp>
      <p:sp>
        <p:nvSpPr>
          <p:cNvPr id="694" name="Shape 694"/>
          <p:cNvSpPr/>
          <p:nvPr/>
        </p:nvSpPr>
        <p:spPr>
          <a:xfrm>
            <a:off x="2660981" y="4273971"/>
            <a:ext cx="307472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</a:t>
            </a:r>
          </a:p>
        </p:txBody>
      </p:sp>
      <p:sp>
        <p:nvSpPr>
          <p:cNvPr id="695" name="Shape 695"/>
          <p:cNvSpPr/>
          <p:nvPr/>
        </p:nvSpPr>
        <p:spPr>
          <a:xfrm>
            <a:off x="4536215" y="4273971"/>
            <a:ext cx="307472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32</a:t>
            </a:r>
          </a:p>
        </p:txBody>
      </p:sp>
      <p:sp>
        <p:nvSpPr>
          <p:cNvPr id="696" name="Shape 696"/>
          <p:cNvSpPr/>
          <p:nvPr/>
        </p:nvSpPr>
        <p:spPr>
          <a:xfrm>
            <a:off x="6411449" y="4273971"/>
            <a:ext cx="307472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</a:p>
        </p:txBody>
      </p:sp>
      <p:sp>
        <p:nvSpPr>
          <p:cNvPr id="697" name="Shape 697"/>
          <p:cNvSpPr/>
          <p:nvPr/>
        </p:nvSpPr>
        <p:spPr>
          <a:xfrm>
            <a:off x="494398" y="4720456"/>
            <a:ext cx="983514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512 bytes</a:t>
            </a:r>
          </a:p>
        </p:txBody>
      </p:sp>
      <p:sp>
        <p:nvSpPr>
          <p:cNvPr id="698" name="Shape 698"/>
          <p:cNvSpPr/>
          <p:nvPr/>
        </p:nvSpPr>
        <p:spPr>
          <a:xfrm>
            <a:off x="2725525" y="4720456"/>
            <a:ext cx="189802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</a:p>
        </p:txBody>
      </p:sp>
      <p:sp>
        <p:nvSpPr>
          <p:cNvPr id="699" name="Shape 699"/>
          <p:cNvSpPr/>
          <p:nvPr/>
        </p:nvSpPr>
        <p:spPr>
          <a:xfrm>
            <a:off x="4536215" y="4720456"/>
            <a:ext cx="307472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</a:p>
        </p:txBody>
      </p:sp>
      <p:sp>
        <p:nvSpPr>
          <p:cNvPr id="700" name="Shape 700"/>
          <p:cNvSpPr/>
          <p:nvPr/>
        </p:nvSpPr>
        <p:spPr>
          <a:xfrm>
            <a:off x="6475993" y="4720456"/>
            <a:ext cx="189802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</a:p>
        </p:txBody>
      </p:sp>
      <p:sp>
        <p:nvSpPr>
          <p:cNvPr id="701" name="Shape 701"/>
          <p:cNvSpPr/>
          <p:nvPr/>
        </p:nvSpPr>
        <p:spPr>
          <a:xfrm>
            <a:off x="752457" y="5166940"/>
            <a:ext cx="498530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 KB</a:t>
            </a:r>
          </a:p>
        </p:txBody>
      </p:sp>
      <p:sp>
        <p:nvSpPr>
          <p:cNvPr id="702" name="Shape 702"/>
          <p:cNvSpPr/>
          <p:nvPr/>
        </p:nvSpPr>
        <p:spPr>
          <a:xfrm>
            <a:off x="2660981" y="5166940"/>
            <a:ext cx="307472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</a:p>
        </p:txBody>
      </p:sp>
      <p:sp>
        <p:nvSpPr>
          <p:cNvPr id="703" name="Shape 703"/>
          <p:cNvSpPr/>
          <p:nvPr/>
        </p:nvSpPr>
        <p:spPr>
          <a:xfrm>
            <a:off x="4536215" y="5166940"/>
            <a:ext cx="307472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32</a:t>
            </a:r>
          </a:p>
        </p:txBody>
      </p:sp>
      <p:sp>
        <p:nvSpPr>
          <p:cNvPr id="704" name="Shape 704"/>
          <p:cNvSpPr/>
          <p:nvPr/>
        </p:nvSpPr>
        <p:spPr>
          <a:xfrm>
            <a:off x="6411449" y="5166940"/>
            <a:ext cx="307472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63500" y="1352313"/>
            <a:ext cx="79708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0070C0"/>
              </a:buClr>
              <a:buFont typeface="Wingdings" pitchFamily="2" charset="2"/>
              <a:buChar char="§"/>
            </a:pPr>
            <a:r>
              <a:rPr lang="en-US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Given number of bits for </a:t>
            </a:r>
            <a:r>
              <a:rPr lang="en-US" dirty="0" err="1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vpn</a:t>
            </a:r>
            <a:r>
              <a:rPr lang="en-US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how many virtual pages can </a:t>
            </a:r>
          </a:p>
          <a:p>
            <a:pPr>
              <a:buClr>
                <a:srgbClr val="0070C0"/>
              </a:buClr>
            </a:pPr>
            <a:r>
              <a:rPr lang="en-US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there be in an address space?</a:t>
            </a:r>
          </a:p>
        </p:txBody>
      </p:sp>
      <p:sp>
        <p:nvSpPr>
          <p:cNvPr id="32" name="Shape 750"/>
          <p:cNvSpPr/>
          <p:nvPr/>
        </p:nvSpPr>
        <p:spPr>
          <a:xfrm>
            <a:off x="8030712" y="3381439"/>
            <a:ext cx="307472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64</a:t>
            </a:r>
          </a:p>
        </p:txBody>
      </p:sp>
      <p:sp>
        <p:nvSpPr>
          <p:cNvPr id="33" name="Shape 755"/>
          <p:cNvSpPr/>
          <p:nvPr/>
        </p:nvSpPr>
        <p:spPr>
          <a:xfrm>
            <a:off x="7985555" y="3827923"/>
            <a:ext cx="368688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 K</a:t>
            </a:r>
          </a:p>
        </p:txBody>
      </p:sp>
      <p:sp>
        <p:nvSpPr>
          <p:cNvPr id="34" name="Shape 760"/>
          <p:cNvSpPr/>
          <p:nvPr/>
        </p:nvSpPr>
        <p:spPr>
          <a:xfrm>
            <a:off x="7985555" y="4274407"/>
            <a:ext cx="368688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 K</a:t>
            </a:r>
          </a:p>
        </p:txBody>
      </p:sp>
      <p:sp>
        <p:nvSpPr>
          <p:cNvPr id="35" name="Shape 765"/>
          <p:cNvSpPr/>
          <p:nvPr/>
        </p:nvSpPr>
        <p:spPr>
          <a:xfrm>
            <a:off x="8030712" y="4720892"/>
            <a:ext cx="307472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32</a:t>
            </a:r>
          </a:p>
        </p:txBody>
      </p:sp>
      <p:sp>
        <p:nvSpPr>
          <p:cNvPr id="36" name="Shape 770"/>
          <p:cNvSpPr/>
          <p:nvPr/>
        </p:nvSpPr>
        <p:spPr>
          <a:xfrm>
            <a:off x="7946524" y="5166940"/>
            <a:ext cx="444028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 M</a:t>
            </a:r>
          </a:p>
        </p:txBody>
      </p:sp>
    </p:spTree>
    <p:extLst>
      <p:ext uri="{BB962C8B-B14F-4D97-AF65-F5344CB8AC3E}">
        <p14:creationId xmlns:p14="http://schemas.microsoft.com/office/powerpoint/2010/main" val="5777997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Shape 772"/>
          <p:cNvSpPr>
            <a:spLocks noGrp="1"/>
          </p:cNvSpPr>
          <p:nvPr>
            <p:ph type="title"/>
          </p:nvPr>
        </p:nvSpPr>
        <p:spPr>
          <a:xfrm>
            <a:off x="376820" y="74065"/>
            <a:ext cx="8940671" cy="1283167"/>
          </a:xfrm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000000"/>
                </a:solidFill>
                <a:cs typeface="Calibri" panose="020F0502020204030204" pitchFamily="34" charset="0"/>
              </a:rPr>
              <a:t>Virt</a:t>
            </a:r>
            <a:r>
              <a:rPr lang="en-US" sz="3600" dirty="0">
                <a:solidFill>
                  <a:srgbClr val="000000"/>
                </a:solidFill>
                <a:cs typeface="Calibri" panose="020F0502020204030204" pitchFamily="34" charset="0"/>
              </a:rPr>
              <a:t>ual</a:t>
            </a:r>
            <a:r>
              <a:rPr sz="3600" dirty="0">
                <a:solidFill>
                  <a:srgbClr val="000000"/>
                </a:solidFill>
                <a:cs typeface="Calibri" panose="020F0502020204030204" pitchFamily="34" charset="0"/>
              </a:rPr>
              <a:t> =&gt; Phys</a:t>
            </a:r>
            <a:r>
              <a:rPr lang="en-US" sz="3600" dirty="0">
                <a:solidFill>
                  <a:srgbClr val="000000"/>
                </a:solidFill>
                <a:cs typeface="Calibri" panose="020F0502020204030204" pitchFamily="34" charset="0"/>
              </a:rPr>
              <a:t>ical Page</a:t>
            </a:r>
            <a:r>
              <a:rPr sz="3600" dirty="0">
                <a:solidFill>
                  <a:srgbClr val="000000"/>
                </a:solidFill>
                <a:cs typeface="Calibri" panose="020F0502020204030204" pitchFamily="34" charset="0"/>
              </a:rPr>
              <a:t> Mapping</a:t>
            </a:r>
          </a:p>
        </p:txBody>
      </p:sp>
      <p:sp>
        <p:nvSpPr>
          <p:cNvPr id="773" name="Shape 773"/>
          <p:cNvSpPr>
            <a:spLocks noGrp="1"/>
          </p:cNvSpPr>
          <p:nvPr>
            <p:ph type="body" idx="4294967295"/>
          </p:nvPr>
        </p:nvSpPr>
        <p:spPr>
          <a:xfrm>
            <a:off x="376820" y="4728989"/>
            <a:ext cx="8338555" cy="197080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000" dirty="0">
                <a:solidFill>
                  <a:srgbClr val="333333"/>
                </a:solidFill>
                <a:cs typeface="Calibri" panose="020F0502020204030204" pitchFamily="34" charset="0"/>
              </a:rPr>
              <a:t>How should OS </a:t>
            </a:r>
            <a:r>
              <a:rPr lang="en-US" sz="2000" dirty="0">
                <a:solidFill>
                  <a:srgbClr val="0070C0"/>
                </a:solidFill>
                <a:cs typeface="Calibri" panose="020F0502020204030204" pitchFamily="34" charset="0"/>
              </a:rPr>
              <a:t>translate</a:t>
            </a:r>
            <a:r>
              <a:rPr lang="en-US" sz="2000" dirty="0">
                <a:solidFill>
                  <a:srgbClr val="333333"/>
                </a:solidFill>
                <a:cs typeface="Calibri" panose="020F0502020204030204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cs typeface="Calibri" panose="020F0502020204030204" pitchFamily="34" charset="0"/>
              </a:rPr>
              <a:t>VPN to PPN</a:t>
            </a:r>
            <a:r>
              <a:rPr lang="en-US" sz="2000" dirty="0">
                <a:solidFill>
                  <a:srgbClr val="333333"/>
                </a:solidFill>
                <a:cs typeface="Calibri" panose="020F0502020204030204" pitchFamily="34" charset="0"/>
              </a:rPr>
              <a:t>?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333333"/>
                </a:solidFill>
                <a:cs typeface="Calibri" panose="020F0502020204030204" pitchFamily="34" charset="0"/>
              </a:rPr>
              <a:t>For segmentation, </a:t>
            </a:r>
            <a:r>
              <a:rPr lang="en-US" sz="2000" dirty="0">
                <a:solidFill>
                  <a:srgbClr val="333333"/>
                </a:solidFill>
                <a:cs typeface="Calibri" panose="020F0502020204030204" pitchFamily="34" charset="0"/>
              </a:rPr>
              <a:t>OS</a:t>
            </a:r>
            <a:r>
              <a:rPr sz="2000" dirty="0">
                <a:solidFill>
                  <a:srgbClr val="333333"/>
                </a:solidFill>
                <a:cs typeface="Calibri" panose="020F0502020204030204" pitchFamily="34" charset="0"/>
              </a:rPr>
              <a:t> used a formula</a:t>
            </a:r>
            <a:r>
              <a:rPr lang="en-US" sz="2000" dirty="0">
                <a:solidFill>
                  <a:srgbClr val="333333"/>
                </a:solidFill>
                <a:cs typeface="Calibri" panose="020F0502020204030204" pitchFamily="34" charset="0"/>
              </a:rPr>
              <a:t> </a:t>
            </a:r>
            <a:r>
              <a:rPr sz="2000" dirty="0">
                <a:solidFill>
                  <a:srgbClr val="333333"/>
                </a:solidFill>
                <a:cs typeface="Calibri" panose="020F0502020204030204" pitchFamily="34" charset="0"/>
              </a:rPr>
              <a:t>(e.g., phys</a:t>
            </a:r>
            <a:r>
              <a:rPr lang="en-US" sz="2000" dirty="0">
                <a:solidFill>
                  <a:srgbClr val="333333"/>
                </a:solidFill>
                <a:cs typeface="Calibri" panose="020F0502020204030204" pitchFamily="34" charset="0"/>
              </a:rPr>
              <a:t> addr</a:t>
            </a:r>
            <a:r>
              <a:rPr sz="2000" dirty="0">
                <a:solidFill>
                  <a:srgbClr val="333333"/>
                </a:solidFill>
                <a:cs typeface="Calibri" panose="020F0502020204030204" pitchFamily="34" charset="0"/>
              </a:rPr>
              <a:t> = virt_offset + base_reg)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000" dirty="0">
                <a:solidFill>
                  <a:srgbClr val="333333"/>
                </a:solidFill>
                <a:cs typeface="Calibri" panose="020F0502020204030204" pitchFamily="34" charset="0"/>
              </a:rPr>
              <a:t>For paging</a:t>
            </a:r>
            <a:r>
              <a:rPr sz="2000" dirty="0">
                <a:solidFill>
                  <a:srgbClr val="333333"/>
                </a:solidFill>
                <a:cs typeface="Calibri" panose="020F0502020204030204" pitchFamily="34" charset="0"/>
              </a:rPr>
              <a:t>, </a:t>
            </a:r>
            <a:r>
              <a:rPr lang="en-US" sz="2000" dirty="0">
                <a:solidFill>
                  <a:srgbClr val="333333"/>
                </a:solidFill>
                <a:cs typeface="Calibri" panose="020F0502020204030204" pitchFamily="34" charset="0"/>
              </a:rPr>
              <a:t>OS</a:t>
            </a:r>
            <a:r>
              <a:rPr sz="2000" dirty="0">
                <a:solidFill>
                  <a:srgbClr val="333333"/>
                </a:solidFill>
                <a:cs typeface="Calibri" panose="020F0502020204030204" pitchFamily="34" charset="0"/>
              </a:rPr>
              <a:t> need</a:t>
            </a:r>
            <a:r>
              <a:rPr lang="en-US" sz="2000" dirty="0">
                <a:solidFill>
                  <a:srgbClr val="333333"/>
                </a:solidFill>
                <a:cs typeface="Calibri" panose="020F0502020204030204" pitchFamily="34" charset="0"/>
              </a:rPr>
              <a:t>s</a:t>
            </a:r>
            <a:r>
              <a:rPr sz="2000" dirty="0">
                <a:solidFill>
                  <a:srgbClr val="333333"/>
                </a:solidFill>
                <a:cs typeface="Calibri" panose="020F0502020204030204" pitchFamily="34" charset="0"/>
              </a:rPr>
              <a:t> mor</a:t>
            </a:r>
            <a:r>
              <a:rPr lang="en-US" sz="2000" dirty="0">
                <a:solidFill>
                  <a:srgbClr val="333333"/>
                </a:solidFill>
                <a:cs typeface="Calibri" panose="020F0502020204030204" pitchFamily="34" charset="0"/>
              </a:rPr>
              <a:t>e </a:t>
            </a:r>
            <a:r>
              <a:rPr sz="2000" dirty="0">
                <a:solidFill>
                  <a:srgbClr val="333333"/>
                </a:solidFill>
                <a:cs typeface="Calibri" panose="020F0502020204030204" pitchFamily="34" charset="0"/>
              </a:rPr>
              <a:t>general mapping mechanism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333333"/>
                </a:solidFill>
                <a:cs typeface="Calibri" panose="020F0502020204030204" pitchFamily="34" charset="0"/>
              </a:rPr>
              <a:t>What </a:t>
            </a:r>
            <a:r>
              <a:rPr sz="2000" dirty="0">
                <a:solidFill>
                  <a:srgbClr val="0070C0"/>
                </a:solidFill>
                <a:cs typeface="Calibri" panose="020F0502020204030204" pitchFamily="34" charset="0"/>
              </a:rPr>
              <a:t>data structure </a:t>
            </a:r>
            <a:r>
              <a:rPr sz="2000" dirty="0">
                <a:solidFill>
                  <a:srgbClr val="333333"/>
                </a:solidFill>
                <a:cs typeface="Calibri" panose="020F0502020204030204" pitchFamily="34" charset="0"/>
              </a:rPr>
              <a:t>is good?</a:t>
            </a:r>
          </a:p>
        </p:txBody>
      </p:sp>
      <p:sp>
        <p:nvSpPr>
          <p:cNvPr id="774" name="Shape 774"/>
          <p:cNvSpPr/>
          <p:nvPr/>
        </p:nvSpPr>
        <p:spPr>
          <a:xfrm>
            <a:off x="3333820" y="1910953"/>
            <a:ext cx="559524" cy="519258"/>
          </a:xfrm>
          <a:prstGeom prst="rect">
            <a:avLst/>
          </a:prstGeom>
          <a:solidFill>
            <a:srgbClr val="FFFFFF"/>
          </a:solidFill>
          <a:ln w="25400">
            <a:solidFill>
              <a:srgbClr val="8881F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>
                <a:solidFill>
                  <a:srgbClr val="000000"/>
                </a:solidFill>
              </a:defRPr>
            </a:lvl1pPr>
          </a:lstStyle>
          <a:p>
            <a:pPr lvl="0" algn="ctr">
              <a:defRPr sz="1800"/>
            </a:pPr>
            <a:r>
              <a:rPr sz="18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775" name="Shape 775"/>
          <p:cNvSpPr/>
          <p:nvPr/>
        </p:nvSpPr>
        <p:spPr>
          <a:xfrm>
            <a:off x="3869601" y="1910953"/>
            <a:ext cx="559524" cy="519258"/>
          </a:xfrm>
          <a:prstGeom prst="rect">
            <a:avLst/>
          </a:prstGeom>
          <a:solidFill>
            <a:srgbClr val="FFFFFF"/>
          </a:solidFill>
          <a:ln w="25400">
            <a:solidFill>
              <a:srgbClr val="8881F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>
                <a:solidFill>
                  <a:srgbClr val="000000"/>
                </a:solidFill>
              </a:defRPr>
            </a:lvl1pPr>
          </a:lstStyle>
          <a:p>
            <a:pPr lvl="0" algn="ctr">
              <a:defRPr sz="1800"/>
            </a:pPr>
            <a:r>
              <a:rPr sz="18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776" name="Shape 776"/>
          <p:cNvSpPr/>
          <p:nvPr/>
        </p:nvSpPr>
        <p:spPr>
          <a:xfrm>
            <a:off x="4405382" y="1910953"/>
            <a:ext cx="559524" cy="519258"/>
          </a:xfrm>
          <a:prstGeom prst="rect">
            <a:avLst/>
          </a:prstGeom>
          <a:solidFill>
            <a:srgbClr val="FFFFFF"/>
          </a:solidFill>
          <a:ln w="25400">
            <a:solidFill>
              <a:srgbClr val="8881F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>
                <a:solidFill>
                  <a:srgbClr val="000000"/>
                </a:solidFill>
              </a:defRPr>
            </a:lvl1pPr>
          </a:lstStyle>
          <a:p>
            <a:pPr lvl="0" algn="ctr">
              <a:defRPr sz="1800"/>
            </a:pPr>
            <a:r>
              <a:rPr sz="18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777" name="Shape 777"/>
          <p:cNvSpPr/>
          <p:nvPr/>
        </p:nvSpPr>
        <p:spPr>
          <a:xfrm>
            <a:off x="4941164" y="1910953"/>
            <a:ext cx="559524" cy="519258"/>
          </a:xfrm>
          <a:prstGeom prst="rect">
            <a:avLst/>
          </a:prstGeom>
          <a:solidFill>
            <a:srgbClr val="FFFFFF"/>
          </a:solidFill>
          <a:ln w="25400">
            <a:solidFill>
              <a:srgbClr val="8881F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>
                <a:solidFill>
                  <a:srgbClr val="000000"/>
                </a:solidFill>
              </a:defRPr>
            </a:lvl1pPr>
          </a:lstStyle>
          <a:p>
            <a:pPr lvl="0" algn="ctr">
              <a:defRPr sz="1800"/>
            </a:pPr>
            <a:r>
              <a:rPr sz="18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778" name="Shape 778"/>
          <p:cNvSpPr/>
          <p:nvPr/>
        </p:nvSpPr>
        <p:spPr>
          <a:xfrm>
            <a:off x="5476945" y="1910953"/>
            <a:ext cx="559524" cy="519258"/>
          </a:xfrm>
          <a:prstGeom prst="rect">
            <a:avLst/>
          </a:prstGeom>
          <a:solidFill>
            <a:srgbClr val="FFFFFF"/>
          </a:solidFill>
          <a:ln w="25400">
            <a:solidFill>
              <a:srgbClr val="8881F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>
                <a:solidFill>
                  <a:srgbClr val="000000"/>
                </a:solidFill>
              </a:defRPr>
            </a:lvl1pPr>
          </a:lstStyle>
          <a:p>
            <a:pPr lvl="0" algn="ctr">
              <a:defRPr sz="1800"/>
            </a:pPr>
            <a:r>
              <a:rPr sz="18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779" name="Shape 779"/>
          <p:cNvSpPr/>
          <p:nvPr/>
        </p:nvSpPr>
        <p:spPr>
          <a:xfrm>
            <a:off x="6012726" y="1910953"/>
            <a:ext cx="559524" cy="519258"/>
          </a:xfrm>
          <a:prstGeom prst="rect">
            <a:avLst/>
          </a:prstGeom>
          <a:solidFill>
            <a:srgbClr val="FFFFFF"/>
          </a:solidFill>
          <a:ln w="25400">
            <a:solidFill>
              <a:srgbClr val="8881F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>
                <a:solidFill>
                  <a:srgbClr val="000000"/>
                </a:solidFill>
              </a:defRPr>
            </a:lvl1pPr>
          </a:lstStyle>
          <a:p>
            <a:pPr lvl="0" algn="ctr">
              <a:defRPr sz="1800"/>
            </a:pPr>
            <a:r>
              <a:rPr sz="18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780" name="Shape 780"/>
          <p:cNvSpPr/>
          <p:nvPr/>
        </p:nvSpPr>
        <p:spPr>
          <a:xfrm>
            <a:off x="3516949" y="1325341"/>
            <a:ext cx="642801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VPN</a:t>
            </a:r>
          </a:p>
        </p:txBody>
      </p:sp>
      <p:sp>
        <p:nvSpPr>
          <p:cNvPr id="781" name="Shape 781"/>
          <p:cNvSpPr/>
          <p:nvPr/>
        </p:nvSpPr>
        <p:spPr>
          <a:xfrm>
            <a:off x="5037568" y="1325341"/>
            <a:ext cx="842664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offset</a:t>
            </a:r>
          </a:p>
        </p:txBody>
      </p:sp>
      <p:sp>
        <p:nvSpPr>
          <p:cNvPr id="782" name="Shape 782"/>
          <p:cNvSpPr/>
          <p:nvPr/>
        </p:nvSpPr>
        <p:spPr>
          <a:xfrm flipV="1">
            <a:off x="4554023" y="1741289"/>
            <a:ext cx="1940906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7" tIns="35717" rIns="35717" bIns="35717" anchor="ctr"/>
          <a:lstStyle/>
          <a:p>
            <a:pPr lvl="0" algn="ctr">
              <a:defRPr sz="26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83" name="Shape 783"/>
          <p:cNvSpPr/>
          <p:nvPr/>
        </p:nvSpPr>
        <p:spPr>
          <a:xfrm flipV="1">
            <a:off x="3387398" y="1741289"/>
            <a:ext cx="964406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7" tIns="35717" rIns="35717" bIns="35717" anchor="ctr"/>
          <a:lstStyle/>
          <a:p>
            <a:pPr lvl="0" algn="ctr">
              <a:defRPr sz="26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84" name="Shape 784"/>
          <p:cNvSpPr/>
          <p:nvPr/>
        </p:nvSpPr>
        <p:spPr>
          <a:xfrm>
            <a:off x="4351804" y="1750218"/>
            <a:ext cx="41603" cy="4160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7" tIns="35717" rIns="35717" bIns="35717" anchor="ctr"/>
          <a:lstStyle/>
          <a:p>
            <a:pPr lvl="0" algn="ctr">
              <a:defRPr sz="26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85" name="Shape 785"/>
          <p:cNvSpPr/>
          <p:nvPr/>
        </p:nvSpPr>
        <p:spPr>
          <a:xfrm flipH="1">
            <a:off x="3342750" y="1750218"/>
            <a:ext cx="41603" cy="4160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7" tIns="35717" rIns="35717" bIns="35717" anchor="ctr"/>
          <a:lstStyle/>
          <a:p>
            <a:pPr lvl="0" algn="ctr">
              <a:defRPr sz="26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86" name="Shape 786"/>
          <p:cNvSpPr/>
          <p:nvPr/>
        </p:nvSpPr>
        <p:spPr>
          <a:xfrm>
            <a:off x="6494929" y="1750218"/>
            <a:ext cx="41603" cy="4160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7" tIns="35717" rIns="35717" bIns="35717" anchor="ctr"/>
          <a:lstStyle/>
          <a:p>
            <a:pPr lvl="0" algn="ctr">
              <a:defRPr sz="26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87" name="Shape 787"/>
          <p:cNvSpPr/>
          <p:nvPr/>
        </p:nvSpPr>
        <p:spPr>
          <a:xfrm flipH="1">
            <a:off x="4512539" y="1750218"/>
            <a:ext cx="41603" cy="4160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7" tIns="35717" rIns="35717" bIns="35717" anchor="ctr"/>
          <a:lstStyle/>
          <a:p>
            <a:pPr lvl="0" algn="ctr">
              <a:defRPr sz="26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88" name="Shape 788"/>
          <p:cNvSpPr/>
          <p:nvPr/>
        </p:nvSpPr>
        <p:spPr>
          <a:xfrm>
            <a:off x="3333820" y="3518297"/>
            <a:ext cx="559524" cy="519258"/>
          </a:xfrm>
          <a:prstGeom prst="rect">
            <a:avLst/>
          </a:prstGeom>
          <a:solidFill>
            <a:srgbClr val="FFFFFF"/>
          </a:solidFill>
          <a:ln w="25400">
            <a:solidFill>
              <a:srgbClr val="8881F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>
                <a:solidFill>
                  <a:srgbClr val="000000"/>
                </a:solidFill>
              </a:defRPr>
            </a:lvl1pPr>
          </a:lstStyle>
          <a:p>
            <a:pPr lvl="0" algn="ctr">
              <a:defRPr sz="1800"/>
            </a:pPr>
            <a:r>
              <a:rPr sz="18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789" name="Shape 789"/>
          <p:cNvSpPr/>
          <p:nvPr/>
        </p:nvSpPr>
        <p:spPr>
          <a:xfrm>
            <a:off x="3869601" y="3518297"/>
            <a:ext cx="559524" cy="519258"/>
          </a:xfrm>
          <a:prstGeom prst="rect">
            <a:avLst/>
          </a:prstGeom>
          <a:solidFill>
            <a:srgbClr val="FFFFFF"/>
          </a:solidFill>
          <a:ln w="25400">
            <a:solidFill>
              <a:srgbClr val="8881F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>
                <a:solidFill>
                  <a:srgbClr val="000000"/>
                </a:solidFill>
              </a:defRPr>
            </a:lvl1pPr>
          </a:lstStyle>
          <a:p>
            <a:pPr lvl="0" algn="ctr">
              <a:defRPr sz="1800"/>
            </a:pPr>
            <a:r>
              <a:rPr sz="18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790" name="Shape 790"/>
          <p:cNvSpPr/>
          <p:nvPr/>
        </p:nvSpPr>
        <p:spPr>
          <a:xfrm>
            <a:off x="4405382" y="3518297"/>
            <a:ext cx="559524" cy="519258"/>
          </a:xfrm>
          <a:prstGeom prst="rect">
            <a:avLst/>
          </a:prstGeom>
          <a:solidFill>
            <a:srgbClr val="FFFFFF"/>
          </a:solidFill>
          <a:ln w="25400">
            <a:solidFill>
              <a:srgbClr val="8881F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>
                <a:solidFill>
                  <a:srgbClr val="000000"/>
                </a:solidFill>
              </a:defRPr>
            </a:lvl1pPr>
          </a:lstStyle>
          <a:p>
            <a:pPr lvl="0" algn="ctr">
              <a:defRPr sz="1800"/>
            </a:pPr>
            <a:r>
              <a:rPr sz="18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791" name="Shape 791"/>
          <p:cNvSpPr/>
          <p:nvPr/>
        </p:nvSpPr>
        <p:spPr>
          <a:xfrm>
            <a:off x="4941164" y="3518297"/>
            <a:ext cx="559524" cy="519258"/>
          </a:xfrm>
          <a:prstGeom prst="rect">
            <a:avLst/>
          </a:prstGeom>
          <a:solidFill>
            <a:srgbClr val="FFFFFF"/>
          </a:solidFill>
          <a:ln w="25400">
            <a:solidFill>
              <a:srgbClr val="8881F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>
                <a:solidFill>
                  <a:srgbClr val="000000"/>
                </a:solidFill>
              </a:defRPr>
            </a:lvl1pPr>
          </a:lstStyle>
          <a:p>
            <a:pPr lvl="0" algn="ctr">
              <a:defRPr sz="1800"/>
            </a:pPr>
            <a:r>
              <a:rPr sz="18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792" name="Shape 792"/>
          <p:cNvSpPr/>
          <p:nvPr/>
        </p:nvSpPr>
        <p:spPr>
          <a:xfrm>
            <a:off x="5476945" y="3518297"/>
            <a:ext cx="559524" cy="519258"/>
          </a:xfrm>
          <a:prstGeom prst="rect">
            <a:avLst/>
          </a:prstGeom>
          <a:solidFill>
            <a:srgbClr val="FFFFFF"/>
          </a:solidFill>
          <a:ln w="25400">
            <a:solidFill>
              <a:srgbClr val="8881F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>
                <a:solidFill>
                  <a:srgbClr val="000000"/>
                </a:solidFill>
              </a:defRPr>
            </a:lvl1pPr>
          </a:lstStyle>
          <a:p>
            <a:pPr lvl="0" algn="ctr">
              <a:defRPr sz="1800"/>
            </a:pPr>
            <a:r>
              <a:rPr sz="18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793" name="Shape 793"/>
          <p:cNvSpPr/>
          <p:nvPr/>
        </p:nvSpPr>
        <p:spPr>
          <a:xfrm>
            <a:off x="6012726" y="3518297"/>
            <a:ext cx="559524" cy="519258"/>
          </a:xfrm>
          <a:prstGeom prst="rect">
            <a:avLst/>
          </a:prstGeom>
          <a:solidFill>
            <a:srgbClr val="FFFFFF"/>
          </a:solidFill>
          <a:ln w="25400">
            <a:solidFill>
              <a:srgbClr val="8881F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>
                <a:solidFill>
                  <a:srgbClr val="000000"/>
                </a:solidFill>
              </a:defRPr>
            </a:lvl1pPr>
          </a:lstStyle>
          <a:p>
            <a:pPr lvl="0" algn="ctr">
              <a:defRPr sz="1800"/>
            </a:pPr>
            <a:r>
              <a:rPr sz="18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794" name="Shape 794"/>
          <p:cNvSpPr/>
          <p:nvPr/>
        </p:nvSpPr>
        <p:spPr>
          <a:xfrm>
            <a:off x="2262257" y="3518297"/>
            <a:ext cx="559524" cy="519258"/>
          </a:xfrm>
          <a:prstGeom prst="rect">
            <a:avLst/>
          </a:prstGeom>
          <a:solidFill>
            <a:srgbClr val="FFFFFF"/>
          </a:solidFill>
          <a:ln w="25400">
            <a:solidFill>
              <a:srgbClr val="8881F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>
                <a:solidFill>
                  <a:srgbClr val="000000"/>
                </a:solidFill>
              </a:defRPr>
            </a:lvl1pPr>
          </a:lstStyle>
          <a:p>
            <a:pPr lvl="0" algn="ctr">
              <a:defRPr sz="1800"/>
            </a:pPr>
            <a:r>
              <a:rPr sz="18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795" name="Shape 795"/>
          <p:cNvSpPr/>
          <p:nvPr/>
        </p:nvSpPr>
        <p:spPr>
          <a:xfrm>
            <a:off x="2798039" y="3518297"/>
            <a:ext cx="559524" cy="519258"/>
          </a:xfrm>
          <a:prstGeom prst="rect">
            <a:avLst/>
          </a:prstGeom>
          <a:solidFill>
            <a:srgbClr val="FFFFFF"/>
          </a:solidFill>
          <a:ln w="25400">
            <a:solidFill>
              <a:srgbClr val="8881F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>
                <a:solidFill>
                  <a:srgbClr val="000000"/>
                </a:solidFill>
              </a:defRPr>
            </a:lvl1pPr>
          </a:lstStyle>
          <a:p>
            <a:pPr lvl="0" algn="ctr">
              <a:defRPr sz="1800"/>
            </a:pPr>
            <a:r>
              <a:rPr sz="18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796" name="Shape 796"/>
          <p:cNvSpPr/>
          <p:nvPr/>
        </p:nvSpPr>
        <p:spPr>
          <a:xfrm>
            <a:off x="3010899" y="4289773"/>
            <a:ext cx="623565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PPN</a:t>
            </a:r>
          </a:p>
        </p:txBody>
      </p:sp>
      <p:sp>
        <p:nvSpPr>
          <p:cNvPr id="797" name="Shape 797"/>
          <p:cNvSpPr/>
          <p:nvPr/>
        </p:nvSpPr>
        <p:spPr>
          <a:xfrm>
            <a:off x="5037568" y="4272138"/>
            <a:ext cx="842664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offset</a:t>
            </a:r>
          </a:p>
        </p:txBody>
      </p:sp>
      <p:sp>
        <p:nvSpPr>
          <p:cNvPr id="798" name="Shape 798"/>
          <p:cNvSpPr/>
          <p:nvPr/>
        </p:nvSpPr>
        <p:spPr>
          <a:xfrm flipV="1">
            <a:off x="4554023" y="4214812"/>
            <a:ext cx="1940906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7" tIns="35717" rIns="35717" bIns="35717" anchor="ctr"/>
          <a:lstStyle/>
          <a:p>
            <a:pPr lvl="0">
              <a:defRPr sz="26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99" name="Shape 799"/>
          <p:cNvSpPr/>
          <p:nvPr/>
        </p:nvSpPr>
        <p:spPr>
          <a:xfrm flipV="1">
            <a:off x="6494929" y="4161234"/>
            <a:ext cx="41603" cy="4160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7" tIns="35717" rIns="35717" bIns="35717" anchor="ctr"/>
          <a:lstStyle/>
          <a:p>
            <a:pPr lvl="0">
              <a:defRPr sz="26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00" name="Shape 800"/>
          <p:cNvSpPr/>
          <p:nvPr/>
        </p:nvSpPr>
        <p:spPr>
          <a:xfrm flipH="1" flipV="1">
            <a:off x="4512539" y="4161234"/>
            <a:ext cx="41603" cy="4160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7" tIns="35717" rIns="35717" bIns="35717" anchor="ctr"/>
          <a:lstStyle/>
          <a:p>
            <a:pPr lvl="0">
              <a:defRPr sz="26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01" name="Shape 801"/>
          <p:cNvSpPr/>
          <p:nvPr/>
        </p:nvSpPr>
        <p:spPr>
          <a:xfrm flipV="1">
            <a:off x="2339460" y="4214812"/>
            <a:ext cx="1940906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7" tIns="35717" rIns="35717" bIns="35717" anchor="ctr"/>
          <a:lstStyle/>
          <a:p>
            <a:pPr lvl="0">
              <a:defRPr sz="26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02" name="Shape 802"/>
          <p:cNvSpPr/>
          <p:nvPr/>
        </p:nvSpPr>
        <p:spPr>
          <a:xfrm flipV="1">
            <a:off x="4280367" y="4161234"/>
            <a:ext cx="41603" cy="4160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7" tIns="35717" rIns="35717" bIns="35717" anchor="ctr"/>
          <a:lstStyle/>
          <a:p>
            <a:pPr lvl="0">
              <a:defRPr sz="26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03" name="Shape 803"/>
          <p:cNvSpPr/>
          <p:nvPr/>
        </p:nvSpPr>
        <p:spPr>
          <a:xfrm flipH="1" flipV="1">
            <a:off x="2297976" y="4161234"/>
            <a:ext cx="41603" cy="4160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7" tIns="35717" rIns="35717" bIns="35717" anchor="ctr"/>
          <a:lstStyle/>
          <a:p>
            <a:pPr lvl="0">
              <a:defRPr sz="26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04" name="Shape 804"/>
          <p:cNvSpPr/>
          <p:nvPr/>
        </p:nvSpPr>
        <p:spPr>
          <a:xfrm>
            <a:off x="2246901" y="2766854"/>
            <a:ext cx="2126144" cy="365874"/>
          </a:xfrm>
          <a:prstGeom prst="rect">
            <a:avLst/>
          </a:prstGeom>
          <a:solidFill>
            <a:srgbClr val="8881F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Addr Mapper</a:t>
            </a:r>
          </a:p>
        </p:txBody>
      </p:sp>
      <p:sp>
        <p:nvSpPr>
          <p:cNvPr id="805" name="Shape 805"/>
          <p:cNvSpPr/>
          <p:nvPr/>
        </p:nvSpPr>
        <p:spPr>
          <a:xfrm>
            <a:off x="6307405" y="2445385"/>
            <a:ext cx="1" cy="1057737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 algn="ctr">
              <a:defRPr sz="26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06" name="Shape 806"/>
          <p:cNvSpPr/>
          <p:nvPr/>
        </p:nvSpPr>
        <p:spPr>
          <a:xfrm>
            <a:off x="5771624" y="2445385"/>
            <a:ext cx="1" cy="1057737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 algn="ctr">
              <a:defRPr sz="26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07" name="Shape 807"/>
          <p:cNvSpPr/>
          <p:nvPr/>
        </p:nvSpPr>
        <p:spPr>
          <a:xfrm>
            <a:off x="5235843" y="2445385"/>
            <a:ext cx="1" cy="1057737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 algn="ctr">
              <a:defRPr sz="26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08" name="Shape 808"/>
          <p:cNvSpPr/>
          <p:nvPr/>
        </p:nvSpPr>
        <p:spPr>
          <a:xfrm>
            <a:off x="4700061" y="2445385"/>
            <a:ext cx="1" cy="1057737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 algn="ctr">
              <a:defRPr sz="26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09" name="Shape 809"/>
          <p:cNvSpPr/>
          <p:nvPr/>
        </p:nvSpPr>
        <p:spPr>
          <a:xfrm>
            <a:off x="4164280" y="2445385"/>
            <a:ext cx="1" cy="29781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 algn="ctr">
              <a:defRPr sz="26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0" name="Shape 810"/>
          <p:cNvSpPr/>
          <p:nvPr/>
        </p:nvSpPr>
        <p:spPr>
          <a:xfrm>
            <a:off x="3628499" y="2445385"/>
            <a:ext cx="1" cy="29781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 algn="ctr">
              <a:defRPr sz="26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1" name="Shape 811"/>
          <p:cNvSpPr/>
          <p:nvPr/>
        </p:nvSpPr>
        <p:spPr>
          <a:xfrm>
            <a:off x="3628499" y="3159760"/>
            <a:ext cx="1" cy="29781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 algn="ctr">
              <a:defRPr sz="26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2" name="Shape 812"/>
          <p:cNvSpPr/>
          <p:nvPr/>
        </p:nvSpPr>
        <p:spPr>
          <a:xfrm>
            <a:off x="4164280" y="3159760"/>
            <a:ext cx="1" cy="29781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 algn="ctr">
              <a:defRPr sz="26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3" name="Shape 813"/>
          <p:cNvSpPr/>
          <p:nvPr/>
        </p:nvSpPr>
        <p:spPr>
          <a:xfrm>
            <a:off x="2556936" y="3159760"/>
            <a:ext cx="1" cy="29781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 algn="ctr">
              <a:defRPr sz="26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4" name="Shape 814"/>
          <p:cNvSpPr/>
          <p:nvPr/>
        </p:nvSpPr>
        <p:spPr>
          <a:xfrm>
            <a:off x="3092718" y="3159760"/>
            <a:ext cx="1" cy="29781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 algn="ctr">
              <a:defRPr sz="26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270826" y="6203777"/>
            <a:ext cx="27238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Big array: </a:t>
            </a:r>
            <a:r>
              <a:rPr lang="en-US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pagetable</a:t>
            </a:r>
            <a:endParaRPr lang="en-US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5767" y="2006403"/>
            <a:ext cx="194317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Number of bits in</a:t>
            </a: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virtual address format </a:t>
            </a:r>
            <a:r>
              <a:rPr lang="en-US" sz="1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does not need to equal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number of bits in physical address format </a:t>
            </a:r>
          </a:p>
        </p:txBody>
      </p:sp>
    </p:spTree>
    <p:extLst>
      <p:ext uri="{BB962C8B-B14F-4D97-AF65-F5344CB8AC3E}">
        <p14:creationId xmlns:p14="http://schemas.microsoft.com/office/powerpoint/2010/main" val="17148505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Shape 90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000000"/>
                </a:solidFill>
                <a:cs typeface="Calibri" panose="020F0502020204030204" pitchFamily="34" charset="0"/>
              </a:rPr>
              <a:t>The Mapping</a:t>
            </a:r>
          </a:p>
        </p:txBody>
      </p:sp>
      <p:sp>
        <p:nvSpPr>
          <p:cNvPr id="904" name="Shape 904"/>
          <p:cNvSpPr/>
          <p:nvPr/>
        </p:nvSpPr>
        <p:spPr>
          <a:xfrm>
            <a:off x="324483" y="2574787"/>
            <a:ext cx="1037139" cy="3645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algn="r">
              <a:defRPr sz="2700">
                <a:solidFill>
                  <a:srgbClr val="D45954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00" dirty="0">
                <a:latin typeface="Calibri" panose="020F0502020204030204" pitchFamily="34" charset="0"/>
                <a:cs typeface="Calibri" panose="020F0502020204030204" pitchFamily="34" charset="0"/>
              </a:rPr>
              <a:t>Virt Mem</a:t>
            </a:r>
          </a:p>
        </p:txBody>
      </p:sp>
      <p:sp>
        <p:nvSpPr>
          <p:cNvPr id="905" name="Shape 905"/>
          <p:cNvSpPr/>
          <p:nvPr/>
        </p:nvSpPr>
        <p:spPr>
          <a:xfrm>
            <a:off x="231059" y="3994607"/>
            <a:ext cx="1130563" cy="3645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algn="r">
              <a:defRPr sz="2700">
                <a:solidFill>
                  <a:srgbClr val="0065C1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00" dirty="0">
                <a:latin typeface="Calibri" panose="020F0502020204030204" pitchFamily="34" charset="0"/>
                <a:cs typeface="Calibri" panose="020F0502020204030204" pitchFamily="34" charset="0"/>
              </a:rPr>
              <a:t>Phys Mem</a:t>
            </a:r>
          </a:p>
        </p:txBody>
      </p:sp>
      <p:sp>
        <p:nvSpPr>
          <p:cNvPr id="906" name="Shape 906"/>
          <p:cNvSpPr/>
          <p:nvPr/>
        </p:nvSpPr>
        <p:spPr>
          <a:xfrm>
            <a:off x="1860879" y="2531425"/>
            <a:ext cx="451242" cy="451242"/>
          </a:xfrm>
          <a:prstGeom prst="rect">
            <a:avLst/>
          </a:prstGeom>
          <a:solidFill>
            <a:srgbClr val="0B5D12"/>
          </a:solidFill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07" name="Shape 907"/>
          <p:cNvSpPr/>
          <p:nvPr/>
        </p:nvSpPr>
        <p:spPr>
          <a:xfrm>
            <a:off x="2307363" y="2531425"/>
            <a:ext cx="451242" cy="451242"/>
          </a:xfrm>
          <a:prstGeom prst="rect">
            <a:avLst/>
          </a:prstGeom>
          <a:solidFill>
            <a:srgbClr val="0B5D12"/>
          </a:solidFill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08" name="Shape 908"/>
          <p:cNvSpPr/>
          <p:nvPr/>
        </p:nvSpPr>
        <p:spPr>
          <a:xfrm>
            <a:off x="2753848" y="2531425"/>
            <a:ext cx="451242" cy="451242"/>
          </a:xfrm>
          <a:prstGeom prst="rect">
            <a:avLst/>
          </a:prstGeom>
          <a:solidFill>
            <a:srgbClr val="0B5D12"/>
          </a:solidFill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09" name="Shape 909"/>
          <p:cNvSpPr/>
          <p:nvPr/>
        </p:nvSpPr>
        <p:spPr>
          <a:xfrm>
            <a:off x="3200332" y="2531425"/>
            <a:ext cx="451242" cy="451242"/>
          </a:xfrm>
          <a:prstGeom prst="rect">
            <a:avLst/>
          </a:prstGeom>
          <a:solidFill>
            <a:srgbClr val="0B5D12"/>
          </a:solidFill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10" name="Shape 910"/>
          <p:cNvSpPr/>
          <p:nvPr/>
        </p:nvSpPr>
        <p:spPr>
          <a:xfrm>
            <a:off x="4361191" y="2531425"/>
            <a:ext cx="451242" cy="451242"/>
          </a:xfrm>
          <a:prstGeom prst="rect">
            <a:avLst/>
          </a:prstGeom>
          <a:solidFill>
            <a:srgbClr val="1497FC"/>
          </a:solidFill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11" name="Shape 911"/>
          <p:cNvSpPr/>
          <p:nvPr/>
        </p:nvSpPr>
        <p:spPr>
          <a:xfrm>
            <a:off x="4807676" y="2531425"/>
            <a:ext cx="451242" cy="451242"/>
          </a:xfrm>
          <a:prstGeom prst="rect">
            <a:avLst/>
          </a:prstGeom>
          <a:solidFill>
            <a:srgbClr val="1497FC"/>
          </a:solidFill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12" name="Shape 912"/>
          <p:cNvSpPr/>
          <p:nvPr/>
        </p:nvSpPr>
        <p:spPr>
          <a:xfrm>
            <a:off x="5254160" y="2531425"/>
            <a:ext cx="451242" cy="451242"/>
          </a:xfrm>
          <a:prstGeom prst="rect">
            <a:avLst/>
          </a:prstGeom>
          <a:solidFill>
            <a:srgbClr val="1497FC"/>
          </a:solidFill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13" name="Shape 913"/>
          <p:cNvSpPr/>
          <p:nvPr/>
        </p:nvSpPr>
        <p:spPr>
          <a:xfrm>
            <a:off x="5700645" y="2531425"/>
            <a:ext cx="451242" cy="451242"/>
          </a:xfrm>
          <a:prstGeom prst="rect">
            <a:avLst/>
          </a:prstGeom>
          <a:solidFill>
            <a:srgbClr val="1497FC"/>
          </a:solidFill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14" name="Shape 914"/>
          <p:cNvSpPr/>
          <p:nvPr/>
        </p:nvSpPr>
        <p:spPr>
          <a:xfrm>
            <a:off x="6861504" y="2531425"/>
            <a:ext cx="451242" cy="451242"/>
          </a:xfrm>
          <a:prstGeom prst="rect">
            <a:avLst/>
          </a:prstGeom>
          <a:solidFill>
            <a:srgbClr val="971817"/>
          </a:solidFill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15" name="Shape 915"/>
          <p:cNvSpPr/>
          <p:nvPr/>
        </p:nvSpPr>
        <p:spPr>
          <a:xfrm>
            <a:off x="7307988" y="2531425"/>
            <a:ext cx="451242" cy="451242"/>
          </a:xfrm>
          <a:prstGeom prst="rect">
            <a:avLst/>
          </a:prstGeom>
          <a:solidFill>
            <a:srgbClr val="971817"/>
          </a:solidFill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16" name="Shape 916"/>
          <p:cNvSpPr/>
          <p:nvPr/>
        </p:nvSpPr>
        <p:spPr>
          <a:xfrm>
            <a:off x="7754473" y="2531425"/>
            <a:ext cx="451242" cy="451242"/>
          </a:xfrm>
          <a:prstGeom prst="rect">
            <a:avLst/>
          </a:prstGeom>
          <a:solidFill>
            <a:srgbClr val="971817"/>
          </a:solidFill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17" name="Shape 917"/>
          <p:cNvSpPr/>
          <p:nvPr/>
        </p:nvSpPr>
        <p:spPr>
          <a:xfrm>
            <a:off x="8200957" y="2531425"/>
            <a:ext cx="451242" cy="451242"/>
          </a:xfrm>
          <a:prstGeom prst="rect">
            <a:avLst/>
          </a:prstGeom>
          <a:solidFill>
            <a:srgbClr val="971817"/>
          </a:solidFill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18" name="Shape 918"/>
          <p:cNvSpPr/>
          <p:nvPr/>
        </p:nvSpPr>
        <p:spPr>
          <a:xfrm>
            <a:off x="2713258" y="3955710"/>
            <a:ext cx="451242" cy="451242"/>
          </a:xfrm>
          <a:prstGeom prst="rect">
            <a:avLst/>
          </a:prstGeom>
          <a:solidFill>
            <a:srgbClr val="0B5D12"/>
          </a:solidFill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19" name="Shape 919"/>
          <p:cNvSpPr/>
          <p:nvPr/>
        </p:nvSpPr>
        <p:spPr>
          <a:xfrm>
            <a:off x="3703642" y="3955710"/>
            <a:ext cx="451242" cy="451242"/>
          </a:xfrm>
          <a:prstGeom prst="rect">
            <a:avLst/>
          </a:prstGeom>
          <a:solidFill>
            <a:srgbClr val="0B5D12"/>
          </a:solidFill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20" name="Shape 920"/>
          <p:cNvSpPr/>
          <p:nvPr/>
        </p:nvSpPr>
        <p:spPr>
          <a:xfrm>
            <a:off x="7169984" y="3955710"/>
            <a:ext cx="451242" cy="451242"/>
          </a:xfrm>
          <a:prstGeom prst="rect">
            <a:avLst/>
          </a:prstGeom>
          <a:solidFill>
            <a:srgbClr val="0B5D12"/>
          </a:solidFill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21" name="Shape 921"/>
          <p:cNvSpPr/>
          <p:nvPr/>
        </p:nvSpPr>
        <p:spPr>
          <a:xfrm>
            <a:off x="5684409" y="3955710"/>
            <a:ext cx="451242" cy="451242"/>
          </a:xfrm>
          <a:prstGeom prst="rect">
            <a:avLst/>
          </a:prstGeom>
          <a:solidFill>
            <a:srgbClr val="0B5D12"/>
          </a:solidFill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22" name="Shape 922"/>
          <p:cNvSpPr/>
          <p:nvPr/>
        </p:nvSpPr>
        <p:spPr>
          <a:xfrm>
            <a:off x="2218066" y="3955710"/>
            <a:ext cx="451242" cy="451242"/>
          </a:xfrm>
          <a:prstGeom prst="rect">
            <a:avLst/>
          </a:prstGeom>
          <a:solidFill>
            <a:srgbClr val="1497FC"/>
          </a:solidFill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23" name="Shape 923"/>
          <p:cNvSpPr/>
          <p:nvPr/>
        </p:nvSpPr>
        <p:spPr>
          <a:xfrm>
            <a:off x="3208450" y="3955710"/>
            <a:ext cx="451242" cy="451242"/>
          </a:xfrm>
          <a:prstGeom prst="rect">
            <a:avLst/>
          </a:prstGeom>
          <a:solidFill>
            <a:srgbClr val="1497FC"/>
          </a:solidFill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24" name="Shape 924"/>
          <p:cNvSpPr/>
          <p:nvPr/>
        </p:nvSpPr>
        <p:spPr>
          <a:xfrm>
            <a:off x="4198834" y="3955710"/>
            <a:ext cx="451242" cy="451242"/>
          </a:xfrm>
          <a:prstGeom prst="rect">
            <a:avLst/>
          </a:prstGeom>
          <a:solidFill>
            <a:srgbClr val="1497FC"/>
          </a:solidFill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25" name="Shape 925"/>
          <p:cNvSpPr/>
          <p:nvPr/>
        </p:nvSpPr>
        <p:spPr>
          <a:xfrm>
            <a:off x="5189217" y="3955710"/>
            <a:ext cx="451242" cy="451242"/>
          </a:xfrm>
          <a:prstGeom prst="rect">
            <a:avLst/>
          </a:prstGeom>
          <a:solidFill>
            <a:srgbClr val="1497FC"/>
          </a:solidFill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26" name="Shape 926"/>
          <p:cNvSpPr/>
          <p:nvPr/>
        </p:nvSpPr>
        <p:spPr>
          <a:xfrm>
            <a:off x="4694025" y="3955710"/>
            <a:ext cx="451242" cy="451242"/>
          </a:xfrm>
          <a:prstGeom prst="rect">
            <a:avLst/>
          </a:prstGeom>
          <a:solidFill>
            <a:srgbClr val="971817"/>
          </a:solidFill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27" name="Shape 927"/>
          <p:cNvSpPr/>
          <p:nvPr/>
        </p:nvSpPr>
        <p:spPr>
          <a:xfrm>
            <a:off x="6179601" y="3955710"/>
            <a:ext cx="451242" cy="451242"/>
          </a:xfrm>
          <a:prstGeom prst="rect">
            <a:avLst/>
          </a:prstGeom>
          <a:solidFill>
            <a:srgbClr val="971817"/>
          </a:solidFill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28" name="Shape 928"/>
          <p:cNvSpPr/>
          <p:nvPr/>
        </p:nvSpPr>
        <p:spPr>
          <a:xfrm>
            <a:off x="6674792" y="3955710"/>
            <a:ext cx="451242" cy="451242"/>
          </a:xfrm>
          <a:prstGeom prst="rect">
            <a:avLst/>
          </a:prstGeom>
          <a:solidFill>
            <a:srgbClr val="971817"/>
          </a:solidFill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29" name="Shape 929"/>
          <p:cNvSpPr/>
          <p:nvPr/>
        </p:nvSpPr>
        <p:spPr>
          <a:xfrm>
            <a:off x="7665176" y="3955710"/>
            <a:ext cx="451242" cy="451242"/>
          </a:xfrm>
          <a:prstGeom prst="rect">
            <a:avLst/>
          </a:prstGeom>
          <a:solidFill>
            <a:srgbClr val="971817"/>
          </a:solidFill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30" name="Shape 930"/>
          <p:cNvSpPr/>
          <p:nvPr/>
        </p:nvSpPr>
        <p:spPr>
          <a:xfrm>
            <a:off x="2083412" y="3001885"/>
            <a:ext cx="1795806" cy="939161"/>
          </a:xfrm>
          <a:prstGeom prst="line">
            <a:avLst/>
          </a:pr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31" name="Shape 931"/>
          <p:cNvSpPr/>
          <p:nvPr/>
        </p:nvSpPr>
        <p:spPr>
          <a:xfrm>
            <a:off x="2529896" y="3001885"/>
            <a:ext cx="449899" cy="936211"/>
          </a:xfrm>
          <a:prstGeom prst="line">
            <a:avLst/>
          </a:pr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32" name="Shape 932"/>
          <p:cNvSpPr/>
          <p:nvPr/>
        </p:nvSpPr>
        <p:spPr>
          <a:xfrm>
            <a:off x="2976381" y="3001885"/>
            <a:ext cx="2901416" cy="919797"/>
          </a:xfrm>
          <a:prstGeom prst="line">
            <a:avLst/>
          </a:pr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33" name="Shape 933"/>
          <p:cNvSpPr/>
          <p:nvPr/>
        </p:nvSpPr>
        <p:spPr>
          <a:xfrm>
            <a:off x="3422865" y="3001885"/>
            <a:ext cx="3987821" cy="906899"/>
          </a:xfrm>
          <a:prstGeom prst="line">
            <a:avLst/>
          </a:pr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34" name="Shape 934"/>
          <p:cNvSpPr/>
          <p:nvPr/>
        </p:nvSpPr>
        <p:spPr>
          <a:xfrm flipH="1">
            <a:off x="2528520" y="3001885"/>
            <a:ext cx="2055205" cy="941780"/>
          </a:xfrm>
          <a:prstGeom prst="line">
            <a:avLst/>
          </a:pr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35" name="Shape 935"/>
          <p:cNvSpPr/>
          <p:nvPr/>
        </p:nvSpPr>
        <p:spPr>
          <a:xfrm flipH="1">
            <a:off x="4516970" y="3001885"/>
            <a:ext cx="513239" cy="940102"/>
          </a:xfrm>
          <a:prstGeom prst="line">
            <a:avLst/>
          </a:pr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36" name="Shape 936"/>
          <p:cNvSpPr/>
          <p:nvPr/>
        </p:nvSpPr>
        <p:spPr>
          <a:xfrm flipH="1">
            <a:off x="3421290" y="3001885"/>
            <a:ext cx="2055404" cy="943753"/>
          </a:xfrm>
          <a:prstGeom prst="line">
            <a:avLst/>
          </a:pr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37" name="Shape 937"/>
          <p:cNvSpPr/>
          <p:nvPr/>
        </p:nvSpPr>
        <p:spPr>
          <a:xfrm flipH="1">
            <a:off x="5467703" y="3001885"/>
            <a:ext cx="455475" cy="939574"/>
          </a:xfrm>
          <a:prstGeom prst="line">
            <a:avLst/>
          </a:pr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38" name="Shape 938"/>
          <p:cNvSpPr/>
          <p:nvPr/>
        </p:nvSpPr>
        <p:spPr>
          <a:xfrm flipH="1">
            <a:off x="6426179" y="3001885"/>
            <a:ext cx="657859" cy="939991"/>
          </a:xfrm>
          <a:prstGeom prst="line">
            <a:avLst/>
          </a:pr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39" name="Shape 939"/>
          <p:cNvSpPr/>
          <p:nvPr/>
        </p:nvSpPr>
        <p:spPr>
          <a:xfrm flipH="1">
            <a:off x="5030522" y="3001885"/>
            <a:ext cx="2500000" cy="925391"/>
          </a:xfrm>
          <a:prstGeom prst="line">
            <a:avLst/>
          </a:pr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40" name="Shape 940"/>
          <p:cNvSpPr/>
          <p:nvPr/>
        </p:nvSpPr>
        <p:spPr>
          <a:xfrm flipH="1">
            <a:off x="7026110" y="3003501"/>
            <a:ext cx="939537" cy="939537"/>
          </a:xfrm>
          <a:prstGeom prst="line">
            <a:avLst/>
          </a:pr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41" name="Shape 941"/>
          <p:cNvSpPr/>
          <p:nvPr/>
        </p:nvSpPr>
        <p:spPr>
          <a:xfrm flipH="1">
            <a:off x="7941002" y="3003501"/>
            <a:ext cx="471129" cy="935175"/>
          </a:xfrm>
          <a:prstGeom prst="line">
            <a:avLst/>
          </a:pr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42" name="Shape 942"/>
          <p:cNvSpPr/>
          <p:nvPr/>
        </p:nvSpPr>
        <p:spPr>
          <a:xfrm>
            <a:off x="5023834" y="2028537"/>
            <a:ext cx="403954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P2</a:t>
            </a:r>
          </a:p>
        </p:txBody>
      </p:sp>
      <p:sp>
        <p:nvSpPr>
          <p:cNvPr id="943" name="Shape 943"/>
          <p:cNvSpPr/>
          <p:nvPr/>
        </p:nvSpPr>
        <p:spPr>
          <a:xfrm>
            <a:off x="7529000" y="2027770"/>
            <a:ext cx="403954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P3</a:t>
            </a:r>
          </a:p>
        </p:txBody>
      </p:sp>
      <p:sp>
        <p:nvSpPr>
          <p:cNvPr id="944" name="Shape 944"/>
          <p:cNvSpPr/>
          <p:nvPr/>
        </p:nvSpPr>
        <p:spPr>
          <a:xfrm>
            <a:off x="1858300" y="2017229"/>
            <a:ext cx="1" cy="455415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45" name="Shape 945"/>
          <p:cNvSpPr/>
          <p:nvPr/>
        </p:nvSpPr>
        <p:spPr>
          <a:xfrm flipV="1">
            <a:off x="3706745" y="4419315"/>
            <a:ext cx="1" cy="455415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Shape 899"/>
          <p:cNvSpPr/>
          <p:nvPr/>
        </p:nvSpPr>
        <p:spPr>
          <a:xfrm>
            <a:off x="2520351" y="2028537"/>
            <a:ext cx="403954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P1</a:t>
            </a:r>
          </a:p>
        </p:txBody>
      </p:sp>
      <p:sp>
        <p:nvSpPr>
          <p:cNvPr id="46" name="Shape 988"/>
          <p:cNvSpPr/>
          <p:nvPr/>
        </p:nvSpPr>
        <p:spPr>
          <a:xfrm>
            <a:off x="2126190" y="2017229"/>
            <a:ext cx="1" cy="455415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Shape 989"/>
          <p:cNvSpPr/>
          <p:nvPr/>
        </p:nvSpPr>
        <p:spPr>
          <a:xfrm flipV="1">
            <a:off x="3974635" y="4419315"/>
            <a:ext cx="1" cy="455415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" name="Shape 1032"/>
          <p:cNvSpPr/>
          <p:nvPr/>
        </p:nvSpPr>
        <p:spPr>
          <a:xfrm>
            <a:off x="2394081" y="2017229"/>
            <a:ext cx="1" cy="455415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Shape 1033"/>
          <p:cNvSpPr/>
          <p:nvPr/>
        </p:nvSpPr>
        <p:spPr>
          <a:xfrm flipV="1">
            <a:off x="2813776" y="4419315"/>
            <a:ext cx="1" cy="455415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90000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4" grpId="0" animBg="1"/>
      <p:bldP spid="944" grpId="1" animBg="1"/>
      <p:bldP spid="945" grpId="0" animBg="1"/>
      <p:bldP spid="9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Shape 1133"/>
          <p:cNvSpPr/>
          <p:nvPr/>
        </p:nvSpPr>
        <p:spPr>
          <a:xfrm>
            <a:off x="444478" y="2250286"/>
            <a:ext cx="1037139" cy="3645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algn="r">
              <a:defRPr sz="2700">
                <a:solidFill>
                  <a:srgbClr val="D45954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00" dirty="0">
                <a:latin typeface="Calibri" panose="020F0502020204030204" pitchFamily="34" charset="0"/>
                <a:cs typeface="Calibri" panose="020F0502020204030204" pitchFamily="34" charset="0"/>
              </a:rPr>
              <a:t>Virt Mem</a:t>
            </a:r>
          </a:p>
        </p:txBody>
      </p:sp>
      <p:sp>
        <p:nvSpPr>
          <p:cNvPr id="1134" name="Shape 1134"/>
          <p:cNvSpPr/>
          <p:nvPr/>
        </p:nvSpPr>
        <p:spPr>
          <a:xfrm>
            <a:off x="351054" y="3670107"/>
            <a:ext cx="1130563" cy="3645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algn="r">
              <a:defRPr sz="2700">
                <a:solidFill>
                  <a:srgbClr val="0065C1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00" dirty="0">
                <a:latin typeface="Calibri" panose="020F0502020204030204" pitchFamily="34" charset="0"/>
                <a:cs typeface="Calibri" panose="020F0502020204030204" pitchFamily="34" charset="0"/>
              </a:rPr>
              <a:t>Phys Mem</a:t>
            </a:r>
          </a:p>
        </p:txBody>
      </p:sp>
      <p:sp>
        <p:nvSpPr>
          <p:cNvPr id="1135" name="Shape 1135"/>
          <p:cNvSpPr/>
          <p:nvPr/>
        </p:nvSpPr>
        <p:spPr>
          <a:xfrm>
            <a:off x="1980873" y="2206924"/>
            <a:ext cx="451242" cy="451242"/>
          </a:xfrm>
          <a:prstGeom prst="rect">
            <a:avLst/>
          </a:prstGeom>
          <a:solidFill>
            <a:srgbClr val="0B5D12"/>
          </a:solidFill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36" name="Shape 1136"/>
          <p:cNvSpPr/>
          <p:nvPr/>
        </p:nvSpPr>
        <p:spPr>
          <a:xfrm>
            <a:off x="2427358" y="2206924"/>
            <a:ext cx="451242" cy="451242"/>
          </a:xfrm>
          <a:prstGeom prst="rect">
            <a:avLst/>
          </a:prstGeom>
          <a:solidFill>
            <a:srgbClr val="0B5D12"/>
          </a:solidFill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37" name="Shape 1137"/>
          <p:cNvSpPr/>
          <p:nvPr/>
        </p:nvSpPr>
        <p:spPr>
          <a:xfrm>
            <a:off x="2873842" y="2206924"/>
            <a:ext cx="451242" cy="451242"/>
          </a:xfrm>
          <a:prstGeom prst="rect">
            <a:avLst/>
          </a:prstGeom>
          <a:solidFill>
            <a:srgbClr val="0B5D12"/>
          </a:solidFill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38" name="Shape 1138"/>
          <p:cNvSpPr/>
          <p:nvPr/>
        </p:nvSpPr>
        <p:spPr>
          <a:xfrm>
            <a:off x="3320327" y="2206924"/>
            <a:ext cx="451242" cy="451242"/>
          </a:xfrm>
          <a:prstGeom prst="rect">
            <a:avLst/>
          </a:prstGeom>
          <a:solidFill>
            <a:srgbClr val="0B5D12"/>
          </a:solidFill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39" name="Shape 1139"/>
          <p:cNvSpPr/>
          <p:nvPr/>
        </p:nvSpPr>
        <p:spPr>
          <a:xfrm>
            <a:off x="4481186" y="2206924"/>
            <a:ext cx="451242" cy="451242"/>
          </a:xfrm>
          <a:prstGeom prst="rect">
            <a:avLst/>
          </a:prstGeom>
          <a:solidFill>
            <a:srgbClr val="1497FC"/>
          </a:solidFill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40" name="Shape 1140"/>
          <p:cNvSpPr/>
          <p:nvPr/>
        </p:nvSpPr>
        <p:spPr>
          <a:xfrm>
            <a:off x="4927670" y="2206924"/>
            <a:ext cx="451242" cy="451242"/>
          </a:xfrm>
          <a:prstGeom prst="rect">
            <a:avLst/>
          </a:prstGeom>
          <a:solidFill>
            <a:srgbClr val="1497FC"/>
          </a:solidFill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41" name="Shape 1141"/>
          <p:cNvSpPr/>
          <p:nvPr/>
        </p:nvSpPr>
        <p:spPr>
          <a:xfrm>
            <a:off x="5374155" y="2206924"/>
            <a:ext cx="451242" cy="451242"/>
          </a:xfrm>
          <a:prstGeom prst="rect">
            <a:avLst/>
          </a:prstGeom>
          <a:solidFill>
            <a:srgbClr val="1497FC"/>
          </a:solidFill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42" name="Shape 1142"/>
          <p:cNvSpPr/>
          <p:nvPr/>
        </p:nvSpPr>
        <p:spPr>
          <a:xfrm>
            <a:off x="5820639" y="2206924"/>
            <a:ext cx="451242" cy="451242"/>
          </a:xfrm>
          <a:prstGeom prst="rect">
            <a:avLst/>
          </a:prstGeom>
          <a:solidFill>
            <a:srgbClr val="1497FC"/>
          </a:solidFill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43" name="Shape 1143"/>
          <p:cNvSpPr/>
          <p:nvPr/>
        </p:nvSpPr>
        <p:spPr>
          <a:xfrm>
            <a:off x="6981498" y="2206924"/>
            <a:ext cx="451242" cy="451242"/>
          </a:xfrm>
          <a:prstGeom prst="rect">
            <a:avLst/>
          </a:prstGeom>
          <a:solidFill>
            <a:srgbClr val="971817"/>
          </a:solidFill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44" name="Shape 1144"/>
          <p:cNvSpPr/>
          <p:nvPr/>
        </p:nvSpPr>
        <p:spPr>
          <a:xfrm>
            <a:off x="7427983" y="2206924"/>
            <a:ext cx="451242" cy="451242"/>
          </a:xfrm>
          <a:prstGeom prst="rect">
            <a:avLst/>
          </a:prstGeom>
          <a:solidFill>
            <a:srgbClr val="971817"/>
          </a:solidFill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45" name="Shape 1145"/>
          <p:cNvSpPr/>
          <p:nvPr/>
        </p:nvSpPr>
        <p:spPr>
          <a:xfrm>
            <a:off x="7874467" y="2206924"/>
            <a:ext cx="451242" cy="451242"/>
          </a:xfrm>
          <a:prstGeom prst="rect">
            <a:avLst/>
          </a:prstGeom>
          <a:solidFill>
            <a:srgbClr val="971817"/>
          </a:solidFill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46" name="Shape 1146"/>
          <p:cNvSpPr/>
          <p:nvPr/>
        </p:nvSpPr>
        <p:spPr>
          <a:xfrm>
            <a:off x="8320952" y="2206924"/>
            <a:ext cx="451242" cy="451242"/>
          </a:xfrm>
          <a:prstGeom prst="rect">
            <a:avLst/>
          </a:prstGeom>
          <a:solidFill>
            <a:srgbClr val="971817"/>
          </a:solidFill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47" name="Shape 1147"/>
          <p:cNvSpPr/>
          <p:nvPr/>
        </p:nvSpPr>
        <p:spPr>
          <a:xfrm>
            <a:off x="2833253" y="3631209"/>
            <a:ext cx="451242" cy="451242"/>
          </a:xfrm>
          <a:prstGeom prst="rect">
            <a:avLst/>
          </a:prstGeom>
          <a:solidFill>
            <a:srgbClr val="0B5D12"/>
          </a:solidFill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48" name="Shape 1148"/>
          <p:cNvSpPr/>
          <p:nvPr/>
        </p:nvSpPr>
        <p:spPr>
          <a:xfrm>
            <a:off x="3823636" y="3631209"/>
            <a:ext cx="451242" cy="451242"/>
          </a:xfrm>
          <a:prstGeom prst="rect">
            <a:avLst/>
          </a:prstGeom>
          <a:solidFill>
            <a:srgbClr val="0B5D12"/>
          </a:solidFill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49" name="Shape 1149"/>
          <p:cNvSpPr/>
          <p:nvPr/>
        </p:nvSpPr>
        <p:spPr>
          <a:xfrm>
            <a:off x="7289978" y="3631209"/>
            <a:ext cx="451242" cy="451242"/>
          </a:xfrm>
          <a:prstGeom prst="rect">
            <a:avLst/>
          </a:prstGeom>
          <a:solidFill>
            <a:srgbClr val="0B5D12"/>
          </a:solidFill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50" name="Shape 1150"/>
          <p:cNvSpPr/>
          <p:nvPr/>
        </p:nvSpPr>
        <p:spPr>
          <a:xfrm>
            <a:off x="5804403" y="3631209"/>
            <a:ext cx="451242" cy="451242"/>
          </a:xfrm>
          <a:prstGeom prst="rect">
            <a:avLst/>
          </a:prstGeom>
          <a:solidFill>
            <a:srgbClr val="0B5D12"/>
          </a:solidFill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51" name="Shape 1151"/>
          <p:cNvSpPr/>
          <p:nvPr/>
        </p:nvSpPr>
        <p:spPr>
          <a:xfrm>
            <a:off x="2338061" y="3631209"/>
            <a:ext cx="451242" cy="451242"/>
          </a:xfrm>
          <a:prstGeom prst="rect">
            <a:avLst/>
          </a:prstGeom>
          <a:solidFill>
            <a:srgbClr val="1497FC"/>
          </a:solidFill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52" name="Shape 1152"/>
          <p:cNvSpPr/>
          <p:nvPr/>
        </p:nvSpPr>
        <p:spPr>
          <a:xfrm>
            <a:off x="3328444" y="3631209"/>
            <a:ext cx="451242" cy="451242"/>
          </a:xfrm>
          <a:prstGeom prst="rect">
            <a:avLst/>
          </a:prstGeom>
          <a:solidFill>
            <a:srgbClr val="1497FC"/>
          </a:solidFill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53" name="Shape 1153"/>
          <p:cNvSpPr/>
          <p:nvPr/>
        </p:nvSpPr>
        <p:spPr>
          <a:xfrm>
            <a:off x="4318828" y="3631209"/>
            <a:ext cx="451242" cy="451242"/>
          </a:xfrm>
          <a:prstGeom prst="rect">
            <a:avLst/>
          </a:prstGeom>
          <a:solidFill>
            <a:srgbClr val="1497FC"/>
          </a:solidFill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54" name="Shape 1154"/>
          <p:cNvSpPr/>
          <p:nvPr/>
        </p:nvSpPr>
        <p:spPr>
          <a:xfrm>
            <a:off x="5309211" y="3631209"/>
            <a:ext cx="451242" cy="451242"/>
          </a:xfrm>
          <a:prstGeom prst="rect">
            <a:avLst/>
          </a:prstGeom>
          <a:solidFill>
            <a:srgbClr val="1497FC"/>
          </a:solidFill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55" name="Shape 1155"/>
          <p:cNvSpPr/>
          <p:nvPr/>
        </p:nvSpPr>
        <p:spPr>
          <a:xfrm>
            <a:off x="4814019" y="3631209"/>
            <a:ext cx="451242" cy="451242"/>
          </a:xfrm>
          <a:prstGeom prst="rect">
            <a:avLst/>
          </a:prstGeom>
          <a:solidFill>
            <a:srgbClr val="971817"/>
          </a:solidFill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56" name="Shape 1156"/>
          <p:cNvSpPr/>
          <p:nvPr/>
        </p:nvSpPr>
        <p:spPr>
          <a:xfrm>
            <a:off x="6299594" y="3631209"/>
            <a:ext cx="451242" cy="451242"/>
          </a:xfrm>
          <a:prstGeom prst="rect">
            <a:avLst/>
          </a:prstGeom>
          <a:solidFill>
            <a:srgbClr val="971817"/>
          </a:solidFill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57" name="Shape 1157"/>
          <p:cNvSpPr/>
          <p:nvPr/>
        </p:nvSpPr>
        <p:spPr>
          <a:xfrm>
            <a:off x="6794786" y="3631209"/>
            <a:ext cx="451242" cy="451242"/>
          </a:xfrm>
          <a:prstGeom prst="rect">
            <a:avLst/>
          </a:prstGeom>
          <a:solidFill>
            <a:srgbClr val="971817"/>
          </a:solidFill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58" name="Shape 1158"/>
          <p:cNvSpPr/>
          <p:nvPr/>
        </p:nvSpPr>
        <p:spPr>
          <a:xfrm>
            <a:off x="7785170" y="3631209"/>
            <a:ext cx="451242" cy="451242"/>
          </a:xfrm>
          <a:prstGeom prst="rect">
            <a:avLst/>
          </a:prstGeom>
          <a:solidFill>
            <a:srgbClr val="971817"/>
          </a:solidFill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59" name="Shape 1159"/>
          <p:cNvSpPr/>
          <p:nvPr/>
        </p:nvSpPr>
        <p:spPr>
          <a:xfrm>
            <a:off x="2203407" y="2677385"/>
            <a:ext cx="1795806" cy="939160"/>
          </a:xfrm>
          <a:prstGeom prst="line">
            <a:avLst/>
          </a:pr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60" name="Shape 1160"/>
          <p:cNvSpPr/>
          <p:nvPr/>
        </p:nvSpPr>
        <p:spPr>
          <a:xfrm>
            <a:off x="2649891" y="2677385"/>
            <a:ext cx="449899" cy="936211"/>
          </a:xfrm>
          <a:prstGeom prst="line">
            <a:avLst/>
          </a:pr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61" name="Shape 1161"/>
          <p:cNvSpPr/>
          <p:nvPr/>
        </p:nvSpPr>
        <p:spPr>
          <a:xfrm>
            <a:off x="3096376" y="2677384"/>
            <a:ext cx="2901416" cy="919798"/>
          </a:xfrm>
          <a:prstGeom prst="line">
            <a:avLst/>
          </a:pr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62" name="Shape 1162"/>
          <p:cNvSpPr/>
          <p:nvPr/>
        </p:nvSpPr>
        <p:spPr>
          <a:xfrm>
            <a:off x="3542860" y="2677385"/>
            <a:ext cx="3987821" cy="906899"/>
          </a:xfrm>
          <a:prstGeom prst="line">
            <a:avLst/>
          </a:pr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63" name="Shape 1163"/>
          <p:cNvSpPr/>
          <p:nvPr/>
        </p:nvSpPr>
        <p:spPr>
          <a:xfrm flipH="1">
            <a:off x="2648515" y="2677385"/>
            <a:ext cx="2055205" cy="941780"/>
          </a:xfrm>
          <a:prstGeom prst="line">
            <a:avLst/>
          </a:pr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64" name="Shape 1164"/>
          <p:cNvSpPr/>
          <p:nvPr/>
        </p:nvSpPr>
        <p:spPr>
          <a:xfrm flipH="1">
            <a:off x="4636965" y="2677385"/>
            <a:ext cx="513239" cy="940101"/>
          </a:xfrm>
          <a:prstGeom prst="line">
            <a:avLst/>
          </a:pr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65" name="Shape 1165"/>
          <p:cNvSpPr/>
          <p:nvPr/>
        </p:nvSpPr>
        <p:spPr>
          <a:xfrm flipH="1">
            <a:off x="3541285" y="2677385"/>
            <a:ext cx="2055404" cy="943753"/>
          </a:xfrm>
          <a:prstGeom prst="line">
            <a:avLst/>
          </a:pr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66" name="Shape 1166"/>
          <p:cNvSpPr/>
          <p:nvPr/>
        </p:nvSpPr>
        <p:spPr>
          <a:xfrm flipH="1">
            <a:off x="5587698" y="2677385"/>
            <a:ext cx="455475" cy="939574"/>
          </a:xfrm>
          <a:prstGeom prst="line">
            <a:avLst/>
          </a:pr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67" name="Shape 1167"/>
          <p:cNvSpPr/>
          <p:nvPr/>
        </p:nvSpPr>
        <p:spPr>
          <a:xfrm flipH="1">
            <a:off x="6546174" y="2677385"/>
            <a:ext cx="657859" cy="939991"/>
          </a:xfrm>
          <a:prstGeom prst="line">
            <a:avLst/>
          </a:pr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68" name="Shape 1168"/>
          <p:cNvSpPr/>
          <p:nvPr/>
        </p:nvSpPr>
        <p:spPr>
          <a:xfrm flipH="1">
            <a:off x="5150517" y="2677385"/>
            <a:ext cx="2500000" cy="925390"/>
          </a:xfrm>
          <a:prstGeom prst="line">
            <a:avLst/>
          </a:pr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69" name="Shape 1169"/>
          <p:cNvSpPr/>
          <p:nvPr/>
        </p:nvSpPr>
        <p:spPr>
          <a:xfrm flipH="1">
            <a:off x="7146104" y="2679001"/>
            <a:ext cx="939537" cy="939537"/>
          </a:xfrm>
          <a:prstGeom prst="line">
            <a:avLst/>
          </a:pr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70" name="Shape 1170"/>
          <p:cNvSpPr/>
          <p:nvPr/>
        </p:nvSpPr>
        <p:spPr>
          <a:xfrm flipH="1">
            <a:off x="8060996" y="2679000"/>
            <a:ext cx="471129" cy="935175"/>
          </a:xfrm>
          <a:prstGeom prst="line">
            <a:avLst/>
          </a:pr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71" name="Shape 1171"/>
          <p:cNvSpPr/>
          <p:nvPr/>
        </p:nvSpPr>
        <p:spPr>
          <a:xfrm>
            <a:off x="5235843" y="1793434"/>
            <a:ext cx="403954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P2</a:t>
            </a:r>
          </a:p>
        </p:txBody>
      </p:sp>
      <p:sp>
        <p:nvSpPr>
          <p:cNvPr id="1172" name="Shape 1172"/>
          <p:cNvSpPr/>
          <p:nvPr/>
        </p:nvSpPr>
        <p:spPr>
          <a:xfrm>
            <a:off x="7652834" y="1750072"/>
            <a:ext cx="403954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P3</a:t>
            </a:r>
          </a:p>
        </p:txBody>
      </p:sp>
      <p:sp>
        <p:nvSpPr>
          <p:cNvPr id="1173" name="Shape 1173"/>
          <p:cNvSpPr/>
          <p:nvPr/>
        </p:nvSpPr>
        <p:spPr>
          <a:xfrm>
            <a:off x="2431165" y="4108645"/>
            <a:ext cx="208387" cy="395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1174" name="Shape 1174"/>
          <p:cNvSpPr/>
          <p:nvPr/>
        </p:nvSpPr>
        <p:spPr>
          <a:xfrm>
            <a:off x="2927980" y="4108645"/>
            <a:ext cx="208387" cy="395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1175" name="Shape 1175"/>
          <p:cNvSpPr/>
          <p:nvPr/>
        </p:nvSpPr>
        <p:spPr>
          <a:xfrm>
            <a:off x="3424796" y="4108645"/>
            <a:ext cx="208387" cy="395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1176" name="Shape 1176"/>
          <p:cNvSpPr/>
          <p:nvPr/>
        </p:nvSpPr>
        <p:spPr>
          <a:xfrm>
            <a:off x="3921611" y="4108645"/>
            <a:ext cx="208387" cy="395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1177" name="Shape 1177"/>
          <p:cNvSpPr/>
          <p:nvPr/>
        </p:nvSpPr>
        <p:spPr>
          <a:xfrm>
            <a:off x="4418426" y="4108645"/>
            <a:ext cx="208387" cy="395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1178" name="Shape 1178"/>
          <p:cNvSpPr/>
          <p:nvPr/>
        </p:nvSpPr>
        <p:spPr>
          <a:xfrm>
            <a:off x="4915242" y="4108645"/>
            <a:ext cx="208387" cy="395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</a:p>
        </p:txBody>
      </p:sp>
      <p:sp>
        <p:nvSpPr>
          <p:cNvPr id="1179" name="Shape 1179"/>
          <p:cNvSpPr/>
          <p:nvPr/>
        </p:nvSpPr>
        <p:spPr>
          <a:xfrm>
            <a:off x="5412057" y="4108645"/>
            <a:ext cx="208387" cy="395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</a:p>
        </p:txBody>
      </p:sp>
      <p:sp>
        <p:nvSpPr>
          <p:cNvPr id="1180" name="Shape 1180"/>
          <p:cNvSpPr/>
          <p:nvPr/>
        </p:nvSpPr>
        <p:spPr>
          <a:xfrm>
            <a:off x="5908873" y="4108645"/>
            <a:ext cx="208387" cy="395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</a:p>
        </p:txBody>
      </p:sp>
      <p:sp>
        <p:nvSpPr>
          <p:cNvPr id="1181" name="Shape 1181"/>
          <p:cNvSpPr/>
          <p:nvPr/>
        </p:nvSpPr>
        <p:spPr>
          <a:xfrm>
            <a:off x="6405687" y="4108645"/>
            <a:ext cx="208387" cy="395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</a:p>
        </p:txBody>
      </p:sp>
      <p:sp>
        <p:nvSpPr>
          <p:cNvPr id="1182" name="Shape 1182"/>
          <p:cNvSpPr/>
          <p:nvPr/>
        </p:nvSpPr>
        <p:spPr>
          <a:xfrm>
            <a:off x="6902504" y="4108645"/>
            <a:ext cx="208387" cy="395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</a:p>
        </p:txBody>
      </p:sp>
      <p:sp>
        <p:nvSpPr>
          <p:cNvPr id="1183" name="Shape 1183"/>
          <p:cNvSpPr/>
          <p:nvPr/>
        </p:nvSpPr>
        <p:spPr>
          <a:xfrm>
            <a:off x="7324846" y="4108645"/>
            <a:ext cx="344642" cy="395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</a:p>
        </p:txBody>
      </p:sp>
      <p:sp>
        <p:nvSpPr>
          <p:cNvPr id="1184" name="Shape 1184"/>
          <p:cNvSpPr/>
          <p:nvPr/>
        </p:nvSpPr>
        <p:spPr>
          <a:xfrm>
            <a:off x="7821660" y="4108645"/>
            <a:ext cx="344642" cy="395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</a:p>
        </p:txBody>
      </p:sp>
      <p:sp>
        <p:nvSpPr>
          <p:cNvPr id="1185" name="Shape 1185"/>
          <p:cNvSpPr/>
          <p:nvPr/>
        </p:nvSpPr>
        <p:spPr>
          <a:xfrm>
            <a:off x="2616849" y="1750072"/>
            <a:ext cx="403954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P1</a:t>
            </a:r>
          </a:p>
        </p:txBody>
      </p:sp>
      <p:sp>
        <p:nvSpPr>
          <p:cNvPr id="1186" name="Shape 1186"/>
          <p:cNvSpPr/>
          <p:nvPr/>
        </p:nvSpPr>
        <p:spPr>
          <a:xfrm>
            <a:off x="1398848" y="5531155"/>
            <a:ext cx="1698859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Page Tables:</a:t>
            </a:r>
          </a:p>
        </p:txBody>
      </p:sp>
      <p:sp>
        <p:nvSpPr>
          <p:cNvPr id="1187" name="Shape 1187"/>
          <p:cNvSpPr/>
          <p:nvPr/>
        </p:nvSpPr>
        <p:spPr>
          <a:xfrm>
            <a:off x="3787143" y="4653136"/>
            <a:ext cx="403954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P1</a:t>
            </a:r>
          </a:p>
        </p:txBody>
      </p:sp>
      <p:sp>
        <p:nvSpPr>
          <p:cNvPr id="1188" name="Shape 1188"/>
          <p:cNvSpPr/>
          <p:nvPr/>
        </p:nvSpPr>
        <p:spPr>
          <a:xfrm>
            <a:off x="3789283" y="5080566"/>
            <a:ext cx="451242" cy="348259"/>
          </a:xfrm>
          <a:prstGeom prst="rect">
            <a:avLst/>
          </a:prstGeom>
          <a:solidFill>
            <a:srgbClr val="53585F"/>
          </a:solidFill>
          <a:ln w="12700">
            <a:solidFill>
              <a:srgbClr val="A6AAA8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/>
            </a:pPr>
            <a:r>
              <a:rPr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1189" name="Shape 1189"/>
          <p:cNvSpPr/>
          <p:nvPr/>
        </p:nvSpPr>
        <p:spPr>
          <a:xfrm>
            <a:off x="3789283" y="5437754"/>
            <a:ext cx="451242" cy="348259"/>
          </a:xfrm>
          <a:prstGeom prst="rect">
            <a:avLst/>
          </a:prstGeom>
          <a:solidFill>
            <a:srgbClr val="53585F"/>
          </a:solidFill>
          <a:ln w="12700">
            <a:solidFill>
              <a:srgbClr val="A6AAA8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/>
            </a:pPr>
            <a:r>
              <a:rPr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1190" name="Shape 1190"/>
          <p:cNvSpPr/>
          <p:nvPr/>
        </p:nvSpPr>
        <p:spPr>
          <a:xfrm>
            <a:off x="3789283" y="5794941"/>
            <a:ext cx="451242" cy="348259"/>
          </a:xfrm>
          <a:prstGeom prst="rect">
            <a:avLst/>
          </a:prstGeom>
          <a:solidFill>
            <a:srgbClr val="53585F"/>
          </a:solidFill>
          <a:ln w="12700">
            <a:solidFill>
              <a:srgbClr val="A6AAA8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/>
            </a:pPr>
            <a:r>
              <a:rPr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</a:p>
        </p:txBody>
      </p:sp>
      <p:sp>
        <p:nvSpPr>
          <p:cNvPr id="1191" name="Shape 1191"/>
          <p:cNvSpPr/>
          <p:nvPr/>
        </p:nvSpPr>
        <p:spPr>
          <a:xfrm>
            <a:off x="3789283" y="6152129"/>
            <a:ext cx="451242" cy="348259"/>
          </a:xfrm>
          <a:prstGeom prst="rect">
            <a:avLst/>
          </a:prstGeom>
          <a:solidFill>
            <a:srgbClr val="53585F"/>
          </a:solidFill>
          <a:ln w="12700">
            <a:solidFill>
              <a:srgbClr val="A6AAA8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/>
            </a:pPr>
            <a:r>
              <a:rPr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</a:p>
        </p:txBody>
      </p:sp>
      <p:sp>
        <p:nvSpPr>
          <p:cNvPr id="1192" name="Shape 1192"/>
          <p:cNvSpPr/>
          <p:nvPr/>
        </p:nvSpPr>
        <p:spPr>
          <a:xfrm>
            <a:off x="5019440" y="4648092"/>
            <a:ext cx="403954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P2</a:t>
            </a:r>
          </a:p>
        </p:txBody>
      </p:sp>
      <p:sp>
        <p:nvSpPr>
          <p:cNvPr id="1193" name="Shape 1193"/>
          <p:cNvSpPr/>
          <p:nvPr/>
        </p:nvSpPr>
        <p:spPr>
          <a:xfrm>
            <a:off x="5021580" y="5075522"/>
            <a:ext cx="451242" cy="348259"/>
          </a:xfrm>
          <a:prstGeom prst="rect">
            <a:avLst/>
          </a:prstGeom>
          <a:solidFill>
            <a:srgbClr val="53585F"/>
          </a:solidFill>
          <a:ln w="12700">
            <a:solidFill>
              <a:srgbClr val="A6AAA8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/>
            </a:pPr>
            <a:r>
              <a:rPr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1194" name="Shape 1194"/>
          <p:cNvSpPr/>
          <p:nvPr/>
        </p:nvSpPr>
        <p:spPr>
          <a:xfrm>
            <a:off x="5021580" y="5432710"/>
            <a:ext cx="451242" cy="348259"/>
          </a:xfrm>
          <a:prstGeom prst="rect">
            <a:avLst/>
          </a:prstGeom>
          <a:solidFill>
            <a:srgbClr val="53585F"/>
          </a:solidFill>
          <a:ln w="12700">
            <a:solidFill>
              <a:srgbClr val="A6AAA8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/>
            </a:pPr>
            <a:r>
              <a:rPr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1195" name="Shape 1195"/>
          <p:cNvSpPr/>
          <p:nvPr/>
        </p:nvSpPr>
        <p:spPr>
          <a:xfrm>
            <a:off x="5021580" y="5789897"/>
            <a:ext cx="451242" cy="348259"/>
          </a:xfrm>
          <a:prstGeom prst="rect">
            <a:avLst/>
          </a:prstGeom>
          <a:solidFill>
            <a:srgbClr val="53585F"/>
          </a:solidFill>
          <a:ln w="12700">
            <a:solidFill>
              <a:srgbClr val="A6AAA8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/>
            </a:pPr>
            <a:r>
              <a:rPr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1196" name="Shape 1196"/>
          <p:cNvSpPr/>
          <p:nvPr/>
        </p:nvSpPr>
        <p:spPr>
          <a:xfrm>
            <a:off x="5021580" y="6147085"/>
            <a:ext cx="451242" cy="348259"/>
          </a:xfrm>
          <a:prstGeom prst="rect">
            <a:avLst/>
          </a:prstGeom>
          <a:solidFill>
            <a:srgbClr val="53585F"/>
          </a:solidFill>
          <a:ln w="12700">
            <a:solidFill>
              <a:srgbClr val="A6AAA8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/>
            </a:pPr>
            <a:r>
              <a:rPr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</a:p>
        </p:txBody>
      </p:sp>
      <p:sp>
        <p:nvSpPr>
          <p:cNvPr id="1197" name="Shape 1197"/>
          <p:cNvSpPr/>
          <p:nvPr/>
        </p:nvSpPr>
        <p:spPr>
          <a:xfrm>
            <a:off x="6252841" y="4648092"/>
            <a:ext cx="403954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P3</a:t>
            </a:r>
          </a:p>
        </p:txBody>
      </p:sp>
      <p:sp>
        <p:nvSpPr>
          <p:cNvPr id="1198" name="Shape 1198"/>
          <p:cNvSpPr/>
          <p:nvPr/>
        </p:nvSpPr>
        <p:spPr>
          <a:xfrm>
            <a:off x="6254981" y="5075522"/>
            <a:ext cx="451242" cy="348259"/>
          </a:xfrm>
          <a:prstGeom prst="rect">
            <a:avLst/>
          </a:prstGeom>
          <a:solidFill>
            <a:srgbClr val="53585F"/>
          </a:solidFill>
          <a:ln w="12700">
            <a:solidFill>
              <a:srgbClr val="A6AAA8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/>
            </a:pPr>
            <a:endParaRPr sz="1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99" name="Shape 1199"/>
          <p:cNvSpPr/>
          <p:nvPr/>
        </p:nvSpPr>
        <p:spPr>
          <a:xfrm>
            <a:off x="6254981" y="5432710"/>
            <a:ext cx="451242" cy="348259"/>
          </a:xfrm>
          <a:prstGeom prst="rect">
            <a:avLst/>
          </a:prstGeom>
          <a:solidFill>
            <a:srgbClr val="53585F"/>
          </a:solidFill>
          <a:ln w="12700">
            <a:solidFill>
              <a:srgbClr val="A6AAA8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/>
            </a:pPr>
            <a:endParaRPr sz="1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00" name="Shape 1200"/>
          <p:cNvSpPr/>
          <p:nvPr/>
        </p:nvSpPr>
        <p:spPr>
          <a:xfrm>
            <a:off x="6254981" y="5789897"/>
            <a:ext cx="451242" cy="348259"/>
          </a:xfrm>
          <a:prstGeom prst="rect">
            <a:avLst/>
          </a:prstGeom>
          <a:solidFill>
            <a:srgbClr val="53585F"/>
          </a:solidFill>
          <a:ln w="12700">
            <a:solidFill>
              <a:srgbClr val="A6AAA8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/>
            </a:pPr>
            <a:endParaRPr sz="1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01" name="Shape 1201"/>
          <p:cNvSpPr/>
          <p:nvPr/>
        </p:nvSpPr>
        <p:spPr>
          <a:xfrm>
            <a:off x="6254981" y="6147085"/>
            <a:ext cx="451242" cy="348259"/>
          </a:xfrm>
          <a:prstGeom prst="rect">
            <a:avLst/>
          </a:prstGeom>
          <a:solidFill>
            <a:srgbClr val="53585F"/>
          </a:solidFill>
          <a:ln w="12700">
            <a:solidFill>
              <a:srgbClr val="A6AAA8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/>
            </a:pPr>
            <a:endParaRPr sz="1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1" name="Title 70"/>
          <p:cNvSpPr>
            <a:spLocks noGrp="1"/>
          </p:cNvSpPr>
          <p:nvPr>
            <p:ph type="title"/>
          </p:nvPr>
        </p:nvSpPr>
        <p:spPr>
          <a:xfrm>
            <a:off x="446247" y="102387"/>
            <a:ext cx="7583488" cy="1283167"/>
          </a:xfrm>
        </p:spPr>
        <p:txBody>
          <a:bodyPr/>
          <a:lstStyle/>
          <a:p>
            <a:r>
              <a:rPr lang="en-US" dirty="0">
                <a:cs typeface="Calibri" panose="020F0502020204030204" pitchFamily="34" charset="0"/>
              </a:rPr>
              <a:t>Quiz: Fill in Page Table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300192" y="501317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6300192" y="537321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6300192" y="573325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6236591" y="609329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23153097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73" grpId="0"/>
      <p:bldP spid="74" grpId="0"/>
      <p:bldP spid="7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Shape 1279"/>
          <p:cNvSpPr>
            <a:spLocks noGrp="1"/>
          </p:cNvSpPr>
          <p:nvPr>
            <p:ph type="title"/>
          </p:nvPr>
        </p:nvSpPr>
        <p:spPr>
          <a:xfrm>
            <a:off x="323528" y="188640"/>
            <a:ext cx="7591425" cy="762000"/>
          </a:xfrm>
          <a:prstGeom prst="rect">
            <a:avLst/>
          </a:prstGeom>
        </p:spPr>
        <p:txBody>
          <a:bodyPr/>
          <a:lstStyle>
            <a:lvl1pPr defTabSz="455675">
              <a:defRPr sz="62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000000"/>
                </a:solidFill>
              </a:rPr>
              <a:t>Where Are Pagetables Stored?</a:t>
            </a:r>
          </a:p>
        </p:txBody>
      </p:sp>
      <p:sp>
        <p:nvSpPr>
          <p:cNvPr id="1280" name="Shape 1280"/>
          <p:cNvSpPr>
            <a:spLocks noGrp="1"/>
          </p:cNvSpPr>
          <p:nvPr>
            <p:ph type="body" idx="4294967295"/>
          </p:nvPr>
        </p:nvSpPr>
        <p:spPr>
          <a:xfrm>
            <a:off x="179512" y="1084416"/>
            <a:ext cx="9535456" cy="5740976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sz="2700" dirty="0">
                <a:solidFill>
                  <a:srgbClr val="333333"/>
                </a:solidFill>
              </a:rPr>
              <a:t>How big is a typical page table?</a:t>
            </a:r>
            <a:br>
              <a:rPr sz="2700" dirty="0">
                <a:solidFill>
                  <a:srgbClr val="333333"/>
                </a:solidFill>
              </a:rPr>
            </a:br>
            <a:r>
              <a:rPr sz="2700" dirty="0">
                <a:solidFill>
                  <a:srgbClr val="333333"/>
                </a:solidFill>
              </a:rPr>
              <a:t> </a:t>
            </a:r>
            <a:r>
              <a:rPr sz="2700" b="0" dirty="0">
                <a:solidFill>
                  <a:srgbClr val="333333"/>
                </a:solidFill>
              </a:rPr>
              <a:t>- assume 32-bit address space</a:t>
            </a:r>
            <a:br>
              <a:rPr sz="2700" b="0" dirty="0">
                <a:solidFill>
                  <a:srgbClr val="333333"/>
                </a:solidFill>
              </a:rPr>
            </a:br>
            <a:r>
              <a:rPr sz="2700" b="0" dirty="0">
                <a:solidFill>
                  <a:srgbClr val="333333"/>
                </a:solidFill>
              </a:rPr>
              <a:t> - assume 4 KB pages</a:t>
            </a:r>
            <a:br>
              <a:rPr sz="2700" b="0" dirty="0">
                <a:solidFill>
                  <a:srgbClr val="333333"/>
                </a:solidFill>
              </a:rPr>
            </a:br>
            <a:r>
              <a:rPr sz="2700" b="0" dirty="0">
                <a:solidFill>
                  <a:srgbClr val="333333"/>
                </a:solidFill>
              </a:rPr>
              <a:t> - assume 4 byte entries</a:t>
            </a:r>
            <a:endParaRPr lang="en-US" sz="2700" b="0" dirty="0">
              <a:solidFill>
                <a:srgbClr val="333333"/>
              </a:solidFill>
            </a:endParaRPr>
          </a:p>
          <a:p>
            <a:pPr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rgbClr val="333333"/>
                </a:solidFill>
              </a:rPr>
              <a:t>Final answer: 2 ^ (32 - log(4KB)) * 4 = </a:t>
            </a:r>
            <a:r>
              <a:rPr lang="en-US" sz="2800" b="1" dirty="0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rPr>
              <a:t>4 MB</a:t>
            </a:r>
            <a:endParaRPr lang="en-US" sz="2700" dirty="0">
              <a:solidFill>
                <a:srgbClr val="333333"/>
              </a:solidFill>
            </a:endParaRPr>
          </a:p>
          <a:p>
            <a:pPr lvl="1"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lang="en-US" sz="2500" dirty="0">
                <a:solidFill>
                  <a:srgbClr val="333333"/>
                </a:solidFill>
              </a:rPr>
              <a:t>Page table size = Num entries * size of each entry</a:t>
            </a:r>
          </a:p>
          <a:p>
            <a:pPr lvl="1"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lang="en-US" sz="2500" dirty="0">
                <a:solidFill>
                  <a:srgbClr val="333333"/>
                </a:solidFill>
              </a:rPr>
              <a:t>Num entries = num virtual pages = 2^(bits for </a:t>
            </a:r>
            <a:r>
              <a:rPr lang="en-US" sz="2500" dirty="0" err="1">
                <a:solidFill>
                  <a:srgbClr val="333333"/>
                </a:solidFill>
              </a:rPr>
              <a:t>vpn</a:t>
            </a:r>
            <a:r>
              <a:rPr lang="en-US" sz="2500" dirty="0">
                <a:solidFill>
                  <a:srgbClr val="333333"/>
                </a:solidFill>
              </a:rPr>
              <a:t>)</a:t>
            </a:r>
          </a:p>
          <a:p>
            <a:pPr lvl="1"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lang="en-US" sz="2500" dirty="0">
                <a:solidFill>
                  <a:srgbClr val="333333"/>
                </a:solidFill>
              </a:rPr>
              <a:t>Bits for </a:t>
            </a:r>
            <a:r>
              <a:rPr lang="en-US" sz="2500" dirty="0" err="1">
                <a:solidFill>
                  <a:srgbClr val="333333"/>
                </a:solidFill>
              </a:rPr>
              <a:t>vpn</a:t>
            </a:r>
            <a:r>
              <a:rPr lang="en-US" sz="2500" dirty="0">
                <a:solidFill>
                  <a:srgbClr val="333333"/>
                </a:solidFill>
              </a:rPr>
              <a:t> = 32– number of bits for page offset</a:t>
            </a:r>
          </a:p>
          <a:p>
            <a:pPr lvl="2"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lang="en-US" sz="2300" dirty="0">
                <a:solidFill>
                  <a:srgbClr val="333333"/>
                </a:solidFill>
              </a:rPr>
              <a:t>= 32 – lg(4KB) = 32 – 12 = 20</a:t>
            </a:r>
          </a:p>
          <a:p>
            <a:pPr lvl="1"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lang="en-US" sz="2500" dirty="0">
                <a:solidFill>
                  <a:srgbClr val="333333"/>
                </a:solidFill>
              </a:rPr>
              <a:t>Num entries = 2^20 = 1 M</a:t>
            </a:r>
          </a:p>
          <a:p>
            <a:pPr lvl="1"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lang="en-US" sz="2500" dirty="0">
                <a:solidFill>
                  <a:srgbClr val="333333"/>
                </a:solidFill>
              </a:rPr>
              <a:t>Page table size = Num entries * 4 bytes = 4 MB</a:t>
            </a:r>
          </a:p>
          <a:p>
            <a:pPr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lang="en-US" sz="2700" dirty="0">
                <a:solidFill>
                  <a:srgbClr val="333333"/>
                </a:solidFill>
              </a:rPr>
              <a:t>Implication: </a:t>
            </a:r>
            <a:r>
              <a:rPr sz="2700" dirty="0">
                <a:solidFill>
                  <a:srgbClr val="333333"/>
                </a:solidFill>
              </a:rPr>
              <a:t>Store </a:t>
            </a:r>
            <a:r>
              <a:rPr lang="en-US" sz="2700" dirty="0">
                <a:solidFill>
                  <a:srgbClr val="333333"/>
                </a:solidFill>
              </a:rPr>
              <a:t>each page table </a:t>
            </a:r>
            <a:r>
              <a:rPr sz="2700" dirty="0">
                <a:solidFill>
                  <a:srgbClr val="333333"/>
                </a:solidFill>
              </a:rPr>
              <a:t>in memory</a:t>
            </a:r>
            <a:endParaRPr lang="en-US" sz="2700" dirty="0">
              <a:solidFill>
                <a:srgbClr val="333333"/>
              </a:solidFill>
            </a:endParaRPr>
          </a:p>
          <a:p>
            <a:pPr lvl="1"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lang="en-US" sz="2500" dirty="0">
                <a:solidFill>
                  <a:srgbClr val="333333"/>
                </a:solidFill>
              </a:rPr>
              <a:t>Hardware finds page table base with </a:t>
            </a:r>
            <a:r>
              <a:rPr lang="en-US" sz="2500" dirty="0">
                <a:solidFill>
                  <a:srgbClr val="0070C0"/>
                </a:solidFill>
              </a:rPr>
              <a:t>register </a:t>
            </a:r>
            <a:r>
              <a:rPr sz="2500" dirty="0">
                <a:solidFill>
                  <a:srgbClr val="0070C0"/>
                </a:solidFill>
              </a:rPr>
              <a:t>(e.g., CR3 on x86)</a:t>
            </a:r>
            <a:endParaRPr lang="en-US" sz="2500" dirty="0">
              <a:solidFill>
                <a:srgbClr val="0070C0"/>
              </a:solidFill>
            </a:endParaRPr>
          </a:p>
          <a:p>
            <a:pPr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lang="en-US" sz="2700" dirty="0">
                <a:solidFill>
                  <a:srgbClr val="333333"/>
                </a:solidFill>
              </a:rPr>
              <a:t>What happens on a context-switch?</a:t>
            </a:r>
          </a:p>
          <a:p>
            <a:pPr lvl="1"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lang="en-US" sz="2500" dirty="0">
                <a:solidFill>
                  <a:srgbClr val="0070C0"/>
                </a:solidFill>
              </a:rPr>
              <a:t>Change</a:t>
            </a:r>
            <a:r>
              <a:rPr lang="en-US" sz="2500" dirty="0">
                <a:solidFill>
                  <a:srgbClr val="333333"/>
                </a:solidFill>
              </a:rPr>
              <a:t> contents of </a:t>
            </a:r>
            <a:r>
              <a:rPr lang="en-US" sz="2500" dirty="0">
                <a:solidFill>
                  <a:srgbClr val="0070C0"/>
                </a:solidFill>
              </a:rPr>
              <a:t>page table base register</a:t>
            </a:r>
            <a:r>
              <a:rPr lang="en-US" sz="2500" dirty="0">
                <a:solidFill>
                  <a:srgbClr val="333333"/>
                </a:solidFill>
              </a:rPr>
              <a:t> to newly scheduled process</a:t>
            </a:r>
          </a:p>
          <a:p>
            <a:pPr lvl="1"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lang="en-US" sz="2500" dirty="0">
                <a:solidFill>
                  <a:srgbClr val="0070C0"/>
                </a:solidFill>
              </a:rPr>
              <a:t>Save</a:t>
            </a:r>
            <a:r>
              <a:rPr lang="en-US" sz="2500" dirty="0">
                <a:solidFill>
                  <a:srgbClr val="333333"/>
                </a:solidFill>
              </a:rPr>
              <a:t> old page table base register in PCB of </a:t>
            </a:r>
            <a:r>
              <a:rPr lang="en-US" sz="2500" dirty="0" err="1">
                <a:solidFill>
                  <a:srgbClr val="333333"/>
                </a:solidFill>
              </a:rPr>
              <a:t>descheduled</a:t>
            </a:r>
            <a:r>
              <a:rPr lang="en-US" sz="2500" dirty="0">
                <a:solidFill>
                  <a:srgbClr val="333333"/>
                </a:solidFill>
              </a:rPr>
              <a:t> process</a:t>
            </a:r>
          </a:p>
        </p:txBody>
      </p:sp>
    </p:spTree>
    <p:extLst>
      <p:ext uri="{BB962C8B-B14F-4D97-AF65-F5344CB8AC3E}">
        <p14:creationId xmlns:p14="http://schemas.microsoft.com/office/powerpoint/2010/main" val="9073800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" grpId="0" uiExpand="1" build="p" bldLvl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4" name="Shape 13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000000"/>
                </a:solidFill>
              </a:rPr>
              <a:t>Other PT info</a:t>
            </a:r>
          </a:p>
        </p:txBody>
      </p:sp>
      <p:sp>
        <p:nvSpPr>
          <p:cNvPr id="1375" name="Shape 1375"/>
          <p:cNvSpPr>
            <a:spLocks noGrp="1"/>
          </p:cNvSpPr>
          <p:nvPr>
            <p:ph type="body" idx="4294967295"/>
          </p:nvPr>
        </p:nvSpPr>
        <p:spPr>
          <a:xfrm>
            <a:off x="181432" y="1667832"/>
            <a:ext cx="9215104" cy="429736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sz="2700" dirty="0">
                <a:solidFill>
                  <a:srgbClr val="333333"/>
                </a:solidFill>
              </a:rPr>
              <a:t>What other </a:t>
            </a:r>
            <a:r>
              <a:rPr lang="en-US" sz="2700" dirty="0">
                <a:solidFill>
                  <a:srgbClr val="333333"/>
                </a:solidFill>
              </a:rPr>
              <a:t>info</a:t>
            </a:r>
            <a:r>
              <a:rPr sz="2700" dirty="0">
                <a:solidFill>
                  <a:srgbClr val="333333"/>
                </a:solidFill>
              </a:rPr>
              <a:t> </a:t>
            </a:r>
            <a:r>
              <a:rPr lang="en-US" sz="2700" dirty="0">
                <a:solidFill>
                  <a:srgbClr val="333333"/>
                </a:solidFill>
              </a:rPr>
              <a:t>is </a:t>
            </a:r>
            <a:r>
              <a:rPr sz="2700" dirty="0">
                <a:solidFill>
                  <a:srgbClr val="333333"/>
                </a:solidFill>
              </a:rPr>
              <a:t>in pagetable entries besides</a:t>
            </a:r>
            <a:r>
              <a:rPr lang="zh-CN" altLang="en-US" sz="2700" dirty="0">
                <a:solidFill>
                  <a:srgbClr val="333333"/>
                </a:solidFill>
              </a:rPr>
              <a:t> </a:t>
            </a:r>
            <a:r>
              <a:rPr sz="2700" dirty="0">
                <a:solidFill>
                  <a:srgbClr val="333333"/>
                </a:solidFill>
              </a:rPr>
              <a:t>translation?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500" dirty="0">
                <a:solidFill>
                  <a:srgbClr val="333333"/>
                </a:solidFill>
              </a:rPr>
              <a:t>valid bi</a:t>
            </a:r>
            <a:r>
              <a:rPr lang="en-US" sz="2500" dirty="0">
                <a:solidFill>
                  <a:srgbClr val="333333"/>
                </a:solidFill>
              </a:rPr>
              <a:t>t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500" dirty="0">
                <a:solidFill>
                  <a:srgbClr val="333333"/>
                </a:solidFill>
              </a:rPr>
              <a:t>protection bits</a:t>
            </a:r>
            <a:endParaRPr lang="en-US" sz="2500" dirty="0">
              <a:solidFill>
                <a:srgbClr val="33333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500" dirty="0">
                <a:solidFill>
                  <a:srgbClr val="333333"/>
                </a:solidFill>
              </a:rPr>
              <a:t>present bit</a:t>
            </a:r>
            <a:r>
              <a:rPr lang="en-US" sz="2500" dirty="0">
                <a:solidFill>
                  <a:srgbClr val="333333"/>
                </a:solidFill>
              </a:rPr>
              <a:t> (needed later)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500" dirty="0">
                <a:solidFill>
                  <a:srgbClr val="333333"/>
                </a:solidFill>
              </a:rPr>
              <a:t>reference bit</a:t>
            </a:r>
            <a:r>
              <a:rPr lang="en-US" sz="2500" dirty="0">
                <a:solidFill>
                  <a:srgbClr val="333333"/>
                </a:solidFill>
              </a:rPr>
              <a:t> (needed later)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500" dirty="0">
                <a:solidFill>
                  <a:srgbClr val="333333"/>
                </a:solidFill>
              </a:rPr>
              <a:t>dirty bit</a:t>
            </a:r>
            <a:r>
              <a:rPr lang="en-US" sz="2500" dirty="0">
                <a:solidFill>
                  <a:srgbClr val="333333"/>
                </a:solidFill>
              </a:rPr>
              <a:t> (needed later)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endParaRPr lang="en-US" sz="2500" dirty="0">
              <a:solidFill>
                <a:srgbClr val="333333"/>
              </a:solidFill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700" dirty="0" err="1">
                <a:solidFill>
                  <a:srgbClr val="333333"/>
                </a:solidFill>
              </a:rPr>
              <a:t>Pagetable</a:t>
            </a:r>
            <a:r>
              <a:rPr lang="en-US" sz="2700" dirty="0">
                <a:solidFill>
                  <a:srgbClr val="333333"/>
                </a:solidFill>
              </a:rPr>
              <a:t> entries are just bits stored in memory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500" dirty="0">
                <a:solidFill>
                  <a:srgbClr val="333333"/>
                </a:solidFill>
              </a:rPr>
              <a:t>Agreement between </a:t>
            </a:r>
            <a:r>
              <a:rPr lang="en-US" sz="2500" dirty="0" err="1">
                <a:solidFill>
                  <a:srgbClr val="333333"/>
                </a:solidFill>
              </a:rPr>
              <a:t>hw</a:t>
            </a:r>
            <a:r>
              <a:rPr lang="en-US" sz="2500" dirty="0">
                <a:solidFill>
                  <a:srgbClr val="333333"/>
                </a:solidFill>
              </a:rPr>
              <a:t> and OS about interpretation</a:t>
            </a:r>
            <a:endParaRPr sz="2500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702198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" name="Shape 1361"/>
          <p:cNvSpPr>
            <a:spLocks noGrp="1"/>
          </p:cNvSpPr>
          <p:nvPr>
            <p:ph type="title"/>
          </p:nvPr>
        </p:nvSpPr>
        <p:spPr>
          <a:xfrm>
            <a:off x="288768" y="124440"/>
            <a:ext cx="7591425" cy="762000"/>
          </a:xfrm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rgbClr val="000000"/>
                </a:solidFill>
                <a:cs typeface="Calibri" panose="020F0502020204030204" pitchFamily="34" charset="0"/>
              </a:rPr>
              <a:t>Memory Accesses with Pages</a:t>
            </a:r>
            <a:endParaRPr sz="3600" dirty="0">
              <a:solidFill>
                <a:srgbClr val="000000"/>
              </a:solidFill>
              <a:cs typeface="Calibri" panose="020F0502020204030204" pitchFamily="34" charset="0"/>
            </a:endParaRPr>
          </a:p>
        </p:txBody>
      </p:sp>
      <p:sp>
        <p:nvSpPr>
          <p:cNvPr id="1359" name="Shape 1359"/>
          <p:cNvSpPr>
            <a:spLocks noGrp="1"/>
          </p:cNvSpPr>
          <p:nvPr>
            <p:ph type="body" idx="4294967295"/>
          </p:nvPr>
        </p:nvSpPr>
        <p:spPr>
          <a:xfrm>
            <a:off x="100252" y="1162550"/>
            <a:ext cx="4399739" cy="1163637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321457">
              <a:spcBef>
                <a:spcPts val="0"/>
              </a:spcBef>
              <a:buNone/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000" b="0" dirty="0">
                <a:latin typeface="Menlo"/>
                <a:ea typeface="Menlo"/>
                <a:cs typeface="Menlo"/>
                <a:sym typeface="Menlo"/>
              </a:rPr>
              <a:t>0x0010:	movl	</a:t>
            </a:r>
            <a:r>
              <a:rPr lang="en-US" sz="2000" b="0" dirty="0">
                <a:latin typeface="Menlo"/>
                <a:ea typeface="Menlo"/>
                <a:cs typeface="Menlo"/>
                <a:sym typeface="Menlo"/>
              </a:rPr>
              <a:t>(</a:t>
            </a:r>
            <a:r>
              <a:rPr sz="2000" b="0" dirty="0">
                <a:latin typeface="Menlo"/>
                <a:ea typeface="Menlo"/>
                <a:cs typeface="Menlo"/>
                <a:sym typeface="Menlo"/>
              </a:rPr>
              <a:t>0x1100</a:t>
            </a:r>
            <a:r>
              <a:rPr lang="en-US" sz="2000" b="0" dirty="0">
                <a:latin typeface="Menlo"/>
                <a:ea typeface="Menlo"/>
                <a:cs typeface="Menlo"/>
                <a:sym typeface="Menlo"/>
              </a:rPr>
              <a:t>)</a:t>
            </a:r>
            <a:r>
              <a:rPr sz="2000" b="0" dirty="0">
                <a:latin typeface="Menlo"/>
                <a:ea typeface="Menlo"/>
                <a:cs typeface="Menlo"/>
                <a:sym typeface="Menlo"/>
              </a:rPr>
              <a:t>, %edi</a:t>
            </a:r>
          </a:p>
          <a:p>
            <a:pPr defTabSz="321457">
              <a:spcBef>
                <a:spcPts val="0"/>
              </a:spcBef>
              <a:buNone/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000" b="0" dirty="0">
                <a:latin typeface="Menlo"/>
                <a:ea typeface="Menlo"/>
                <a:cs typeface="Menlo"/>
                <a:sym typeface="Menlo"/>
              </a:rPr>
              <a:t>0x0013:	addl	$0x3, %edi</a:t>
            </a:r>
          </a:p>
          <a:p>
            <a:pPr defTabSz="321457">
              <a:spcBef>
                <a:spcPts val="0"/>
              </a:spcBef>
              <a:buNone/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000" b="0" dirty="0">
                <a:latin typeface="Menlo"/>
                <a:ea typeface="Menlo"/>
                <a:cs typeface="Menlo"/>
                <a:sym typeface="Menlo"/>
              </a:rPr>
              <a:t>0x0019:	movl	%</a:t>
            </a:r>
            <a:r>
              <a:rPr sz="2000" b="0" dirty="0" err="1">
                <a:latin typeface="Menlo"/>
                <a:ea typeface="Menlo"/>
                <a:cs typeface="Menlo"/>
                <a:sym typeface="Menlo"/>
              </a:rPr>
              <a:t>edi</a:t>
            </a:r>
            <a:r>
              <a:rPr sz="2000" b="0" dirty="0"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2000" b="0" dirty="0">
                <a:latin typeface="Menlo"/>
                <a:ea typeface="Menlo"/>
                <a:cs typeface="Menlo"/>
                <a:sym typeface="Menlo"/>
              </a:rPr>
              <a:t> (</a:t>
            </a:r>
            <a:r>
              <a:rPr sz="2000" b="0" dirty="0">
                <a:latin typeface="Menlo"/>
                <a:ea typeface="Menlo"/>
                <a:cs typeface="Menlo"/>
                <a:sym typeface="Menlo"/>
              </a:rPr>
              <a:t>0x1100</a:t>
            </a:r>
            <a:r>
              <a:rPr lang="en-US" sz="2000" b="0" dirty="0">
                <a:latin typeface="Menlo"/>
                <a:ea typeface="Menlo"/>
                <a:cs typeface="Menlo"/>
                <a:sym typeface="Menlo"/>
              </a:rPr>
              <a:t>)</a:t>
            </a:r>
            <a:endParaRPr sz="2000" b="0" dirty="0">
              <a:latin typeface="Menlo"/>
              <a:ea typeface="Menlo"/>
              <a:cs typeface="Menlo"/>
              <a:sym typeface="Menlo"/>
            </a:endParaRPr>
          </a:p>
        </p:txBody>
      </p:sp>
      <p:sp>
        <p:nvSpPr>
          <p:cNvPr id="1362" name="Shape 1362"/>
          <p:cNvSpPr/>
          <p:nvPr/>
        </p:nvSpPr>
        <p:spPr>
          <a:xfrm>
            <a:off x="215136" y="2537955"/>
            <a:ext cx="3578159" cy="12311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000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Assume PT is at </a:t>
            </a:r>
            <a:r>
              <a:rPr lang="en-US" sz="2000" b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phys</a:t>
            </a:r>
            <a:r>
              <a:rPr lang="en-US" sz="2000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addr</a:t>
            </a:r>
            <a:r>
              <a:rPr lang="en-US" sz="2000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0x5000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000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Assume PTE’s are 4 bytes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000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Assume 4KB pages</a:t>
            </a:r>
            <a:endParaRPr lang="en-US" sz="2000" b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2000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many bits for offset? </a:t>
            </a:r>
            <a:endParaRPr sz="2000" b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63" name="Shape 1363"/>
          <p:cNvSpPr/>
          <p:nvPr/>
        </p:nvSpPr>
        <p:spPr>
          <a:xfrm>
            <a:off x="1289549" y="4000861"/>
            <a:ext cx="1532916" cy="6261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Simplified view</a:t>
            </a:r>
            <a:br>
              <a: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 page table</a:t>
            </a:r>
            <a:endParaRPr b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64" name="Shape 1364"/>
          <p:cNvSpPr/>
          <p:nvPr/>
        </p:nvSpPr>
        <p:spPr>
          <a:xfrm>
            <a:off x="1708671" y="4717827"/>
            <a:ext cx="451242" cy="348259"/>
          </a:xfrm>
          <a:prstGeom prst="rect">
            <a:avLst/>
          </a:prstGeom>
          <a:solidFill>
            <a:srgbClr val="53585F"/>
          </a:solidFill>
          <a:ln w="12700">
            <a:solidFill>
              <a:srgbClr val="A6AAA8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/>
            </a:pPr>
            <a:r>
              <a:rPr sz="1800" b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1365" name="Shape 1365"/>
          <p:cNvSpPr/>
          <p:nvPr/>
        </p:nvSpPr>
        <p:spPr>
          <a:xfrm>
            <a:off x="1708671" y="5075014"/>
            <a:ext cx="451242" cy="348259"/>
          </a:xfrm>
          <a:prstGeom prst="rect">
            <a:avLst/>
          </a:prstGeom>
          <a:solidFill>
            <a:srgbClr val="53585F"/>
          </a:solidFill>
          <a:ln w="12700">
            <a:solidFill>
              <a:srgbClr val="A6AAA8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/>
            </a:pPr>
            <a:r>
              <a:rPr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1366" name="Shape 1366"/>
          <p:cNvSpPr/>
          <p:nvPr/>
        </p:nvSpPr>
        <p:spPr>
          <a:xfrm>
            <a:off x="1708671" y="5432202"/>
            <a:ext cx="451242" cy="348259"/>
          </a:xfrm>
          <a:prstGeom prst="rect">
            <a:avLst/>
          </a:prstGeom>
          <a:solidFill>
            <a:srgbClr val="53585F"/>
          </a:solidFill>
          <a:ln w="12700">
            <a:solidFill>
              <a:srgbClr val="A6AAA8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/>
            </a:pPr>
            <a:r>
              <a:rPr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80</a:t>
            </a:r>
          </a:p>
        </p:txBody>
      </p:sp>
      <p:sp>
        <p:nvSpPr>
          <p:cNvPr id="1367" name="Shape 1367"/>
          <p:cNvSpPr/>
          <p:nvPr/>
        </p:nvSpPr>
        <p:spPr>
          <a:xfrm>
            <a:off x="1708671" y="5789390"/>
            <a:ext cx="451242" cy="348259"/>
          </a:xfrm>
          <a:prstGeom prst="rect">
            <a:avLst/>
          </a:prstGeom>
          <a:solidFill>
            <a:srgbClr val="53585F"/>
          </a:solidFill>
          <a:ln w="12700">
            <a:solidFill>
              <a:srgbClr val="A6AAA8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/>
            </a:pPr>
            <a:r>
              <a:rPr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99</a:t>
            </a:r>
          </a:p>
        </p:txBody>
      </p:sp>
      <p:sp>
        <p:nvSpPr>
          <p:cNvPr id="1369" name="Shape 1369"/>
          <p:cNvSpPr/>
          <p:nvPr/>
        </p:nvSpPr>
        <p:spPr>
          <a:xfrm>
            <a:off x="878741" y="6281203"/>
            <a:ext cx="7622998" cy="441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400" b="1" dirty="0" err="1">
                <a:solidFill>
                  <a:srgbClr val="971817"/>
                </a:solidFill>
                <a:latin typeface="Calibri" panose="020F0502020204030204" pitchFamily="34" charset="0"/>
                <a:ea typeface="Helvetica"/>
                <a:cs typeface="Calibri" panose="020F0502020204030204" pitchFamily="34" charset="0"/>
                <a:sym typeface="Helvetica"/>
              </a:rPr>
              <a:t>P</a:t>
            </a:r>
            <a:r>
              <a:rPr sz="2400" b="1" dirty="0" err="1">
                <a:solidFill>
                  <a:srgbClr val="971817"/>
                </a:solidFill>
                <a:latin typeface="Calibri" panose="020F0502020204030204" pitchFamily="34" charset="0"/>
                <a:ea typeface="Helvetica"/>
                <a:cs typeface="Calibri" panose="020F0502020204030204" pitchFamily="34" charset="0"/>
                <a:sym typeface="Helvetica"/>
              </a:rPr>
              <a:t>agetable</a:t>
            </a:r>
            <a:r>
              <a:rPr lang="en-US" sz="2400" b="1" dirty="0">
                <a:solidFill>
                  <a:srgbClr val="971817"/>
                </a:solidFill>
                <a:latin typeface="Calibri" panose="020F0502020204030204" pitchFamily="34" charset="0"/>
                <a:ea typeface="Helvetica"/>
                <a:cs typeface="Calibri" panose="020F0502020204030204" pitchFamily="34" charset="0"/>
                <a:sym typeface="Helvetica"/>
              </a:rPr>
              <a:t> </a:t>
            </a:r>
            <a:r>
              <a:rPr sz="2400" b="1" dirty="0">
                <a:solidFill>
                  <a:srgbClr val="971817"/>
                </a:solidFill>
                <a:latin typeface="Calibri" panose="020F0502020204030204" pitchFamily="34" charset="0"/>
                <a:ea typeface="Helvetica"/>
                <a:cs typeface="Calibri" panose="020F0502020204030204" pitchFamily="34" charset="0"/>
                <a:sym typeface="Helvetica"/>
              </a:rPr>
              <a:t>is slow!!!</a:t>
            </a:r>
            <a:r>
              <a:rPr lang="en-US" sz="2400" b="1" dirty="0">
                <a:solidFill>
                  <a:srgbClr val="971817"/>
                </a:solidFill>
                <a:latin typeface="Calibri" panose="020F0502020204030204" pitchFamily="34" charset="0"/>
                <a:ea typeface="Helvetica"/>
                <a:cs typeface="Calibri" panose="020F0502020204030204" pitchFamily="34" charset="0"/>
                <a:sym typeface="Helvetica"/>
              </a:rPr>
              <a:t> Doubles memory references</a:t>
            </a:r>
            <a:endParaRPr sz="2400" b="1" dirty="0">
              <a:solidFill>
                <a:srgbClr val="971817"/>
              </a:solidFill>
              <a:latin typeface="Calibri" panose="020F0502020204030204" pitchFamily="34" charset="0"/>
              <a:ea typeface="Helvetica"/>
              <a:cs typeface="Calibri" panose="020F0502020204030204" pitchFamily="34" charset="0"/>
              <a:sym typeface="Helvetica"/>
            </a:endParaRPr>
          </a:p>
        </p:txBody>
      </p:sp>
      <p:sp>
        <p:nvSpPr>
          <p:cNvPr id="13" name="Content Placeholder 12"/>
          <p:cNvSpPr txBox="1">
            <a:spLocks/>
          </p:cNvSpPr>
          <p:nvPr/>
        </p:nvSpPr>
        <p:spPr>
          <a:xfrm>
            <a:off x="4298372" y="2167595"/>
            <a:ext cx="4811181" cy="4125623"/>
          </a:xfrm>
          <a:prstGeom prst="rect">
            <a:avLst/>
          </a:prstGeom>
          <a:effectLst>
            <a:outerShdw blurRad="50800" dist="50800" dir="5400000" algn="ctr" rotWithShape="0">
              <a:schemeClr val="bg1"/>
            </a:outerShdw>
          </a:effectLst>
        </p:spPr>
        <p:txBody>
          <a:bodyPr vert="horz" lIns="91440" tIns="45720" rIns="91440" bIns="45720" rtlCol="0">
            <a:noAutofit/>
          </a:bodyPr>
          <a:lstStyle/>
          <a:p>
            <a:pPr marL="282575" marR="0" lvl="0" indent="-282575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Calisto MT" pitchFamily="18" charset="0"/>
              <a:buNone/>
              <a:tabLst/>
              <a:defRPr sz="1800">
                <a:solidFill>
                  <a:srgbClr val="000000"/>
                </a:solidFill>
              </a:defRPr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uLnTx/>
                <a:uFillTx/>
                <a:latin typeface="Calibri" panose="020F0502020204030204" pitchFamily="34" charset="0"/>
                <a:ea typeface="Helvetica"/>
                <a:cs typeface="Calibri" panose="020F0502020204030204" pitchFamily="34" charset="0"/>
                <a:sym typeface="Helvetica"/>
              </a:rPr>
              <a:t>Physical Memory Accesses with Paging?</a:t>
            </a:r>
          </a:p>
          <a:p>
            <a:pPr marL="282575" marR="0" lvl="0" indent="-282575" algn="l" defTabSz="914400" rtl="0" eaLnBrk="1" fontAlgn="auto" latinLnBrk="0" hangingPunct="1">
              <a:spcBef>
                <a:spcPts val="400"/>
              </a:spcBef>
              <a:spcAft>
                <a:spcPts val="0"/>
              </a:spcAft>
              <a:buClrTx/>
              <a:buSzTx/>
              <a:buFont typeface="Calisto MT" pitchFamily="18" charset="0"/>
              <a:buNone/>
              <a:tabLst/>
              <a:defRPr sz="1800">
                <a:solidFill>
                  <a:srgbClr val="000000"/>
                </a:solidFill>
              </a:defRPr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1) Fetch instruction at logical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addr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0x0010;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vpn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pPr marL="577850" marR="0" lvl="1" indent="-295275" algn="l" defTabSz="914400" rtl="0" eaLnBrk="1" fontAlgn="auto" latinLnBrk="0" hangingPunct="1">
              <a:spcBef>
                <a:spcPts val="400"/>
              </a:spcBef>
              <a:spcAft>
                <a:spcPts val="0"/>
              </a:spcAft>
              <a:buClr>
                <a:schemeClr val="bg2">
                  <a:lumMod val="60000"/>
                  <a:lumOff val="40000"/>
                </a:schemeClr>
              </a:buClr>
              <a:buSzTx/>
              <a:buFont typeface="Calisto MT" pitchFamily="18" charset="0"/>
              <a:buChar char="•"/>
              <a:tabLst/>
              <a:defRPr sz="1800">
                <a:solidFill>
                  <a:srgbClr val="000000"/>
                </a:solidFill>
              </a:defRPr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Access page table to get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ppn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for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vpn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7850" marR="0" lvl="1" indent="-295275" algn="l" defTabSz="914400" rtl="0" eaLnBrk="1" fontAlgn="auto" latinLnBrk="0" hangingPunct="1">
              <a:spcBef>
                <a:spcPts val="400"/>
              </a:spcBef>
              <a:spcAft>
                <a:spcPts val="0"/>
              </a:spcAft>
              <a:buClr>
                <a:schemeClr val="bg2">
                  <a:lumMod val="60000"/>
                  <a:lumOff val="40000"/>
                </a:schemeClr>
              </a:buClr>
              <a:buSzTx/>
              <a:buFont typeface="Calisto MT" pitchFamily="18" charset="0"/>
              <a:buChar char="•"/>
              <a:tabLst/>
              <a:defRPr sz="1800">
                <a:solidFill>
                  <a:srgbClr val="000000"/>
                </a:solidFill>
              </a:defRPr>
            </a:pP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Mem ref 1: 0x5000</a:t>
            </a:r>
          </a:p>
          <a:p>
            <a:pPr marL="577850" marR="0" lvl="1" indent="-295275" algn="l" defTabSz="914400" rtl="0" eaLnBrk="1" fontAlgn="auto" latinLnBrk="0" hangingPunct="1">
              <a:spcBef>
                <a:spcPts val="400"/>
              </a:spcBef>
              <a:spcAft>
                <a:spcPts val="0"/>
              </a:spcAft>
              <a:buClr>
                <a:schemeClr val="bg2">
                  <a:lumMod val="60000"/>
                  <a:lumOff val="40000"/>
                </a:schemeClr>
              </a:buClr>
              <a:buSzTx/>
              <a:buFont typeface="Calisto MT" pitchFamily="18" charset="0"/>
              <a:buChar char="•"/>
              <a:tabLst/>
              <a:defRPr sz="1800">
                <a:solidFill>
                  <a:srgbClr val="000000"/>
                </a:solidFill>
              </a:defRPr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Learn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vpn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0 is at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ppn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2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7850" marR="0" lvl="1" indent="-295275" algn="l" defTabSz="914400" rtl="0" eaLnBrk="1" fontAlgn="auto" latinLnBrk="0" hangingPunct="1">
              <a:spcBef>
                <a:spcPts val="400"/>
              </a:spcBef>
              <a:spcAft>
                <a:spcPts val="0"/>
              </a:spcAft>
              <a:buClr>
                <a:schemeClr val="bg2">
                  <a:lumMod val="60000"/>
                  <a:lumOff val="40000"/>
                </a:schemeClr>
              </a:buClr>
              <a:buSzTx/>
              <a:buFont typeface="Calisto MT" pitchFamily="18" charset="0"/>
              <a:buChar char="•"/>
              <a:tabLst/>
              <a:defRPr sz="1800">
                <a:solidFill>
                  <a:srgbClr val="000000"/>
                </a:solidFill>
              </a:defRPr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Fetch instruction at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0x2010 (</a:t>
            </a: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Mem</a:t>
            </a:r>
            <a:r>
              <a:rPr kumimoji="0" lang="en-US" sz="1800" i="0" u="none" strike="noStrike" kern="1200" cap="none" spc="0" normalizeH="0" noProof="0" dirty="0">
                <a:ln>
                  <a:noFill/>
                </a:ln>
                <a:solidFill>
                  <a:srgbClr val="0070C0"/>
                </a:solidFill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ref 2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2575" marR="0" lvl="0" indent="-282575" algn="l" defTabSz="914400" rtl="0" eaLnBrk="1" fontAlgn="auto" latinLnBrk="0" hangingPunct="1">
              <a:spcBef>
                <a:spcPts val="400"/>
              </a:spcBef>
              <a:spcAft>
                <a:spcPts val="0"/>
              </a:spcAft>
              <a:buClrTx/>
              <a:buSzTx/>
              <a:buFont typeface="Calisto MT" pitchFamily="18" charset="0"/>
              <a:buNone/>
              <a:tabLst/>
              <a:defRPr sz="1800">
                <a:solidFill>
                  <a:srgbClr val="000000"/>
                </a:solidFill>
              </a:defRPr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Exec, load from logical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addr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0x1100;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vpn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pPr marL="577850" marR="0" lvl="1" indent="-295275" algn="l" defTabSz="914400" rtl="0" eaLnBrk="1" fontAlgn="auto" latinLnBrk="0" hangingPunct="1">
              <a:spcBef>
                <a:spcPts val="400"/>
              </a:spcBef>
              <a:spcAft>
                <a:spcPts val="0"/>
              </a:spcAft>
              <a:buClr>
                <a:schemeClr val="bg2">
                  <a:lumMod val="60000"/>
                  <a:lumOff val="40000"/>
                </a:schemeClr>
              </a:buClr>
              <a:buSzTx/>
              <a:buFont typeface="Calisto MT" pitchFamily="18" charset="0"/>
              <a:buChar char="•"/>
              <a:tabLst/>
              <a:defRPr sz="1800">
                <a:solidFill>
                  <a:srgbClr val="000000"/>
                </a:solidFill>
              </a:defRPr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Access page table to get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ppn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for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vpn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1</a:t>
            </a:r>
          </a:p>
          <a:p>
            <a:pPr marL="577850" marR="0" lvl="1" indent="-295275" algn="l" defTabSz="914400" rtl="0" eaLnBrk="1" fontAlgn="auto" latinLnBrk="0" hangingPunct="1">
              <a:spcBef>
                <a:spcPts val="400"/>
              </a:spcBef>
              <a:spcAft>
                <a:spcPts val="0"/>
              </a:spcAft>
              <a:buClr>
                <a:schemeClr val="bg2">
                  <a:lumMod val="60000"/>
                  <a:lumOff val="40000"/>
                </a:schemeClr>
              </a:buClr>
              <a:buSzTx/>
              <a:buFont typeface="Calisto MT" pitchFamily="18" charset="0"/>
              <a:buChar char="•"/>
              <a:tabLst/>
              <a:defRPr sz="1800">
                <a:solidFill>
                  <a:srgbClr val="000000"/>
                </a:solidFill>
              </a:defRPr>
            </a:pPr>
            <a:r>
              <a:rPr lang="en-US" sz="1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 ref 3: 0x5004</a:t>
            </a:r>
          </a:p>
          <a:p>
            <a:pPr marL="577850" marR="0" lvl="1" indent="-295275" algn="l" defTabSz="914400" rtl="0" eaLnBrk="1" fontAlgn="auto" latinLnBrk="0" hangingPunct="1">
              <a:spcBef>
                <a:spcPts val="400"/>
              </a:spcBef>
              <a:spcAft>
                <a:spcPts val="0"/>
              </a:spcAft>
              <a:buClr>
                <a:schemeClr val="bg2">
                  <a:lumMod val="60000"/>
                  <a:lumOff val="40000"/>
                </a:schemeClr>
              </a:buClr>
              <a:buSzTx/>
              <a:buFont typeface="Calisto MT" pitchFamily="18" charset="0"/>
              <a:buChar char="•"/>
              <a:tabLst/>
              <a:defRPr sz="1800">
                <a:solidFill>
                  <a:srgbClr val="000000"/>
                </a:solidFill>
              </a:defRPr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Learn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vpn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1 is at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ppn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0</a:t>
            </a:r>
          </a:p>
          <a:p>
            <a:pPr marL="577850" marR="0" lvl="1" indent="-295275" algn="l" defTabSz="914400" rtl="0" eaLnBrk="1" fontAlgn="auto" latinLnBrk="0" hangingPunct="1">
              <a:spcBef>
                <a:spcPts val="400"/>
              </a:spcBef>
              <a:spcAft>
                <a:spcPts val="0"/>
              </a:spcAft>
              <a:buClr>
                <a:schemeClr val="bg2">
                  <a:lumMod val="60000"/>
                  <a:lumOff val="40000"/>
                </a:schemeClr>
              </a:buClr>
              <a:buSzTx/>
              <a:buFont typeface="Calisto MT" pitchFamily="18" charset="0"/>
              <a:buChar char="•"/>
              <a:tabLst/>
              <a:defRPr sz="1800">
                <a:solidFill>
                  <a:srgbClr val="000000"/>
                </a:solidFill>
              </a:defRPr>
            </a:pP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Movl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from 0x0100 into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reg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1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 ref 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2575" marR="0" lvl="0" indent="-282575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Calisto MT" pitchFamily="18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356594" y="3399729"/>
            <a:ext cx="4956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endParaRPr lang="en-US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00" y="971683"/>
            <a:ext cx="4918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0070C0"/>
              </a:buClr>
              <a:buFont typeface="Wingdings" pitchFamily="2" charset="2"/>
              <a:buChar char="§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Old: How many mem refs with segmentation?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48859" y="1705930"/>
            <a:ext cx="2531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5 (3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instrs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2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movl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012128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9" grpId="0" animBg="1"/>
      <p:bldP spid="13" grpId="0" build="p" bldLvl="2"/>
      <p:bldP spid="14" grpId="0"/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Advantages of Paging</a:t>
            </a:r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5336" y="1412776"/>
            <a:ext cx="8273328" cy="42973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0070C0"/>
                </a:solidFill>
              </a:rPr>
              <a:t>No external fragmentation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Any page can be placed in any frame in physical memory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70C0"/>
                </a:solidFill>
              </a:rPr>
              <a:t>Fast</a:t>
            </a:r>
            <a:r>
              <a:rPr lang="en-US" dirty="0"/>
              <a:t> to allocate and free</a:t>
            </a:r>
          </a:p>
          <a:p>
            <a:pPr lvl="1">
              <a:lnSpc>
                <a:spcPct val="90000"/>
              </a:lnSpc>
            </a:pPr>
            <a:r>
              <a:rPr lang="en-US" dirty="0" err="1"/>
              <a:t>Alloc</a:t>
            </a:r>
            <a:r>
              <a:rPr lang="en-US" dirty="0"/>
              <a:t>: No searching for suitable free space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Free: Doesn’t have to </a:t>
            </a:r>
            <a:r>
              <a:rPr lang="en-US" dirty="0" err="1"/>
              <a:t>coallesce</a:t>
            </a:r>
            <a:r>
              <a:rPr lang="en-US" dirty="0"/>
              <a:t> with adjacent free space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Just use bitmap to show free/allocated page frames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0070C0"/>
                </a:solidFill>
              </a:rPr>
              <a:t>Simple</a:t>
            </a:r>
            <a:r>
              <a:rPr lang="en-US" sz="2400" dirty="0"/>
              <a:t> to swap-out portions of memory to disk (later lecture)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Page size matches disk block size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Can run process when some pages are on disk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Add “present” bit to PTE</a:t>
            </a:r>
          </a:p>
        </p:txBody>
      </p:sp>
    </p:spTree>
    <p:extLst>
      <p:ext uri="{BB962C8B-B14F-4D97-AF65-F5344CB8AC3E}">
        <p14:creationId xmlns:p14="http://schemas.microsoft.com/office/powerpoint/2010/main" val="39785662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 of Paging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084" y="941532"/>
            <a:ext cx="8746246" cy="518463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0070C0"/>
                </a:solidFill>
              </a:rPr>
              <a:t>Internal fragmentation</a:t>
            </a:r>
            <a:r>
              <a:rPr lang="en-US" sz="2400" dirty="0"/>
              <a:t>: Page size may not match size needed by process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Wasted memory grows with larger pages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sz="2000" b="1" dirty="0"/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0070C0"/>
                </a:solidFill>
              </a:rPr>
              <a:t>Additional memory reference</a:t>
            </a:r>
            <a:r>
              <a:rPr lang="en-US" sz="2400" dirty="0"/>
              <a:t> to page table --&gt; Very inefficient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Page table must be stored in memory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MMU stores only base address of page table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olidFill>
                  <a:srgbClr val="0070C0"/>
                </a:solidFill>
              </a:rPr>
              <a:t>Solution: Add TLBs </a:t>
            </a:r>
            <a:r>
              <a:rPr lang="en-US" sz="2000" dirty="0"/>
              <a:t>(future lecture)</a:t>
            </a:r>
          </a:p>
          <a:p>
            <a:pPr lvl="1"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0070C0"/>
                </a:solidFill>
              </a:rPr>
              <a:t>Storage</a:t>
            </a:r>
            <a:r>
              <a:rPr lang="en-US" sz="2400" dirty="0"/>
              <a:t> for page tables may be substantial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Simple page table: </a:t>
            </a:r>
            <a:r>
              <a:rPr lang="en-US" sz="2000" dirty="0">
                <a:solidFill>
                  <a:srgbClr val="0070C0"/>
                </a:solidFill>
              </a:rPr>
              <a:t>Requires PTE for all pages </a:t>
            </a:r>
            <a:r>
              <a:rPr lang="en-US" sz="2000" dirty="0"/>
              <a:t>in address space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Entry needed even if page not allocated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Page tables must be </a:t>
            </a:r>
            <a:r>
              <a:rPr lang="en-US" sz="2000" dirty="0">
                <a:solidFill>
                  <a:srgbClr val="0070C0"/>
                </a:solidFill>
              </a:rPr>
              <a:t>allocated contiguously </a:t>
            </a:r>
            <a:r>
              <a:rPr lang="en-US" sz="2000" dirty="0"/>
              <a:t>in memory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olidFill>
                  <a:srgbClr val="0070C0"/>
                </a:solidFill>
              </a:rPr>
              <a:t>Solution: Combine paging and segmentation </a:t>
            </a:r>
            <a:r>
              <a:rPr lang="en-US" sz="2000" dirty="0"/>
              <a:t>(future lecture)</a:t>
            </a:r>
          </a:p>
          <a:p>
            <a:pPr lvl="1">
              <a:lnSpc>
                <a:spcPct val="90000"/>
              </a:lnSpc>
            </a:pPr>
            <a:endParaRPr lang="en-US" sz="2000" dirty="0"/>
          </a:p>
        </p:txBody>
      </p:sp>
      <p:grpSp>
        <p:nvGrpSpPr>
          <p:cNvPr id="2" name="Group 1"/>
          <p:cNvGrpSpPr/>
          <p:nvPr/>
        </p:nvGrpSpPr>
        <p:grpSpPr>
          <a:xfrm>
            <a:off x="7524328" y="3533847"/>
            <a:ext cx="1842528" cy="2814391"/>
            <a:chOff x="6734530" y="3142403"/>
            <a:chExt cx="2590556" cy="3290888"/>
          </a:xfrm>
        </p:grpSpPr>
        <p:sp>
          <p:nvSpPr>
            <p:cNvPr id="4" name="Rectangle 12"/>
            <p:cNvSpPr>
              <a:spLocks noChangeArrowheads="1"/>
            </p:cNvSpPr>
            <p:nvPr/>
          </p:nvSpPr>
          <p:spPr bwMode="auto">
            <a:xfrm>
              <a:off x="7090130" y="3142403"/>
              <a:ext cx="259728" cy="539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" name="Rectangle 207"/>
            <p:cNvSpPr>
              <a:spLocks noChangeArrowheads="1"/>
            </p:cNvSpPr>
            <p:nvPr/>
          </p:nvSpPr>
          <p:spPr bwMode="auto">
            <a:xfrm>
              <a:off x="6734530" y="3461491"/>
              <a:ext cx="2209800" cy="2971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" name="Rectangle 208"/>
            <p:cNvSpPr>
              <a:spLocks noChangeArrowheads="1"/>
            </p:cNvSpPr>
            <p:nvPr/>
          </p:nvSpPr>
          <p:spPr bwMode="auto">
            <a:xfrm>
              <a:off x="6734530" y="5633191"/>
              <a:ext cx="2209800" cy="7620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Stack</a:t>
              </a:r>
            </a:p>
          </p:txBody>
        </p:sp>
        <p:sp>
          <p:nvSpPr>
            <p:cNvPr id="7" name="Rectangle 209"/>
            <p:cNvSpPr>
              <a:spLocks noChangeArrowheads="1"/>
            </p:cNvSpPr>
            <p:nvPr/>
          </p:nvSpPr>
          <p:spPr bwMode="auto">
            <a:xfrm>
              <a:off x="6734530" y="3498468"/>
              <a:ext cx="2209800" cy="5334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Code</a:t>
              </a:r>
            </a:p>
          </p:txBody>
        </p:sp>
        <p:sp>
          <p:nvSpPr>
            <p:cNvPr id="8" name="Rectangle 210"/>
            <p:cNvSpPr>
              <a:spLocks noChangeArrowheads="1"/>
            </p:cNvSpPr>
            <p:nvPr/>
          </p:nvSpPr>
          <p:spPr bwMode="auto">
            <a:xfrm>
              <a:off x="6734530" y="4056802"/>
              <a:ext cx="2209800" cy="638923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>
                  <a:latin typeface="Calibri" panose="020F0502020204030204" pitchFamily="34" charset="0"/>
                  <a:cs typeface="Calibri" panose="020F0502020204030204" pitchFamily="34" charset="0"/>
                </a:rPr>
                <a:t>Heap</a:t>
              </a:r>
            </a:p>
          </p:txBody>
        </p:sp>
        <p:sp>
          <p:nvSpPr>
            <p:cNvPr id="9" name="Line 211"/>
            <p:cNvSpPr>
              <a:spLocks noChangeShapeType="1"/>
            </p:cNvSpPr>
            <p:nvPr/>
          </p:nvSpPr>
          <p:spPr bwMode="auto">
            <a:xfrm>
              <a:off x="7821500" y="4694229"/>
              <a:ext cx="0" cy="304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Line 212"/>
            <p:cNvSpPr>
              <a:spLocks noChangeShapeType="1"/>
            </p:cNvSpPr>
            <p:nvPr/>
          </p:nvSpPr>
          <p:spPr bwMode="auto">
            <a:xfrm>
              <a:off x="7830465" y="5285528"/>
              <a:ext cx="0" cy="304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065358" y="3335145"/>
              <a:ext cx="259728" cy="5398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738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rgbClr val="000000"/>
                </a:solidFill>
              </a:rPr>
              <a:t>Review: Match Description</a:t>
            </a:r>
            <a:endParaRPr sz="3600" dirty="0">
              <a:solidFill>
                <a:srgbClr val="00000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749772" y="1643724"/>
            <a:ext cx="4575921" cy="838200"/>
          </a:xfrm>
        </p:spPr>
        <p:txBody>
          <a:bodyPr/>
          <a:lstStyle/>
          <a:p>
            <a:r>
              <a:rPr lang="en-US" dirty="0">
                <a:solidFill>
                  <a:srgbClr val="333333"/>
                </a:solidFill>
              </a:rPr>
              <a:t>Name of approach</a:t>
            </a:r>
            <a:br>
              <a:rPr lang="en-US" dirty="0">
                <a:solidFill>
                  <a:srgbClr val="333333"/>
                </a:solidFill>
              </a:rPr>
            </a:br>
            <a:r>
              <a:rPr lang="en-US" dirty="0">
                <a:solidFill>
                  <a:srgbClr val="333333"/>
                </a:solidFill>
              </a:rPr>
              <a:t> (covered previous lecture):</a:t>
            </a:r>
          </a:p>
        </p:txBody>
      </p:sp>
      <p:sp>
        <p:nvSpPr>
          <p:cNvPr id="45" name="Shape 45"/>
          <p:cNvSpPr>
            <a:spLocks noGrp="1"/>
          </p:cNvSpPr>
          <p:nvPr>
            <p:ph sz="half" idx="2"/>
          </p:nvPr>
        </p:nvSpPr>
        <p:spPr>
          <a:xfrm>
            <a:off x="5308365" y="2513300"/>
            <a:ext cx="3566160" cy="3732585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  <a:spcBef>
                <a:spcPts val="3164"/>
              </a:spcBef>
              <a:buNone/>
              <a:defRPr sz="1800">
                <a:solidFill>
                  <a:srgbClr val="000000"/>
                </a:solidFill>
              </a:defRPr>
            </a:pPr>
            <a:r>
              <a:rPr sz="2700" b="1" dirty="0">
                <a:solidFill>
                  <a:srgbClr val="333333"/>
                </a:solidFill>
                <a:ea typeface="Helvetica"/>
                <a:cs typeface="Helvetica"/>
                <a:sym typeface="Helvetica"/>
              </a:rPr>
              <a:t>Segmentation</a:t>
            </a:r>
            <a:endParaRPr lang="en-US" sz="2700" b="1" dirty="0">
              <a:solidFill>
                <a:srgbClr val="333333"/>
              </a:solidFill>
              <a:ea typeface="Helvetica"/>
              <a:cs typeface="Helvetica"/>
              <a:sym typeface="Helvetica"/>
            </a:endParaRPr>
          </a:p>
          <a:p>
            <a:pPr>
              <a:lnSpc>
                <a:spcPct val="120000"/>
              </a:lnSpc>
              <a:spcBef>
                <a:spcPts val="3164"/>
              </a:spcBef>
              <a:buNone/>
              <a:defRPr sz="1800">
                <a:solidFill>
                  <a:srgbClr val="000000"/>
                </a:solidFill>
              </a:defRPr>
            </a:pPr>
            <a:r>
              <a:rPr lang="en-US" sz="2700" b="1" dirty="0">
                <a:solidFill>
                  <a:srgbClr val="333333"/>
                </a:solidFill>
                <a:ea typeface="Helvetica"/>
                <a:cs typeface="Helvetica"/>
                <a:sym typeface="Helvetica"/>
              </a:rPr>
              <a:t>Static Relocation</a:t>
            </a:r>
            <a:endParaRPr lang="en-US" sz="2700" dirty="0">
              <a:solidFill>
                <a:srgbClr val="333333"/>
              </a:solidFill>
              <a:sym typeface="Helvetica"/>
            </a:endParaRPr>
          </a:p>
          <a:p>
            <a:pPr>
              <a:lnSpc>
                <a:spcPct val="120000"/>
              </a:lnSpc>
              <a:spcBef>
                <a:spcPts val="3164"/>
              </a:spcBef>
              <a:buNone/>
              <a:defRPr sz="1800">
                <a:solidFill>
                  <a:srgbClr val="000000"/>
                </a:solidFill>
              </a:defRPr>
            </a:pPr>
            <a:r>
              <a:rPr lang="en-US" sz="2700" b="1" dirty="0">
                <a:solidFill>
                  <a:srgbClr val="333333"/>
                </a:solidFill>
                <a:ea typeface="Helvetica"/>
                <a:cs typeface="Helvetica"/>
                <a:sym typeface="Helvetica"/>
              </a:rPr>
              <a:t>Base</a:t>
            </a:r>
            <a:endParaRPr lang="en-US" sz="2700" dirty="0">
              <a:solidFill>
                <a:srgbClr val="333333"/>
              </a:solidFill>
            </a:endParaRPr>
          </a:p>
          <a:p>
            <a:pPr>
              <a:lnSpc>
                <a:spcPct val="120000"/>
              </a:lnSpc>
              <a:spcBef>
                <a:spcPts val="3164"/>
              </a:spcBef>
              <a:buNone/>
              <a:defRPr sz="1800">
                <a:solidFill>
                  <a:srgbClr val="000000"/>
                </a:solidFill>
              </a:defRPr>
            </a:pPr>
            <a:r>
              <a:rPr lang="en-US" sz="2700" b="1" dirty="0" err="1">
                <a:solidFill>
                  <a:srgbClr val="333333"/>
                </a:solidFill>
                <a:ea typeface="Helvetica"/>
                <a:cs typeface="Helvetica"/>
                <a:sym typeface="Helvetica"/>
              </a:rPr>
              <a:t>Base+Bounds</a:t>
            </a:r>
            <a:endParaRPr lang="en-US" sz="2700" b="1" dirty="0">
              <a:solidFill>
                <a:srgbClr val="333333"/>
              </a:solidFill>
              <a:ea typeface="Helvetica"/>
              <a:cs typeface="Helvetica"/>
              <a:sym typeface="Helvetica"/>
            </a:endParaRPr>
          </a:p>
          <a:p>
            <a:pPr>
              <a:lnSpc>
                <a:spcPct val="120000"/>
              </a:lnSpc>
              <a:spcBef>
                <a:spcPts val="3164"/>
              </a:spcBef>
              <a:buNone/>
              <a:defRPr sz="1800">
                <a:solidFill>
                  <a:srgbClr val="000000"/>
                </a:solidFill>
              </a:defRPr>
            </a:pPr>
            <a:r>
              <a:rPr lang="en-US" sz="2700" b="1" dirty="0">
                <a:solidFill>
                  <a:srgbClr val="333333"/>
                </a:solidFill>
                <a:ea typeface="Helvetica"/>
                <a:cs typeface="Helvetica"/>
                <a:sym typeface="Helvetica"/>
              </a:rPr>
              <a:t>Time Sharing</a:t>
            </a:r>
            <a:r>
              <a:rPr lang="en-US" sz="2700" dirty="0">
                <a:solidFill>
                  <a:srgbClr val="333333"/>
                </a:solidFill>
              </a:rPr>
              <a:t> </a:t>
            </a:r>
          </a:p>
          <a:p>
            <a:pPr>
              <a:lnSpc>
                <a:spcPct val="120000"/>
              </a:lnSpc>
              <a:spcBef>
                <a:spcPts val="3164"/>
              </a:spcBef>
              <a:buNone/>
              <a:defRPr sz="1800">
                <a:solidFill>
                  <a:srgbClr val="000000"/>
                </a:solidFill>
              </a:defRPr>
            </a:pPr>
            <a:endParaRPr sz="2700" dirty="0">
              <a:solidFill>
                <a:srgbClr val="A6AAA8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49583" y="1612348"/>
            <a:ext cx="3566160" cy="838200"/>
          </a:xfrm>
        </p:spPr>
        <p:txBody>
          <a:bodyPr/>
          <a:lstStyle/>
          <a:p>
            <a:r>
              <a:rPr lang="en-US" dirty="0"/>
              <a:t>Description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85163" y="2481924"/>
            <a:ext cx="4773983" cy="3732585"/>
          </a:xfrm>
        </p:spPr>
        <p:txBody>
          <a:bodyPr>
            <a:normAutofit/>
          </a:bodyPr>
          <a:lstStyle/>
          <a:p>
            <a:r>
              <a:rPr lang="en-US" b="0" dirty="0"/>
              <a:t>one process uses RAM at a time</a:t>
            </a:r>
          </a:p>
          <a:p>
            <a:r>
              <a:rPr lang="en-US" b="0" dirty="0"/>
              <a:t>rewrite code and addresses before running</a:t>
            </a:r>
          </a:p>
          <a:p>
            <a:r>
              <a:rPr lang="en-US" b="0" dirty="0"/>
              <a:t>add per-process starting location to </a:t>
            </a:r>
            <a:r>
              <a:rPr lang="en-US" b="0" dirty="0" err="1"/>
              <a:t>virt</a:t>
            </a:r>
            <a:r>
              <a:rPr lang="en-US" b="0" dirty="0"/>
              <a:t> </a:t>
            </a:r>
            <a:r>
              <a:rPr lang="en-US" b="0" dirty="0" err="1"/>
              <a:t>addr</a:t>
            </a:r>
            <a:r>
              <a:rPr lang="en-US" b="0" dirty="0"/>
              <a:t> to obtain phys </a:t>
            </a:r>
            <a:r>
              <a:rPr lang="en-US" b="0" dirty="0" err="1"/>
              <a:t>addr</a:t>
            </a:r>
            <a:endParaRPr lang="en-US" b="0" dirty="0"/>
          </a:p>
          <a:p>
            <a:r>
              <a:rPr lang="en-US" b="0" dirty="0"/>
              <a:t>dynamic approach that verifies address is in valid range</a:t>
            </a:r>
          </a:p>
          <a:p>
            <a:r>
              <a:rPr lang="en-US" b="0" dirty="0">
                <a:solidFill>
                  <a:srgbClr val="333333"/>
                </a:solidFill>
              </a:rPr>
              <a:t>several </a:t>
            </a:r>
            <a:r>
              <a:rPr lang="en-US" b="0" dirty="0" err="1">
                <a:solidFill>
                  <a:srgbClr val="333333"/>
                </a:solidFill>
              </a:rPr>
              <a:t>base+bound</a:t>
            </a:r>
            <a:r>
              <a:rPr lang="en-US" b="0" dirty="0">
                <a:solidFill>
                  <a:srgbClr val="333333"/>
                </a:solidFill>
              </a:rPr>
              <a:t> pairs per process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22750E3-33A2-C345-9431-3516B4D2F12E}"/>
              </a:ext>
            </a:extLst>
          </p:cNvPr>
          <p:cNvGrpSpPr/>
          <p:nvPr/>
        </p:nvGrpSpPr>
        <p:grpSpPr>
          <a:xfrm>
            <a:off x="4572000" y="2780928"/>
            <a:ext cx="758100" cy="3096344"/>
            <a:chOff x="4572000" y="2780928"/>
            <a:chExt cx="758100" cy="3096344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AC108FFA-9E5E-5244-9B5C-017D432DF99E}"/>
                </a:ext>
              </a:extLst>
            </p:cNvPr>
            <p:cNvCxnSpPr/>
            <p:nvPr/>
          </p:nvCxnSpPr>
          <p:spPr bwMode="auto">
            <a:xfrm>
              <a:off x="4572000" y="2780928"/>
              <a:ext cx="736365" cy="3096344"/>
            </a:xfrm>
            <a:prstGeom prst="line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64200771-1126-8746-8BD0-47D8319E194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644008" y="3472249"/>
              <a:ext cx="664357" cy="100767"/>
            </a:xfrm>
            <a:prstGeom prst="straightConnector1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5BCD70D-DE41-6B49-B788-1A319CC74319}"/>
                </a:ext>
              </a:extLst>
            </p:cNvPr>
            <p:cNvCxnSpPr>
              <a:cxnSpLocks/>
              <a:endCxn id="45" idx="1"/>
            </p:cNvCxnSpPr>
            <p:nvPr/>
          </p:nvCxnSpPr>
          <p:spPr bwMode="auto">
            <a:xfrm>
              <a:off x="4644008" y="4293096"/>
              <a:ext cx="664357" cy="86497"/>
            </a:xfrm>
            <a:prstGeom prst="straightConnector1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A90896B-839D-C442-B490-C498B56B0AB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665743" y="5041935"/>
              <a:ext cx="664357" cy="86497"/>
            </a:xfrm>
            <a:prstGeom prst="straightConnector1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D395929-5D90-F948-8439-B75AE31287FD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647285" y="2795417"/>
              <a:ext cx="643909" cy="2907194"/>
            </a:xfrm>
            <a:prstGeom prst="straightConnector1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3336234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rgbClr val="000000"/>
                </a:solidFill>
                <a:cs typeface="Calibri" panose="020F0502020204030204" pitchFamily="34" charset="0"/>
              </a:rPr>
              <a:t>Review: </a:t>
            </a:r>
            <a:r>
              <a:rPr sz="3600" dirty="0">
                <a:solidFill>
                  <a:srgbClr val="000000"/>
                </a:solidFill>
                <a:cs typeface="Calibri" panose="020F0502020204030204" pitchFamily="34" charset="0"/>
              </a:rPr>
              <a:t>Segmentation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idx="4294967295"/>
          </p:nvPr>
        </p:nvSpPr>
        <p:spPr>
          <a:xfrm>
            <a:off x="53990" y="1603535"/>
            <a:ext cx="9144000" cy="564252"/>
          </a:xfrm>
          <a:prstGeom prst="rect">
            <a:avLst/>
          </a:prstGeom>
        </p:spPr>
        <p:txBody>
          <a:bodyPr/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700" dirty="0">
                <a:cs typeface="Calibri" panose="020F0502020204030204" pitchFamily="34" charset="0"/>
              </a:rPr>
              <a:t>Assume </a:t>
            </a:r>
            <a:r>
              <a:rPr sz="2700" dirty="0">
                <a:solidFill>
                  <a:srgbClr val="D45954"/>
                </a:solidFill>
                <a:cs typeface="Calibri" panose="020F0502020204030204" pitchFamily="34" charset="0"/>
              </a:rPr>
              <a:t>14-bit</a:t>
            </a:r>
            <a:r>
              <a:rPr sz="2700" dirty="0">
                <a:solidFill>
                  <a:srgbClr val="FFFFFF"/>
                </a:solidFill>
                <a:cs typeface="Calibri" panose="020F0502020204030204" pitchFamily="34" charset="0"/>
              </a:rPr>
              <a:t> </a:t>
            </a:r>
            <a:r>
              <a:rPr sz="2700" dirty="0">
                <a:cs typeface="Calibri" panose="020F0502020204030204" pitchFamily="34" charset="0"/>
              </a:rPr>
              <a:t>virtual addresses,</a:t>
            </a:r>
            <a:r>
              <a:rPr lang="en-US" sz="2700" dirty="0">
                <a:cs typeface="Calibri" panose="020F0502020204030204" pitchFamily="34" charset="0"/>
              </a:rPr>
              <a:t> </a:t>
            </a:r>
            <a:r>
              <a:rPr sz="2700" dirty="0">
                <a:solidFill>
                  <a:srgbClr val="333333"/>
                </a:solidFill>
                <a:cs typeface="Calibri" panose="020F0502020204030204" pitchFamily="34" charset="0"/>
              </a:rPr>
              <a:t>high 2 </a:t>
            </a:r>
            <a:r>
              <a:rPr sz="2700" dirty="0">
                <a:cs typeface="Calibri" panose="020F0502020204030204" pitchFamily="34" charset="0"/>
              </a:rPr>
              <a:t>bits indicat</a:t>
            </a:r>
            <a:r>
              <a:rPr lang="en-US" sz="2700" dirty="0">
                <a:cs typeface="Calibri" panose="020F0502020204030204" pitchFamily="34" charset="0"/>
              </a:rPr>
              <a:t>e</a:t>
            </a:r>
            <a:r>
              <a:rPr sz="2700" dirty="0">
                <a:cs typeface="Calibri" panose="020F0502020204030204" pitchFamily="34" charset="0"/>
              </a:rPr>
              <a:t> segment</a:t>
            </a:r>
          </a:p>
        </p:txBody>
      </p:sp>
      <p:sp>
        <p:nvSpPr>
          <p:cNvPr id="39" name="Shape 85"/>
          <p:cNvSpPr/>
          <p:nvPr/>
        </p:nvSpPr>
        <p:spPr>
          <a:xfrm>
            <a:off x="189234" y="3006511"/>
            <a:ext cx="1180458" cy="1303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>
              <a:spcBef>
                <a:spcPts val="2953"/>
              </a:spcBef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Segments:</a:t>
            </a:r>
            <a:br>
              <a:rPr sz="20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sz="20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0=&gt;code</a:t>
            </a:r>
            <a:br>
              <a:rPr sz="20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sz="20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1=&gt;heap</a:t>
            </a:r>
            <a:br>
              <a:rPr sz="20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sz="20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2=&gt;stack</a:t>
            </a:r>
            <a:r>
              <a:rPr sz="2000" dirty="0">
                <a:solidFill>
                  <a:srgbClr val="A6AA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4" name="Shape 50"/>
          <p:cNvSpPr/>
          <p:nvPr/>
        </p:nvSpPr>
        <p:spPr>
          <a:xfrm flipV="1">
            <a:off x="2561637" y="2730896"/>
            <a:ext cx="1" cy="122317"/>
          </a:xfrm>
          <a:prstGeom prst="line">
            <a:avLst/>
          </a:prstGeom>
          <a:ln w="25400">
            <a:solidFill>
              <a:srgbClr val="C000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hape 51"/>
          <p:cNvSpPr/>
          <p:nvPr/>
        </p:nvSpPr>
        <p:spPr>
          <a:xfrm>
            <a:off x="2362404" y="2420048"/>
            <a:ext cx="608577" cy="2567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0x0000</a:t>
            </a:r>
            <a:endParaRPr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Shape 52"/>
          <p:cNvSpPr/>
          <p:nvPr/>
        </p:nvSpPr>
        <p:spPr>
          <a:xfrm flipV="1">
            <a:off x="4020145" y="2730896"/>
            <a:ext cx="1" cy="122317"/>
          </a:xfrm>
          <a:prstGeom prst="line">
            <a:avLst/>
          </a:prstGeom>
          <a:ln w="25400">
            <a:solidFill>
              <a:srgbClr val="C000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Shape 53"/>
          <p:cNvSpPr/>
          <p:nvPr/>
        </p:nvSpPr>
        <p:spPr>
          <a:xfrm>
            <a:off x="3710961" y="2409824"/>
            <a:ext cx="608577" cy="2567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0x1000</a:t>
            </a:r>
            <a:endParaRPr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Shape 54"/>
          <p:cNvSpPr/>
          <p:nvPr/>
        </p:nvSpPr>
        <p:spPr>
          <a:xfrm flipV="1">
            <a:off x="5478654" y="2730896"/>
            <a:ext cx="1" cy="122317"/>
          </a:xfrm>
          <a:prstGeom prst="line">
            <a:avLst/>
          </a:prstGeom>
          <a:ln w="25400">
            <a:solidFill>
              <a:srgbClr val="C000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Shape 55"/>
          <p:cNvSpPr/>
          <p:nvPr/>
        </p:nvSpPr>
        <p:spPr>
          <a:xfrm>
            <a:off x="5279422" y="2420048"/>
            <a:ext cx="608577" cy="2567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0x2000</a:t>
            </a:r>
            <a:endParaRPr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Shape 56"/>
          <p:cNvSpPr/>
          <p:nvPr/>
        </p:nvSpPr>
        <p:spPr>
          <a:xfrm flipV="1">
            <a:off x="6937163" y="2730896"/>
            <a:ext cx="1" cy="122317"/>
          </a:xfrm>
          <a:prstGeom prst="line">
            <a:avLst/>
          </a:prstGeom>
          <a:ln w="25400">
            <a:solidFill>
              <a:srgbClr val="C000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Shape 57"/>
          <p:cNvSpPr/>
          <p:nvPr/>
        </p:nvSpPr>
        <p:spPr>
          <a:xfrm>
            <a:off x="6689024" y="2420048"/>
            <a:ext cx="608577" cy="2567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0x3000</a:t>
            </a:r>
            <a:endParaRPr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Shape 58"/>
          <p:cNvSpPr/>
          <p:nvPr/>
        </p:nvSpPr>
        <p:spPr>
          <a:xfrm flipV="1">
            <a:off x="8395672" y="2730896"/>
            <a:ext cx="1" cy="122317"/>
          </a:xfrm>
          <a:prstGeom prst="line">
            <a:avLst/>
          </a:prstGeom>
          <a:ln w="25400">
            <a:solidFill>
              <a:srgbClr val="C000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Shape 59"/>
          <p:cNvSpPr/>
          <p:nvPr/>
        </p:nvSpPr>
        <p:spPr>
          <a:xfrm>
            <a:off x="8147533" y="2420048"/>
            <a:ext cx="608577" cy="2567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0x4000</a:t>
            </a:r>
            <a:endParaRPr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Shape 60"/>
          <p:cNvSpPr/>
          <p:nvPr/>
        </p:nvSpPr>
        <p:spPr>
          <a:xfrm flipV="1">
            <a:off x="2561637" y="4469047"/>
            <a:ext cx="1" cy="122318"/>
          </a:xfrm>
          <a:prstGeom prst="line">
            <a:avLst/>
          </a:prstGeom>
          <a:ln w="25400">
            <a:solidFill>
              <a:srgbClr val="0070C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Shape 61"/>
          <p:cNvSpPr/>
          <p:nvPr/>
        </p:nvSpPr>
        <p:spPr>
          <a:xfrm>
            <a:off x="2313497" y="4632936"/>
            <a:ext cx="657484" cy="2567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0x4000</a:t>
            </a:r>
            <a:endParaRPr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Shape 62"/>
          <p:cNvSpPr/>
          <p:nvPr/>
        </p:nvSpPr>
        <p:spPr>
          <a:xfrm flipV="1">
            <a:off x="4020145" y="4469047"/>
            <a:ext cx="1" cy="122318"/>
          </a:xfrm>
          <a:prstGeom prst="line">
            <a:avLst/>
          </a:prstGeom>
          <a:ln w="25400">
            <a:solidFill>
              <a:srgbClr val="0070C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Shape 63"/>
          <p:cNvSpPr/>
          <p:nvPr/>
        </p:nvSpPr>
        <p:spPr>
          <a:xfrm>
            <a:off x="3772005" y="4632936"/>
            <a:ext cx="687303" cy="2567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0x5000</a:t>
            </a:r>
            <a:endParaRPr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Shape 64"/>
          <p:cNvSpPr/>
          <p:nvPr/>
        </p:nvSpPr>
        <p:spPr>
          <a:xfrm flipV="1">
            <a:off x="5478654" y="4469047"/>
            <a:ext cx="1" cy="122318"/>
          </a:xfrm>
          <a:prstGeom prst="line">
            <a:avLst/>
          </a:prstGeom>
          <a:ln w="25400">
            <a:solidFill>
              <a:srgbClr val="0070C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Shape 65"/>
          <p:cNvSpPr/>
          <p:nvPr/>
        </p:nvSpPr>
        <p:spPr>
          <a:xfrm>
            <a:off x="5230515" y="4632936"/>
            <a:ext cx="657484" cy="2567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0x6000</a:t>
            </a:r>
            <a:endParaRPr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Shape 66"/>
          <p:cNvSpPr/>
          <p:nvPr/>
        </p:nvSpPr>
        <p:spPr>
          <a:xfrm flipV="1">
            <a:off x="6937163" y="4469047"/>
            <a:ext cx="1" cy="122318"/>
          </a:xfrm>
          <a:prstGeom prst="line">
            <a:avLst/>
          </a:prstGeom>
          <a:ln w="25400">
            <a:solidFill>
              <a:srgbClr val="0070C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Shape 67"/>
          <p:cNvSpPr/>
          <p:nvPr/>
        </p:nvSpPr>
        <p:spPr>
          <a:xfrm>
            <a:off x="6689023" y="4632936"/>
            <a:ext cx="608577" cy="2567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0x7000</a:t>
            </a:r>
            <a:endParaRPr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Shape 68"/>
          <p:cNvSpPr/>
          <p:nvPr/>
        </p:nvSpPr>
        <p:spPr>
          <a:xfrm flipV="1">
            <a:off x="8395672" y="4469047"/>
            <a:ext cx="1" cy="122318"/>
          </a:xfrm>
          <a:prstGeom prst="line">
            <a:avLst/>
          </a:prstGeom>
          <a:ln w="25400">
            <a:solidFill>
              <a:srgbClr val="0070C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Shape 69"/>
          <p:cNvSpPr/>
          <p:nvPr/>
        </p:nvSpPr>
        <p:spPr>
          <a:xfrm>
            <a:off x="8147532" y="4632936"/>
            <a:ext cx="608577" cy="2567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0x8000</a:t>
            </a:r>
            <a:endParaRPr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Shape 70"/>
          <p:cNvSpPr/>
          <p:nvPr/>
        </p:nvSpPr>
        <p:spPr>
          <a:xfrm>
            <a:off x="1594795" y="2709425"/>
            <a:ext cx="891482" cy="2875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r">
              <a:defRPr sz="2700">
                <a:solidFill>
                  <a:srgbClr val="D45954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 dirty="0">
                <a:latin typeface="Calibri" panose="020F0502020204030204" pitchFamily="34" charset="0"/>
                <a:cs typeface="Calibri" panose="020F0502020204030204" pitchFamily="34" charset="0"/>
              </a:rPr>
              <a:t>Virt Mem</a:t>
            </a:r>
          </a:p>
        </p:txBody>
      </p:sp>
      <p:sp>
        <p:nvSpPr>
          <p:cNvPr id="25" name="Shape 71"/>
          <p:cNvSpPr/>
          <p:nvPr/>
        </p:nvSpPr>
        <p:spPr>
          <a:xfrm>
            <a:off x="1513833" y="4309749"/>
            <a:ext cx="972444" cy="2875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r">
              <a:defRPr sz="2700">
                <a:solidFill>
                  <a:srgbClr val="0065C1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 dirty="0">
                <a:latin typeface="Calibri" panose="020F0502020204030204" pitchFamily="34" charset="0"/>
                <a:cs typeface="Calibri" panose="020F0502020204030204" pitchFamily="34" charset="0"/>
              </a:rPr>
              <a:t>Phys Mem</a:t>
            </a:r>
          </a:p>
        </p:txBody>
      </p:sp>
      <p:sp>
        <p:nvSpPr>
          <p:cNvPr id="26" name="Shape 72"/>
          <p:cNvSpPr/>
          <p:nvPr/>
        </p:nvSpPr>
        <p:spPr>
          <a:xfrm>
            <a:off x="6225079" y="2858610"/>
            <a:ext cx="705337" cy="1592563"/>
          </a:xfrm>
          <a:prstGeom prst="rect">
            <a:avLst/>
          </a:prstGeom>
          <a:solidFill>
            <a:srgbClr val="A6AAA8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53585F"/>
                </a:solidFill>
              </a:defRPr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Shape 73"/>
          <p:cNvSpPr/>
          <p:nvPr/>
        </p:nvSpPr>
        <p:spPr>
          <a:xfrm>
            <a:off x="2560013" y="2853213"/>
            <a:ext cx="1455237" cy="1586526"/>
          </a:xfrm>
          <a:prstGeom prst="rect">
            <a:avLst/>
          </a:prstGeom>
          <a:solidFill>
            <a:srgbClr val="A6AAA8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53585F"/>
                </a:solidFill>
              </a:defRPr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Shape 74"/>
          <p:cNvSpPr/>
          <p:nvPr/>
        </p:nvSpPr>
        <p:spPr>
          <a:xfrm>
            <a:off x="4037514" y="2860871"/>
            <a:ext cx="2194621" cy="15865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7134" y="21600"/>
                </a:lnTo>
                <a:lnTo>
                  <a:pt x="21600" y="21515"/>
                </a:lnTo>
                <a:lnTo>
                  <a:pt x="14172" y="13"/>
                </a:lnTo>
                <a:lnTo>
                  <a:pt x="0" y="0"/>
                </a:lnTo>
                <a:close/>
              </a:path>
            </a:pathLst>
          </a:custGeom>
          <a:solidFill>
            <a:srgbClr val="A6AAA8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Shape 75"/>
          <p:cNvSpPr/>
          <p:nvPr/>
        </p:nvSpPr>
        <p:spPr>
          <a:xfrm>
            <a:off x="2550552" y="2854729"/>
            <a:ext cx="5832205" cy="0"/>
          </a:xfrm>
          <a:prstGeom prst="line">
            <a:avLst/>
          </a:prstGeom>
          <a:ln w="50800">
            <a:solidFill>
              <a:srgbClr val="C000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Shape 76"/>
          <p:cNvSpPr/>
          <p:nvPr/>
        </p:nvSpPr>
        <p:spPr>
          <a:xfrm>
            <a:off x="2550552" y="4455053"/>
            <a:ext cx="5832205" cy="0"/>
          </a:xfrm>
          <a:prstGeom prst="line">
            <a:avLst/>
          </a:prstGeom>
          <a:ln w="50800">
            <a:solidFill>
              <a:srgbClr val="0070C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Shape 77"/>
          <p:cNvSpPr/>
          <p:nvPr/>
        </p:nvSpPr>
        <p:spPr>
          <a:xfrm rot="5402897">
            <a:off x="3010182" y="3397919"/>
            <a:ext cx="561293" cy="497184"/>
          </a:xfrm>
          <a:prstGeom prst="rightArrow">
            <a:avLst>
              <a:gd name="adj1" fmla="val 32000"/>
              <a:gd name="adj2" fmla="val 69168"/>
            </a:avLst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Shape 78"/>
          <p:cNvSpPr/>
          <p:nvPr/>
        </p:nvSpPr>
        <p:spPr>
          <a:xfrm rot="5402897">
            <a:off x="6297038" y="3397919"/>
            <a:ext cx="561293" cy="497184"/>
          </a:xfrm>
          <a:prstGeom prst="rightArrow">
            <a:avLst>
              <a:gd name="adj1" fmla="val 32000"/>
              <a:gd name="adj2" fmla="val 69168"/>
            </a:avLst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Shape 81"/>
          <p:cNvSpPr/>
          <p:nvPr/>
        </p:nvSpPr>
        <p:spPr>
          <a:xfrm rot="3842897">
            <a:off x="4875416" y="3416066"/>
            <a:ext cx="561294" cy="497184"/>
          </a:xfrm>
          <a:prstGeom prst="rightArrow">
            <a:avLst>
              <a:gd name="adj1" fmla="val 32000"/>
              <a:gd name="adj2" fmla="val 69168"/>
            </a:avLst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Shape 82"/>
          <p:cNvSpPr/>
          <p:nvPr/>
        </p:nvSpPr>
        <p:spPr>
          <a:xfrm>
            <a:off x="3191935" y="2167787"/>
            <a:ext cx="160471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>
              <a:defRPr>
                <a:solidFill>
                  <a:srgbClr val="D45954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</p:txBody>
      </p:sp>
      <p:sp>
        <p:nvSpPr>
          <p:cNvPr id="37" name="Shape 83"/>
          <p:cNvSpPr/>
          <p:nvPr/>
        </p:nvSpPr>
        <p:spPr>
          <a:xfrm>
            <a:off x="4625990" y="2169099"/>
            <a:ext cx="160471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>
              <a:defRPr>
                <a:solidFill>
                  <a:srgbClr val="D45954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</p:txBody>
      </p:sp>
      <p:sp>
        <p:nvSpPr>
          <p:cNvPr id="38" name="Shape 84"/>
          <p:cNvSpPr/>
          <p:nvPr/>
        </p:nvSpPr>
        <p:spPr>
          <a:xfrm>
            <a:off x="6133405" y="2169099"/>
            <a:ext cx="160471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>
              <a:defRPr>
                <a:solidFill>
                  <a:srgbClr val="D45954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</p:txBody>
      </p:sp>
      <p:sp>
        <p:nvSpPr>
          <p:cNvPr id="40" name="Shape 194"/>
          <p:cNvSpPr/>
          <p:nvPr/>
        </p:nvSpPr>
        <p:spPr>
          <a:xfrm>
            <a:off x="3025253" y="2309563"/>
            <a:ext cx="654303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>
              <a:defRPr>
                <a:solidFill>
                  <a:srgbClr val="D45954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</a:p>
        </p:txBody>
      </p:sp>
      <p:sp>
        <p:nvSpPr>
          <p:cNvPr id="41" name="Shape 195"/>
          <p:cNvSpPr/>
          <p:nvPr/>
        </p:nvSpPr>
        <p:spPr>
          <a:xfrm>
            <a:off x="4459309" y="2310875"/>
            <a:ext cx="659444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>
              <a:defRPr>
                <a:solidFill>
                  <a:srgbClr val="D45954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Heap</a:t>
            </a:r>
          </a:p>
        </p:txBody>
      </p:sp>
      <p:sp>
        <p:nvSpPr>
          <p:cNvPr id="42" name="Shape 196"/>
          <p:cNvSpPr/>
          <p:nvPr/>
        </p:nvSpPr>
        <p:spPr>
          <a:xfrm>
            <a:off x="5959335" y="2310875"/>
            <a:ext cx="669770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>
              <a:defRPr>
                <a:solidFill>
                  <a:srgbClr val="D45954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Stack</a:t>
            </a:r>
          </a:p>
        </p:txBody>
      </p:sp>
      <p:graphicFrame>
        <p:nvGraphicFramePr>
          <p:cNvPr id="43" name="Table 198"/>
          <p:cNvGraphicFramePr/>
          <p:nvPr>
            <p:extLst>
              <p:ext uri="{D42A27DB-BD31-4B8C-83A1-F6EECF244321}">
                <p14:modId xmlns:p14="http://schemas.microsoft.com/office/powerpoint/2010/main" val="617303667"/>
              </p:ext>
            </p:extLst>
          </p:nvPr>
        </p:nvGraphicFramePr>
        <p:xfrm>
          <a:off x="4474004" y="5254465"/>
          <a:ext cx="2932455" cy="1381067"/>
        </p:xfrm>
        <a:graphic>
          <a:graphicData uri="http://schemas.openxmlformats.org/drawingml/2006/table">
            <a:tbl>
              <a:tblPr firstRow="1"/>
              <a:tblGrid>
                <a:gridCol w="8924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69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29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3793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Seg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7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Base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7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Bounds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793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328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328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6360618" y="5522312"/>
            <a:ext cx="774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0xfff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360618" y="5891644"/>
            <a:ext cx="774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0xfff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366392" y="6207695"/>
            <a:ext cx="832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0x7ff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994358" y="5554578"/>
            <a:ext cx="11031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0x4000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994358" y="5891644"/>
            <a:ext cx="11031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0x5800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004048" y="6207695"/>
            <a:ext cx="11031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0x6800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4858" y="5160566"/>
            <a:ext cx="4151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Where doe segment table live?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2931" y="5566848"/>
            <a:ext cx="25682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All registers, MMU</a:t>
            </a:r>
          </a:p>
        </p:txBody>
      </p:sp>
      <p:sp>
        <p:nvSpPr>
          <p:cNvPr id="54" name="Shape 65">
            <a:extLst>
              <a:ext uri="{FF2B5EF4-FFF2-40B4-BE49-F238E27FC236}">
                <a16:creationId xmlns:a16="http://schemas.microsoft.com/office/drawing/2014/main" id="{4EC4AF2C-FF93-8147-BDBC-A3523536412D}"/>
              </a:ext>
            </a:extLst>
          </p:cNvPr>
          <p:cNvSpPr/>
          <p:nvPr/>
        </p:nvSpPr>
        <p:spPr>
          <a:xfrm>
            <a:off x="4779752" y="4226954"/>
            <a:ext cx="657484" cy="2567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</a:t>
            </a:r>
            <a:r>
              <a:rPr lang="en-US" altLang="zh-CN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58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00</a:t>
            </a:r>
            <a:endParaRPr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" name="Shape 65">
            <a:extLst>
              <a:ext uri="{FF2B5EF4-FFF2-40B4-BE49-F238E27FC236}">
                <a16:creationId xmlns:a16="http://schemas.microsoft.com/office/drawing/2014/main" id="{35F4F128-554F-1C42-B8F8-CE9E780E795F}"/>
              </a:ext>
            </a:extLst>
          </p:cNvPr>
          <p:cNvSpPr/>
          <p:nvPr/>
        </p:nvSpPr>
        <p:spPr>
          <a:xfrm>
            <a:off x="6238260" y="4212249"/>
            <a:ext cx="657484" cy="2567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</a:t>
            </a:r>
            <a:r>
              <a:rPr lang="en-US" altLang="zh-CN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68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00</a:t>
            </a:r>
            <a:endParaRPr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496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40" grpId="0" animBg="1"/>
      <p:bldP spid="41" grpId="0" animBg="1"/>
      <p:bldP spid="42" grpId="0" animBg="1"/>
      <p:bldP spid="46" grpId="0"/>
      <p:bldP spid="49" grpId="0"/>
      <p:bldP spid="50" grpId="0"/>
      <p:bldP spid="51" grpId="0"/>
      <p:bldP spid="52" grpId="0"/>
      <p:bldP spid="5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rgbClr val="000000"/>
                </a:solidFill>
                <a:cs typeface="Calibri" panose="020F0502020204030204" pitchFamily="34" charset="0"/>
              </a:rPr>
              <a:t>Review:</a:t>
            </a:r>
            <a:r>
              <a:rPr lang="zh-CN" altLang="en-US" sz="3600" dirty="0">
                <a:solidFill>
                  <a:srgbClr val="000000"/>
                </a:solidFill>
                <a:cs typeface="Calibri" panose="020F0502020204030204" pitchFamily="34" charset="0"/>
              </a:rPr>
              <a:t> </a:t>
            </a:r>
            <a:r>
              <a:rPr sz="3600" dirty="0">
                <a:solidFill>
                  <a:srgbClr val="000000"/>
                </a:solidFill>
                <a:cs typeface="Calibri" panose="020F0502020204030204" pitchFamily="34" charset="0"/>
              </a:rPr>
              <a:t>Memory Accesses</a:t>
            </a:r>
          </a:p>
        </p:txBody>
      </p:sp>
      <p:sp>
        <p:nvSpPr>
          <p:cNvPr id="201" name="Shape 201"/>
          <p:cNvSpPr>
            <a:spLocks noGrp="1"/>
          </p:cNvSpPr>
          <p:nvPr>
            <p:ph sz="half" idx="1"/>
          </p:nvPr>
        </p:nvSpPr>
        <p:spPr>
          <a:xfrm>
            <a:off x="154609" y="1828800"/>
            <a:ext cx="4191014" cy="4297363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321457">
              <a:spcBef>
                <a:spcPts val="0"/>
              </a:spcBef>
              <a:buNone/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333333"/>
                </a:solidFill>
                <a:ea typeface="Menlo"/>
                <a:cs typeface="Calibri" panose="020F0502020204030204" pitchFamily="34" charset="0"/>
                <a:sym typeface="Menlo"/>
              </a:rPr>
              <a:t>0x0010:	movl	</a:t>
            </a:r>
            <a:r>
              <a:rPr lang="en-US" sz="2000" dirty="0">
                <a:solidFill>
                  <a:srgbClr val="333333"/>
                </a:solidFill>
                <a:ea typeface="Menlo"/>
                <a:cs typeface="Calibri" panose="020F0502020204030204" pitchFamily="34" charset="0"/>
                <a:sym typeface="Menlo"/>
              </a:rPr>
              <a:t>(</a:t>
            </a:r>
            <a:r>
              <a:rPr sz="2000" dirty="0">
                <a:solidFill>
                  <a:srgbClr val="333333"/>
                </a:solidFill>
                <a:ea typeface="Menlo"/>
                <a:cs typeface="Calibri" panose="020F0502020204030204" pitchFamily="34" charset="0"/>
                <a:sym typeface="Menlo"/>
              </a:rPr>
              <a:t>0x1100</a:t>
            </a:r>
            <a:r>
              <a:rPr lang="en-US" sz="2000" dirty="0">
                <a:solidFill>
                  <a:srgbClr val="333333"/>
                </a:solidFill>
                <a:ea typeface="Menlo"/>
                <a:cs typeface="Calibri" panose="020F0502020204030204" pitchFamily="34" charset="0"/>
                <a:sym typeface="Menlo"/>
              </a:rPr>
              <a:t>)</a:t>
            </a:r>
            <a:r>
              <a:rPr sz="2000" dirty="0">
                <a:solidFill>
                  <a:srgbClr val="333333"/>
                </a:solidFill>
                <a:ea typeface="Menlo"/>
                <a:cs typeface="Calibri" panose="020F0502020204030204" pitchFamily="34" charset="0"/>
                <a:sym typeface="Menlo"/>
              </a:rPr>
              <a:t>, %edi</a:t>
            </a:r>
          </a:p>
          <a:p>
            <a:pPr defTabSz="321457">
              <a:spcBef>
                <a:spcPts val="0"/>
              </a:spcBef>
              <a:buNone/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333333"/>
                </a:solidFill>
                <a:ea typeface="Menlo"/>
                <a:cs typeface="Calibri" panose="020F0502020204030204" pitchFamily="34" charset="0"/>
                <a:sym typeface="Menlo"/>
              </a:rPr>
              <a:t>0x0013:	addl	</a:t>
            </a:r>
            <a:r>
              <a:rPr lang="en-US" sz="2000" dirty="0">
                <a:solidFill>
                  <a:srgbClr val="333333"/>
                </a:solidFill>
                <a:ea typeface="Menlo"/>
                <a:cs typeface="Calibri" panose="020F0502020204030204" pitchFamily="34" charset="0"/>
                <a:sym typeface="Menlo"/>
              </a:rPr>
              <a:t>    </a:t>
            </a:r>
            <a:r>
              <a:rPr sz="2000" dirty="0">
                <a:solidFill>
                  <a:srgbClr val="333333"/>
                </a:solidFill>
                <a:ea typeface="Menlo"/>
                <a:cs typeface="Calibri" panose="020F0502020204030204" pitchFamily="34" charset="0"/>
                <a:sym typeface="Menlo"/>
              </a:rPr>
              <a:t>$0x3, %edi</a:t>
            </a:r>
          </a:p>
          <a:p>
            <a:pPr defTabSz="321457">
              <a:spcBef>
                <a:spcPts val="0"/>
              </a:spcBef>
              <a:buNone/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333333"/>
                </a:solidFill>
                <a:ea typeface="Menlo"/>
                <a:cs typeface="Calibri" panose="020F0502020204030204" pitchFamily="34" charset="0"/>
                <a:sym typeface="Menlo"/>
              </a:rPr>
              <a:t>0x0019:	movl	%edi, </a:t>
            </a:r>
            <a:r>
              <a:rPr lang="en-US" sz="2000" dirty="0">
                <a:solidFill>
                  <a:srgbClr val="333333"/>
                </a:solidFill>
                <a:ea typeface="Menlo"/>
                <a:cs typeface="Calibri" panose="020F0502020204030204" pitchFamily="34" charset="0"/>
                <a:sym typeface="Menlo"/>
              </a:rPr>
              <a:t>(</a:t>
            </a:r>
            <a:r>
              <a:rPr sz="2000" dirty="0">
                <a:solidFill>
                  <a:srgbClr val="333333"/>
                </a:solidFill>
                <a:ea typeface="Menlo"/>
                <a:cs typeface="Calibri" panose="020F0502020204030204" pitchFamily="34" charset="0"/>
                <a:sym typeface="Menlo"/>
              </a:rPr>
              <a:t>0x1100</a:t>
            </a:r>
            <a:r>
              <a:rPr lang="en-US" sz="2000" dirty="0">
                <a:solidFill>
                  <a:srgbClr val="333333"/>
                </a:solidFill>
                <a:ea typeface="Menlo"/>
                <a:cs typeface="Calibri" panose="020F0502020204030204" pitchFamily="34" charset="0"/>
                <a:sym typeface="Menlo"/>
              </a:rPr>
              <a:t>)</a:t>
            </a:r>
            <a:endParaRPr sz="2000" dirty="0">
              <a:solidFill>
                <a:srgbClr val="333333"/>
              </a:solidFill>
              <a:ea typeface="Menlo"/>
              <a:cs typeface="Calibri" panose="020F0502020204030204" pitchFamily="34" charset="0"/>
              <a:sym typeface="Menlo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340088" y="1531827"/>
            <a:ext cx="4461564" cy="5060048"/>
          </a:xfrm>
        </p:spPr>
        <p:txBody>
          <a:bodyPr>
            <a:normAutofit/>
          </a:bodyPr>
          <a:lstStyle/>
          <a:p>
            <a:pPr>
              <a:spcBef>
                <a:spcPts val="1000"/>
              </a:spcBef>
              <a:buNone/>
              <a:defRPr sz="1800">
                <a:solidFill>
                  <a:srgbClr val="000000"/>
                </a:solidFill>
              </a:defRPr>
            </a:pPr>
            <a:r>
              <a:rPr lang="en-US" sz="1800" b="1" dirty="0">
                <a:ea typeface="Helvetica"/>
                <a:cs typeface="Calibri" panose="020F0502020204030204" pitchFamily="34" charset="0"/>
                <a:sym typeface="Helvetica"/>
              </a:rPr>
              <a:t>Physical Memory Accesses?</a:t>
            </a:r>
          </a:p>
          <a:p>
            <a:pPr>
              <a:spcBef>
                <a:spcPts val="1000"/>
              </a:spcBef>
              <a:buNone/>
              <a:defRPr sz="1800">
                <a:solidFill>
                  <a:srgbClr val="000000"/>
                </a:solidFill>
              </a:defRPr>
            </a:pPr>
            <a:r>
              <a:rPr lang="en-US" sz="1800" dirty="0">
                <a:cs typeface="Calibri" panose="020F0502020204030204" pitchFamily="34" charset="0"/>
              </a:rPr>
              <a:t> 1) Fetch instruction at logical </a:t>
            </a:r>
            <a:r>
              <a:rPr lang="en-US" sz="1800" dirty="0" err="1">
                <a:cs typeface="Calibri" panose="020F0502020204030204" pitchFamily="34" charset="0"/>
              </a:rPr>
              <a:t>addr</a:t>
            </a:r>
            <a:r>
              <a:rPr lang="en-US" sz="1800" dirty="0">
                <a:cs typeface="Calibri" panose="020F0502020204030204" pitchFamily="34" charset="0"/>
              </a:rPr>
              <a:t> 0x0010</a:t>
            </a:r>
          </a:p>
          <a:p>
            <a:pPr lvl="1">
              <a:spcBef>
                <a:spcPts val="1000"/>
              </a:spcBef>
              <a:defRPr sz="1800">
                <a:solidFill>
                  <a:srgbClr val="000000"/>
                </a:solidFill>
              </a:defRPr>
            </a:pPr>
            <a:r>
              <a:rPr lang="en-US" sz="1600" dirty="0">
                <a:cs typeface="Calibri" panose="020F0502020204030204" pitchFamily="34" charset="0"/>
              </a:rPr>
              <a:t>Physical </a:t>
            </a:r>
            <a:r>
              <a:rPr lang="en-US" sz="1600" dirty="0" err="1">
                <a:cs typeface="Calibri" panose="020F0502020204030204" pitchFamily="34" charset="0"/>
              </a:rPr>
              <a:t>addr</a:t>
            </a:r>
            <a:r>
              <a:rPr lang="en-US" sz="1600" dirty="0">
                <a:cs typeface="Calibri" panose="020F0502020204030204" pitchFamily="34" charset="0"/>
              </a:rPr>
              <a:t>:</a:t>
            </a:r>
          </a:p>
          <a:p>
            <a:pPr>
              <a:spcBef>
                <a:spcPts val="1000"/>
              </a:spcBef>
              <a:buNone/>
              <a:defRPr sz="1800">
                <a:solidFill>
                  <a:srgbClr val="000000"/>
                </a:solidFill>
              </a:defRPr>
            </a:pPr>
            <a:r>
              <a:rPr lang="en-US" sz="1800" dirty="0">
                <a:cs typeface="Calibri" panose="020F0502020204030204" pitchFamily="34" charset="0"/>
              </a:rPr>
              <a:t> Exec, load from logical </a:t>
            </a:r>
            <a:r>
              <a:rPr lang="en-US" sz="1800" dirty="0" err="1">
                <a:cs typeface="Calibri" panose="020F0502020204030204" pitchFamily="34" charset="0"/>
              </a:rPr>
              <a:t>addr</a:t>
            </a:r>
            <a:r>
              <a:rPr lang="en-US" sz="1800" dirty="0">
                <a:cs typeface="Calibri" panose="020F0502020204030204" pitchFamily="34" charset="0"/>
              </a:rPr>
              <a:t> 0x1100</a:t>
            </a:r>
          </a:p>
          <a:p>
            <a:pPr lvl="1">
              <a:spcBef>
                <a:spcPts val="1000"/>
              </a:spcBef>
              <a:defRPr sz="1800">
                <a:solidFill>
                  <a:srgbClr val="000000"/>
                </a:solidFill>
              </a:defRPr>
            </a:pPr>
            <a:r>
              <a:rPr lang="en-US" sz="1800" dirty="0">
                <a:cs typeface="Calibri" panose="020F0502020204030204" pitchFamily="34" charset="0"/>
              </a:rPr>
              <a:t>Physical </a:t>
            </a:r>
            <a:r>
              <a:rPr lang="en-US" sz="1800" dirty="0" err="1">
                <a:cs typeface="Calibri" panose="020F0502020204030204" pitchFamily="34" charset="0"/>
              </a:rPr>
              <a:t>addr</a:t>
            </a:r>
            <a:r>
              <a:rPr lang="en-US" sz="1800" dirty="0">
                <a:cs typeface="Calibri" panose="020F0502020204030204" pitchFamily="34" charset="0"/>
              </a:rPr>
              <a:t>:</a:t>
            </a:r>
          </a:p>
          <a:p>
            <a:pPr>
              <a:spcBef>
                <a:spcPts val="1000"/>
              </a:spcBef>
              <a:buNone/>
              <a:defRPr sz="1800">
                <a:solidFill>
                  <a:srgbClr val="000000"/>
                </a:solidFill>
              </a:defRPr>
            </a:pPr>
            <a:r>
              <a:rPr lang="en-US" sz="1800" dirty="0">
                <a:cs typeface="Calibri" panose="020F0502020204030204" pitchFamily="34" charset="0"/>
              </a:rPr>
              <a:t>2) Fetch instruction at logical </a:t>
            </a:r>
            <a:r>
              <a:rPr lang="en-US" sz="1800" dirty="0" err="1">
                <a:cs typeface="Calibri" panose="020F0502020204030204" pitchFamily="34" charset="0"/>
              </a:rPr>
              <a:t>addr</a:t>
            </a:r>
            <a:r>
              <a:rPr lang="en-US" sz="1800" dirty="0">
                <a:cs typeface="Calibri" panose="020F0502020204030204" pitchFamily="34" charset="0"/>
              </a:rPr>
              <a:t> 0x0013</a:t>
            </a:r>
          </a:p>
          <a:p>
            <a:pPr lvl="1">
              <a:spcBef>
                <a:spcPts val="1000"/>
              </a:spcBef>
              <a:defRPr sz="1800">
                <a:solidFill>
                  <a:srgbClr val="000000"/>
                </a:solidFill>
              </a:defRPr>
            </a:pPr>
            <a:r>
              <a:rPr lang="en-US" sz="1800" dirty="0">
                <a:cs typeface="Calibri" panose="020F0502020204030204" pitchFamily="34" charset="0"/>
              </a:rPr>
              <a:t>Physical </a:t>
            </a:r>
            <a:r>
              <a:rPr lang="en-US" sz="1800" dirty="0" err="1">
                <a:cs typeface="Calibri" panose="020F0502020204030204" pitchFamily="34" charset="0"/>
              </a:rPr>
              <a:t>addr</a:t>
            </a:r>
            <a:r>
              <a:rPr lang="en-US" sz="1800" dirty="0">
                <a:cs typeface="Calibri" panose="020F0502020204030204" pitchFamily="34" charset="0"/>
              </a:rPr>
              <a:t>:</a:t>
            </a:r>
          </a:p>
          <a:p>
            <a:pPr>
              <a:spcBef>
                <a:spcPts val="1000"/>
              </a:spcBef>
              <a:buNone/>
              <a:defRPr sz="1800">
                <a:solidFill>
                  <a:srgbClr val="000000"/>
                </a:solidFill>
              </a:defRPr>
            </a:pPr>
            <a:r>
              <a:rPr lang="en-US" sz="1800" dirty="0">
                <a:cs typeface="Calibri" panose="020F0502020204030204" pitchFamily="34" charset="0"/>
              </a:rPr>
              <a:t> Exec, no load</a:t>
            </a:r>
          </a:p>
          <a:p>
            <a:pPr>
              <a:spcBef>
                <a:spcPts val="1000"/>
              </a:spcBef>
              <a:buNone/>
              <a:defRPr sz="1800">
                <a:solidFill>
                  <a:srgbClr val="000000"/>
                </a:solidFill>
              </a:defRPr>
            </a:pPr>
            <a:r>
              <a:rPr lang="en-US" sz="1800" dirty="0">
                <a:cs typeface="Calibri" panose="020F0502020204030204" pitchFamily="34" charset="0"/>
              </a:rPr>
              <a:t>3)  Fetch instruction at logical </a:t>
            </a:r>
            <a:r>
              <a:rPr lang="en-US" sz="1800" dirty="0" err="1">
                <a:cs typeface="Calibri" panose="020F0502020204030204" pitchFamily="34" charset="0"/>
              </a:rPr>
              <a:t>addr</a:t>
            </a:r>
            <a:r>
              <a:rPr lang="en-US" sz="1800" dirty="0">
                <a:cs typeface="Calibri" panose="020F0502020204030204" pitchFamily="34" charset="0"/>
              </a:rPr>
              <a:t> 0x0019</a:t>
            </a:r>
          </a:p>
          <a:p>
            <a:pPr lvl="1">
              <a:spcBef>
                <a:spcPts val="1000"/>
              </a:spcBef>
              <a:defRPr sz="1800">
                <a:solidFill>
                  <a:srgbClr val="000000"/>
                </a:solidFill>
              </a:defRPr>
            </a:pPr>
            <a:r>
              <a:rPr lang="en-US" sz="1800" dirty="0">
                <a:cs typeface="Calibri" panose="020F0502020204030204" pitchFamily="34" charset="0"/>
              </a:rPr>
              <a:t>Physical </a:t>
            </a:r>
            <a:r>
              <a:rPr lang="en-US" sz="1800" dirty="0" err="1">
                <a:cs typeface="Calibri" panose="020F0502020204030204" pitchFamily="34" charset="0"/>
              </a:rPr>
              <a:t>addr</a:t>
            </a:r>
            <a:r>
              <a:rPr lang="en-US" sz="1800" dirty="0">
                <a:cs typeface="Calibri" panose="020F0502020204030204" pitchFamily="34" charset="0"/>
              </a:rPr>
              <a:t>:</a:t>
            </a:r>
          </a:p>
          <a:p>
            <a:pPr>
              <a:spcBef>
                <a:spcPts val="1000"/>
              </a:spcBef>
              <a:buNone/>
              <a:defRPr sz="1800">
                <a:solidFill>
                  <a:srgbClr val="000000"/>
                </a:solidFill>
              </a:defRPr>
            </a:pPr>
            <a:r>
              <a:rPr lang="en-US" sz="1800" dirty="0">
                <a:cs typeface="Calibri" panose="020F0502020204030204" pitchFamily="34" charset="0"/>
              </a:rPr>
              <a:t> Exec, store to logical </a:t>
            </a:r>
            <a:r>
              <a:rPr lang="en-US" sz="1800" dirty="0" err="1">
                <a:cs typeface="Calibri" panose="020F0502020204030204" pitchFamily="34" charset="0"/>
              </a:rPr>
              <a:t>addr</a:t>
            </a:r>
            <a:r>
              <a:rPr lang="en-US" sz="1800" dirty="0">
                <a:cs typeface="Calibri" panose="020F0502020204030204" pitchFamily="34" charset="0"/>
              </a:rPr>
              <a:t> 0x1100</a:t>
            </a:r>
          </a:p>
          <a:p>
            <a:pPr lvl="1">
              <a:spcBef>
                <a:spcPts val="1000"/>
              </a:spcBef>
              <a:defRPr sz="1800">
                <a:solidFill>
                  <a:srgbClr val="000000"/>
                </a:solidFill>
              </a:defRPr>
            </a:pPr>
            <a:r>
              <a:rPr lang="en-US" sz="1800" dirty="0">
                <a:cs typeface="Calibri" panose="020F0502020204030204" pitchFamily="34" charset="0"/>
              </a:rPr>
              <a:t>Physical </a:t>
            </a:r>
            <a:r>
              <a:rPr lang="en-US" sz="1800" dirty="0" err="1">
                <a:cs typeface="Calibri" panose="020F0502020204030204" pitchFamily="34" charset="0"/>
              </a:rPr>
              <a:t>addr</a:t>
            </a:r>
            <a:r>
              <a:rPr lang="en-US" sz="1800" dirty="0">
                <a:cs typeface="Calibri" panose="020F0502020204030204" pitchFamily="34" charset="0"/>
              </a:rPr>
              <a:t>:</a:t>
            </a:r>
          </a:p>
          <a:p>
            <a:endParaRPr lang="en-US" dirty="0">
              <a:cs typeface="Calibri" panose="020F0502020204030204" pitchFamily="34" charset="0"/>
            </a:endParaRPr>
          </a:p>
        </p:txBody>
      </p:sp>
      <p:graphicFrame>
        <p:nvGraphicFramePr>
          <p:cNvPr id="204" name="Table 204"/>
          <p:cNvGraphicFramePr/>
          <p:nvPr/>
        </p:nvGraphicFramePr>
        <p:xfrm>
          <a:off x="416437" y="4190343"/>
          <a:ext cx="4610777" cy="1357432"/>
        </p:xfrm>
        <a:graphic>
          <a:graphicData uri="http://schemas.openxmlformats.org/drawingml/2006/table">
            <a:tbl>
              <a:tblPr firstRow="1"/>
              <a:tblGrid>
                <a:gridCol w="6250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74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82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3793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rgbClr val="FFFFFF"/>
                          </a:solidFill>
                        </a:rPr>
                        <a:t>Seg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700" dirty="0">
                          <a:solidFill>
                            <a:srgbClr val="FFFFFF"/>
                          </a:solidFill>
                        </a:rPr>
                        <a:t>Base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700" dirty="0">
                          <a:solidFill>
                            <a:srgbClr val="FFFFFF"/>
                          </a:solidFill>
                        </a:rPr>
                        <a:t>Bounds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793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700" dirty="0">
                          <a:solidFill>
                            <a:srgbClr val="FFFFFF"/>
                          </a:solidFill>
                        </a:rPr>
                        <a:t>0</a:t>
                      </a:r>
                      <a:endParaRPr sz="1700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700" dirty="0">
                          <a:solidFill>
                            <a:srgbClr val="FFFFFF"/>
                          </a:solidFill>
                        </a:rPr>
                        <a:t>0x4000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700" dirty="0">
                          <a:solidFill>
                            <a:srgbClr val="FFFFFF"/>
                          </a:solidFill>
                        </a:rPr>
                        <a:t>0xfff</a:t>
                      </a:r>
                      <a:endParaRPr sz="1700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419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700" dirty="0">
                          <a:solidFill>
                            <a:srgbClr val="FFFFFF"/>
                          </a:solidFill>
                        </a:rPr>
                        <a:t>1</a:t>
                      </a:r>
                      <a:endParaRPr sz="1700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700" dirty="0">
                          <a:solidFill>
                            <a:srgbClr val="FFFFFF"/>
                          </a:solidFill>
                        </a:rPr>
                        <a:t>0x5800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700" dirty="0">
                          <a:solidFill>
                            <a:srgbClr val="FFFFFF"/>
                          </a:solidFill>
                        </a:rPr>
                        <a:t>0xfff</a:t>
                      </a:r>
                      <a:endParaRPr sz="1700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328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700" dirty="0">
                          <a:solidFill>
                            <a:srgbClr val="FFFFFF"/>
                          </a:solidFill>
                        </a:rPr>
                        <a:t>2</a:t>
                      </a:r>
                      <a:endParaRPr sz="1700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700" dirty="0">
                          <a:solidFill>
                            <a:srgbClr val="FFFFFF"/>
                          </a:solidFill>
                        </a:rPr>
                        <a:t>0x6800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700" dirty="0">
                          <a:solidFill>
                            <a:srgbClr val="FFFFFF"/>
                          </a:solidFill>
                        </a:rPr>
                        <a:t>0x7ff</a:t>
                      </a:r>
                      <a:endParaRPr sz="1700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6548444" y="2302588"/>
            <a:ext cx="11031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D4595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0x4010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565388" y="3004962"/>
            <a:ext cx="11031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D4595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0x5900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565388" y="3847687"/>
            <a:ext cx="11031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D4595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0x4013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548444" y="5067471"/>
            <a:ext cx="11031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D4595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0x4019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565388" y="5854451"/>
            <a:ext cx="11031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D4595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0x5900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16437" y="3394905"/>
            <a:ext cx="18309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%rip: 0x0010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79463" y="6361043"/>
            <a:ext cx="7786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Total of 5 memory references (3 instruction fetches, 2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movl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graphicFrame>
        <p:nvGraphicFramePr>
          <p:cNvPr id="14" name="Table 198">
            <a:extLst>
              <a:ext uri="{FF2B5EF4-FFF2-40B4-BE49-F238E27FC236}">
                <a16:creationId xmlns:a16="http://schemas.microsoft.com/office/drawing/2014/main" id="{D067087A-E541-2E4D-BF2E-A7106A9219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42042249"/>
              </p:ext>
            </p:extLst>
          </p:nvPr>
        </p:nvGraphicFramePr>
        <p:xfrm>
          <a:off x="671039" y="4434609"/>
          <a:ext cx="2932455" cy="1381067"/>
        </p:xfrm>
        <a:graphic>
          <a:graphicData uri="http://schemas.openxmlformats.org/drawingml/2006/table">
            <a:tbl>
              <a:tblPr firstRow="1"/>
              <a:tblGrid>
                <a:gridCol w="8924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69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29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3793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Seg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7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Base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7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Bounds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793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328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328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" name="TextBox 45">
            <a:extLst>
              <a:ext uri="{FF2B5EF4-FFF2-40B4-BE49-F238E27FC236}">
                <a16:creationId xmlns:a16="http://schemas.microsoft.com/office/drawing/2014/main" id="{B9669311-E4DC-7D43-9063-118E527763FD}"/>
              </a:ext>
            </a:extLst>
          </p:cNvPr>
          <p:cNvSpPr txBox="1"/>
          <p:nvPr/>
        </p:nvSpPr>
        <p:spPr>
          <a:xfrm>
            <a:off x="2557653" y="4702456"/>
            <a:ext cx="774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0xfff</a:t>
            </a:r>
          </a:p>
        </p:txBody>
      </p:sp>
      <p:sp>
        <p:nvSpPr>
          <p:cNvPr id="16" name="TextBox 48">
            <a:extLst>
              <a:ext uri="{FF2B5EF4-FFF2-40B4-BE49-F238E27FC236}">
                <a16:creationId xmlns:a16="http://schemas.microsoft.com/office/drawing/2014/main" id="{66061A57-990A-464F-A652-0A949F78B056}"/>
              </a:ext>
            </a:extLst>
          </p:cNvPr>
          <p:cNvSpPr txBox="1"/>
          <p:nvPr/>
        </p:nvSpPr>
        <p:spPr>
          <a:xfrm>
            <a:off x="2557653" y="5071788"/>
            <a:ext cx="774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0xfff</a:t>
            </a:r>
          </a:p>
        </p:txBody>
      </p:sp>
      <p:sp>
        <p:nvSpPr>
          <p:cNvPr id="17" name="TextBox 49">
            <a:extLst>
              <a:ext uri="{FF2B5EF4-FFF2-40B4-BE49-F238E27FC236}">
                <a16:creationId xmlns:a16="http://schemas.microsoft.com/office/drawing/2014/main" id="{3AD6DB5A-A3A2-B84F-8238-AE1C9C565430}"/>
              </a:ext>
            </a:extLst>
          </p:cNvPr>
          <p:cNvSpPr txBox="1"/>
          <p:nvPr/>
        </p:nvSpPr>
        <p:spPr>
          <a:xfrm>
            <a:off x="2563427" y="5387839"/>
            <a:ext cx="832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0x7ff</a:t>
            </a:r>
          </a:p>
        </p:txBody>
      </p:sp>
      <p:sp>
        <p:nvSpPr>
          <p:cNvPr id="18" name="TextBox 50">
            <a:extLst>
              <a:ext uri="{FF2B5EF4-FFF2-40B4-BE49-F238E27FC236}">
                <a16:creationId xmlns:a16="http://schemas.microsoft.com/office/drawing/2014/main" id="{C34FFCAB-6CE6-2C4B-8FFE-4DB0F984FDF1}"/>
              </a:ext>
            </a:extLst>
          </p:cNvPr>
          <p:cNvSpPr txBox="1"/>
          <p:nvPr/>
        </p:nvSpPr>
        <p:spPr>
          <a:xfrm>
            <a:off x="1191393" y="4734722"/>
            <a:ext cx="11031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0x4000</a:t>
            </a:r>
          </a:p>
        </p:txBody>
      </p:sp>
      <p:sp>
        <p:nvSpPr>
          <p:cNvPr id="19" name="TextBox 51">
            <a:extLst>
              <a:ext uri="{FF2B5EF4-FFF2-40B4-BE49-F238E27FC236}">
                <a16:creationId xmlns:a16="http://schemas.microsoft.com/office/drawing/2014/main" id="{91D17903-A6AA-024A-80D4-1F340616E7AA}"/>
              </a:ext>
            </a:extLst>
          </p:cNvPr>
          <p:cNvSpPr txBox="1"/>
          <p:nvPr/>
        </p:nvSpPr>
        <p:spPr>
          <a:xfrm>
            <a:off x="1191393" y="5071788"/>
            <a:ext cx="11031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0x5800</a:t>
            </a:r>
          </a:p>
        </p:txBody>
      </p:sp>
      <p:sp>
        <p:nvSpPr>
          <p:cNvPr id="20" name="TextBox 52">
            <a:extLst>
              <a:ext uri="{FF2B5EF4-FFF2-40B4-BE49-F238E27FC236}">
                <a16:creationId xmlns:a16="http://schemas.microsoft.com/office/drawing/2014/main" id="{797BC30B-2D53-4F4A-8D3D-8A1942077A59}"/>
              </a:ext>
            </a:extLst>
          </p:cNvPr>
          <p:cNvSpPr txBox="1"/>
          <p:nvPr/>
        </p:nvSpPr>
        <p:spPr>
          <a:xfrm>
            <a:off x="1201083" y="5387839"/>
            <a:ext cx="11031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0x6800</a:t>
            </a:r>
          </a:p>
        </p:txBody>
      </p:sp>
    </p:spTree>
    <p:extLst>
      <p:ext uri="{BB962C8B-B14F-4D97-AF65-F5344CB8AC3E}">
        <p14:creationId xmlns:p14="http://schemas.microsoft.com/office/powerpoint/2010/main" val="39267958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Fragmentation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5478" y="1479826"/>
            <a:ext cx="8492435" cy="225397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Definition: Free memory that can’t be usefully allocated</a:t>
            </a:r>
          </a:p>
          <a:p>
            <a:pPr>
              <a:lnSpc>
                <a:spcPct val="90000"/>
              </a:lnSpc>
            </a:pPr>
            <a:r>
              <a:rPr lang="en-US" dirty="0"/>
              <a:t>Why?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Free memory (hole) is too small and scattered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Rules for allocating memory prohibit using this free space</a:t>
            </a:r>
          </a:p>
          <a:p>
            <a:pPr>
              <a:lnSpc>
                <a:spcPct val="90000"/>
              </a:lnSpc>
            </a:pPr>
            <a:r>
              <a:rPr lang="en-US" dirty="0"/>
              <a:t>Types of fragmentation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000" b="1" dirty="0">
                <a:solidFill>
                  <a:srgbClr val="0070C0"/>
                </a:solidFill>
              </a:rPr>
              <a:t>External</a:t>
            </a:r>
            <a:r>
              <a:rPr lang="en-US" sz="2000" dirty="0"/>
              <a:t>: Visible to allocator (e.g., OS)</a:t>
            </a:r>
          </a:p>
          <a:p>
            <a:pPr lvl="1">
              <a:lnSpc>
                <a:spcPct val="90000"/>
              </a:lnSpc>
            </a:pPr>
            <a:r>
              <a:rPr lang="en-US" sz="2000" b="1" dirty="0">
                <a:solidFill>
                  <a:srgbClr val="0070C0"/>
                </a:solidFill>
              </a:rPr>
              <a:t>Internal</a:t>
            </a:r>
            <a:r>
              <a:rPr lang="en-US" sz="2000" dirty="0"/>
              <a:t>: Visible to requester (e.g., if must allocate at some granularity)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36861" y="3733800"/>
            <a:ext cx="1905000" cy="2895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36861" y="3733800"/>
            <a:ext cx="1905000" cy="533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Segment A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36861" y="4572000"/>
            <a:ext cx="19050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336861" y="5486400"/>
            <a:ext cx="19050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Segment C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36861" y="6096000"/>
            <a:ext cx="1905000" cy="5334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Segment D</a:t>
            </a:r>
          </a:p>
        </p:txBody>
      </p:sp>
      <p:sp>
        <p:nvSpPr>
          <p:cNvPr id="9" name="Text Box 16"/>
          <p:cNvSpPr txBox="1">
            <a:spLocks noChangeArrowheads="1"/>
          </p:cNvSpPr>
          <p:nvPr/>
        </p:nvSpPr>
        <p:spPr bwMode="auto">
          <a:xfrm>
            <a:off x="545711" y="4641503"/>
            <a:ext cx="154914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Segment B</a:t>
            </a: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2496379" y="4941332"/>
            <a:ext cx="1905000" cy="6096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Segment 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496379" y="5572059"/>
            <a:ext cx="29166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No contiguous space!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322958" y="4267200"/>
            <a:ext cx="12700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466522" y="4267200"/>
            <a:ext cx="1126435" cy="503583"/>
          </a:xfrm>
          <a:prstGeom prst="rect">
            <a:avLst/>
          </a:prstGeom>
          <a:solidFill>
            <a:srgbClr val="8F7A0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useful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466522" y="4770783"/>
            <a:ext cx="1126435" cy="410817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free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782206" y="3824117"/>
            <a:ext cx="3028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Allocated to requester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783143" y="4812268"/>
            <a:ext cx="1189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Internal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241861" y="4267200"/>
            <a:ext cx="1237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1F0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External</a:t>
            </a:r>
          </a:p>
        </p:txBody>
      </p:sp>
    </p:spTree>
    <p:extLst>
      <p:ext uri="{BB962C8B-B14F-4D97-AF65-F5344CB8AC3E}">
        <p14:creationId xmlns:p14="http://schemas.microsoft.com/office/powerpoint/2010/main" val="3830326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8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" panose="020F0502020204030204" pitchFamily="34" charset="0"/>
              </a:rPr>
              <a:t>Paging</a:t>
            </a:r>
          </a:p>
        </p:txBody>
      </p:sp>
      <p:sp>
        <p:nvSpPr>
          <p:cNvPr id="6160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190500" y="1004070"/>
            <a:ext cx="7239000" cy="2501130"/>
          </a:xfrm>
          <a:noFill/>
          <a:ln/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dirty="0">
                <a:cs typeface="Calibri" panose="020F0502020204030204" pitchFamily="34" charset="0"/>
              </a:rPr>
              <a:t>Goal: </a:t>
            </a:r>
            <a:r>
              <a:rPr lang="en-US" dirty="0">
                <a:solidFill>
                  <a:srgbClr val="0070C0"/>
                </a:solidFill>
                <a:cs typeface="Calibri" panose="020F0502020204030204" pitchFamily="34" charset="0"/>
              </a:rPr>
              <a:t>Eliminate</a:t>
            </a:r>
            <a:r>
              <a:rPr lang="en-US" dirty="0">
                <a:cs typeface="Calibri" panose="020F0502020204030204" pitchFamily="34" charset="0"/>
              </a:rPr>
              <a:t> requirement that address space is </a:t>
            </a:r>
            <a:r>
              <a:rPr lang="en-US" dirty="0">
                <a:solidFill>
                  <a:srgbClr val="0070C0"/>
                </a:solidFill>
                <a:cs typeface="Calibri" panose="020F0502020204030204" pitchFamily="34" charset="0"/>
              </a:rPr>
              <a:t>contiguous</a:t>
            </a:r>
          </a:p>
          <a:p>
            <a:pPr marL="828675" lvl="1" indent="-533400">
              <a:lnSpc>
                <a:spcPct val="90000"/>
              </a:lnSpc>
            </a:pPr>
            <a:r>
              <a:rPr lang="en-US" dirty="0">
                <a:cs typeface="Calibri" panose="020F0502020204030204" pitchFamily="34" charset="0"/>
              </a:rPr>
              <a:t>Eliminate external fragmentation</a:t>
            </a:r>
          </a:p>
          <a:p>
            <a:pPr marL="828675" lvl="1" indent="-533400">
              <a:lnSpc>
                <a:spcPct val="90000"/>
              </a:lnSpc>
            </a:pPr>
            <a:r>
              <a:rPr lang="en-US" dirty="0">
                <a:cs typeface="Calibri" panose="020F0502020204030204" pitchFamily="34" charset="0"/>
              </a:rPr>
              <a:t>Grow segments as needed</a:t>
            </a:r>
          </a:p>
          <a:p>
            <a:pPr>
              <a:lnSpc>
                <a:spcPct val="90000"/>
              </a:lnSpc>
            </a:pPr>
            <a:r>
              <a:rPr lang="en-US" dirty="0">
                <a:cs typeface="Calibri" panose="020F0502020204030204" pitchFamily="34" charset="0"/>
              </a:rPr>
              <a:t>Idea: Divide address spaces and physical memory into </a:t>
            </a:r>
            <a:r>
              <a:rPr lang="en-US" dirty="0">
                <a:solidFill>
                  <a:srgbClr val="0070C0"/>
                </a:solidFill>
                <a:cs typeface="Calibri" panose="020F0502020204030204" pitchFamily="34" charset="0"/>
              </a:rPr>
              <a:t>fixed-sized pages</a:t>
            </a:r>
          </a:p>
          <a:p>
            <a:pPr marL="828675" lvl="1" indent="-533400">
              <a:lnSpc>
                <a:spcPct val="90000"/>
              </a:lnSpc>
            </a:pPr>
            <a:r>
              <a:rPr lang="en-US" dirty="0">
                <a:cs typeface="Calibri" panose="020F0502020204030204" pitchFamily="34" charset="0"/>
              </a:rPr>
              <a:t>Size: 2</a:t>
            </a:r>
            <a:r>
              <a:rPr lang="en-US" baseline="30000" dirty="0">
                <a:cs typeface="Calibri" panose="020F0502020204030204" pitchFamily="34" charset="0"/>
              </a:rPr>
              <a:t>n</a:t>
            </a:r>
            <a:r>
              <a:rPr lang="en-US" dirty="0">
                <a:cs typeface="Calibri" panose="020F0502020204030204" pitchFamily="34" charset="0"/>
              </a:rPr>
              <a:t>, Example: 4KB</a:t>
            </a:r>
          </a:p>
          <a:p>
            <a:pPr marL="828675" lvl="1" indent="-533400">
              <a:lnSpc>
                <a:spcPct val="90000"/>
              </a:lnSpc>
            </a:pPr>
            <a:r>
              <a:rPr lang="en-US" dirty="0">
                <a:cs typeface="Calibri" panose="020F0502020204030204" pitchFamily="34" charset="0"/>
              </a:rPr>
              <a:t>Physical page: page frame</a:t>
            </a:r>
          </a:p>
        </p:txBody>
      </p:sp>
      <p:grpSp>
        <p:nvGrpSpPr>
          <p:cNvPr id="2" name="Group 231"/>
          <p:cNvGrpSpPr>
            <a:grpSpLocks/>
          </p:cNvGrpSpPr>
          <p:nvPr/>
        </p:nvGrpSpPr>
        <p:grpSpPr bwMode="auto">
          <a:xfrm>
            <a:off x="815013" y="3544935"/>
            <a:ext cx="762000" cy="1828800"/>
            <a:chOff x="576" y="1920"/>
            <a:chExt cx="480" cy="1152"/>
          </a:xfrm>
        </p:grpSpPr>
        <p:sp>
          <p:nvSpPr>
            <p:cNvPr id="6368" name="Rectangle 224"/>
            <p:cNvSpPr>
              <a:spLocks noChangeArrowheads="1"/>
            </p:cNvSpPr>
            <p:nvPr/>
          </p:nvSpPr>
          <p:spPr bwMode="auto">
            <a:xfrm>
              <a:off x="576" y="1920"/>
              <a:ext cx="48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369" name="Rectangle 225"/>
            <p:cNvSpPr>
              <a:spLocks noChangeArrowheads="1"/>
            </p:cNvSpPr>
            <p:nvPr/>
          </p:nvSpPr>
          <p:spPr bwMode="auto">
            <a:xfrm>
              <a:off x="576" y="2112"/>
              <a:ext cx="48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370" name="Rectangle 226"/>
            <p:cNvSpPr>
              <a:spLocks noChangeArrowheads="1"/>
            </p:cNvSpPr>
            <p:nvPr/>
          </p:nvSpPr>
          <p:spPr bwMode="auto">
            <a:xfrm>
              <a:off x="576" y="2304"/>
              <a:ext cx="48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371" name="Rectangle 227"/>
            <p:cNvSpPr>
              <a:spLocks noChangeArrowheads="1"/>
            </p:cNvSpPr>
            <p:nvPr/>
          </p:nvSpPr>
          <p:spPr bwMode="auto">
            <a:xfrm>
              <a:off x="576" y="2496"/>
              <a:ext cx="48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372" name="Rectangle 228"/>
            <p:cNvSpPr>
              <a:spLocks noChangeArrowheads="1"/>
            </p:cNvSpPr>
            <p:nvPr/>
          </p:nvSpPr>
          <p:spPr bwMode="auto">
            <a:xfrm>
              <a:off x="576" y="2880"/>
              <a:ext cx="48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373" name="Rectangle 229"/>
            <p:cNvSpPr>
              <a:spLocks noChangeArrowheads="1"/>
            </p:cNvSpPr>
            <p:nvPr/>
          </p:nvSpPr>
          <p:spPr bwMode="auto">
            <a:xfrm>
              <a:off x="576" y="2688"/>
              <a:ext cx="48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6374" name="Text Box 230"/>
          <p:cNvSpPr txBox="1">
            <a:spLocks noChangeArrowheads="1"/>
          </p:cNvSpPr>
          <p:nvPr/>
        </p:nvSpPr>
        <p:spPr bwMode="auto">
          <a:xfrm>
            <a:off x="434013" y="5449935"/>
            <a:ext cx="117698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Process 1</a:t>
            </a:r>
          </a:p>
        </p:txBody>
      </p:sp>
      <p:grpSp>
        <p:nvGrpSpPr>
          <p:cNvPr id="3" name="Group 239"/>
          <p:cNvGrpSpPr>
            <a:grpSpLocks/>
          </p:cNvGrpSpPr>
          <p:nvPr/>
        </p:nvGrpSpPr>
        <p:grpSpPr bwMode="auto">
          <a:xfrm>
            <a:off x="1981200" y="4114800"/>
            <a:ext cx="762000" cy="1828800"/>
            <a:chOff x="576" y="1920"/>
            <a:chExt cx="480" cy="1152"/>
          </a:xfrm>
        </p:grpSpPr>
        <p:sp>
          <p:nvSpPr>
            <p:cNvPr id="6384" name="Rectangle 240"/>
            <p:cNvSpPr>
              <a:spLocks noChangeArrowheads="1"/>
            </p:cNvSpPr>
            <p:nvPr/>
          </p:nvSpPr>
          <p:spPr bwMode="auto">
            <a:xfrm>
              <a:off x="576" y="1920"/>
              <a:ext cx="480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385" name="Rectangle 241"/>
            <p:cNvSpPr>
              <a:spLocks noChangeArrowheads="1"/>
            </p:cNvSpPr>
            <p:nvPr/>
          </p:nvSpPr>
          <p:spPr bwMode="auto">
            <a:xfrm>
              <a:off x="576" y="2112"/>
              <a:ext cx="480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386" name="Rectangle 242"/>
            <p:cNvSpPr>
              <a:spLocks noChangeArrowheads="1"/>
            </p:cNvSpPr>
            <p:nvPr/>
          </p:nvSpPr>
          <p:spPr bwMode="auto">
            <a:xfrm>
              <a:off x="576" y="2304"/>
              <a:ext cx="480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387" name="Rectangle 243"/>
            <p:cNvSpPr>
              <a:spLocks noChangeArrowheads="1"/>
            </p:cNvSpPr>
            <p:nvPr/>
          </p:nvSpPr>
          <p:spPr bwMode="auto">
            <a:xfrm>
              <a:off x="576" y="2496"/>
              <a:ext cx="480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388" name="Rectangle 244"/>
            <p:cNvSpPr>
              <a:spLocks noChangeArrowheads="1"/>
            </p:cNvSpPr>
            <p:nvPr/>
          </p:nvSpPr>
          <p:spPr bwMode="auto">
            <a:xfrm>
              <a:off x="576" y="2880"/>
              <a:ext cx="480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389" name="Rectangle 245"/>
            <p:cNvSpPr>
              <a:spLocks noChangeArrowheads="1"/>
            </p:cNvSpPr>
            <p:nvPr/>
          </p:nvSpPr>
          <p:spPr bwMode="auto">
            <a:xfrm>
              <a:off x="576" y="2688"/>
              <a:ext cx="480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6390" name="Text Box 246"/>
          <p:cNvSpPr txBox="1">
            <a:spLocks noChangeArrowheads="1"/>
          </p:cNvSpPr>
          <p:nvPr/>
        </p:nvSpPr>
        <p:spPr bwMode="auto">
          <a:xfrm>
            <a:off x="1828800" y="5943600"/>
            <a:ext cx="117698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Process 2</a:t>
            </a:r>
          </a:p>
        </p:txBody>
      </p:sp>
      <p:sp>
        <p:nvSpPr>
          <p:cNvPr id="6393" name="Text Box 249"/>
          <p:cNvSpPr txBox="1">
            <a:spLocks noChangeArrowheads="1"/>
          </p:cNvSpPr>
          <p:nvPr/>
        </p:nvSpPr>
        <p:spPr bwMode="auto">
          <a:xfrm>
            <a:off x="304800" y="6316663"/>
            <a:ext cx="17651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Logical View</a:t>
            </a:r>
          </a:p>
        </p:txBody>
      </p:sp>
      <p:sp>
        <p:nvSpPr>
          <p:cNvPr id="6416" name="Rectangle 272"/>
          <p:cNvSpPr>
            <a:spLocks noChangeArrowheads="1"/>
          </p:cNvSpPr>
          <p:nvPr/>
        </p:nvSpPr>
        <p:spPr bwMode="auto">
          <a:xfrm>
            <a:off x="7620000" y="6553200"/>
            <a:ext cx="7620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421" name="Text Box 277"/>
          <p:cNvSpPr txBox="1">
            <a:spLocks noChangeArrowheads="1"/>
          </p:cNvSpPr>
          <p:nvPr/>
        </p:nvSpPr>
        <p:spPr bwMode="auto">
          <a:xfrm rot="-5400000">
            <a:off x="7696879" y="3629174"/>
            <a:ext cx="191475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Physical View</a:t>
            </a:r>
          </a:p>
        </p:txBody>
      </p:sp>
      <p:sp>
        <p:nvSpPr>
          <p:cNvPr id="6377" name="Rectangle 233"/>
          <p:cNvSpPr>
            <a:spLocks noChangeArrowheads="1"/>
          </p:cNvSpPr>
          <p:nvPr/>
        </p:nvSpPr>
        <p:spPr bwMode="auto">
          <a:xfrm>
            <a:off x="3124200" y="3733800"/>
            <a:ext cx="7620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378" name="Rectangle 234"/>
          <p:cNvSpPr>
            <a:spLocks noChangeArrowheads="1"/>
          </p:cNvSpPr>
          <p:nvPr/>
        </p:nvSpPr>
        <p:spPr bwMode="auto">
          <a:xfrm>
            <a:off x="3124200" y="4038600"/>
            <a:ext cx="7620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379" name="Rectangle 235"/>
          <p:cNvSpPr>
            <a:spLocks noChangeArrowheads="1"/>
          </p:cNvSpPr>
          <p:nvPr/>
        </p:nvSpPr>
        <p:spPr bwMode="auto">
          <a:xfrm>
            <a:off x="3124200" y="4343400"/>
            <a:ext cx="7620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380" name="Rectangle 236"/>
          <p:cNvSpPr>
            <a:spLocks noChangeArrowheads="1"/>
          </p:cNvSpPr>
          <p:nvPr/>
        </p:nvSpPr>
        <p:spPr bwMode="auto">
          <a:xfrm>
            <a:off x="3124200" y="4648200"/>
            <a:ext cx="7620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381" name="Rectangle 237"/>
          <p:cNvSpPr>
            <a:spLocks noChangeArrowheads="1"/>
          </p:cNvSpPr>
          <p:nvPr/>
        </p:nvSpPr>
        <p:spPr bwMode="auto">
          <a:xfrm>
            <a:off x="3124200" y="5257800"/>
            <a:ext cx="7620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382" name="Rectangle 238"/>
          <p:cNvSpPr>
            <a:spLocks noChangeArrowheads="1"/>
          </p:cNvSpPr>
          <p:nvPr/>
        </p:nvSpPr>
        <p:spPr bwMode="auto">
          <a:xfrm>
            <a:off x="3124200" y="4953000"/>
            <a:ext cx="7620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391" name="Text Box 247"/>
          <p:cNvSpPr txBox="1">
            <a:spLocks noChangeArrowheads="1"/>
          </p:cNvSpPr>
          <p:nvPr/>
        </p:nvSpPr>
        <p:spPr bwMode="auto">
          <a:xfrm>
            <a:off x="2895600" y="5562600"/>
            <a:ext cx="117698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Process 3</a:t>
            </a:r>
          </a:p>
        </p:txBody>
      </p:sp>
      <p:sp>
        <p:nvSpPr>
          <p:cNvPr id="6398" name="Rectangle 254"/>
          <p:cNvSpPr>
            <a:spLocks noChangeArrowheads="1"/>
          </p:cNvSpPr>
          <p:nvPr/>
        </p:nvSpPr>
        <p:spPr bwMode="auto">
          <a:xfrm>
            <a:off x="7620000" y="1447800"/>
            <a:ext cx="762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399" name="Rectangle 255"/>
          <p:cNvSpPr>
            <a:spLocks noChangeArrowheads="1"/>
          </p:cNvSpPr>
          <p:nvPr/>
        </p:nvSpPr>
        <p:spPr bwMode="auto">
          <a:xfrm>
            <a:off x="7620000" y="1752600"/>
            <a:ext cx="7620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400" name="Rectangle 256"/>
          <p:cNvSpPr>
            <a:spLocks noChangeArrowheads="1"/>
          </p:cNvSpPr>
          <p:nvPr/>
        </p:nvSpPr>
        <p:spPr bwMode="auto">
          <a:xfrm>
            <a:off x="7620000" y="2057400"/>
            <a:ext cx="762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401" name="Rectangle 257"/>
          <p:cNvSpPr>
            <a:spLocks noChangeArrowheads="1"/>
          </p:cNvSpPr>
          <p:nvPr/>
        </p:nvSpPr>
        <p:spPr bwMode="auto">
          <a:xfrm>
            <a:off x="7620000" y="2362200"/>
            <a:ext cx="762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402" name="Rectangle 258"/>
          <p:cNvSpPr>
            <a:spLocks noChangeArrowheads="1"/>
          </p:cNvSpPr>
          <p:nvPr/>
        </p:nvSpPr>
        <p:spPr bwMode="auto">
          <a:xfrm>
            <a:off x="7620000" y="2971800"/>
            <a:ext cx="762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403" name="Rectangle 259"/>
          <p:cNvSpPr>
            <a:spLocks noChangeArrowheads="1"/>
          </p:cNvSpPr>
          <p:nvPr/>
        </p:nvSpPr>
        <p:spPr bwMode="auto">
          <a:xfrm>
            <a:off x="7620000" y="2667000"/>
            <a:ext cx="7620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405" name="Rectangle 261"/>
          <p:cNvSpPr>
            <a:spLocks noChangeArrowheads="1"/>
          </p:cNvSpPr>
          <p:nvPr/>
        </p:nvSpPr>
        <p:spPr bwMode="auto">
          <a:xfrm>
            <a:off x="7620000" y="3276600"/>
            <a:ext cx="7620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406" name="Rectangle 262"/>
          <p:cNvSpPr>
            <a:spLocks noChangeArrowheads="1"/>
          </p:cNvSpPr>
          <p:nvPr/>
        </p:nvSpPr>
        <p:spPr bwMode="auto">
          <a:xfrm>
            <a:off x="7620000" y="3581400"/>
            <a:ext cx="7620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407" name="Rectangle 263"/>
          <p:cNvSpPr>
            <a:spLocks noChangeArrowheads="1"/>
          </p:cNvSpPr>
          <p:nvPr/>
        </p:nvSpPr>
        <p:spPr bwMode="auto">
          <a:xfrm>
            <a:off x="7620000" y="3886200"/>
            <a:ext cx="7620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408" name="Rectangle 264"/>
          <p:cNvSpPr>
            <a:spLocks noChangeArrowheads="1"/>
          </p:cNvSpPr>
          <p:nvPr/>
        </p:nvSpPr>
        <p:spPr bwMode="auto">
          <a:xfrm>
            <a:off x="7620000" y="4191000"/>
            <a:ext cx="762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409" name="Rectangle 265"/>
          <p:cNvSpPr>
            <a:spLocks noChangeArrowheads="1"/>
          </p:cNvSpPr>
          <p:nvPr/>
        </p:nvSpPr>
        <p:spPr bwMode="auto">
          <a:xfrm>
            <a:off x="7620000" y="4800600"/>
            <a:ext cx="7620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410" name="Rectangle 266"/>
          <p:cNvSpPr>
            <a:spLocks noChangeArrowheads="1"/>
          </p:cNvSpPr>
          <p:nvPr/>
        </p:nvSpPr>
        <p:spPr bwMode="auto">
          <a:xfrm>
            <a:off x="7620000" y="4495800"/>
            <a:ext cx="7620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412" name="Rectangle 268"/>
          <p:cNvSpPr>
            <a:spLocks noChangeArrowheads="1"/>
          </p:cNvSpPr>
          <p:nvPr/>
        </p:nvSpPr>
        <p:spPr bwMode="auto">
          <a:xfrm>
            <a:off x="7620000" y="5029200"/>
            <a:ext cx="7620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413" name="Rectangle 269"/>
          <p:cNvSpPr>
            <a:spLocks noChangeArrowheads="1"/>
          </p:cNvSpPr>
          <p:nvPr/>
        </p:nvSpPr>
        <p:spPr bwMode="auto">
          <a:xfrm>
            <a:off x="7620000" y="5334000"/>
            <a:ext cx="762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414" name="Rectangle 270"/>
          <p:cNvSpPr>
            <a:spLocks noChangeArrowheads="1"/>
          </p:cNvSpPr>
          <p:nvPr/>
        </p:nvSpPr>
        <p:spPr bwMode="auto">
          <a:xfrm>
            <a:off x="7620000" y="5638800"/>
            <a:ext cx="7620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415" name="Rectangle 271"/>
          <p:cNvSpPr>
            <a:spLocks noChangeArrowheads="1"/>
          </p:cNvSpPr>
          <p:nvPr/>
        </p:nvSpPr>
        <p:spPr bwMode="auto">
          <a:xfrm>
            <a:off x="7620000" y="5943600"/>
            <a:ext cx="762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417" name="Rectangle 273"/>
          <p:cNvSpPr>
            <a:spLocks noChangeArrowheads="1"/>
          </p:cNvSpPr>
          <p:nvPr/>
        </p:nvSpPr>
        <p:spPr bwMode="auto">
          <a:xfrm>
            <a:off x="7620000" y="6248400"/>
            <a:ext cx="762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418" name="Rectangle 274"/>
          <p:cNvSpPr>
            <a:spLocks noChangeArrowheads="1"/>
          </p:cNvSpPr>
          <p:nvPr/>
        </p:nvSpPr>
        <p:spPr bwMode="auto">
          <a:xfrm>
            <a:off x="7620000" y="1143000"/>
            <a:ext cx="7620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419" name="Rectangle 275"/>
          <p:cNvSpPr>
            <a:spLocks noChangeArrowheads="1"/>
          </p:cNvSpPr>
          <p:nvPr/>
        </p:nvSpPr>
        <p:spPr bwMode="auto">
          <a:xfrm>
            <a:off x="7620000" y="838200"/>
            <a:ext cx="7620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420" name="Rectangle 276"/>
          <p:cNvSpPr>
            <a:spLocks noChangeArrowheads="1"/>
          </p:cNvSpPr>
          <p:nvPr/>
        </p:nvSpPr>
        <p:spPr bwMode="auto">
          <a:xfrm>
            <a:off x="7620000" y="533400"/>
            <a:ext cx="762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423" name="Line 279"/>
          <p:cNvSpPr>
            <a:spLocks noChangeShapeType="1"/>
          </p:cNvSpPr>
          <p:nvPr/>
        </p:nvSpPr>
        <p:spPr bwMode="auto">
          <a:xfrm flipV="1">
            <a:off x="3886200" y="1905000"/>
            <a:ext cx="3733800" cy="1981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424" name="Line 280"/>
          <p:cNvSpPr>
            <a:spLocks noChangeShapeType="1"/>
          </p:cNvSpPr>
          <p:nvPr/>
        </p:nvSpPr>
        <p:spPr bwMode="auto">
          <a:xfrm flipV="1">
            <a:off x="3886200" y="4038600"/>
            <a:ext cx="3657600" cy="76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426" name="Line 282"/>
          <p:cNvSpPr>
            <a:spLocks noChangeShapeType="1"/>
          </p:cNvSpPr>
          <p:nvPr/>
        </p:nvSpPr>
        <p:spPr bwMode="auto">
          <a:xfrm flipV="1">
            <a:off x="3886200" y="4724400"/>
            <a:ext cx="373380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427" name="Line 283"/>
          <p:cNvSpPr>
            <a:spLocks noChangeShapeType="1"/>
          </p:cNvSpPr>
          <p:nvPr/>
        </p:nvSpPr>
        <p:spPr bwMode="auto">
          <a:xfrm flipV="1">
            <a:off x="3810000" y="5181600"/>
            <a:ext cx="388620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428" name="Line 284"/>
          <p:cNvSpPr>
            <a:spLocks noChangeShapeType="1"/>
          </p:cNvSpPr>
          <p:nvPr/>
        </p:nvSpPr>
        <p:spPr bwMode="auto">
          <a:xfrm flipV="1">
            <a:off x="3886200" y="2895600"/>
            <a:ext cx="3733800" cy="1905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491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 panose="020F0502020204030204" pitchFamily="34" charset="0"/>
              </a:rPr>
              <a:t>Translation of Page Addresses</a:t>
            </a:r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458200" cy="1371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>
                <a:cs typeface="Calibri" panose="020F0502020204030204" pitchFamily="34" charset="0"/>
              </a:rPr>
              <a:t>How to translate logical address to physical address?</a:t>
            </a:r>
          </a:p>
          <a:p>
            <a:pPr lvl="1">
              <a:lnSpc>
                <a:spcPct val="90000"/>
              </a:lnSpc>
            </a:pPr>
            <a:r>
              <a:rPr lang="en-US" sz="2000">
                <a:cs typeface="Calibri" panose="020F0502020204030204" pitchFamily="34" charset="0"/>
              </a:rPr>
              <a:t>High-order bits of address designate page number</a:t>
            </a:r>
          </a:p>
          <a:p>
            <a:pPr lvl="1">
              <a:lnSpc>
                <a:spcPct val="90000"/>
              </a:lnSpc>
            </a:pPr>
            <a:r>
              <a:rPr lang="en-US" sz="2000">
                <a:cs typeface="Calibri" panose="020F0502020204030204" pitchFamily="34" charset="0"/>
              </a:rPr>
              <a:t>Low-order bits of address designate offset within page</a:t>
            </a:r>
          </a:p>
          <a:p>
            <a:pPr lvl="1">
              <a:lnSpc>
                <a:spcPct val="90000"/>
              </a:lnSpc>
            </a:pPr>
            <a:endParaRPr lang="en-US" sz="2000">
              <a:cs typeface="Calibri" panose="020F0502020204030204" pitchFamily="34" charset="0"/>
            </a:endParaRPr>
          </a:p>
        </p:txBody>
      </p:sp>
      <p:sp>
        <p:nvSpPr>
          <p:cNvPr id="177160" name="Text Box 8"/>
          <p:cNvSpPr txBox="1">
            <a:spLocks noChangeArrowheads="1"/>
          </p:cNvSpPr>
          <p:nvPr/>
        </p:nvSpPr>
        <p:spPr bwMode="auto">
          <a:xfrm>
            <a:off x="6461125" y="3160217"/>
            <a:ext cx="1952779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Logical address</a:t>
            </a:r>
          </a:p>
        </p:txBody>
      </p:sp>
      <p:sp>
        <p:nvSpPr>
          <p:cNvPr id="177161" name="Text Box 9"/>
          <p:cNvSpPr txBox="1">
            <a:spLocks noChangeArrowheads="1"/>
          </p:cNvSpPr>
          <p:nvPr/>
        </p:nvSpPr>
        <p:spPr bwMode="auto">
          <a:xfrm>
            <a:off x="6477000" y="4850904"/>
            <a:ext cx="208858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20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Physical address</a:t>
            </a:r>
          </a:p>
        </p:txBody>
      </p:sp>
      <p:sp>
        <p:nvSpPr>
          <p:cNvPr id="177162" name="Text Box 10"/>
          <p:cNvSpPr txBox="1">
            <a:spLocks noChangeArrowheads="1"/>
          </p:cNvSpPr>
          <p:nvPr/>
        </p:nvSpPr>
        <p:spPr bwMode="auto">
          <a:xfrm>
            <a:off x="6858000" y="2564904"/>
            <a:ext cx="103586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32 bits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92155" y="5495125"/>
            <a:ext cx="63317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No addition needed; just append bits correctly…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33082" y="6096000"/>
            <a:ext cx="82670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does format of address space determine number of pages </a:t>
            </a:r>
          </a:p>
          <a:p>
            <a:r>
              <a:rPr lang="en-US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size of pages?</a:t>
            </a:r>
          </a:p>
        </p:txBody>
      </p:sp>
      <p:sp>
        <p:nvSpPr>
          <p:cNvPr id="29" name="Rectangle 4">
            <a:extLst>
              <a:ext uri="{FF2B5EF4-FFF2-40B4-BE49-F238E27FC236}">
                <a16:creationId xmlns:a16="http://schemas.microsoft.com/office/drawing/2014/main" id="{32BB2998-8FC4-794E-AFF7-C519C9801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3174504"/>
            <a:ext cx="3581400" cy="609600"/>
          </a:xfrm>
          <a:prstGeom prst="rect">
            <a:avLst/>
          </a:prstGeom>
          <a:solidFill>
            <a:srgbClr val="E5E5D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page number</a:t>
            </a:r>
          </a:p>
        </p:txBody>
      </p:sp>
      <p:sp>
        <p:nvSpPr>
          <p:cNvPr id="30" name="Rectangle 5">
            <a:extLst>
              <a:ext uri="{FF2B5EF4-FFF2-40B4-BE49-F238E27FC236}">
                <a16:creationId xmlns:a16="http://schemas.microsoft.com/office/drawing/2014/main" id="{877D6020-15EE-FF45-BC13-DE3C6CDCEB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4774704"/>
            <a:ext cx="3581400" cy="609600"/>
          </a:xfrm>
          <a:prstGeom prst="rect">
            <a:avLst/>
          </a:prstGeom>
          <a:solidFill>
            <a:srgbClr val="93392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frame number</a:t>
            </a:r>
          </a:p>
        </p:txBody>
      </p:sp>
      <p:sp>
        <p:nvSpPr>
          <p:cNvPr id="31" name="Rectangle 6">
            <a:extLst>
              <a:ext uri="{FF2B5EF4-FFF2-40B4-BE49-F238E27FC236}">
                <a16:creationId xmlns:a16="http://schemas.microsoft.com/office/drawing/2014/main" id="{437A3F07-598A-4A44-9122-CD32DA1984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3174504"/>
            <a:ext cx="1676400" cy="609600"/>
          </a:xfrm>
          <a:prstGeom prst="rect">
            <a:avLst/>
          </a:prstGeom>
          <a:solidFill>
            <a:srgbClr val="91601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page offset</a:t>
            </a:r>
          </a:p>
        </p:txBody>
      </p:sp>
      <p:sp>
        <p:nvSpPr>
          <p:cNvPr id="32" name="Rectangle 7">
            <a:extLst>
              <a:ext uri="{FF2B5EF4-FFF2-40B4-BE49-F238E27FC236}">
                <a16:creationId xmlns:a16="http://schemas.microsoft.com/office/drawing/2014/main" id="{FB317BE1-E366-7048-978D-B21518B95C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774704"/>
            <a:ext cx="1676400" cy="609600"/>
          </a:xfrm>
          <a:prstGeom prst="rect">
            <a:avLst/>
          </a:prstGeom>
          <a:solidFill>
            <a:srgbClr val="91601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page offset</a:t>
            </a:r>
          </a:p>
        </p:txBody>
      </p:sp>
      <p:sp>
        <p:nvSpPr>
          <p:cNvPr id="33" name="AutoShape 15">
            <a:extLst>
              <a:ext uri="{FF2B5EF4-FFF2-40B4-BE49-F238E27FC236}">
                <a16:creationId xmlns:a16="http://schemas.microsoft.com/office/drawing/2014/main" id="{A45E1878-705F-D940-8B55-A1F05FC471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4012704"/>
            <a:ext cx="1981200" cy="457200"/>
          </a:xfrm>
          <a:prstGeom prst="flowChartInternalStorage">
            <a:avLst/>
          </a:prstGeom>
          <a:solidFill>
            <a:srgbClr val="736C5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translate</a:t>
            </a:r>
          </a:p>
        </p:txBody>
      </p:sp>
      <p:sp>
        <p:nvSpPr>
          <p:cNvPr id="34" name="Line 17">
            <a:extLst>
              <a:ext uri="{FF2B5EF4-FFF2-40B4-BE49-F238E27FC236}">
                <a16:creationId xmlns:a16="http://schemas.microsoft.com/office/drawing/2014/main" id="{A1BA5AA9-7046-4D41-AD52-E826D2D79126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3784104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Line 18">
            <a:extLst>
              <a:ext uri="{FF2B5EF4-FFF2-40B4-BE49-F238E27FC236}">
                <a16:creationId xmlns:a16="http://schemas.microsoft.com/office/drawing/2014/main" id="{9C0995D7-662E-8545-884C-EA50677E2F59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4469904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Text Box 19">
            <a:extLst>
              <a:ext uri="{FF2B5EF4-FFF2-40B4-BE49-F238E27FC236}">
                <a16:creationId xmlns:a16="http://schemas.microsoft.com/office/drawing/2014/main" id="{29F80FB9-70B4-D94B-AC5A-745C560EF0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7725" y="2626817"/>
            <a:ext cx="81624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 bits</a:t>
            </a:r>
          </a:p>
        </p:txBody>
      </p:sp>
      <p:sp>
        <p:nvSpPr>
          <p:cNvPr id="37" name="Text Box 20">
            <a:extLst>
              <a:ext uri="{FF2B5EF4-FFF2-40B4-BE49-F238E27FC236}">
                <a16:creationId xmlns:a16="http://schemas.microsoft.com/office/drawing/2014/main" id="{41262FBE-F3EE-264E-B002-0F80CEE05A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2641104"/>
            <a:ext cx="81624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 bits</a:t>
            </a:r>
          </a:p>
        </p:txBody>
      </p:sp>
      <p:sp>
        <p:nvSpPr>
          <p:cNvPr id="38" name="Line 21">
            <a:extLst>
              <a:ext uri="{FF2B5EF4-FFF2-40B4-BE49-F238E27FC236}">
                <a16:creationId xmlns:a16="http://schemas.microsoft.com/office/drawing/2014/main" id="{064F184A-8CF8-924F-BD77-21E8D3D3C7BA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3860304"/>
            <a:ext cx="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2936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Shape 56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rgbClr val="000000"/>
                </a:solidFill>
                <a:cs typeface="Calibri" panose="020F0502020204030204" pitchFamily="34" charset="0"/>
              </a:rPr>
              <a:t>Quiz: </a:t>
            </a:r>
            <a:r>
              <a:rPr sz="3600" dirty="0">
                <a:solidFill>
                  <a:srgbClr val="000000"/>
                </a:solidFill>
                <a:cs typeface="Calibri" panose="020F0502020204030204" pitchFamily="34" charset="0"/>
              </a:rPr>
              <a:t>Address </a:t>
            </a:r>
            <a:r>
              <a:rPr lang="en-US" sz="3600" dirty="0">
                <a:solidFill>
                  <a:srgbClr val="000000"/>
                </a:solidFill>
                <a:cs typeface="Calibri" panose="020F0502020204030204" pitchFamily="34" charset="0"/>
              </a:rPr>
              <a:t>Format</a:t>
            </a:r>
            <a:endParaRPr sz="3600" dirty="0">
              <a:solidFill>
                <a:srgbClr val="000000"/>
              </a:solidFill>
              <a:cs typeface="Calibri" panose="020F0502020204030204" pitchFamily="34" charset="0"/>
            </a:endParaRPr>
          </a:p>
        </p:txBody>
      </p:sp>
      <p:sp>
        <p:nvSpPr>
          <p:cNvPr id="562" name="Shape 562"/>
          <p:cNvSpPr/>
          <p:nvPr/>
        </p:nvSpPr>
        <p:spPr>
          <a:xfrm>
            <a:off x="3131840" y="2858423"/>
            <a:ext cx="1048681" cy="379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Page Size</a:t>
            </a:r>
          </a:p>
        </p:txBody>
      </p:sp>
      <p:sp>
        <p:nvSpPr>
          <p:cNvPr id="563" name="Shape 563"/>
          <p:cNvSpPr/>
          <p:nvPr/>
        </p:nvSpPr>
        <p:spPr>
          <a:xfrm>
            <a:off x="2795349" y="3449170"/>
            <a:ext cx="3376385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7" tIns="35717" rIns="35717" bIns="35717" anchor="ctr"/>
          <a:lstStyle/>
          <a:p>
            <a:pPr lvl="0">
              <a:defRPr sz="26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64" name="Shape 564"/>
          <p:cNvSpPr/>
          <p:nvPr/>
        </p:nvSpPr>
        <p:spPr>
          <a:xfrm>
            <a:off x="4855779" y="2858423"/>
            <a:ext cx="1964274" cy="379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Low Bits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500" dirty="0">
                <a:latin typeface="Calibri" panose="020F0502020204030204" pitchFamily="34" charset="0"/>
                <a:cs typeface="Calibri" panose="020F0502020204030204" pitchFamily="34" charset="0"/>
              </a:rPr>
              <a:t>(offset)</a:t>
            </a:r>
          </a:p>
        </p:txBody>
      </p:sp>
      <p:sp>
        <p:nvSpPr>
          <p:cNvPr id="565" name="Shape 565"/>
          <p:cNvSpPr/>
          <p:nvPr/>
        </p:nvSpPr>
        <p:spPr>
          <a:xfrm>
            <a:off x="3131840" y="3570328"/>
            <a:ext cx="8755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latin typeface="Calibri" panose="020F0502020204030204" pitchFamily="34" charset="0"/>
                <a:cs typeface="Calibri" panose="020F0502020204030204" pitchFamily="34" charset="0"/>
              </a:rPr>
              <a:t>16 bytes</a:t>
            </a:r>
          </a:p>
        </p:txBody>
      </p:sp>
      <p:sp>
        <p:nvSpPr>
          <p:cNvPr id="566" name="Shape 566"/>
          <p:cNvSpPr/>
          <p:nvPr/>
        </p:nvSpPr>
        <p:spPr>
          <a:xfrm>
            <a:off x="5298424" y="3570328"/>
            <a:ext cx="189802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567" name="Shape 567"/>
          <p:cNvSpPr/>
          <p:nvPr/>
        </p:nvSpPr>
        <p:spPr>
          <a:xfrm>
            <a:off x="3325356" y="4016812"/>
            <a:ext cx="498530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latin typeface="Calibri" panose="020F0502020204030204" pitchFamily="34" charset="0"/>
                <a:cs typeface="Calibri" panose="020F0502020204030204" pitchFamily="34" charset="0"/>
              </a:rPr>
              <a:t>1 KB</a:t>
            </a:r>
          </a:p>
        </p:txBody>
      </p:sp>
      <p:sp>
        <p:nvSpPr>
          <p:cNvPr id="568" name="Shape 568"/>
          <p:cNvSpPr/>
          <p:nvPr/>
        </p:nvSpPr>
        <p:spPr>
          <a:xfrm>
            <a:off x="5233880" y="4016812"/>
            <a:ext cx="307472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</a:p>
        </p:txBody>
      </p:sp>
      <p:sp>
        <p:nvSpPr>
          <p:cNvPr id="569" name="Shape 569"/>
          <p:cNvSpPr/>
          <p:nvPr/>
        </p:nvSpPr>
        <p:spPr>
          <a:xfrm>
            <a:off x="3306085" y="4463296"/>
            <a:ext cx="573872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latin typeface="Calibri" panose="020F0502020204030204" pitchFamily="34" charset="0"/>
                <a:cs typeface="Calibri" panose="020F0502020204030204" pitchFamily="34" charset="0"/>
              </a:rPr>
              <a:t>1 MB</a:t>
            </a:r>
          </a:p>
        </p:txBody>
      </p:sp>
      <p:sp>
        <p:nvSpPr>
          <p:cNvPr id="570" name="Shape 570"/>
          <p:cNvSpPr/>
          <p:nvPr/>
        </p:nvSpPr>
        <p:spPr>
          <a:xfrm>
            <a:off x="5233880" y="4463296"/>
            <a:ext cx="307472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latin typeface="Calibri" panose="020F0502020204030204" pitchFamily="34" charset="0"/>
                <a:cs typeface="Calibri" panose="020F0502020204030204" pitchFamily="34" charset="0"/>
              </a:rPr>
              <a:t>20</a:t>
            </a:r>
          </a:p>
        </p:txBody>
      </p:sp>
      <p:sp>
        <p:nvSpPr>
          <p:cNvPr id="571" name="Shape 571"/>
          <p:cNvSpPr/>
          <p:nvPr/>
        </p:nvSpPr>
        <p:spPr>
          <a:xfrm>
            <a:off x="3067296" y="4909781"/>
            <a:ext cx="983514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latin typeface="Calibri" panose="020F0502020204030204" pitchFamily="34" charset="0"/>
                <a:cs typeface="Calibri" panose="020F0502020204030204" pitchFamily="34" charset="0"/>
              </a:rPr>
              <a:t>512 bytes</a:t>
            </a:r>
          </a:p>
        </p:txBody>
      </p:sp>
      <p:sp>
        <p:nvSpPr>
          <p:cNvPr id="572" name="Shape 572"/>
          <p:cNvSpPr/>
          <p:nvPr/>
        </p:nvSpPr>
        <p:spPr>
          <a:xfrm>
            <a:off x="5298424" y="4909781"/>
            <a:ext cx="189802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</a:p>
        </p:txBody>
      </p:sp>
      <p:sp>
        <p:nvSpPr>
          <p:cNvPr id="573" name="Shape 573"/>
          <p:cNvSpPr/>
          <p:nvPr/>
        </p:nvSpPr>
        <p:spPr>
          <a:xfrm>
            <a:off x="3325356" y="5356265"/>
            <a:ext cx="498530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latin typeface="Calibri" panose="020F0502020204030204" pitchFamily="34" charset="0"/>
                <a:cs typeface="Calibri" panose="020F0502020204030204" pitchFamily="34" charset="0"/>
              </a:rPr>
              <a:t>4 KB</a:t>
            </a:r>
          </a:p>
        </p:txBody>
      </p:sp>
      <p:sp>
        <p:nvSpPr>
          <p:cNvPr id="574" name="Shape 574"/>
          <p:cNvSpPr/>
          <p:nvPr/>
        </p:nvSpPr>
        <p:spPr>
          <a:xfrm>
            <a:off x="5233880" y="5356265"/>
            <a:ext cx="307472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80500" y="1458270"/>
            <a:ext cx="836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0070C0"/>
              </a:buClr>
              <a:buFont typeface="Wingdings" pitchFamily="2" charset="2"/>
              <a:buChar char="§"/>
            </a:pPr>
            <a:r>
              <a:rPr lang="en-US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Given known page size, how many bits are needed in address to specify offset in page?</a:t>
            </a:r>
          </a:p>
        </p:txBody>
      </p:sp>
    </p:spTree>
    <p:extLst>
      <p:ext uri="{BB962C8B-B14F-4D97-AF65-F5344CB8AC3E}">
        <p14:creationId xmlns:p14="http://schemas.microsoft.com/office/powerpoint/2010/main" val="945256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6" grpId="0" animBg="1"/>
      <p:bldP spid="568" grpId="0" animBg="1"/>
      <p:bldP spid="570" grpId="0" animBg="1"/>
      <p:bldP spid="572" grpId="0" animBg="1"/>
      <p:bldP spid="57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Shape 6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rgbClr val="000000"/>
                </a:solidFill>
                <a:cs typeface="Calibri" panose="020F0502020204030204" pitchFamily="34" charset="0"/>
              </a:rPr>
              <a:t>Quiz: </a:t>
            </a:r>
            <a:r>
              <a:rPr sz="3600" dirty="0">
                <a:solidFill>
                  <a:srgbClr val="000000"/>
                </a:solidFill>
                <a:cs typeface="Calibri" panose="020F0502020204030204" pitchFamily="34" charset="0"/>
              </a:rPr>
              <a:t>Address </a:t>
            </a:r>
            <a:r>
              <a:rPr lang="en-US" sz="3600" dirty="0">
                <a:solidFill>
                  <a:srgbClr val="000000"/>
                </a:solidFill>
                <a:cs typeface="Calibri" panose="020F0502020204030204" pitchFamily="34" charset="0"/>
              </a:rPr>
              <a:t>Format</a:t>
            </a:r>
            <a:endParaRPr sz="3600" dirty="0">
              <a:solidFill>
                <a:srgbClr val="000000"/>
              </a:solidFill>
              <a:cs typeface="Calibri" panose="020F0502020204030204" pitchFamily="34" charset="0"/>
            </a:endParaRPr>
          </a:p>
        </p:txBody>
      </p:sp>
      <p:sp>
        <p:nvSpPr>
          <p:cNvPr id="649" name="Shape 649"/>
          <p:cNvSpPr/>
          <p:nvPr/>
        </p:nvSpPr>
        <p:spPr>
          <a:xfrm>
            <a:off x="1075248" y="2631614"/>
            <a:ext cx="1048681" cy="379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Page Size</a:t>
            </a:r>
          </a:p>
        </p:txBody>
      </p:sp>
      <p:sp>
        <p:nvSpPr>
          <p:cNvPr id="650" name="Shape 650"/>
          <p:cNvSpPr/>
          <p:nvPr/>
        </p:nvSpPr>
        <p:spPr>
          <a:xfrm>
            <a:off x="856261" y="3329516"/>
            <a:ext cx="7286282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7" tIns="35717" rIns="35717" bIns="35717" anchor="ctr"/>
          <a:lstStyle/>
          <a:p>
            <a:pPr lvl="0">
              <a:defRPr sz="2600"/>
            </a:pPr>
            <a:endParaRPr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51" name="Shape 651"/>
          <p:cNvSpPr/>
          <p:nvPr/>
        </p:nvSpPr>
        <p:spPr>
          <a:xfrm>
            <a:off x="2916692" y="2623353"/>
            <a:ext cx="964492" cy="610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Low Bits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5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(offset)</a:t>
            </a:r>
          </a:p>
        </p:txBody>
      </p:sp>
      <p:sp>
        <p:nvSpPr>
          <p:cNvPr id="652" name="Shape 652"/>
          <p:cNvSpPr/>
          <p:nvPr/>
        </p:nvSpPr>
        <p:spPr>
          <a:xfrm>
            <a:off x="4562898" y="2631614"/>
            <a:ext cx="1502010" cy="379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Virt Addr Bits</a:t>
            </a:r>
          </a:p>
        </p:txBody>
      </p:sp>
      <p:sp>
        <p:nvSpPr>
          <p:cNvPr id="653" name="Shape 653"/>
          <p:cNvSpPr/>
          <p:nvPr/>
        </p:nvSpPr>
        <p:spPr>
          <a:xfrm>
            <a:off x="6632532" y="2623353"/>
            <a:ext cx="1011491" cy="610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High Bits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5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(vpn)</a:t>
            </a:r>
          </a:p>
        </p:txBody>
      </p:sp>
      <p:sp>
        <p:nvSpPr>
          <p:cNvPr id="654" name="Shape 654"/>
          <p:cNvSpPr/>
          <p:nvPr/>
        </p:nvSpPr>
        <p:spPr>
          <a:xfrm flipV="1">
            <a:off x="4416369" y="2556982"/>
            <a:ext cx="1" cy="357003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7" tIns="35717" rIns="35717" bIns="35717" anchor="ctr"/>
          <a:lstStyle/>
          <a:p>
            <a:pPr lvl="0">
              <a:defRPr sz="2600"/>
            </a:pPr>
            <a:endParaRPr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55" name="Shape 655"/>
          <p:cNvSpPr/>
          <p:nvPr/>
        </p:nvSpPr>
        <p:spPr>
          <a:xfrm>
            <a:off x="1192754" y="3450673"/>
            <a:ext cx="8755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16 bytes</a:t>
            </a:r>
          </a:p>
        </p:txBody>
      </p:sp>
      <p:sp>
        <p:nvSpPr>
          <p:cNvPr id="656" name="Shape 656"/>
          <p:cNvSpPr/>
          <p:nvPr/>
        </p:nvSpPr>
        <p:spPr>
          <a:xfrm>
            <a:off x="3359337" y="3450673"/>
            <a:ext cx="189802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657" name="Shape 657"/>
          <p:cNvSpPr/>
          <p:nvPr/>
        </p:nvSpPr>
        <p:spPr>
          <a:xfrm>
            <a:off x="5170027" y="3450673"/>
            <a:ext cx="307472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</a:p>
        </p:txBody>
      </p:sp>
      <p:sp>
        <p:nvSpPr>
          <p:cNvPr id="658" name="Shape 658"/>
          <p:cNvSpPr/>
          <p:nvPr/>
        </p:nvSpPr>
        <p:spPr>
          <a:xfrm>
            <a:off x="7109805" y="3450673"/>
            <a:ext cx="189802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</a:p>
        </p:txBody>
      </p:sp>
      <p:sp>
        <p:nvSpPr>
          <p:cNvPr id="659" name="Shape 659"/>
          <p:cNvSpPr/>
          <p:nvPr/>
        </p:nvSpPr>
        <p:spPr>
          <a:xfrm>
            <a:off x="1386269" y="3897158"/>
            <a:ext cx="498530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 KB</a:t>
            </a:r>
          </a:p>
        </p:txBody>
      </p:sp>
      <p:sp>
        <p:nvSpPr>
          <p:cNvPr id="660" name="Shape 660"/>
          <p:cNvSpPr/>
          <p:nvPr/>
        </p:nvSpPr>
        <p:spPr>
          <a:xfrm>
            <a:off x="3294793" y="3897158"/>
            <a:ext cx="307472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</a:p>
        </p:txBody>
      </p:sp>
      <p:sp>
        <p:nvSpPr>
          <p:cNvPr id="661" name="Shape 661"/>
          <p:cNvSpPr/>
          <p:nvPr/>
        </p:nvSpPr>
        <p:spPr>
          <a:xfrm>
            <a:off x="5170027" y="3897158"/>
            <a:ext cx="307472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</a:t>
            </a:r>
          </a:p>
        </p:txBody>
      </p:sp>
      <p:sp>
        <p:nvSpPr>
          <p:cNvPr id="662" name="Shape 662"/>
          <p:cNvSpPr/>
          <p:nvPr/>
        </p:nvSpPr>
        <p:spPr>
          <a:xfrm>
            <a:off x="7045262" y="3897158"/>
            <a:ext cx="307472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</a:p>
        </p:txBody>
      </p:sp>
      <p:sp>
        <p:nvSpPr>
          <p:cNvPr id="663" name="Shape 663"/>
          <p:cNvSpPr/>
          <p:nvPr/>
        </p:nvSpPr>
        <p:spPr>
          <a:xfrm>
            <a:off x="1366999" y="4343642"/>
            <a:ext cx="573872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 MB</a:t>
            </a:r>
          </a:p>
        </p:txBody>
      </p:sp>
      <p:sp>
        <p:nvSpPr>
          <p:cNvPr id="664" name="Shape 664"/>
          <p:cNvSpPr/>
          <p:nvPr/>
        </p:nvSpPr>
        <p:spPr>
          <a:xfrm>
            <a:off x="3294793" y="4343642"/>
            <a:ext cx="307472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</a:t>
            </a:r>
          </a:p>
        </p:txBody>
      </p:sp>
      <p:sp>
        <p:nvSpPr>
          <p:cNvPr id="665" name="Shape 665"/>
          <p:cNvSpPr/>
          <p:nvPr/>
        </p:nvSpPr>
        <p:spPr>
          <a:xfrm>
            <a:off x="5170027" y="4343642"/>
            <a:ext cx="307472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32</a:t>
            </a:r>
          </a:p>
        </p:txBody>
      </p:sp>
      <p:sp>
        <p:nvSpPr>
          <p:cNvPr id="666" name="Shape 666"/>
          <p:cNvSpPr/>
          <p:nvPr/>
        </p:nvSpPr>
        <p:spPr>
          <a:xfrm>
            <a:off x="7045262" y="4343642"/>
            <a:ext cx="307472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</a:p>
        </p:txBody>
      </p:sp>
      <p:sp>
        <p:nvSpPr>
          <p:cNvPr id="667" name="Shape 667"/>
          <p:cNvSpPr/>
          <p:nvPr/>
        </p:nvSpPr>
        <p:spPr>
          <a:xfrm>
            <a:off x="1128210" y="4790126"/>
            <a:ext cx="983514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512 bytes</a:t>
            </a:r>
          </a:p>
        </p:txBody>
      </p:sp>
      <p:sp>
        <p:nvSpPr>
          <p:cNvPr id="668" name="Shape 668"/>
          <p:cNvSpPr/>
          <p:nvPr/>
        </p:nvSpPr>
        <p:spPr>
          <a:xfrm>
            <a:off x="3359337" y="4790126"/>
            <a:ext cx="189802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</a:p>
        </p:txBody>
      </p:sp>
      <p:sp>
        <p:nvSpPr>
          <p:cNvPr id="669" name="Shape 669"/>
          <p:cNvSpPr/>
          <p:nvPr/>
        </p:nvSpPr>
        <p:spPr>
          <a:xfrm>
            <a:off x="5170027" y="4790126"/>
            <a:ext cx="307472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</a:p>
        </p:txBody>
      </p:sp>
      <p:sp>
        <p:nvSpPr>
          <p:cNvPr id="670" name="Shape 670"/>
          <p:cNvSpPr/>
          <p:nvPr/>
        </p:nvSpPr>
        <p:spPr>
          <a:xfrm>
            <a:off x="7109805" y="4790126"/>
            <a:ext cx="189802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8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endParaRPr sz="1800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71" name="Shape 671"/>
          <p:cNvSpPr/>
          <p:nvPr/>
        </p:nvSpPr>
        <p:spPr>
          <a:xfrm>
            <a:off x="1386269" y="5236611"/>
            <a:ext cx="498530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 KB</a:t>
            </a:r>
          </a:p>
        </p:txBody>
      </p:sp>
      <p:sp>
        <p:nvSpPr>
          <p:cNvPr id="672" name="Shape 672"/>
          <p:cNvSpPr/>
          <p:nvPr/>
        </p:nvSpPr>
        <p:spPr>
          <a:xfrm>
            <a:off x="3294793" y="5236611"/>
            <a:ext cx="307472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</a:p>
        </p:txBody>
      </p:sp>
      <p:sp>
        <p:nvSpPr>
          <p:cNvPr id="673" name="Shape 673"/>
          <p:cNvSpPr/>
          <p:nvPr/>
        </p:nvSpPr>
        <p:spPr>
          <a:xfrm>
            <a:off x="5170027" y="5236611"/>
            <a:ext cx="307472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32</a:t>
            </a:r>
          </a:p>
        </p:txBody>
      </p:sp>
      <p:sp>
        <p:nvSpPr>
          <p:cNvPr id="674" name="Shape 674"/>
          <p:cNvSpPr/>
          <p:nvPr/>
        </p:nvSpPr>
        <p:spPr>
          <a:xfrm>
            <a:off x="7045262" y="5236611"/>
            <a:ext cx="307472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76935" y="1328226"/>
            <a:ext cx="79719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0070C0"/>
              </a:buClr>
              <a:buFont typeface="Wingdings" pitchFamily="2" charset="2"/>
              <a:buChar char="§"/>
            </a:pPr>
            <a:r>
              <a:rPr lang="en-US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Given number of bits in virtual address and bits for offset, </a:t>
            </a:r>
            <a:br>
              <a:rPr lang="en-US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many bits for virtual page number?</a:t>
            </a:r>
          </a:p>
        </p:txBody>
      </p:sp>
    </p:spTree>
    <p:extLst>
      <p:ext uri="{BB962C8B-B14F-4D97-AF65-F5344CB8AC3E}">
        <p14:creationId xmlns:p14="http://schemas.microsoft.com/office/powerpoint/2010/main" val="5351369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8" grpId="0" animBg="1"/>
      <p:bldP spid="662" grpId="0" animBg="1"/>
      <p:bldP spid="666" grpId="0" animBg="1"/>
      <p:bldP spid="670" grpId="0" animBg="1"/>
      <p:bldP spid="674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2.1-bits-ints-part1" id="{B715AE6D-8F23-B04C-8438-F12C9727B49A}" vid="{C382CE4F-DE24-3D4B-B558-25C32380179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278</TotalTime>
  <Words>1446</Words>
  <Application>Microsoft Macintosh PowerPoint</Application>
  <PresentationFormat>全屏显示(4:3)</PresentationFormat>
  <Paragraphs>375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8" baseType="lpstr">
      <vt:lpstr>Arial</vt:lpstr>
      <vt:lpstr>Arial Narrow</vt:lpstr>
      <vt:lpstr>Calibri</vt:lpstr>
      <vt:lpstr>Calisto MT</vt:lpstr>
      <vt:lpstr>Helvetica</vt:lpstr>
      <vt:lpstr>Menlo</vt:lpstr>
      <vt:lpstr>Times New Roman</vt:lpstr>
      <vt:lpstr>Wingdings</vt:lpstr>
      <vt:lpstr>Wingdings 2</vt:lpstr>
      <vt:lpstr>template2007</vt:lpstr>
      <vt:lpstr>Virtualizing Memory: Paging</vt:lpstr>
      <vt:lpstr>Review: Match Description</vt:lpstr>
      <vt:lpstr>Review: Segmentation</vt:lpstr>
      <vt:lpstr>Review: Memory Accesses</vt:lpstr>
      <vt:lpstr>Problem: Fragmentation</vt:lpstr>
      <vt:lpstr>Paging</vt:lpstr>
      <vt:lpstr>Translation of Page Addresses</vt:lpstr>
      <vt:lpstr>Quiz: Address Format</vt:lpstr>
      <vt:lpstr>Quiz: Address Format</vt:lpstr>
      <vt:lpstr>Quiz: Address Format</vt:lpstr>
      <vt:lpstr>Virtual =&gt; Physical Page Mapping</vt:lpstr>
      <vt:lpstr>The Mapping</vt:lpstr>
      <vt:lpstr>Quiz: Fill in Page Table</vt:lpstr>
      <vt:lpstr>Where Are Pagetables Stored?</vt:lpstr>
      <vt:lpstr>Other PT info</vt:lpstr>
      <vt:lpstr>Memory Accesses with Pages</vt:lpstr>
      <vt:lpstr>Advantages of Paging</vt:lpstr>
      <vt:lpstr>Disadvantages of Paging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Virtualizing Memory: Paging</dc:title>
  <dc:creator>Microsoft Office User</dc:creator>
  <dc:description>Redesign of slides created by Randal E. Bryant and David R. O'Hallaron</dc:description>
  <cp:lastModifiedBy>Microsoft Office User</cp:lastModifiedBy>
  <cp:revision>11</cp:revision>
  <cp:lastPrinted>2017-08-31T16:02:16Z</cp:lastPrinted>
  <dcterms:created xsi:type="dcterms:W3CDTF">2021-10-07T14:49:56Z</dcterms:created>
  <dcterms:modified xsi:type="dcterms:W3CDTF">2023-09-28T05:16:44Z</dcterms:modified>
</cp:coreProperties>
</file>