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78" r:id="rId2"/>
    <p:sldId id="315" r:id="rId3"/>
    <p:sldId id="262" r:id="rId4"/>
    <p:sldId id="267" r:id="rId5"/>
    <p:sldId id="259" r:id="rId6"/>
    <p:sldId id="280" r:id="rId7"/>
    <p:sldId id="283" r:id="rId8"/>
    <p:sldId id="287" r:id="rId9"/>
    <p:sldId id="301" r:id="rId10"/>
    <p:sldId id="380" r:id="rId11"/>
    <p:sldId id="381" r:id="rId12"/>
    <p:sldId id="307" r:id="rId13"/>
    <p:sldId id="323" r:id="rId14"/>
    <p:sldId id="324" r:id="rId15"/>
    <p:sldId id="384" r:id="rId16"/>
    <p:sldId id="334" r:id="rId17"/>
    <p:sldId id="335" r:id="rId18"/>
    <p:sldId id="336" r:id="rId19"/>
    <p:sldId id="340" r:id="rId20"/>
    <p:sldId id="382" r:id="rId21"/>
    <p:sldId id="358" r:id="rId22"/>
    <p:sldId id="359" r:id="rId23"/>
    <p:sldId id="383" r:id="rId24"/>
    <p:sldId id="363" r:id="rId25"/>
    <p:sldId id="371" r:id="rId26"/>
    <p:sldId id="372" r:id="rId27"/>
    <p:sldId id="374" r:id="rId28"/>
    <p:sldId id="385" r:id="rId29"/>
  </p:sldIdLst>
  <p:sldSz cx="9144000" cy="6858000" type="screen4x3"/>
  <p:notesSz cx="7302500" cy="9586913"/>
  <p:custDataLst>
    <p:tags r:id="rId3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8E799"/>
    <a:srgbClr val="CDF1C5"/>
    <a:srgbClr val="F1C7C7"/>
    <a:srgbClr val="E0E0E0"/>
    <a:srgbClr val="E0F4E3"/>
    <a:srgbClr val="E3E4E6"/>
    <a:srgbClr val="FFFF99"/>
    <a:srgbClr val="FF9999"/>
    <a:srgbClr val="EFBFBF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93" autoAdjust="0"/>
    <p:restoredTop sz="94660"/>
  </p:normalViewPr>
  <p:slideViewPr>
    <p:cSldViewPr snapToObjects="1">
      <p:cViewPr varScale="1">
        <p:scale>
          <a:sx n="127" d="100"/>
          <a:sy n="127" d="100"/>
        </p:scale>
        <p:origin x="9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64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26" y="142875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066800"/>
            <a:ext cx="7896225" cy="526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/>
          <a:p>
            <a:r>
              <a:rPr lang="en-US" dirty="0"/>
              <a:t>Virtualizing Memory:</a:t>
            </a:r>
            <a:r>
              <a:rPr lang="zh-CN" altLang="en-US" dirty="0"/>
              <a:t> </a:t>
            </a:r>
            <a:r>
              <a:rPr lang="en-US" dirty="0"/>
              <a:t>Faster with TLBS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52345"/>
            <a:ext cx="8458200" cy="2819400"/>
          </a:xfrm>
        </p:spPr>
        <p:txBody>
          <a:bodyPr>
            <a:normAutofit/>
          </a:bodyPr>
          <a:lstStyle/>
          <a:p>
            <a:pPr marL="609569" indent="-609569"/>
            <a:r>
              <a:rPr lang="en-US" sz="2250" b="1" dirty="0"/>
              <a:t>Questions answered in this lecture:</a:t>
            </a:r>
          </a:p>
          <a:p>
            <a:pPr marL="990549" lvl="1" indent="-533372" algn="l"/>
            <a:r>
              <a:rPr lang="en-US" sz="2250" dirty="0">
                <a:solidFill>
                  <a:schemeClr val="bg2"/>
                </a:solidFill>
              </a:rPr>
              <a:t>Review paging...</a:t>
            </a:r>
          </a:p>
          <a:p>
            <a:pPr marL="990549" lvl="1" indent="-533372" algn="l"/>
            <a:r>
              <a:rPr lang="en-US" sz="2250" dirty="0">
                <a:solidFill>
                  <a:schemeClr val="bg2"/>
                </a:solidFill>
              </a:rPr>
              <a:t>How can page translations be made faster?</a:t>
            </a:r>
          </a:p>
          <a:p>
            <a:pPr marL="990549" lvl="1" indent="-533372" algn="l"/>
            <a:r>
              <a:rPr lang="en-US" sz="2250" dirty="0">
                <a:solidFill>
                  <a:schemeClr val="bg2"/>
                </a:solidFill>
              </a:rPr>
              <a:t>What is the basic idea of a TLB (Translation </a:t>
            </a:r>
            <a:r>
              <a:rPr lang="en-US" sz="2250" dirty="0" err="1">
                <a:solidFill>
                  <a:schemeClr val="bg2"/>
                </a:solidFill>
              </a:rPr>
              <a:t>Lookaside</a:t>
            </a:r>
            <a:r>
              <a:rPr lang="en-US" sz="2250" dirty="0">
                <a:solidFill>
                  <a:schemeClr val="bg2"/>
                </a:solidFill>
              </a:rPr>
              <a:t> Buffer)?</a:t>
            </a:r>
          </a:p>
          <a:p>
            <a:pPr marL="990549" lvl="1" indent="-533372" algn="l"/>
            <a:r>
              <a:rPr lang="en-US" sz="2250" dirty="0">
                <a:solidFill>
                  <a:schemeClr val="bg2"/>
                </a:solidFill>
              </a:rPr>
              <a:t>What types of workloads perform well with TLBs?</a:t>
            </a:r>
          </a:p>
          <a:p>
            <a:pPr marL="990549" lvl="1" indent="-533372" algn="l"/>
            <a:r>
              <a:rPr lang="en-US" sz="2250" dirty="0">
                <a:solidFill>
                  <a:schemeClr val="bg2"/>
                </a:solidFill>
              </a:rPr>
              <a:t>How do TLBs interact with context-switches?</a:t>
            </a:r>
          </a:p>
        </p:txBody>
      </p:sp>
    </p:spTree>
    <p:extLst>
      <p:ext uri="{BB962C8B-B14F-4D97-AF65-F5344CB8AC3E}">
        <p14:creationId xmlns:p14="http://schemas.microsoft.com/office/powerpoint/2010/main" val="368838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304800" y="-312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9" tIns="45719" rIns="91439" bIns="45719" anchor="ctr">
            <a:prstTxWarp prst="textNoShape">
              <a:avLst/>
            </a:prstTxWarp>
          </a:bodyPr>
          <a:lstStyle/>
          <a:p>
            <a:pPr eaLnBrk="1" hangingPunct="1"/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TLB Organization</a:t>
            </a:r>
          </a:p>
        </p:txBody>
      </p:sp>
      <p:sp>
        <p:nvSpPr>
          <p:cNvPr id="206956" name="Rectangle 108"/>
          <p:cNvSpPr>
            <a:spLocks noChangeArrowheads="1"/>
          </p:cNvSpPr>
          <p:nvPr/>
        </p:nvSpPr>
        <p:spPr bwMode="auto">
          <a:xfrm>
            <a:off x="762000" y="1417638"/>
            <a:ext cx="2057400" cy="2286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eaLnBrk="1" hangingPunct="1"/>
            <a:endParaRPr lang="en-US" sz="1828" dirty="0">
              <a:latin typeface="Arial" pitchFamily="-104" charset="0"/>
            </a:endParaRPr>
          </a:p>
        </p:txBody>
      </p:sp>
      <p:sp>
        <p:nvSpPr>
          <p:cNvPr id="206957" name="Rectangle 109"/>
          <p:cNvSpPr>
            <a:spLocks noChangeArrowheads="1"/>
          </p:cNvSpPr>
          <p:nvPr/>
        </p:nvSpPr>
        <p:spPr bwMode="auto">
          <a:xfrm>
            <a:off x="2819400" y="1417638"/>
            <a:ext cx="4267200" cy="2286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1828" dirty="0">
              <a:latin typeface="Arial" pitchFamily="-104" charset="0"/>
            </a:endParaRPr>
          </a:p>
        </p:txBody>
      </p:sp>
      <p:sp>
        <p:nvSpPr>
          <p:cNvPr id="206958" name="Text Box 110"/>
          <p:cNvSpPr txBox="1">
            <a:spLocks noChangeArrowheads="1"/>
          </p:cNvSpPr>
          <p:nvPr/>
        </p:nvSpPr>
        <p:spPr bwMode="auto">
          <a:xfrm>
            <a:off x="731839" y="1382714"/>
            <a:ext cx="2063383" cy="276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195" dirty="0">
                <a:latin typeface="Arial" pitchFamily="-104" charset="0"/>
              </a:rPr>
              <a:t>Tag (virtual page number)</a:t>
            </a:r>
          </a:p>
        </p:txBody>
      </p:sp>
      <p:sp>
        <p:nvSpPr>
          <p:cNvPr id="206959" name="Text Box 111"/>
          <p:cNvSpPr txBox="1">
            <a:spLocks noChangeArrowheads="1"/>
          </p:cNvSpPr>
          <p:nvPr/>
        </p:nvSpPr>
        <p:spPr bwMode="auto">
          <a:xfrm>
            <a:off x="2795589" y="1387475"/>
            <a:ext cx="3127777" cy="276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195" dirty="0">
                <a:latin typeface="Arial" pitchFamily="-104" charset="0"/>
              </a:rPr>
              <a:t>Physical page number (page table entry)</a:t>
            </a:r>
          </a:p>
        </p:txBody>
      </p:sp>
      <p:sp>
        <p:nvSpPr>
          <p:cNvPr id="206960" name="Text Box 112"/>
          <p:cNvSpPr txBox="1">
            <a:spLocks noChangeArrowheads="1"/>
          </p:cNvSpPr>
          <p:nvPr/>
        </p:nvSpPr>
        <p:spPr bwMode="auto">
          <a:xfrm>
            <a:off x="672409" y="1066801"/>
            <a:ext cx="1305163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28" dirty="0">
                <a:latin typeface="Arial" pitchFamily="-104" charset="0"/>
              </a:rPr>
              <a:t>TLB Entry</a:t>
            </a:r>
          </a:p>
        </p:txBody>
      </p:sp>
      <p:sp>
        <p:nvSpPr>
          <p:cNvPr id="206961" name="Text Box 113"/>
          <p:cNvSpPr txBox="1">
            <a:spLocks noChangeArrowheads="1"/>
          </p:cNvSpPr>
          <p:nvPr/>
        </p:nvSpPr>
        <p:spPr bwMode="auto">
          <a:xfrm>
            <a:off x="194871" y="1752799"/>
            <a:ext cx="6660668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28" dirty="0">
                <a:latin typeface="Arial" pitchFamily="-104" charset="0"/>
              </a:rPr>
              <a:t>Various ways to organize a 16-entry TLB (</a:t>
            </a:r>
            <a:r>
              <a:rPr lang="en-US" sz="1828">
                <a:latin typeface="Arial" pitchFamily="-104" charset="0"/>
              </a:rPr>
              <a:t>artificially small)</a:t>
            </a:r>
            <a:endParaRPr lang="en-US" sz="1828" dirty="0">
              <a:latin typeface="Arial" pitchFamily="-10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DA5C7E4-E2A4-2144-B8CE-53F7587C50AA}"/>
              </a:ext>
            </a:extLst>
          </p:cNvPr>
          <p:cNvGrpSpPr/>
          <p:nvPr/>
        </p:nvGrpSpPr>
        <p:grpSpPr>
          <a:xfrm>
            <a:off x="437179" y="2119313"/>
            <a:ext cx="8402021" cy="4670016"/>
            <a:chOff x="437179" y="2119313"/>
            <a:chExt cx="8402021" cy="4670016"/>
          </a:xfrm>
        </p:grpSpPr>
        <p:grpSp>
          <p:nvGrpSpPr>
            <p:cNvPr id="2" name="Group 5"/>
            <p:cNvGrpSpPr>
              <a:grpSpLocks/>
            </p:cNvGrpSpPr>
            <p:nvPr/>
          </p:nvGrpSpPr>
          <p:grpSpPr bwMode="auto">
            <a:xfrm>
              <a:off x="762000" y="2424113"/>
              <a:ext cx="685800" cy="3657600"/>
              <a:chOff x="672" y="1104"/>
              <a:chExt cx="768" cy="2304"/>
            </a:xfrm>
          </p:grpSpPr>
          <p:sp>
            <p:nvSpPr>
              <p:cNvPr id="206854" name="Rectangle 6"/>
              <p:cNvSpPr>
                <a:spLocks noChangeArrowheads="1"/>
              </p:cNvSpPr>
              <p:nvPr/>
            </p:nvSpPr>
            <p:spPr bwMode="auto">
              <a:xfrm>
                <a:off x="672" y="1104"/>
                <a:ext cx="768" cy="230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  <p:sp>
            <p:nvSpPr>
              <p:cNvPr id="206855" name="Line 7"/>
              <p:cNvSpPr>
                <a:spLocks noChangeShapeType="1"/>
              </p:cNvSpPr>
              <p:nvPr/>
            </p:nvSpPr>
            <p:spPr bwMode="auto">
              <a:xfrm>
                <a:off x="672" y="1248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  <p:sp>
            <p:nvSpPr>
              <p:cNvPr id="206856" name="Line 8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  <p:sp>
            <p:nvSpPr>
              <p:cNvPr id="206857" name="Line 9"/>
              <p:cNvSpPr>
                <a:spLocks noChangeShapeType="1"/>
              </p:cNvSpPr>
              <p:nvPr/>
            </p:nvSpPr>
            <p:spPr bwMode="auto">
              <a:xfrm>
                <a:off x="672" y="1536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  <p:sp>
            <p:nvSpPr>
              <p:cNvPr id="206858" name="Line 10"/>
              <p:cNvSpPr>
                <a:spLocks noChangeShapeType="1"/>
              </p:cNvSpPr>
              <p:nvPr/>
            </p:nvSpPr>
            <p:spPr bwMode="auto">
              <a:xfrm>
                <a:off x="672" y="168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  <p:sp>
            <p:nvSpPr>
              <p:cNvPr id="206859" name="Line 11"/>
              <p:cNvSpPr>
                <a:spLocks noChangeShapeType="1"/>
              </p:cNvSpPr>
              <p:nvPr/>
            </p:nvSpPr>
            <p:spPr bwMode="auto">
              <a:xfrm>
                <a:off x="672" y="1824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  <p:sp>
            <p:nvSpPr>
              <p:cNvPr id="206860" name="Line 12"/>
              <p:cNvSpPr>
                <a:spLocks noChangeShapeType="1"/>
              </p:cNvSpPr>
              <p:nvPr/>
            </p:nvSpPr>
            <p:spPr bwMode="auto">
              <a:xfrm>
                <a:off x="672" y="1968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  <p:sp>
            <p:nvSpPr>
              <p:cNvPr id="206861" name="Line 13"/>
              <p:cNvSpPr>
                <a:spLocks noChangeShapeType="1"/>
              </p:cNvSpPr>
              <p:nvPr/>
            </p:nvSpPr>
            <p:spPr bwMode="auto">
              <a:xfrm>
                <a:off x="672" y="211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  <p:sp>
            <p:nvSpPr>
              <p:cNvPr id="206862" name="Line 14"/>
              <p:cNvSpPr>
                <a:spLocks noChangeShapeType="1"/>
              </p:cNvSpPr>
              <p:nvPr/>
            </p:nvSpPr>
            <p:spPr bwMode="auto">
              <a:xfrm>
                <a:off x="672" y="2256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  <p:sp>
            <p:nvSpPr>
              <p:cNvPr id="206863" name="Line 15"/>
              <p:cNvSpPr>
                <a:spLocks noChangeShapeType="1"/>
              </p:cNvSpPr>
              <p:nvPr/>
            </p:nvSpPr>
            <p:spPr bwMode="auto">
              <a:xfrm>
                <a:off x="672" y="240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  <p:sp>
            <p:nvSpPr>
              <p:cNvPr id="206864" name="Line 16"/>
              <p:cNvSpPr>
                <a:spLocks noChangeShapeType="1"/>
              </p:cNvSpPr>
              <p:nvPr/>
            </p:nvSpPr>
            <p:spPr bwMode="auto">
              <a:xfrm>
                <a:off x="672" y="2544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  <p:sp>
            <p:nvSpPr>
              <p:cNvPr id="206865" name="Line 17"/>
              <p:cNvSpPr>
                <a:spLocks noChangeShapeType="1"/>
              </p:cNvSpPr>
              <p:nvPr/>
            </p:nvSpPr>
            <p:spPr bwMode="auto">
              <a:xfrm>
                <a:off x="672" y="2688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  <p:sp>
            <p:nvSpPr>
              <p:cNvPr id="206866" name="Line 18"/>
              <p:cNvSpPr>
                <a:spLocks noChangeShapeType="1"/>
              </p:cNvSpPr>
              <p:nvPr/>
            </p:nvSpPr>
            <p:spPr bwMode="auto">
              <a:xfrm>
                <a:off x="672" y="283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  <p:sp>
            <p:nvSpPr>
              <p:cNvPr id="206867" name="Line 19"/>
              <p:cNvSpPr>
                <a:spLocks noChangeShapeType="1"/>
              </p:cNvSpPr>
              <p:nvPr/>
            </p:nvSpPr>
            <p:spPr bwMode="auto">
              <a:xfrm>
                <a:off x="672" y="2976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  <p:sp>
            <p:nvSpPr>
              <p:cNvPr id="206868" name="Line 20"/>
              <p:cNvSpPr>
                <a:spLocks noChangeShapeType="1"/>
              </p:cNvSpPr>
              <p:nvPr/>
            </p:nvSpPr>
            <p:spPr bwMode="auto">
              <a:xfrm>
                <a:off x="672" y="312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  <p:sp>
            <p:nvSpPr>
              <p:cNvPr id="206869" name="Line 21"/>
              <p:cNvSpPr>
                <a:spLocks noChangeShapeType="1"/>
              </p:cNvSpPr>
              <p:nvPr/>
            </p:nvSpPr>
            <p:spPr bwMode="auto">
              <a:xfrm>
                <a:off x="672" y="3264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</p:grpSp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5349875" y="2452688"/>
              <a:ext cx="685800" cy="914400"/>
              <a:chOff x="2064" y="1344"/>
              <a:chExt cx="432" cy="576"/>
            </a:xfrm>
          </p:grpSpPr>
          <p:sp>
            <p:nvSpPr>
              <p:cNvPr id="206871" name="Rectangle 23"/>
              <p:cNvSpPr>
                <a:spLocks noChangeArrowheads="1"/>
              </p:cNvSpPr>
              <p:nvPr/>
            </p:nvSpPr>
            <p:spPr bwMode="auto">
              <a:xfrm>
                <a:off x="2064" y="1344"/>
                <a:ext cx="432" cy="576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  <p:sp>
            <p:nvSpPr>
              <p:cNvPr id="206872" name="Line 24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  <p:sp>
            <p:nvSpPr>
              <p:cNvPr id="206873" name="Line 25"/>
              <p:cNvSpPr>
                <a:spLocks noChangeShapeType="1"/>
              </p:cNvSpPr>
              <p:nvPr/>
            </p:nvSpPr>
            <p:spPr bwMode="auto">
              <a:xfrm>
                <a:off x="2064" y="163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  <p:sp>
            <p:nvSpPr>
              <p:cNvPr id="206874" name="Line 26"/>
              <p:cNvSpPr>
                <a:spLocks noChangeShapeType="1"/>
              </p:cNvSpPr>
              <p:nvPr/>
            </p:nvSpPr>
            <p:spPr bwMode="auto">
              <a:xfrm>
                <a:off x="2064" y="177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</p:grp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6111875" y="2452688"/>
              <a:ext cx="685800" cy="914400"/>
              <a:chOff x="2064" y="1344"/>
              <a:chExt cx="432" cy="576"/>
            </a:xfrm>
          </p:grpSpPr>
          <p:sp>
            <p:nvSpPr>
              <p:cNvPr id="206876" name="Rectangle 28"/>
              <p:cNvSpPr>
                <a:spLocks noChangeArrowheads="1"/>
              </p:cNvSpPr>
              <p:nvPr/>
            </p:nvSpPr>
            <p:spPr bwMode="auto">
              <a:xfrm>
                <a:off x="2064" y="1344"/>
                <a:ext cx="432" cy="576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  <p:sp>
            <p:nvSpPr>
              <p:cNvPr id="206877" name="Line 29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  <p:sp>
            <p:nvSpPr>
              <p:cNvPr id="206878" name="Line 30"/>
              <p:cNvSpPr>
                <a:spLocks noChangeShapeType="1"/>
              </p:cNvSpPr>
              <p:nvPr/>
            </p:nvSpPr>
            <p:spPr bwMode="auto">
              <a:xfrm>
                <a:off x="2064" y="163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  <p:sp>
            <p:nvSpPr>
              <p:cNvPr id="206879" name="Line 31"/>
              <p:cNvSpPr>
                <a:spLocks noChangeShapeType="1"/>
              </p:cNvSpPr>
              <p:nvPr/>
            </p:nvSpPr>
            <p:spPr bwMode="auto">
              <a:xfrm>
                <a:off x="2064" y="177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</p:grpSp>
        <p:grpSp>
          <p:nvGrpSpPr>
            <p:cNvPr id="5" name="Group 32"/>
            <p:cNvGrpSpPr>
              <a:grpSpLocks/>
            </p:cNvGrpSpPr>
            <p:nvPr/>
          </p:nvGrpSpPr>
          <p:grpSpPr bwMode="auto">
            <a:xfrm>
              <a:off x="6873875" y="2452688"/>
              <a:ext cx="685800" cy="914400"/>
              <a:chOff x="2064" y="1344"/>
              <a:chExt cx="432" cy="576"/>
            </a:xfrm>
          </p:grpSpPr>
          <p:sp>
            <p:nvSpPr>
              <p:cNvPr id="206881" name="Rectangle 33"/>
              <p:cNvSpPr>
                <a:spLocks noChangeArrowheads="1"/>
              </p:cNvSpPr>
              <p:nvPr/>
            </p:nvSpPr>
            <p:spPr bwMode="auto">
              <a:xfrm>
                <a:off x="2064" y="1344"/>
                <a:ext cx="432" cy="576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  <p:sp>
            <p:nvSpPr>
              <p:cNvPr id="206882" name="Line 34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  <p:sp>
            <p:nvSpPr>
              <p:cNvPr id="206883" name="Line 35"/>
              <p:cNvSpPr>
                <a:spLocks noChangeShapeType="1"/>
              </p:cNvSpPr>
              <p:nvPr/>
            </p:nvSpPr>
            <p:spPr bwMode="auto">
              <a:xfrm>
                <a:off x="2064" y="163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  <p:sp>
            <p:nvSpPr>
              <p:cNvPr id="206884" name="Line 36"/>
              <p:cNvSpPr>
                <a:spLocks noChangeShapeType="1"/>
              </p:cNvSpPr>
              <p:nvPr/>
            </p:nvSpPr>
            <p:spPr bwMode="auto">
              <a:xfrm>
                <a:off x="2064" y="177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7635875" y="2452688"/>
              <a:ext cx="685800" cy="914400"/>
              <a:chOff x="2064" y="1344"/>
              <a:chExt cx="432" cy="576"/>
            </a:xfrm>
          </p:grpSpPr>
          <p:sp>
            <p:nvSpPr>
              <p:cNvPr id="206886" name="Rectangle 38"/>
              <p:cNvSpPr>
                <a:spLocks noChangeArrowheads="1"/>
              </p:cNvSpPr>
              <p:nvPr/>
            </p:nvSpPr>
            <p:spPr bwMode="auto">
              <a:xfrm>
                <a:off x="2064" y="1344"/>
                <a:ext cx="432" cy="576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  <p:sp>
            <p:nvSpPr>
              <p:cNvPr id="206887" name="Line 39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  <p:sp>
            <p:nvSpPr>
              <p:cNvPr id="206888" name="Line 40"/>
              <p:cNvSpPr>
                <a:spLocks noChangeShapeType="1"/>
              </p:cNvSpPr>
              <p:nvPr/>
            </p:nvSpPr>
            <p:spPr bwMode="auto">
              <a:xfrm>
                <a:off x="2064" y="163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  <p:sp>
            <p:nvSpPr>
              <p:cNvPr id="206889" name="Line 41"/>
              <p:cNvSpPr>
                <a:spLocks noChangeShapeType="1"/>
              </p:cNvSpPr>
              <p:nvPr/>
            </p:nvSpPr>
            <p:spPr bwMode="auto">
              <a:xfrm>
                <a:off x="2064" y="177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</p:grpSp>
        <p:grpSp>
          <p:nvGrpSpPr>
            <p:cNvPr id="7" name="Group 42"/>
            <p:cNvGrpSpPr>
              <a:grpSpLocks/>
            </p:cNvGrpSpPr>
            <p:nvPr/>
          </p:nvGrpSpPr>
          <p:grpSpPr bwMode="auto">
            <a:xfrm>
              <a:off x="2743200" y="2452688"/>
              <a:ext cx="685800" cy="1828800"/>
              <a:chOff x="2208" y="816"/>
              <a:chExt cx="432" cy="1152"/>
            </a:xfrm>
          </p:grpSpPr>
          <p:sp>
            <p:nvSpPr>
              <p:cNvPr id="206891" name="Rectangle 43"/>
              <p:cNvSpPr>
                <a:spLocks noChangeArrowheads="1"/>
              </p:cNvSpPr>
              <p:nvPr/>
            </p:nvSpPr>
            <p:spPr bwMode="auto">
              <a:xfrm>
                <a:off x="2208" y="816"/>
                <a:ext cx="432" cy="115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  <p:sp>
            <p:nvSpPr>
              <p:cNvPr id="206892" name="Line 44"/>
              <p:cNvSpPr>
                <a:spLocks noChangeShapeType="1"/>
              </p:cNvSpPr>
              <p:nvPr/>
            </p:nvSpPr>
            <p:spPr bwMode="auto">
              <a:xfrm>
                <a:off x="2208" y="96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  <p:sp>
            <p:nvSpPr>
              <p:cNvPr id="206893" name="Line 45"/>
              <p:cNvSpPr>
                <a:spLocks noChangeShapeType="1"/>
              </p:cNvSpPr>
              <p:nvPr/>
            </p:nvSpPr>
            <p:spPr bwMode="auto">
              <a:xfrm>
                <a:off x="2208" y="11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  <p:sp>
            <p:nvSpPr>
              <p:cNvPr id="206894" name="Line 46"/>
              <p:cNvSpPr>
                <a:spLocks noChangeShapeType="1"/>
              </p:cNvSpPr>
              <p:nvPr/>
            </p:nvSpPr>
            <p:spPr bwMode="auto">
              <a:xfrm>
                <a:off x="2208" y="124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  <p:sp>
            <p:nvSpPr>
              <p:cNvPr id="206895" name="Line 47"/>
              <p:cNvSpPr>
                <a:spLocks noChangeShapeType="1"/>
              </p:cNvSpPr>
              <p:nvPr/>
            </p:nvSpPr>
            <p:spPr bwMode="auto">
              <a:xfrm>
                <a:off x="2208" y="139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  <p:sp>
            <p:nvSpPr>
              <p:cNvPr id="206896" name="Line 48"/>
              <p:cNvSpPr>
                <a:spLocks noChangeShapeType="1"/>
              </p:cNvSpPr>
              <p:nvPr/>
            </p:nvSpPr>
            <p:spPr bwMode="auto">
              <a:xfrm>
                <a:off x="2208" y="153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  <p:sp>
            <p:nvSpPr>
              <p:cNvPr id="206897" name="Line 49"/>
              <p:cNvSpPr>
                <a:spLocks noChangeShapeType="1"/>
              </p:cNvSpPr>
              <p:nvPr/>
            </p:nvSpPr>
            <p:spPr bwMode="auto">
              <a:xfrm>
                <a:off x="2208" y="168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  <p:sp>
            <p:nvSpPr>
              <p:cNvPr id="206898" name="Line 50"/>
              <p:cNvSpPr>
                <a:spLocks noChangeShapeType="1"/>
              </p:cNvSpPr>
              <p:nvPr/>
            </p:nvSpPr>
            <p:spPr bwMode="auto">
              <a:xfrm>
                <a:off x="2208" y="182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</p:grpSp>
        <p:grpSp>
          <p:nvGrpSpPr>
            <p:cNvPr id="8" name="Group 51"/>
            <p:cNvGrpSpPr>
              <a:grpSpLocks/>
            </p:cNvGrpSpPr>
            <p:nvPr/>
          </p:nvGrpSpPr>
          <p:grpSpPr bwMode="auto">
            <a:xfrm>
              <a:off x="3505200" y="2452688"/>
              <a:ext cx="685800" cy="1828800"/>
              <a:chOff x="2208" y="816"/>
              <a:chExt cx="432" cy="1152"/>
            </a:xfrm>
          </p:grpSpPr>
          <p:sp>
            <p:nvSpPr>
              <p:cNvPr id="206900" name="Rectangle 52"/>
              <p:cNvSpPr>
                <a:spLocks noChangeArrowheads="1"/>
              </p:cNvSpPr>
              <p:nvPr/>
            </p:nvSpPr>
            <p:spPr bwMode="auto">
              <a:xfrm>
                <a:off x="2208" y="816"/>
                <a:ext cx="432" cy="115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  <p:sp>
            <p:nvSpPr>
              <p:cNvPr id="206901" name="Line 53"/>
              <p:cNvSpPr>
                <a:spLocks noChangeShapeType="1"/>
              </p:cNvSpPr>
              <p:nvPr/>
            </p:nvSpPr>
            <p:spPr bwMode="auto">
              <a:xfrm>
                <a:off x="2208" y="96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  <p:sp>
            <p:nvSpPr>
              <p:cNvPr id="206902" name="Line 54"/>
              <p:cNvSpPr>
                <a:spLocks noChangeShapeType="1"/>
              </p:cNvSpPr>
              <p:nvPr/>
            </p:nvSpPr>
            <p:spPr bwMode="auto">
              <a:xfrm>
                <a:off x="2208" y="11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  <p:sp>
            <p:nvSpPr>
              <p:cNvPr id="206903" name="Line 55"/>
              <p:cNvSpPr>
                <a:spLocks noChangeShapeType="1"/>
              </p:cNvSpPr>
              <p:nvPr/>
            </p:nvSpPr>
            <p:spPr bwMode="auto">
              <a:xfrm>
                <a:off x="2208" y="124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  <p:sp>
            <p:nvSpPr>
              <p:cNvPr id="206904" name="Line 56"/>
              <p:cNvSpPr>
                <a:spLocks noChangeShapeType="1"/>
              </p:cNvSpPr>
              <p:nvPr/>
            </p:nvSpPr>
            <p:spPr bwMode="auto">
              <a:xfrm>
                <a:off x="2208" y="139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  <p:sp>
            <p:nvSpPr>
              <p:cNvPr id="206905" name="Line 57"/>
              <p:cNvSpPr>
                <a:spLocks noChangeShapeType="1"/>
              </p:cNvSpPr>
              <p:nvPr/>
            </p:nvSpPr>
            <p:spPr bwMode="auto">
              <a:xfrm>
                <a:off x="2208" y="153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  <p:sp>
            <p:nvSpPr>
              <p:cNvPr id="206906" name="Line 58"/>
              <p:cNvSpPr>
                <a:spLocks noChangeShapeType="1"/>
              </p:cNvSpPr>
              <p:nvPr/>
            </p:nvSpPr>
            <p:spPr bwMode="auto">
              <a:xfrm>
                <a:off x="2208" y="168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  <p:sp>
            <p:nvSpPr>
              <p:cNvPr id="206907" name="Line 59"/>
              <p:cNvSpPr>
                <a:spLocks noChangeShapeType="1"/>
              </p:cNvSpPr>
              <p:nvPr/>
            </p:nvSpPr>
            <p:spPr bwMode="auto">
              <a:xfrm>
                <a:off x="2208" y="182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</p:grpSp>
        <p:sp>
          <p:nvSpPr>
            <p:cNvPr id="206908" name="Text Box 60"/>
            <p:cNvSpPr txBox="1">
              <a:spLocks noChangeArrowheads="1"/>
            </p:cNvSpPr>
            <p:nvPr/>
          </p:nvSpPr>
          <p:spPr bwMode="auto">
            <a:xfrm>
              <a:off x="437179" y="2363789"/>
              <a:ext cx="396260" cy="3729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9" tIns="45719" rIns="91439" bIns="45719">
              <a:prstTxWarp prst="textNoShape">
                <a:avLst/>
              </a:prstTxWarp>
              <a:spAutoFit/>
            </a:bodyPr>
            <a:lstStyle/>
            <a:p>
              <a:pPr algn="r" eaLnBrk="1" hangingPunct="1"/>
              <a:r>
                <a:rPr lang="en-US" sz="1477" dirty="0">
                  <a:latin typeface="Arial" pitchFamily="-104" charset="0"/>
                </a:rPr>
                <a:t>0</a:t>
              </a:r>
            </a:p>
            <a:p>
              <a:pPr algn="r" eaLnBrk="1" hangingPunct="1"/>
              <a:r>
                <a:rPr lang="en-US" sz="1477" dirty="0">
                  <a:latin typeface="Arial" pitchFamily="-104" charset="0"/>
                </a:rPr>
                <a:t>1</a:t>
              </a:r>
            </a:p>
            <a:p>
              <a:pPr algn="r" eaLnBrk="1" hangingPunct="1"/>
              <a:r>
                <a:rPr lang="en-US" sz="1477" dirty="0">
                  <a:latin typeface="Arial" pitchFamily="-104" charset="0"/>
                </a:rPr>
                <a:t>2</a:t>
              </a:r>
            </a:p>
            <a:p>
              <a:pPr algn="r" eaLnBrk="1" hangingPunct="1"/>
              <a:r>
                <a:rPr lang="en-US" sz="1477" dirty="0">
                  <a:latin typeface="Arial" pitchFamily="-104" charset="0"/>
                </a:rPr>
                <a:t>3</a:t>
              </a:r>
            </a:p>
            <a:p>
              <a:pPr algn="r" eaLnBrk="1" hangingPunct="1"/>
              <a:r>
                <a:rPr lang="en-US" sz="1477" dirty="0">
                  <a:latin typeface="Arial" pitchFamily="-104" charset="0"/>
                </a:rPr>
                <a:t>4</a:t>
              </a:r>
            </a:p>
            <a:p>
              <a:pPr algn="r" eaLnBrk="1" hangingPunct="1"/>
              <a:r>
                <a:rPr lang="en-US" sz="1477" dirty="0">
                  <a:latin typeface="Arial" pitchFamily="-104" charset="0"/>
                </a:rPr>
                <a:t>5</a:t>
              </a:r>
            </a:p>
            <a:p>
              <a:pPr algn="r" eaLnBrk="1" hangingPunct="1"/>
              <a:r>
                <a:rPr lang="en-US" sz="1477" dirty="0">
                  <a:latin typeface="Arial" pitchFamily="-104" charset="0"/>
                </a:rPr>
                <a:t>6</a:t>
              </a:r>
            </a:p>
            <a:p>
              <a:pPr algn="r" eaLnBrk="1" hangingPunct="1"/>
              <a:r>
                <a:rPr lang="en-US" sz="1477" dirty="0">
                  <a:latin typeface="Arial" pitchFamily="-104" charset="0"/>
                </a:rPr>
                <a:t>7</a:t>
              </a:r>
            </a:p>
            <a:p>
              <a:pPr algn="r" eaLnBrk="1" hangingPunct="1"/>
              <a:r>
                <a:rPr lang="en-US" sz="1477" dirty="0">
                  <a:latin typeface="Arial" pitchFamily="-104" charset="0"/>
                </a:rPr>
                <a:t>8</a:t>
              </a:r>
            </a:p>
            <a:p>
              <a:pPr algn="r" eaLnBrk="1" hangingPunct="1"/>
              <a:r>
                <a:rPr lang="en-US" sz="1477" dirty="0">
                  <a:latin typeface="Arial" pitchFamily="-104" charset="0"/>
                </a:rPr>
                <a:t>9</a:t>
              </a:r>
            </a:p>
            <a:p>
              <a:pPr algn="r" eaLnBrk="1" hangingPunct="1"/>
              <a:r>
                <a:rPr lang="en-US" sz="1477" dirty="0">
                  <a:latin typeface="Arial" pitchFamily="-104" charset="0"/>
                </a:rPr>
                <a:t>10</a:t>
              </a:r>
            </a:p>
            <a:p>
              <a:pPr algn="r" eaLnBrk="1" hangingPunct="1"/>
              <a:r>
                <a:rPr lang="en-US" sz="1477" dirty="0">
                  <a:latin typeface="Arial" pitchFamily="-104" charset="0"/>
                </a:rPr>
                <a:t>11</a:t>
              </a:r>
            </a:p>
            <a:p>
              <a:pPr algn="r" eaLnBrk="1" hangingPunct="1"/>
              <a:r>
                <a:rPr lang="en-US" sz="1477" dirty="0">
                  <a:latin typeface="Arial" pitchFamily="-104" charset="0"/>
                </a:rPr>
                <a:t>12</a:t>
              </a:r>
            </a:p>
            <a:p>
              <a:pPr algn="r" eaLnBrk="1" hangingPunct="1"/>
              <a:r>
                <a:rPr lang="en-US" sz="1477" dirty="0">
                  <a:latin typeface="Arial" pitchFamily="-104" charset="0"/>
                </a:rPr>
                <a:t>13</a:t>
              </a:r>
            </a:p>
            <a:p>
              <a:pPr algn="r" eaLnBrk="1" hangingPunct="1"/>
              <a:r>
                <a:rPr lang="en-US" sz="1477" dirty="0">
                  <a:latin typeface="Arial" pitchFamily="-104" charset="0"/>
                </a:rPr>
                <a:t>14</a:t>
              </a:r>
            </a:p>
            <a:p>
              <a:pPr algn="r" eaLnBrk="1" hangingPunct="1"/>
              <a:r>
                <a:rPr lang="en-US" sz="1477" dirty="0">
                  <a:latin typeface="Arial" pitchFamily="-104" charset="0"/>
                </a:rPr>
                <a:t>15</a:t>
              </a:r>
            </a:p>
          </p:txBody>
        </p:sp>
        <p:sp>
          <p:nvSpPr>
            <p:cNvPr id="206909" name="Text Box 61"/>
            <p:cNvSpPr txBox="1">
              <a:spLocks noChangeArrowheads="1"/>
            </p:cNvSpPr>
            <p:nvPr/>
          </p:nvSpPr>
          <p:spPr bwMode="auto">
            <a:xfrm>
              <a:off x="950499" y="2119313"/>
              <a:ext cx="314508" cy="308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9" tIns="45719" rIns="91439" bIns="45719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6" dirty="0">
                  <a:latin typeface="Arial" pitchFamily="-104" charset="0"/>
                </a:rPr>
                <a:t>A</a:t>
              </a:r>
            </a:p>
          </p:txBody>
        </p:sp>
        <p:sp>
          <p:nvSpPr>
            <p:cNvPr id="206910" name="Text Box 62"/>
            <p:cNvSpPr txBox="1">
              <a:spLocks noChangeArrowheads="1"/>
            </p:cNvSpPr>
            <p:nvPr/>
          </p:nvSpPr>
          <p:spPr bwMode="auto">
            <a:xfrm>
              <a:off x="2503537" y="2376489"/>
              <a:ext cx="290463" cy="191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9" tIns="45719" rIns="91439" bIns="45719">
              <a:prstTxWarp prst="textNoShape">
                <a:avLst/>
              </a:prstTxWarp>
              <a:spAutoFit/>
            </a:bodyPr>
            <a:lstStyle/>
            <a:p>
              <a:pPr algn="r" eaLnBrk="1" hangingPunct="1"/>
              <a:r>
                <a:rPr lang="en-US" sz="1477" dirty="0">
                  <a:latin typeface="Arial" pitchFamily="-104" charset="0"/>
                </a:rPr>
                <a:t>0</a:t>
              </a:r>
            </a:p>
            <a:p>
              <a:pPr algn="r" eaLnBrk="1" hangingPunct="1"/>
              <a:r>
                <a:rPr lang="en-US" sz="1477" dirty="0">
                  <a:latin typeface="Arial" pitchFamily="-104" charset="0"/>
                </a:rPr>
                <a:t>1</a:t>
              </a:r>
            </a:p>
            <a:p>
              <a:pPr algn="r" eaLnBrk="1" hangingPunct="1"/>
              <a:r>
                <a:rPr lang="en-US" sz="1477" dirty="0">
                  <a:latin typeface="Arial" pitchFamily="-104" charset="0"/>
                </a:rPr>
                <a:t>2</a:t>
              </a:r>
            </a:p>
            <a:p>
              <a:pPr algn="r" eaLnBrk="1" hangingPunct="1"/>
              <a:r>
                <a:rPr lang="en-US" sz="1477" dirty="0">
                  <a:latin typeface="Arial" pitchFamily="-104" charset="0"/>
                </a:rPr>
                <a:t>3</a:t>
              </a:r>
            </a:p>
            <a:p>
              <a:pPr algn="r" eaLnBrk="1" hangingPunct="1"/>
              <a:r>
                <a:rPr lang="en-US" sz="1477" dirty="0">
                  <a:latin typeface="Arial" pitchFamily="-104" charset="0"/>
                </a:rPr>
                <a:t>4</a:t>
              </a:r>
            </a:p>
            <a:p>
              <a:pPr algn="r" eaLnBrk="1" hangingPunct="1"/>
              <a:r>
                <a:rPr lang="en-US" sz="1477" dirty="0">
                  <a:latin typeface="Arial" pitchFamily="-104" charset="0"/>
                </a:rPr>
                <a:t>5</a:t>
              </a:r>
            </a:p>
            <a:p>
              <a:pPr algn="r" eaLnBrk="1" hangingPunct="1"/>
              <a:r>
                <a:rPr lang="en-US" sz="1477" dirty="0">
                  <a:latin typeface="Arial" pitchFamily="-104" charset="0"/>
                </a:rPr>
                <a:t>6</a:t>
              </a:r>
            </a:p>
            <a:p>
              <a:pPr algn="r" eaLnBrk="1" hangingPunct="1"/>
              <a:r>
                <a:rPr lang="en-US" sz="1477" dirty="0">
                  <a:latin typeface="Arial" pitchFamily="-104" charset="0"/>
                </a:rPr>
                <a:t>7</a:t>
              </a:r>
            </a:p>
          </p:txBody>
        </p:sp>
        <p:sp>
          <p:nvSpPr>
            <p:cNvPr id="206911" name="Text Box 63"/>
            <p:cNvSpPr txBox="1">
              <a:spLocks noChangeArrowheads="1"/>
            </p:cNvSpPr>
            <p:nvPr/>
          </p:nvSpPr>
          <p:spPr bwMode="auto">
            <a:xfrm>
              <a:off x="2925349" y="2147888"/>
              <a:ext cx="314508" cy="308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9" tIns="45719" rIns="91439" bIns="45719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6" dirty="0">
                  <a:latin typeface="Arial" pitchFamily="-104" charset="0"/>
                </a:rPr>
                <a:t>A</a:t>
              </a:r>
            </a:p>
          </p:txBody>
        </p:sp>
        <p:sp>
          <p:nvSpPr>
            <p:cNvPr id="206912" name="Text Box 64"/>
            <p:cNvSpPr txBox="1">
              <a:spLocks noChangeArrowheads="1"/>
            </p:cNvSpPr>
            <p:nvPr/>
          </p:nvSpPr>
          <p:spPr bwMode="auto">
            <a:xfrm>
              <a:off x="3694834" y="2147888"/>
              <a:ext cx="314508" cy="308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9" tIns="45719" rIns="91439" bIns="45719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6" dirty="0">
                  <a:latin typeface="Arial" pitchFamily="-104" charset="0"/>
                </a:rPr>
                <a:t>B</a:t>
              </a:r>
            </a:p>
          </p:txBody>
        </p:sp>
        <p:sp>
          <p:nvSpPr>
            <p:cNvPr id="206913" name="Text Box 65"/>
            <p:cNvSpPr txBox="1">
              <a:spLocks noChangeArrowheads="1"/>
            </p:cNvSpPr>
            <p:nvPr/>
          </p:nvSpPr>
          <p:spPr bwMode="auto">
            <a:xfrm>
              <a:off x="5124500" y="2392364"/>
              <a:ext cx="290463" cy="1001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9" tIns="45719" rIns="91439" bIns="45719">
              <a:prstTxWarp prst="textNoShape">
                <a:avLst/>
              </a:prstTxWarp>
              <a:spAutoFit/>
            </a:bodyPr>
            <a:lstStyle/>
            <a:p>
              <a:pPr algn="r" eaLnBrk="1" hangingPunct="1"/>
              <a:r>
                <a:rPr lang="en-US" sz="1477" dirty="0">
                  <a:latin typeface="Arial" pitchFamily="-104" charset="0"/>
                </a:rPr>
                <a:t>0</a:t>
              </a:r>
            </a:p>
            <a:p>
              <a:pPr algn="r" eaLnBrk="1" hangingPunct="1"/>
              <a:r>
                <a:rPr lang="en-US" sz="1477" dirty="0">
                  <a:latin typeface="Arial" pitchFamily="-104" charset="0"/>
                </a:rPr>
                <a:t>1</a:t>
              </a:r>
            </a:p>
            <a:p>
              <a:pPr algn="r" eaLnBrk="1" hangingPunct="1"/>
              <a:r>
                <a:rPr lang="en-US" sz="1477" dirty="0">
                  <a:latin typeface="Arial" pitchFamily="-104" charset="0"/>
                </a:rPr>
                <a:t>2</a:t>
              </a:r>
            </a:p>
            <a:p>
              <a:pPr algn="r" eaLnBrk="1" hangingPunct="1"/>
              <a:r>
                <a:rPr lang="en-US" sz="1477" dirty="0">
                  <a:latin typeface="Arial" pitchFamily="-104" charset="0"/>
                </a:rPr>
                <a:t>3</a:t>
              </a:r>
            </a:p>
          </p:txBody>
        </p:sp>
        <p:sp>
          <p:nvSpPr>
            <p:cNvPr id="206914" name="Text Box 66"/>
            <p:cNvSpPr txBox="1">
              <a:spLocks noChangeArrowheads="1"/>
            </p:cNvSpPr>
            <p:nvPr/>
          </p:nvSpPr>
          <p:spPr bwMode="auto">
            <a:xfrm>
              <a:off x="5495511" y="2147888"/>
              <a:ext cx="314508" cy="308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9" tIns="45719" rIns="91439" bIns="45719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6" dirty="0">
                  <a:latin typeface="Arial" pitchFamily="-104" charset="0"/>
                </a:rPr>
                <a:t>A</a:t>
              </a:r>
            </a:p>
          </p:txBody>
        </p:sp>
        <p:sp>
          <p:nvSpPr>
            <p:cNvPr id="206915" name="Text Box 67"/>
            <p:cNvSpPr txBox="1">
              <a:spLocks noChangeArrowheads="1"/>
            </p:cNvSpPr>
            <p:nvPr/>
          </p:nvSpPr>
          <p:spPr bwMode="auto">
            <a:xfrm>
              <a:off x="6264996" y="2147888"/>
              <a:ext cx="314508" cy="308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9" tIns="45719" rIns="91439" bIns="45719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6" dirty="0">
                  <a:latin typeface="Arial" pitchFamily="-104" charset="0"/>
                </a:rPr>
                <a:t>B</a:t>
              </a:r>
            </a:p>
          </p:txBody>
        </p:sp>
        <p:sp>
          <p:nvSpPr>
            <p:cNvPr id="206916" name="Text Box 68"/>
            <p:cNvSpPr txBox="1">
              <a:spLocks noChangeArrowheads="1"/>
            </p:cNvSpPr>
            <p:nvPr/>
          </p:nvSpPr>
          <p:spPr bwMode="auto">
            <a:xfrm>
              <a:off x="7061709" y="2147888"/>
              <a:ext cx="314508" cy="308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9" tIns="45719" rIns="91439" bIns="45719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6" dirty="0">
                  <a:latin typeface="Arial" pitchFamily="-104" charset="0"/>
                </a:rPr>
                <a:t>C</a:t>
              </a:r>
            </a:p>
          </p:txBody>
        </p:sp>
        <p:sp>
          <p:nvSpPr>
            <p:cNvPr id="206917" name="Text Box 69"/>
            <p:cNvSpPr txBox="1">
              <a:spLocks noChangeArrowheads="1"/>
            </p:cNvSpPr>
            <p:nvPr/>
          </p:nvSpPr>
          <p:spPr bwMode="auto">
            <a:xfrm>
              <a:off x="7823708" y="2147888"/>
              <a:ext cx="314508" cy="308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9" tIns="45719" rIns="91439" bIns="45719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6" dirty="0">
                  <a:latin typeface="Arial" pitchFamily="-104" charset="0"/>
                </a:rPr>
                <a:t>D</a:t>
              </a:r>
            </a:p>
          </p:txBody>
        </p:sp>
        <p:grpSp>
          <p:nvGrpSpPr>
            <p:cNvPr id="9" name="Group 70"/>
            <p:cNvGrpSpPr>
              <a:grpSpLocks/>
            </p:cNvGrpSpPr>
            <p:nvPr/>
          </p:nvGrpSpPr>
          <p:grpSpPr bwMode="auto">
            <a:xfrm>
              <a:off x="1676400" y="4800600"/>
              <a:ext cx="7162800" cy="838200"/>
              <a:chOff x="1104" y="2784"/>
              <a:chExt cx="4512" cy="528"/>
            </a:xfrm>
          </p:grpSpPr>
          <p:grpSp>
            <p:nvGrpSpPr>
              <p:cNvPr id="10" name="Group 71"/>
              <p:cNvGrpSpPr>
                <a:grpSpLocks/>
              </p:cNvGrpSpPr>
              <p:nvPr/>
            </p:nvGrpSpPr>
            <p:grpSpPr bwMode="auto">
              <a:xfrm>
                <a:off x="1104" y="2784"/>
                <a:ext cx="4512" cy="528"/>
                <a:chOff x="1104" y="2784"/>
                <a:chExt cx="4512" cy="528"/>
              </a:xfrm>
            </p:grpSpPr>
            <p:sp>
              <p:nvSpPr>
                <p:cNvPr id="206920" name="Line 72"/>
                <p:cNvSpPr>
                  <a:spLocks noChangeShapeType="1"/>
                </p:cNvSpPr>
                <p:nvPr/>
              </p:nvSpPr>
              <p:spPr bwMode="auto">
                <a:xfrm>
                  <a:off x="1104" y="2928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87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06921" name="Line 73"/>
                <p:cNvSpPr>
                  <a:spLocks noChangeShapeType="1"/>
                </p:cNvSpPr>
                <p:nvPr/>
              </p:nvSpPr>
              <p:spPr bwMode="auto">
                <a:xfrm>
                  <a:off x="1104" y="2928"/>
                  <a:ext cx="2112" cy="0"/>
                </a:xfrm>
                <a:prstGeom prst="line">
                  <a:avLst/>
                </a:prstGeom>
                <a:noFill/>
                <a:ln w="1587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87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06922" name="Line 74"/>
                <p:cNvSpPr>
                  <a:spLocks noChangeShapeType="1"/>
                </p:cNvSpPr>
                <p:nvPr/>
              </p:nvSpPr>
              <p:spPr bwMode="auto">
                <a:xfrm>
                  <a:off x="1104" y="3072"/>
                  <a:ext cx="2208" cy="0"/>
                </a:xfrm>
                <a:prstGeom prst="line">
                  <a:avLst/>
                </a:prstGeom>
                <a:noFill/>
                <a:ln w="1587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87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06923" name="Line 75"/>
                <p:cNvSpPr>
                  <a:spLocks noChangeShapeType="1"/>
                </p:cNvSpPr>
                <p:nvPr/>
              </p:nvSpPr>
              <p:spPr bwMode="auto">
                <a:xfrm rot="10800000">
                  <a:off x="5616" y="2928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87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06924" name="Line 76"/>
                <p:cNvSpPr>
                  <a:spLocks noChangeShapeType="1"/>
                </p:cNvSpPr>
                <p:nvPr/>
              </p:nvSpPr>
              <p:spPr bwMode="auto">
                <a:xfrm rot="10800000" flipH="1" flipV="1">
                  <a:off x="3456" y="3072"/>
                  <a:ext cx="2160" cy="0"/>
                </a:xfrm>
                <a:prstGeom prst="line">
                  <a:avLst/>
                </a:prstGeom>
                <a:noFill/>
                <a:ln w="1587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87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06925" name="Line 77"/>
                <p:cNvSpPr>
                  <a:spLocks noChangeShapeType="1"/>
                </p:cNvSpPr>
                <p:nvPr/>
              </p:nvSpPr>
              <p:spPr bwMode="auto">
                <a:xfrm rot="10800000">
                  <a:off x="3408" y="2928"/>
                  <a:ext cx="2208" cy="0"/>
                </a:xfrm>
                <a:prstGeom prst="line">
                  <a:avLst/>
                </a:prstGeom>
                <a:noFill/>
                <a:ln w="1587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87">
                    <a:solidFill>
                      <a:schemeClr val="bg2"/>
                    </a:solidFill>
                  </a:endParaRPr>
                </a:p>
              </p:txBody>
            </p:sp>
            <p:grpSp>
              <p:nvGrpSpPr>
                <p:cNvPr id="11" name="Group 78"/>
                <p:cNvGrpSpPr>
                  <a:grpSpLocks/>
                </p:cNvGrpSpPr>
                <p:nvPr/>
              </p:nvGrpSpPr>
              <p:grpSpPr bwMode="auto">
                <a:xfrm>
                  <a:off x="3216" y="2784"/>
                  <a:ext cx="96" cy="528"/>
                  <a:chOff x="2544" y="3168"/>
                  <a:chExt cx="96" cy="528"/>
                </a:xfrm>
              </p:grpSpPr>
              <p:sp>
                <p:nvSpPr>
                  <p:cNvPr id="206927" name="Line 7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44" y="3168"/>
                    <a:ext cx="48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 sz="1687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206928" name="Line 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44" y="336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 sz="1687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206929" name="Line 8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92" y="3360"/>
                    <a:ext cx="48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 sz="1687">
                      <a:solidFill>
                        <a:schemeClr val="bg2"/>
                      </a:solidFill>
                    </a:endParaRPr>
                  </a:p>
                </p:txBody>
              </p:sp>
            </p:grpSp>
            <p:grpSp>
              <p:nvGrpSpPr>
                <p:cNvPr id="12" name="Group 82"/>
                <p:cNvGrpSpPr>
                  <a:grpSpLocks/>
                </p:cNvGrpSpPr>
                <p:nvPr/>
              </p:nvGrpSpPr>
              <p:grpSpPr bwMode="auto">
                <a:xfrm>
                  <a:off x="3360" y="2784"/>
                  <a:ext cx="96" cy="528"/>
                  <a:chOff x="2544" y="3168"/>
                  <a:chExt cx="96" cy="528"/>
                </a:xfrm>
              </p:grpSpPr>
              <p:sp>
                <p:nvSpPr>
                  <p:cNvPr id="206931" name="Line 8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44" y="3168"/>
                    <a:ext cx="48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 sz="1687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206932" name="Line 8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44" y="336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 sz="1687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206933" name="Line 8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92" y="3360"/>
                    <a:ext cx="48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 sz="1687">
                      <a:solidFill>
                        <a:schemeClr val="bg2"/>
                      </a:solidFill>
                    </a:endParaRPr>
                  </a:p>
                </p:txBody>
              </p:sp>
            </p:grpSp>
          </p:grpSp>
          <p:sp>
            <p:nvSpPr>
              <p:cNvPr id="206934" name="Line 86"/>
              <p:cNvSpPr>
                <a:spLocks noChangeShapeType="1"/>
              </p:cNvSpPr>
              <p:nvPr/>
            </p:nvSpPr>
            <p:spPr bwMode="auto">
              <a:xfrm>
                <a:off x="1536" y="292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>
                  <a:solidFill>
                    <a:schemeClr val="bg2"/>
                  </a:solidFill>
                </a:endParaRPr>
              </a:p>
            </p:txBody>
          </p:sp>
          <p:sp>
            <p:nvSpPr>
              <p:cNvPr id="206935" name="Line 87"/>
              <p:cNvSpPr>
                <a:spLocks noChangeShapeType="1"/>
              </p:cNvSpPr>
              <p:nvPr/>
            </p:nvSpPr>
            <p:spPr bwMode="auto">
              <a:xfrm>
                <a:off x="1968" y="292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>
                  <a:solidFill>
                    <a:schemeClr val="bg2"/>
                  </a:solidFill>
                </a:endParaRPr>
              </a:p>
            </p:txBody>
          </p:sp>
          <p:sp>
            <p:nvSpPr>
              <p:cNvPr id="206936" name="Line 88"/>
              <p:cNvSpPr>
                <a:spLocks noChangeShapeType="1"/>
              </p:cNvSpPr>
              <p:nvPr/>
            </p:nvSpPr>
            <p:spPr bwMode="auto">
              <a:xfrm>
                <a:off x="2400" y="292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>
                  <a:solidFill>
                    <a:schemeClr val="bg2"/>
                  </a:solidFill>
                </a:endParaRPr>
              </a:p>
            </p:txBody>
          </p:sp>
          <p:sp>
            <p:nvSpPr>
              <p:cNvPr id="206937" name="Line 89"/>
              <p:cNvSpPr>
                <a:spLocks noChangeShapeType="1"/>
              </p:cNvSpPr>
              <p:nvPr/>
            </p:nvSpPr>
            <p:spPr bwMode="auto">
              <a:xfrm>
                <a:off x="2832" y="292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>
                  <a:solidFill>
                    <a:schemeClr val="bg2"/>
                  </a:solidFill>
                </a:endParaRPr>
              </a:p>
            </p:txBody>
          </p:sp>
          <p:sp>
            <p:nvSpPr>
              <p:cNvPr id="206938" name="Line 90"/>
              <p:cNvSpPr>
                <a:spLocks noChangeShapeType="1"/>
              </p:cNvSpPr>
              <p:nvPr/>
            </p:nvSpPr>
            <p:spPr bwMode="auto">
              <a:xfrm>
                <a:off x="5184" y="292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>
                  <a:solidFill>
                    <a:schemeClr val="bg2"/>
                  </a:solidFill>
                </a:endParaRPr>
              </a:p>
            </p:txBody>
          </p:sp>
          <p:sp>
            <p:nvSpPr>
              <p:cNvPr id="206939" name="Line 91"/>
              <p:cNvSpPr>
                <a:spLocks noChangeShapeType="1"/>
              </p:cNvSpPr>
              <p:nvPr/>
            </p:nvSpPr>
            <p:spPr bwMode="auto">
              <a:xfrm>
                <a:off x="4752" y="292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>
                  <a:solidFill>
                    <a:schemeClr val="bg2"/>
                  </a:solidFill>
                </a:endParaRPr>
              </a:p>
            </p:txBody>
          </p:sp>
          <p:sp>
            <p:nvSpPr>
              <p:cNvPr id="206940" name="Line 92"/>
              <p:cNvSpPr>
                <a:spLocks noChangeShapeType="1"/>
              </p:cNvSpPr>
              <p:nvPr/>
            </p:nvSpPr>
            <p:spPr bwMode="auto">
              <a:xfrm>
                <a:off x="4272" y="292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>
                  <a:solidFill>
                    <a:schemeClr val="bg2"/>
                  </a:solidFill>
                </a:endParaRPr>
              </a:p>
            </p:txBody>
          </p:sp>
          <p:sp>
            <p:nvSpPr>
              <p:cNvPr id="206941" name="Line 93"/>
              <p:cNvSpPr>
                <a:spLocks noChangeShapeType="1"/>
              </p:cNvSpPr>
              <p:nvPr/>
            </p:nvSpPr>
            <p:spPr bwMode="auto">
              <a:xfrm>
                <a:off x="3792" y="292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206942" name="Text Box 94"/>
            <p:cNvSpPr txBox="1">
              <a:spLocks noChangeArrowheads="1"/>
            </p:cNvSpPr>
            <p:nvPr/>
          </p:nvSpPr>
          <p:spPr bwMode="auto">
            <a:xfrm>
              <a:off x="1861112" y="4724401"/>
              <a:ext cx="314508" cy="308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9" tIns="45719" rIns="91439" bIns="45719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6" dirty="0">
                  <a:solidFill>
                    <a:schemeClr val="bg2"/>
                  </a:solidFill>
                  <a:latin typeface="Arial" pitchFamily="-104" charset="0"/>
                </a:rPr>
                <a:t>A</a:t>
              </a:r>
            </a:p>
          </p:txBody>
        </p:sp>
        <p:sp>
          <p:nvSpPr>
            <p:cNvPr id="206943" name="Text Box 95"/>
            <p:cNvSpPr txBox="1">
              <a:spLocks noChangeArrowheads="1"/>
            </p:cNvSpPr>
            <p:nvPr/>
          </p:nvSpPr>
          <p:spPr bwMode="auto">
            <a:xfrm>
              <a:off x="2559771" y="4724401"/>
              <a:ext cx="314508" cy="308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9" tIns="45719" rIns="91439" bIns="45719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6" dirty="0">
                  <a:solidFill>
                    <a:schemeClr val="bg2"/>
                  </a:solidFill>
                  <a:latin typeface="Arial" pitchFamily="-104" charset="0"/>
                </a:rPr>
                <a:t>B</a:t>
              </a:r>
            </a:p>
          </p:txBody>
        </p:sp>
        <p:sp>
          <p:nvSpPr>
            <p:cNvPr id="206944" name="Text Box 96"/>
            <p:cNvSpPr txBox="1">
              <a:spLocks noChangeArrowheads="1"/>
            </p:cNvSpPr>
            <p:nvPr/>
          </p:nvSpPr>
          <p:spPr bwMode="auto">
            <a:xfrm>
              <a:off x="3199321" y="4724401"/>
              <a:ext cx="314508" cy="308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9" tIns="45719" rIns="91439" bIns="45719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6" dirty="0">
                  <a:solidFill>
                    <a:schemeClr val="bg2"/>
                  </a:solidFill>
                  <a:latin typeface="Arial" pitchFamily="-104" charset="0"/>
                </a:rPr>
                <a:t>C</a:t>
              </a:r>
            </a:p>
          </p:txBody>
        </p:sp>
        <p:sp>
          <p:nvSpPr>
            <p:cNvPr id="206945" name="Text Box 97"/>
            <p:cNvSpPr txBox="1">
              <a:spLocks noChangeArrowheads="1"/>
            </p:cNvSpPr>
            <p:nvPr/>
          </p:nvSpPr>
          <p:spPr bwMode="auto">
            <a:xfrm>
              <a:off x="3953383" y="4724401"/>
              <a:ext cx="314508" cy="308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9" tIns="45719" rIns="91439" bIns="45719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6" dirty="0">
                  <a:solidFill>
                    <a:schemeClr val="bg2"/>
                  </a:solidFill>
                  <a:latin typeface="Arial" pitchFamily="-104" charset="0"/>
                </a:rPr>
                <a:t>D</a:t>
              </a:r>
            </a:p>
          </p:txBody>
        </p:sp>
        <p:sp>
          <p:nvSpPr>
            <p:cNvPr id="206946" name="Text Box 98"/>
            <p:cNvSpPr txBox="1">
              <a:spLocks noChangeArrowheads="1"/>
            </p:cNvSpPr>
            <p:nvPr/>
          </p:nvSpPr>
          <p:spPr bwMode="auto">
            <a:xfrm>
              <a:off x="4647334" y="4724401"/>
              <a:ext cx="304890" cy="308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9" tIns="45719" rIns="91439" bIns="45719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6" dirty="0">
                  <a:solidFill>
                    <a:schemeClr val="bg2"/>
                  </a:solidFill>
                  <a:latin typeface="Arial" pitchFamily="-104" charset="0"/>
                </a:rPr>
                <a:t>E</a:t>
              </a:r>
            </a:p>
          </p:txBody>
        </p:sp>
        <p:sp>
          <p:nvSpPr>
            <p:cNvPr id="206947" name="Text Box 99"/>
            <p:cNvSpPr txBox="1">
              <a:spLocks noChangeArrowheads="1"/>
            </p:cNvSpPr>
            <p:nvPr/>
          </p:nvSpPr>
          <p:spPr bwMode="auto">
            <a:xfrm>
              <a:off x="5485209" y="4724401"/>
              <a:ext cx="295272" cy="308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9" tIns="45719" rIns="91439" bIns="45719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6" dirty="0">
                  <a:solidFill>
                    <a:schemeClr val="bg2"/>
                  </a:solidFill>
                  <a:latin typeface="Arial" pitchFamily="-104" charset="0"/>
                </a:rPr>
                <a:t>L</a:t>
              </a:r>
            </a:p>
          </p:txBody>
        </p:sp>
        <p:sp>
          <p:nvSpPr>
            <p:cNvPr id="206948" name="Text Box 100"/>
            <p:cNvSpPr txBox="1">
              <a:spLocks noChangeArrowheads="1"/>
            </p:cNvSpPr>
            <p:nvPr/>
          </p:nvSpPr>
          <p:spPr bwMode="auto">
            <a:xfrm>
              <a:off x="6135726" y="4724401"/>
              <a:ext cx="335346" cy="308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9" tIns="45719" rIns="91439" bIns="45719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6" dirty="0">
                  <a:solidFill>
                    <a:schemeClr val="bg2"/>
                  </a:solidFill>
                  <a:latin typeface="Arial" pitchFamily="-104" charset="0"/>
                </a:rPr>
                <a:t>M</a:t>
              </a:r>
            </a:p>
          </p:txBody>
        </p:sp>
        <p:sp>
          <p:nvSpPr>
            <p:cNvPr id="206949" name="Text Box 101"/>
            <p:cNvSpPr txBox="1">
              <a:spLocks noChangeArrowheads="1"/>
            </p:cNvSpPr>
            <p:nvPr/>
          </p:nvSpPr>
          <p:spPr bwMode="auto">
            <a:xfrm>
              <a:off x="6896608" y="4724401"/>
              <a:ext cx="314508" cy="308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9" tIns="45719" rIns="91439" bIns="45719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6" dirty="0">
                  <a:solidFill>
                    <a:schemeClr val="bg2"/>
                  </a:solidFill>
                  <a:latin typeface="Arial" pitchFamily="-104" charset="0"/>
                </a:rPr>
                <a:t>N</a:t>
              </a:r>
            </a:p>
          </p:txBody>
        </p:sp>
        <p:sp>
          <p:nvSpPr>
            <p:cNvPr id="206950" name="Text Box 102"/>
            <p:cNvSpPr txBox="1">
              <a:spLocks noChangeArrowheads="1"/>
            </p:cNvSpPr>
            <p:nvPr/>
          </p:nvSpPr>
          <p:spPr bwMode="auto">
            <a:xfrm>
              <a:off x="7650414" y="4724401"/>
              <a:ext cx="324126" cy="308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9" tIns="45719" rIns="91439" bIns="45719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6" dirty="0">
                  <a:solidFill>
                    <a:schemeClr val="bg2"/>
                  </a:solidFill>
                  <a:latin typeface="Arial" pitchFamily="-104" charset="0"/>
                </a:rPr>
                <a:t>O</a:t>
              </a:r>
            </a:p>
          </p:txBody>
        </p:sp>
        <p:sp>
          <p:nvSpPr>
            <p:cNvPr id="206951" name="Text Box 103"/>
            <p:cNvSpPr txBox="1">
              <a:spLocks noChangeArrowheads="1"/>
            </p:cNvSpPr>
            <p:nvPr/>
          </p:nvSpPr>
          <p:spPr bwMode="auto">
            <a:xfrm>
              <a:off x="8327159" y="4724401"/>
              <a:ext cx="304890" cy="308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9" tIns="45719" rIns="91439" bIns="45719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6" dirty="0">
                  <a:solidFill>
                    <a:schemeClr val="bg2"/>
                  </a:solidFill>
                  <a:latin typeface="Arial" pitchFamily="-104" charset="0"/>
                </a:rPr>
                <a:t>P</a:t>
              </a:r>
            </a:p>
          </p:txBody>
        </p:sp>
        <p:sp>
          <p:nvSpPr>
            <p:cNvPr id="206952" name="Text Box 104"/>
            <p:cNvSpPr txBox="1">
              <a:spLocks noChangeArrowheads="1"/>
            </p:cNvSpPr>
            <p:nvPr/>
          </p:nvSpPr>
          <p:spPr bwMode="auto">
            <a:xfrm>
              <a:off x="613836" y="6110288"/>
              <a:ext cx="1811712" cy="373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9" tIns="45719" rIns="91439" bIns="45719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28" dirty="0">
                  <a:latin typeface="Arial" pitchFamily="-104" charset="0"/>
                </a:rPr>
                <a:t>Direct mapped</a:t>
              </a:r>
            </a:p>
          </p:txBody>
        </p:sp>
        <p:sp>
          <p:nvSpPr>
            <p:cNvPr id="206953" name="Text Box 105"/>
            <p:cNvSpPr txBox="1">
              <a:spLocks noChangeArrowheads="1"/>
            </p:cNvSpPr>
            <p:nvPr/>
          </p:nvSpPr>
          <p:spPr bwMode="auto">
            <a:xfrm>
              <a:off x="1578228" y="5257801"/>
              <a:ext cx="2058575" cy="373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9" tIns="45719" rIns="91439" bIns="45719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28" dirty="0">
                  <a:solidFill>
                    <a:schemeClr val="bg2"/>
                  </a:solidFill>
                  <a:latin typeface="Arial" pitchFamily="-104" charset="0"/>
                </a:rPr>
                <a:t>Fully associative</a:t>
              </a:r>
            </a:p>
          </p:txBody>
        </p:sp>
        <p:sp>
          <p:nvSpPr>
            <p:cNvPr id="206954" name="Text Box 106"/>
            <p:cNvSpPr txBox="1">
              <a:spLocks noChangeArrowheads="1"/>
            </p:cNvSpPr>
            <p:nvPr/>
          </p:nvSpPr>
          <p:spPr bwMode="auto">
            <a:xfrm>
              <a:off x="2583102" y="4281488"/>
              <a:ext cx="2887583" cy="373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9" tIns="45719" rIns="91439" bIns="45719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28" dirty="0">
                  <a:latin typeface="Arial" pitchFamily="-104" charset="0"/>
                </a:rPr>
                <a:t>Two-way set associative</a:t>
              </a:r>
            </a:p>
          </p:txBody>
        </p:sp>
        <p:sp>
          <p:nvSpPr>
            <p:cNvPr id="206955" name="Text Box 107"/>
            <p:cNvSpPr txBox="1">
              <a:spLocks noChangeArrowheads="1"/>
            </p:cNvSpPr>
            <p:nvPr/>
          </p:nvSpPr>
          <p:spPr bwMode="auto">
            <a:xfrm>
              <a:off x="5232115" y="3322639"/>
              <a:ext cx="2956256" cy="373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9" tIns="45719" rIns="91439" bIns="45719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28" dirty="0">
                  <a:latin typeface="Arial" pitchFamily="-104" charset="0"/>
                </a:rPr>
                <a:t>Four-way set associative</a:t>
              </a:r>
            </a:p>
          </p:txBody>
        </p:sp>
        <p:sp>
          <p:nvSpPr>
            <p:cNvPr id="206962" name="Text Box 114"/>
            <p:cNvSpPr txBox="1">
              <a:spLocks noChangeArrowheads="1"/>
            </p:cNvSpPr>
            <p:nvPr/>
          </p:nvSpPr>
          <p:spPr bwMode="auto">
            <a:xfrm>
              <a:off x="4211656" y="5853113"/>
              <a:ext cx="4110419" cy="936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9" tIns="45719" rIns="91439" bIns="45719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28" i="1" dirty="0">
                  <a:latin typeface="Arial" pitchFamily="-104" charset="0"/>
                </a:rPr>
                <a:t>Lookup</a:t>
              </a:r>
              <a:r>
                <a:rPr lang="en-US" sz="1828" dirty="0">
                  <a:latin typeface="Arial" pitchFamily="-104" charset="0"/>
                </a:rPr>
                <a:t> </a:t>
              </a:r>
            </a:p>
            <a:p>
              <a:pPr eaLnBrk="1" hangingPunct="1">
                <a:buFontTx/>
                <a:buChar char="•"/>
              </a:pPr>
              <a:r>
                <a:rPr lang="en-US" sz="1828" dirty="0">
                  <a:latin typeface="Arial" pitchFamily="-104" charset="0"/>
                </a:rPr>
                <a:t> Calculate set (tag % </a:t>
              </a:r>
              <a:r>
                <a:rPr lang="en-US" sz="1828" dirty="0" err="1">
                  <a:latin typeface="Arial" pitchFamily="-104" charset="0"/>
                </a:rPr>
                <a:t>num_sets</a:t>
              </a:r>
              <a:r>
                <a:rPr lang="en-US" sz="1828" dirty="0">
                  <a:latin typeface="Arial" pitchFamily="-104" charset="0"/>
                </a:rPr>
                <a:t>)</a:t>
              </a:r>
            </a:p>
            <a:p>
              <a:pPr eaLnBrk="1" hangingPunct="1">
                <a:buFontTx/>
                <a:buChar char="•"/>
              </a:pPr>
              <a:r>
                <a:rPr lang="en-US" sz="1828" dirty="0">
                  <a:latin typeface="Arial" pitchFamily="-104" charset="0"/>
                </a:rPr>
                <a:t> Search for tag within resulting set</a:t>
              </a:r>
            </a:p>
          </p:txBody>
        </p:sp>
        <p:sp>
          <p:nvSpPr>
            <p:cNvPr id="206963" name="Oval 115"/>
            <p:cNvSpPr>
              <a:spLocks noChangeArrowheads="1"/>
            </p:cNvSpPr>
            <p:nvPr/>
          </p:nvSpPr>
          <p:spPr bwMode="auto">
            <a:xfrm>
              <a:off x="2362200" y="3505200"/>
              <a:ext cx="2057400" cy="381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endParaRPr lang="en-US" sz="1687"/>
            </a:p>
          </p:txBody>
        </p:sp>
        <p:sp>
          <p:nvSpPr>
            <p:cNvPr id="206964" name="Line 116"/>
            <p:cNvSpPr>
              <a:spLocks noChangeShapeType="1"/>
            </p:cNvSpPr>
            <p:nvPr/>
          </p:nvSpPr>
          <p:spPr bwMode="auto">
            <a:xfrm flipH="1" flipV="1">
              <a:off x="4419600" y="3733800"/>
              <a:ext cx="45720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lIns="91439" tIns="45719" rIns="91439" bIns="45719">
              <a:prstTxWarp prst="textNoShape">
                <a:avLst/>
              </a:prstTxWarp>
            </a:bodyPr>
            <a:lstStyle/>
            <a:p>
              <a:endParaRPr lang="en-US" sz="1687"/>
            </a:p>
          </p:txBody>
        </p:sp>
        <p:sp>
          <p:nvSpPr>
            <p:cNvPr id="206965" name="Text Box 117"/>
            <p:cNvSpPr txBox="1">
              <a:spLocks noChangeArrowheads="1"/>
            </p:cNvSpPr>
            <p:nvPr/>
          </p:nvSpPr>
          <p:spPr bwMode="auto">
            <a:xfrm>
              <a:off x="4856175" y="3770313"/>
              <a:ext cx="550149" cy="373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9" tIns="45719" rIns="91439" bIns="45719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28" dirty="0">
                  <a:latin typeface="Arial" pitchFamily="-104" charset="0"/>
                </a:rPr>
                <a:t>Set</a:t>
              </a:r>
            </a:p>
          </p:txBody>
        </p:sp>
        <p:grpSp>
          <p:nvGrpSpPr>
            <p:cNvPr id="13" name="Group 118"/>
            <p:cNvGrpSpPr>
              <a:grpSpLocks/>
            </p:cNvGrpSpPr>
            <p:nvPr/>
          </p:nvGrpSpPr>
          <p:grpSpPr bwMode="auto">
            <a:xfrm>
              <a:off x="2133600" y="2470150"/>
              <a:ext cx="381000" cy="1219200"/>
              <a:chOff x="1344" y="1536"/>
              <a:chExt cx="240" cy="768"/>
            </a:xfrm>
          </p:grpSpPr>
          <p:sp>
            <p:nvSpPr>
              <p:cNvPr id="206967" name="Line 119"/>
              <p:cNvSpPr>
                <a:spLocks noChangeShapeType="1"/>
              </p:cNvSpPr>
              <p:nvPr/>
            </p:nvSpPr>
            <p:spPr bwMode="auto">
              <a:xfrm>
                <a:off x="1344" y="1536"/>
                <a:ext cx="0" cy="7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  <p:sp>
            <p:nvSpPr>
              <p:cNvPr id="206968" name="Line 120"/>
              <p:cNvSpPr>
                <a:spLocks noChangeShapeType="1"/>
              </p:cNvSpPr>
              <p:nvPr/>
            </p:nvSpPr>
            <p:spPr bwMode="auto">
              <a:xfrm>
                <a:off x="1344" y="230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/>
              </a:p>
            </p:txBody>
          </p:sp>
        </p:grpSp>
        <p:sp>
          <p:nvSpPr>
            <p:cNvPr id="206969" name="Text Box 121"/>
            <p:cNvSpPr txBox="1">
              <a:spLocks noChangeArrowheads="1"/>
            </p:cNvSpPr>
            <p:nvPr/>
          </p:nvSpPr>
          <p:spPr bwMode="auto">
            <a:xfrm rot="16200000">
              <a:off x="1587465" y="2867537"/>
              <a:ext cx="795409" cy="373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9" tIns="45719" rIns="91439" bIns="45719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28" dirty="0">
                  <a:latin typeface="Arial" pitchFamily="-104" charset="0"/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479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TLB Associativity Trade-offs</a:t>
            </a:r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0710" y="1828802"/>
            <a:ext cx="7942242" cy="4297363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Higher associativity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+    Better utilization, fewer collisions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dirty="0"/>
              <a:t> Slower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dirty="0"/>
              <a:t> More hardware</a:t>
            </a:r>
          </a:p>
          <a:p>
            <a:pPr>
              <a:lnSpc>
                <a:spcPct val="90000"/>
              </a:lnSpc>
            </a:pPr>
            <a:r>
              <a:rPr lang="en-US" dirty="0"/>
              <a:t>Lower associativity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+   Fast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+   Simple, less hardware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dirty="0"/>
              <a:t> Greater chance of collisions</a:t>
            </a:r>
          </a:p>
          <a:p>
            <a:pPr lvl="1">
              <a:lnSpc>
                <a:spcPct val="90000"/>
              </a:lnSpc>
              <a:buFontTx/>
              <a:buChar char="–"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TLBs usually fully associative</a:t>
            </a:r>
          </a:p>
        </p:txBody>
      </p:sp>
    </p:spTree>
    <p:extLst>
      <p:ext uri="{BB962C8B-B14F-4D97-AF65-F5344CB8AC3E}">
        <p14:creationId xmlns:p14="http://schemas.microsoft.com/office/powerpoint/2010/main" val="528498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>
            <a:spLocks noGrp="1"/>
          </p:cNvSpPr>
          <p:nvPr>
            <p:ph type="title"/>
          </p:nvPr>
        </p:nvSpPr>
        <p:spPr>
          <a:xfrm>
            <a:off x="255281" y="307396"/>
            <a:ext cx="7591425" cy="762000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  <a:cs typeface="Calibri" panose="020F0502020204030204" pitchFamily="34" charset="0"/>
              </a:rPr>
              <a:t>Array Iterator (w/ TLB)</a:t>
            </a:r>
          </a:p>
        </p:txBody>
      </p:sp>
      <p:sp>
        <p:nvSpPr>
          <p:cNvPr id="997" name="Shape 997"/>
          <p:cNvSpPr>
            <a:spLocks noGrp="1"/>
          </p:cNvSpPr>
          <p:nvPr>
            <p:ph type="body" idx="4294967295"/>
          </p:nvPr>
        </p:nvSpPr>
        <p:spPr>
          <a:xfrm>
            <a:off x="1115616" y="1556792"/>
            <a:ext cx="5870757" cy="1734220"/>
          </a:xfrm>
          <a:prstGeom prst="rect">
            <a:avLst/>
          </a:prstGeom>
        </p:spPr>
        <p:txBody>
          <a:bodyPr anchor="ctr"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000" b="0" dirty="0">
                <a:ea typeface="Courier"/>
                <a:cs typeface="Calibri" panose="020F0502020204030204" pitchFamily="34" charset="0"/>
                <a:sym typeface="Courier"/>
              </a:rPr>
              <a:t>int sum = 0;</a:t>
            </a:r>
            <a:endParaRPr lang="en-US" sz="2000" b="0" dirty="0">
              <a:ea typeface="Courier"/>
              <a:cs typeface="Calibri" panose="020F0502020204030204" pitchFamily="34" charset="0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000" b="0" dirty="0">
                <a:ea typeface="Courier"/>
                <a:cs typeface="Calibri" panose="020F0502020204030204" pitchFamily="34" charset="0"/>
                <a:sym typeface="Courier"/>
              </a:rPr>
              <a:t>for (i</a:t>
            </a:r>
            <a:r>
              <a:rPr lang="en-US" sz="2000" b="0" dirty="0">
                <a:ea typeface="Courier"/>
                <a:cs typeface="Calibri" panose="020F0502020204030204" pitchFamily="34" charset="0"/>
                <a:sym typeface="Courier"/>
              </a:rPr>
              <a:t> </a:t>
            </a:r>
            <a:r>
              <a:rPr sz="2000" b="0" dirty="0">
                <a:ea typeface="Courier"/>
                <a:cs typeface="Calibri" panose="020F0502020204030204" pitchFamily="34" charset="0"/>
                <a:sym typeface="Courier"/>
              </a:rPr>
              <a:t>=</a:t>
            </a:r>
            <a:r>
              <a:rPr lang="en-US" sz="2000" b="0" dirty="0">
                <a:ea typeface="Courier"/>
                <a:cs typeface="Calibri" panose="020F0502020204030204" pitchFamily="34" charset="0"/>
                <a:sym typeface="Courier"/>
              </a:rPr>
              <a:t> </a:t>
            </a:r>
            <a:r>
              <a:rPr sz="2000" b="0" dirty="0">
                <a:ea typeface="Courier"/>
                <a:cs typeface="Calibri" panose="020F0502020204030204" pitchFamily="34" charset="0"/>
                <a:sym typeface="Courier"/>
              </a:rPr>
              <a:t>0; i</a:t>
            </a:r>
            <a:r>
              <a:rPr lang="en-US" sz="2000" b="0" dirty="0">
                <a:ea typeface="Courier"/>
                <a:cs typeface="Calibri" panose="020F0502020204030204" pitchFamily="34" charset="0"/>
                <a:sym typeface="Courier"/>
              </a:rPr>
              <a:t> </a:t>
            </a:r>
            <a:r>
              <a:rPr sz="2000" b="0" dirty="0">
                <a:ea typeface="Courier"/>
                <a:cs typeface="Calibri" panose="020F0502020204030204" pitchFamily="34" charset="0"/>
                <a:sym typeface="Courier"/>
              </a:rPr>
              <a:t>&lt;</a:t>
            </a:r>
            <a:r>
              <a:rPr lang="en-US" sz="2000" b="0" dirty="0">
                <a:ea typeface="Courier"/>
                <a:cs typeface="Calibri" panose="020F0502020204030204" pitchFamily="34" charset="0"/>
                <a:sym typeface="Courier"/>
              </a:rPr>
              <a:t> </a:t>
            </a:r>
            <a:r>
              <a:rPr sz="2000" b="0" dirty="0">
                <a:ea typeface="Courier"/>
                <a:cs typeface="Calibri" panose="020F0502020204030204" pitchFamily="34" charset="0"/>
                <a:sym typeface="Courier"/>
              </a:rPr>
              <a:t>2048; i++){</a:t>
            </a:r>
            <a:br>
              <a:rPr sz="2000" b="0" dirty="0">
                <a:ea typeface="Courier"/>
                <a:cs typeface="Calibri" panose="020F0502020204030204" pitchFamily="34" charset="0"/>
                <a:sym typeface="Courier"/>
              </a:rPr>
            </a:br>
            <a:r>
              <a:rPr lang="en-US" sz="2000" b="0" dirty="0">
                <a:ea typeface="Courier"/>
                <a:cs typeface="Calibri" panose="020F0502020204030204" pitchFamily="34" charset="0"/>
                <a:sym typeface="Courier"/>
              </a:rPr>
              <a:t>	</a:t>
            </a:r>
            <a:r>
              <a:rPr sz="2000" b="0" dirty="0">
                <a:ea typeface="Courier"/>
                <a:cs typeface="Calibri" panose="020F0502020204030204" pitchFamily="34" charset="0"/>
                <a:sym typeface="Courier"/>
              </a:rPr>
              <a:t>sum += </a:t>
            </a:r>
            <a:r>
              <a:rPr sz="2000" b="0" dirty="0">
                <a:solidFill>
                  <a:srgbClr val="0070C0"/>
                </a:solidFill>
                <a:ea typeface="Courier"/>
                <a:cs typeface="Calibri" panose="020F0502020204030204" pitchFamily="34" charset="0"/>
                <a:sym typeface="Courier"/>
              </a:rPr>
              <a:t>a[i]</a:t>
            </a:r>
            <a:r>
              <a:rPr sz="2000" b="0" dirty="0">
                <a:ea typeface="Courier"/>
                <a:cs typeface="Calibri" panose="020F0502020204030204" pitchFamily="34" charset="0"/>
                <a:sym typeface="Courier"/>
              </a:rPr>
              <a:t>;</a:t>
            </a:r>
            <a:endParaRPr lang="en-US" sz="2000" b="0" dirty="0">
              <a:ea typeface="Courier"/>
              <a:cs typeface="Calibri" panose="020F0502020204030204" pitchFamily="34" charset="0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000" b="0" dirty="0">
                <a:ea typeface="Courier"/>
                <a:cs typeface="Calibri" panose="020F0502020204030204" pitchFamily="34" charset="0"/>
                <a:sym typeface="Courier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6" y="3429000"/>
            <a:ext cx="5400541" cy="2819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Assume following virtual address stream: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load 0x1000</a:t>
            </a:r>
            <a:b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load 0x1004</a:t>
            </a:r>
            <a:b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load 0x1008</a:t>
            </a:r>
            <a:b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load 0x100C</a:t>
            </a:r>
            <a:b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43993" y="4265805"/>
            <a:ext cx="3164905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will TLB behavior look like?</a:t>
            </a:r>
          </a:p>
        </p:txBody>
      </p:sp>
    </p:spTree>
    <p:extLst>
      <p:ext uri="{BB962C8B-B14F-4D97-AF65-F5344CB8AC3E}">
        <p14:creationId xmlns:p14="http://schemas.microsoft.com/office/powerpoint/2010/main" val="194223812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Shape 1460"/>
          <p:cNvSpPr/>
          <p:nvPr/>
        </p:nvSpPr>
        <p:spPr>
          <a:xfrm>
            <a:off x="5837498" y="1327774"/>
            <a:ext cx="314506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66" dirty="0"/>
              <a:t>Virt</a:t>
            </a:r>
          </a:p>
        </p:txBody>
      </p:sp>
      <p:sp>
        <p:nvSpPr>
          <p:cNvPr id="1461" name="Shape 1461"/>
          <p:cNvSpPr/>
          <p:nvPr/>
        </p:nvSpPr>
        <p:spPr>
          <a:xfrm>
            <a:off x="7662107" y="1320617"/>
            <a:ext cx="434410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66" dirty="0"/>
              <a:t>Phys</a:t>
            </a:r>
          </a:p>
        </p:txBody>
      </p:sp>
      <p:sp>
        <p:nvSpPr>
          <p:cNvPr id="1462" name="Shape 1462"/>
          <p:cNvSpPr/>
          <p:nvPr/>
        </p:nvSpPr>
        <p:spPr>
          <a:xfrm flipH="1" flipV="1">
            <a:off x="2507340" y="1825841"/>
            <a:ext cx="709740" cy="84448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3" name="Shape 1463"/>
          <p:cNvSpPr/>
          <p:nvPr/>
        </p:nvSpPr>
        <p:spPr>
          <a:xfrm>
            <a:off x="688008" y="2329754"/>
            <a:ext cx="1758180" cy="535811"/>
          </a:xfrm>
          <a:prstGeom prst="rect">
            <a:avLst/>
          </a:prstGeom>
          <a:solidFill>
            <a:srgbClr val="E8A433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266" dirty="0">
                <a:latin typeface="Calibri" panose="020F0502020204030204" pitchFamily="34" charset="0"/>
                <a:cs typeface="Calibri" panose="020F0502020204030204" pitchFamily="34" charset="0"/>
              </a:rPr>
              <a:t>P1</a:t>
            </a:r>
          </a:p>
        </p:txBody>
      </p:sp>
      <p:sp>
        <p:nvSpPr>
          <p:cNvPr id="1464" name="Shape 1464"/>
          <p:cNvSpPr/>
          <p:nvPr/>
        </p:nvSpPr>
        <p:spPr>
          <a:xfrm>
            <a:off x="688008" y="2865535"/>
            <a:ext cx="1758180" cy="535810"/>
          </a:xfrm>
          <a:prstGeom prst="rect">
            <a:avLst/>
          </a:prstGeom>
          <a:solidFill>
            <a:srgbClr val="5747C1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266" dirty="0">
                <a:latin typeface="Calibri" panose="020F0502020204030204" pitchFamily="34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1465" name="Shape 1465"/>
          <p:cNvSpPr/>
          <p:nvPr/>
        </p:nvSpPr>
        <p:spPr>
          <a:xfrm>
            <a:off x="688008" y="3401317"/>
            <a:ext cx="1758180" cy="535810"/>
          </a:xfrm>
          <a:prstGeom prst="rect">
            <a:avLst/>
          </a:prstGeom>
          <a:solidFill>
            <a:srgbClr val="5747C1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266" dirty="0">
                <a:latin typeface="Calibri" panose="020F0502020204030204" pitchFamily="34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1466" name="Shape 1466"/>
          <p:cNvSpPr/>
          <p:nvPr/>
        </p:nvSpPr>
        <p:spPr>
          <a:xfrm>
            <a:off x="688008" y="3937099"/>
            <a:ext cx="1758180" cy="535810"/>
          </a:xfrm>
          <a:prstGeom prst="rect">
            <a:avLst/>
          </a:prstGeom>
          <a:solidFill>
            <a:srgbClr val="E8A433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266" dirty="0">
                <a:latin typeface="Calibri" panose="020F0502020204030204" pitchFamily="34" charset="0"/>
                <a:cs typeface="Calibri" panose="020F0502020204030204" pitchFamily="34" charset="0"/>
              </a:rPr>
              <a:t>P1</a:t>
            </a:r>
          </a:p>
        </p:txBody>
      </p:sp>
      <p:sp>
        <p:nvSpPr>
          <p:cNvPr id="1467" name="Shape 1467"/>
          <p:cNvSpPr/>
          <p:nvPr/>
        </p:nvSpPr>
        <p:spPr>
          <a:xfrm>
            <a:off x="688008" y="1793972"/>
            <a:ext cx="1758180" cy="345634"/>
          </a:xfrm>
          <a:prstGeom prst="rect">
            <a:avLst/>
          </a:prstGeom>
          <a:solidFill>
            <a:srgbClr val="53585F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>
              <a:defRPr sz="2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266" dirty="0"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</a:p>
        </p:txBody>
      </p:sp>
      <p:sp>
        <p:nvSpPr>
          <p:cNvPr id="1468" name="Shape 1468"/>
          <p:cNvSpPr/>
          <p:nvPr/>
        </p:nvSpPr>
        <p:spPr>
          <a:xfrm>
            <a:off x="688008" y="4472879"/>
            <a:ext cx="1758180" cy="535810"/>
          </a:xfrm>
          <a:prstGeom prst="rect">
            <a:avLst/>
          </a:prstGeom>
          <a:solidFill>
            <a:srgbClr val="E8A433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266" dirty="0">
                <a:latin typeface="Calibri" panose="020F0502020204030204" pitchFamily="34" charset="0"/>
                <a:cs typeface="Calibri" panose="020F0502020204030204" pitchFamily="34" charset="0"/>
              </a:rPr>
              <a:t>P1</a:t>
            </a:r>
          </a:p>
        </p:txBody>
      </p:sp>
      <p:sp>
        <p:nvSpPr>
          <p:cNvPr id="1469" name="Shape 1469"/>
          <p:cNvSpPr/>
          <p:nvPr/>
        </p:nvSpPr>
        <p:spPr>
          <a:xfrm>
            <a:off x="218673" y="3811252"/>
            <a:ext cx="448838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>
                <a:latin typeface="Calibri" panose="020F0502020204030204" pitchFamily="34" charset="0"/>
                <a:cs typeface="Calibri" panose="020F0502020204030204" pitchFamily="34" charset="0"/>
              </a:rPr>
              <a:t>16 KB</a:t>
            </a:r>
          </a:p>
        </p:txBody>
      </p:sp>
      <p:sp>
        <p:nvSpPr>
          <p:cNvPr id="1470" name="Shape 1470"/>
          <p:cNvSpPr/>
          <p:nvPr/>
        </p:nvSpPr>
        <p:spPr>
          <a:xfrm>
            <a:off x="218673" y="4320244"/>
            <a:ext cx="448838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>
                <a:latin typeface="Calibri" panose="020F0502020204030204" pitchFamily="34" charset="0"/>
                <a:cs typeface="Calibri" panose="020F0502020204030204" pitchFamily="34" charset="0"/>
              </a:rPr>
              <a:t>20 KB</a:t>
            </a:r>
          </a:p>
        </p:txBody>
      </p:sp>
      <p:sp>
        <p:nvSpPr>
          <p:cNvPr id="1471" name="Shape 1471"/>
          <p:cNvSpPr/>
          <p:nvPr/>
        </p:nvSpPr>
        <p:spPr>
          <a:xfrm>
            <a:off x="218673" y="4856025"/>
            <a:ext cx="448838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>
                <a:latin typeface="Calibri" panose="020F0502020204030204" pitchFamily="34" charset="0"/>
                <a:cs typeface="Calibri" panose="020F0502020204030204" pitchFamily="34" charset="0"/>
              </a:rPr>
              <a:t>24 KB</a:t>
            </a:r>
          </a:p>
        </p:txBody>
      </p:sp>
      <p:sp>
        <p:nvSpPr>
          <p:cNvPr id="1472" name="Shape 1472"/>
          <p:cNvSpPr/>
          <p:nvPr/>
        </p:nvSpPr>
        <p:spPr>
          <a:xfrm>
            <a:off x="292411" y="2739689"/>
            <a:ext cx="375100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>
                <a:latin typeface="Calibri" panose="020F0502020204030204" pitchFamily="34" charset="0"/>
                <a:cs typeface="Calibri" panose="020F0502020204030204" pitchFamily="34" charset="0"/>
              </a:rPr>
              <a:t>8 KB</a:t>
            </a:r>
          </a:p>
        </p:txBody>
      </p:sp>
      <p:sp>
        <p:nvSpPr>
          <p:cNvPr id="1473" name="Shape 1473"/>
          <p:cNvSpPr/>
          <p:nvPr/>
        </p:nvSpPr>
        <p:spPr>
          <a:xfrm>
            <a:off x="218673" y="3275470"/>
            <a:ext cx="448838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>
                <a:latin typeface="Calibri" panose="020F0502020204030204" pitchFamily="34" charset="0"/>
                <a:cs typeface="Calibri" panose="020F0502020204030204" pitchFamily="34" charset="0"/>
              </a:rPr>
              <a:t>12 KB</a:t>
            </a:r>
          </a:p>
        </p:txBody>
      </p:sp>
      <p:sp>
        <p:nvSpPr>
          <p:cNvPr id="1474" name="Shape 1474"/>
          <p:cNvSpPr/>
          <p:nvPr/>
        </p:nvSpPr>
        <p:spPr>
          <a:xfrm>
            <a:off x="292411" y="2203908"/>
            <a:ext cx="375100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>
                <a:latin typeface="Calibri" panose="020F0502020204030204" pitchFamily="34" charset="0"/>
                <a:cs typeface="Calibri" panose="020F0502020204030204" pitchFamily="34" charset="0"/>
              </a:rPr>
              <a:t>4 KB</a:t>
            </a:r>
          </a:p>
        </p:txBody>
      </p:sp>
      <p:sp>
        <p:nvSpPr>
          <p:cNvPr id="1475" name="Shape 1475"/>
          <p:cNvSpPr/>
          <p:nvPr/>
        </p:nvSpPr>
        <p:spPr>
          <a:xfrm>
            <a:off x="292411" y="1668127"/>
            <a:ext cx="375100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>
                <a:latin typeface="Calibri" panose="020F0502020204030204" pitchFamily="34" charset="0"/>
                <a:cs typeface="Calibri" panose="020F0502020204030204" pitchFamily="34" charset="0"/>
              </a:rPr>
              <a:t>0 KB</a:t>
            </a:r>
          </a:p>
        </p:txBody>
      </p:sp>
      <p:sp>
        <p:nvSpPr>
          <p:cNvPr id="1476" name="Shape 1476"/>
          <p:cNvSpPr/>
          <p:nvPr/>
        </p:nvSpPr>
        <p:spPr>
          <a:xfrm>
            <a:off x="688008" y="2064259"/>
            <a:ext cx="1758180" cy="265524"/>
          </a:xfrm>
          <a:prstGeom prst="rect">
            <a:avLst/>
          </a:prstGeom>
          <a:solidFill>
            <a:srgbClr val="A6AAA8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>
              <a:defRPr sz="2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266" dirty="0"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</a:p>
        </p:txBody>
      </p:sp>
      <p:sp>
        <p:nvSpPr>
          <p:cNvPr id="1477" name="Shape 1477"/>
          <p:cNvSpPr/>
          <p:nvPr/>
        </p:nvSpPr>
        <p:spPr>
          <a:xfrm>
            <a:off x="3169526" y="2306832"/>
            <a:ext cx="1712389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>
                <a:latin typeface="Calibri" panose="020F0502020204030204" pitchFamily="34" charset="0"/>
                <a:cs typeface="Calibri" panose="020F0502020204030204" pitchFamily="34" charset="0"/>
              </a:rPr>
              <a:t>P1 </a:t>
            </a:r>
            <a:r>
              <a:rPr sz="1266" dirty="0" err="1">
                <a:latin typeface="Calibri" panose="020F0502020204030204" pitchFamily="34" charset="0"/>
                <a:cs typeface="Calibri" panose="020F0502020204030204" pitchFamily="34" charset="0"/>
              </a:rPr>
              <a:t>pagetable</a:t>
            </a:r>
            <a:r>
              <a:rPr lang="en-US" sz="1266" dirty="0">
                <a:latin typeface="Calibri" panose="020F0502020204030204" pitchFamily="34" charset="0"/>
                <a:cs typeface="Calibri" panose="020F0502020204030204" pitchFamily="34" charset="0"/>
              </a:rPr>
              <a:t> (@0x0000)</a:t>
            </a:r>
            <a:endParaRPr sz="126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8" name="Shape 1478"/>
          <p:cNvSpPr/>
          <p:nvPr/>
        </p:nvSpPr>
        <p:spPr>
          <a:xfrm>
            <a:off x="2940257" y="2626563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479" name="Shape 1479"/>
          <p:cNvSpPr/>
          <p:nvPr/>
        </p:nvSpPr>
        <p:spPr>
          <a:xfrm>
            <a:off x="3399594" y="2626563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480" name="Shape 1480"/>
          <p:cNvSpPr/>
          <p:nvPr/>
        </p:nvSpPr>
        <p:spPr>
          <a:xfrm>
            <a:off x="3858931" y="2626563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481" name="Shape 1481"/>
          <p:cNvSpPr/>
          <p:nvPr/>
        </p:nvSpPr>
        <p:spPr>
          <a:xfrm>
            <a:off x="4270055" y="2626563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482" name="Shape 1482"/>
          <p:cNvSpPr/>
          <p:nvPr/>
        </p:nvSpPr>
        <p:spPr>
          <a:xfrm>
            <a:off x="688008" y="5008660"/>
            <a:ext cx="1758180" cy="535810"/>
          </a:xfrm>
          <a:prstGeom prst="rect">
            <a:avLst/>
          </a:prstGeom>
          <a:solidFill>
            <a:srgbClr val="5747C1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266" dirty="0">
                <a:latin typeface="Calibri" panose="020F0502020204030204" pitchFamily="34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1483" name="Shape 1483"/>
          <p:cNvSpPr/>
          <p:nvPr/>
        </p:nvSpPr>
        <p:spPr>
          <a:xfrm>
            <a:off x="218673" y="5391806"/>
            <a:ext cx="448838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>
                <a:latin typeface="Calibri" panose="020F0502020204030204" pitchFamily="34" charset="0"/>
                <a:cs typeface="Calibri" panose="020F0502020204030204" pitchFamily="34" charset="0"/>
              </a:rPr>
              <a:t>28 KB</a:t>
            </a: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xfrm>
            <a:off x="328255" y="276226"/>
            <a:ext cx="7591425" cy="762000"/>
          </a:xfrm>
        </p:spPr>
        <p:txBody>
          <a:bodyPr/>
          <a:lstStyle/>
          <a:p>
            <a:r>
              <a:rPr lang="en-US" dirty="0"/>
              <a:t>TLB Accesses: Sequential Example</a:t>
            </a:r>
          </a:p>
        </p:txBody>
      </p:sp>
      <p:sp>
        <p:nvSpPr>
          <p:cNvPr id="1484" name="Shape 1484"/>
          <p:cNvSpPr>
            <a:spLocks noGrp="1"/>
          </p:cNvSpPr>
          <p:nvPr>
            <p:ph type="body" idx="4294967295"/>
          </p:nvPr>
        </p:nvSpPr>
        <p:spPr>
          <a:xfrm>
            <a:off x="5220072" y="1556792"/>
            <a:ext cx="1767028" cy="422485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1969" kern="1200" dirty="0">
                <a:solidFill>
                  <a:srgbClr val="333333"/>
                </a:solidFill>
                <a:cs typeface="Calibri" panose="020F0502020204030204" pitchFamily="34" charset="0"/>
              </a:rPr>
              <a:t>load 0x1000</a:t>
            </a:r>
            <a:endParaRPr lang="en-US" sz="1969" kern="1200" dirty="0">
              <a:solidFill>
                <a:srgbClr val="333333"/>
              </a:solidFill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sz="1969" kern="1200" dirty="0">
              <a:solidFill>
                <a:srgbClr val="333333"/>
              </a:solidFill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1969" kern="1200" dirty="0">
                <a:solidFill>
                  <a:srgbClr val="333333"/>
                </a:solidFill>
                <a:cs typeface="Calibri" panose="020F0502020204030204" pitchFamily="34" charset="0"/>
              </a:rPr>
              <a:t>load 0x1004</a:t>
            </a:r>
            <a:endParaRPr lang="en-US" sz="1969" kern="1200" dirty="0">
              <a:solidFill>
                <a:srgbClr val="333333"/>
              </a:solidFill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sz="1969" kern="1200" dirty="0">
              <a:solidFill>
                <a:srgbClr val="333333"/>
              </a:solidFill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1969" kern="1200" dirty="0">
                <a:solidFill>
                  <a:srgbClr val="333333"/>
                </a:solidFill>
                <a:cs typeface="Calibri" panose="020F0502020204030204" pitchFamily="34" charset="0"/>
              </a:rPr>
              <a:t>load 0x1008</a:t>
            </a:r>
            <a:endParaRPr lang="en-US" sz="1969" kern="1200" dirty="0">
              <a:solidFill>
                <a:srgbClr val="333333"/>
              </a:solidFill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sz="1969" kern="1200" dirty="0">
              <a:solidFill>
                <a:srgbClr val="333333"/>
              </a:solidFill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1969" kern="1200" dirty="0">
                <a:solidFill>
                  <a:srgbClr val="333333"/>
                </a:solidFill>
                <a:cs typeface="Calibri" panose="020F0502020204030204" pitchFamily="34" charset="0"/>
              </a:rPr>
              <a:t>load 0x100</a:t>
            </a:r>
            <a:r>
              <a:rPr lang="en-US" sz="1969" kern="1200" dirty="0">
                <a:solidFill>
                  <a:srgbClr val="333333"/>
                </a:solidFill>
                <a:cs typeface="Calibri" panose="020F0502020204030204" pitchFamily="34" charset="0"/>
              </a:rPr>
              <a:t>c</a:t>
            </a:r>
          </a:p>
          <a:p>
            <a:pPr lvl="0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sz="1969" kern="1200" dirty="0">
              <a:solidFill>
                <a:srgbClr val="333333"/>
              </a:solidFill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1969" kern="1200" dirty="0">
                <a:solidFill>
                  <a:srgbClr val="333333"/>
                </a:solidFill>
                <a:cs typeface="Calibri" panose="020F0502020204030204" pitchFamily="34" charset="0"/>
              </a:rPr>
              <a:t>…</a:t>
            </a:r>
            <a:endParaRPr lang="en-US" sz="1969" kern="1200" dirty="0">
              <a:solidFill>
                <a:srgbClr val="333333"/>
              </a:solidFill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1969" kern="1200" dirty="0">
                <a:solidFill>
                  <a:srgbClr val="333333"/>
                </a:solidFill>
                <a:cs typeface="Calibri" panose="020F0502020204030204" pitchFamily="34" charset="0"/>
              </a:rPr>
              <a:t>load 0x2000</a:t>
            </a:r>
            <a:endParaRPr lang="en-US" sz="1969" kern="1200" dirty="0">
              <a:solidFill>
                <a:srgbClr val="333333"/>
              </a:solidFill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sz="1969" kern="1200" dirty="0">
              <a:solidFill>
                <a:srgbClr val="333333"/>
              </a:solidFill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1969" kern="1200" dirty="0">
                <a:solidFill>
                  <a:srgbClr val="333333"/>
                </a:solidFill>
                <a:cs typeface="Calibri" panose="020F0502020204030204" pitchFamily="34" charset="0"/>
              </a:rPr>
              <a:t>load 0x2004</a:t>
            </a:r>
          </a:p>
        </p:txBody>
      </p:sp>
      <p:sp>
        <p:nvSpPr>
          <p:cNvPr id="1485" name="Shape 1485"/>
          <p:cNvSpPr/>
          <p:nvPr/>
        </p:nvSpPr>
        <p:spPr>
          <a:xfrm>
            <a:off x="7207043" y="1603747"/>
            <a:ext cx="1776039" cy="4224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0x0004</a:t>
            </a:r>
            <a:endParaRPr lang="en-US" sz="1969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0x5000</a:t>
            </a:r>
            <a:endParaRPr lang="en-US" sz="1969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(TLB</a:t>
            </a:r>
            <a:r>
              <a:rPr lang="en-US"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hit</a:t>
            </a:r>
            <a:r>
              <a:rPr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969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0x5004</a:t>
            </a:r>
            <a:endParaRPr lang="en-US" sz="1969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(TLB</a:t>
            </a:r>
            <a:r>
              <a:rPr lang="en-US"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hit</a:t>
            </a:r>
            <a:r>
              <a:rPr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969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0x5008</a:t>
            </a:r>
            <a:endParaRPr lang="en-US" sz="1969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(TLB</a:t>
            </a:r>
            <a:r>
              <a:rPr lang="en-US"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hit</a:t>
            </a:r>
            <a:r>
              <a:rPr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969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0x500C</a:t>
            </a:r>
            <a:br>
              <a:rPr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0x0008</a:t>
            </a:r>
            <a:endParaRPr lang="en-US" sz="1969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oad 0x4000</a:t>
            </a:r>
            <a:endParaRPr lang="en-US" sz="1969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(TLB</a:t>
            </a:r>
            <a:r>
              <a:rPr lang="en-US"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hit</a:t>
            </a:r>
            <a:r>
              <a:rPr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969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</a:t>
            </a:r>
            <a:r>
              <a:rPr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0x4004</a:t>
            </a:r>
          </a:p>
        </p:txBody>
      </p:sp>
      <p:sp>
        <p:nvSpPr>
          <p:cNvPr id="1486" name="Shape 1486"/>
          <p:cNvSpPr/>
          <p:nvPr/>
        </p:nvSpPr>
        <p:spPr>
          <a:xfrm>
            <a:off x="3088445" y="2999977"/>
            <a:ext cx="153885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487" name="Shape 1487"/>
          <p:cNvSpPr/>
          <p:nvPr/>
        </p:nvSpPr>
        <p:spPr>
          <a:xfrm>
            <a:off x="3534930" y="2999977"/>
            <a:ext cx="153885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488" name="Shape 1488"/>
          <p:cNvSpPr/>
          <p:nvPr/>
        </p:nvSpPr>
        <p:spPr>
          <a:xfrm>
            <a:off x="4007118" y="3007975"/>
            <a:ext cx="153885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489" name="Shape 1489"/>
          <p:cNvSpPr/>
          <p:nvPr/>
        </p:nvSpPr>
        <p:spPr>
          <a:xfrm>
            <a:off x="4418242" y="3007975"/>
            <a:ext cx="153885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490" name="Shape 1490"/>
          <p:cNvSpPr/>
          <p:nvPr/>
        </p:nvSpPr>
        <p:spPr>
          <a:xfrm>
            <a:off x="3070390" y="3590462"/>
            <a:ext cx="1088692" cy="375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l"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Calibri" panose="020F0502020204030204" pitchFamily="34" charset="0"/>
                <a:cs typeface="Calibri" panose="020F0502020204030204" pitchFamily="34" charset="0"/>
              </a:rPr>
              <a:t>CPU’s TLB</a:t>
            </a:r>
          </a:p>
        </p:txBody>
      </p:sp>
      <p:sp>
        <p:nvSpPr>
          <p:cNvPr id="1491" name="Shape 1491"/>
          <p:cNvSpPr/>
          <p:nvPr/>
        </p:nvSpPr>
        <p:spPr>
          <a:xfrm flipH="1">
            <a:off x="2511587" y="1803810"/>
            <a:ext cx="31856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2" name="Shape 1492"/>
          <p:cNvSpPr/>
          <p:nvPr/>
        </p:nvSpPr>
        <p:spPr>
          <a:xfrm>
            <a:off x="2872444" y="1670345"/>
            <a:ext cx="1044706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>
                <a:latin typeface="Calibri" panose="020F0502020204030204" pitchFamily="34" charset="0"/>
                <a:cs typeface="Calibri" panose="020F0502020204030204" pitchFamily="34" charset="0"/>
              </a:rPr>
              <a:t>PTBR</a:t>
            </a:r>
            <a:r>
              <a:rPr lang="en-US" sz="1266" dirty="0">
                <a:latin typeface="Calibri" panose="020F0502020204030204" pitchFamily="34" charset="0"/>
                <a:cs typeface="Calibri" panose="020F0502020204030204" pitchFamily="34" charset="0"/>
              </a:rPr>
              <a:t> (0x0000)</a:t>
            </a:r>
            <a:endParaRPr sz="126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493" name="Table 1493"/>
          <p:cNvGraphicFramePr/>
          <p:nvPr>
            <p:extLst>
              <p:ext uri="{D42A27DB-BD31-4B8C-83A1-F6EECF244321}">
                <p14:modId xmlns:p14="http://schemas.microsoft.com/office/powerpoint/2010/main" val="2371652477"/>
              </p:ext>
            </p:extLst>
          </p:nvPr>
        </p:nvGraphicFramePr>
        <p:xfrm>
          <a:off x="2976807" y="3974247"/>
          <a:ext cx="1883906" cy="191167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69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959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Valid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VPN</a:t>
                      </a:r>
                      <a:endParaRPr sz="1700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PPN</a:t>
                      </a:r>
                      <a:endParaRPr sz="1700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1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1700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1700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1700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51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1700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1700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1700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51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1700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  <a:endParaRPr sz="17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  <a:endParaRPr sz="17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51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1700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  <a:endParaRPr sz="17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  <a:endParaRPr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8021807" y="4629073"/>
            <a:ext cx="184731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87" dirty="0"/>
          </a:p>
        </p:txBody>
      </p:sp>
      <p:sp>
        <p:nvSpPr>
          <p:cNvPr id="39" name="TextBox 38"/>
          <p:cNvSpPr txBox="1"/>
          <p:nvPr/>
        </p:nvSpPr>
        <p:spPr>
          <a:xfrm>
            <a:off x="3070390" y="4587156"/>
            <a:ext cx="293670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78853" y="4881547"/>
            <a:ext cx="293670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739544" y="4577558"/>
            <a:ext cx="293670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39544" y="4883360"/>
            <a:ext cx="293670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57354" y="4587156"/>
            <a:ext cx="293670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48349" y="4881547"/>
            <a:ext cx="293670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6C3850-783C-D649-BDE8-C25BFF7C01F3}"/>
              </a:ext>
            </a:extLst>
          </p:cNvPr>
          <p:cNvSpPr txBox="1"/>
          <p:nvPr/>
        </p:nvSpPr>
        <p:spPr>
          <a:xfrm>
            <a:off x="1609870" y="6331552"/>
            <a:ext cx="559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Can page table exist </a:t>
            </a:r>
            <a:r>
              <a:rPr lang="en-CN">
                <a:latin typeface="Calibri" pitchFamily="34" charset="0"/>
              </a:rPr>
              <a:t>in </a:t>
            </a:r>
            <a:r>
              <a:rPr lang="en-US" dirty="0">
                <a:latin typeface="Calibri" pitchFamily="34" charset="0"/>
              </a:rPr>
              <a:t>general CPU </a:t>
            </a:r>
            <a:r>
              <a:rPr lang="en-CN">
                <a:latin typeface="Calibri" pitchFamily="34" charset="0"/>
              </a:rPr>
              <a:t>cache</a:t>
            </a:r>
            <a:r>
              <a:rPr lang="en-CN" dirty="0">
                <a:latin typeface="Calibri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45398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" grpId="0" build="p"/>
      <p:bldP spid="39" grpId="0"/>
      <p:bldP spid="40" grpId="0"/>
      <p:bldP spid="41" grpId="0"/>
      <p:bldP spid="42" grpId="0"/>
      <p:bldP spid="43" grpId="0"/>
      <p:bldP spid="44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Shape 1495"/>
          <p:cNvSpPr>
            <a:spLocks noGrp="1"/>
          </p:cNvSpPr>
          <p:nvPr>
            <p:ph type="title"/>
          </p:nvPr>
        </p:nvSpPr>
        <p:spPr>
          <a:xfrm>
            <a:off x="323528" y="188640"/>
            <a:ext cx="7591425" cy="762000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Performance of TLB?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1496" name="Shape 1496"/>
          <p:cNvSpPr>
            <a:spLocks noGrp="1"/>
          </p:cNvSpPr>
          <p:nvPr>
            <p:ph type="body" idx="4294967295"/>
          </p:nvPr>
        </p:nvSpPr>
        <p:spPr>
          <a:xfrm>
            <a:off x="0" y="2218767"/>
            <a:ext cx="3707904" cy="171673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Courier"/>
                <a:ea typeface="Courier"/>
                <a:cs typeface="Calibri" panose="020F0502020204030204" pitchFamily="34" charset="0"/>
                <a:sym typeface="Courier"/>
              </a:rPr>
              <a:t>int sum = 0;</a:t>
            </a:r>
            <a:br>
              <a:rPr sz="1969" dirty="0">
                <a:latin typeface="Courier"/>
                <a:ea typeface="Courier"/>
                <a:cs typeface="Calibri" panose="020F0502020204030204" pitchFamily="34" charset="0"/>
                <a:sym typeface="Courier"/>
              </a:rPr>
            </a:br>
            <a:r>
              <a:rPr sz="1969" dirty="0">
                <a:latin typeface="Courier"/>
                <a:ea typeface="Courier"/>
                <a:cs typeface="Calibri" panose="020F0502020204030204" pitchFamily="34" charset="0"/>
                <a:sym typeface="Courier"/>
              </a:rPr>
              <a:t>for (i=0; i&lt;2048;</a:t>
            </a:r>
            <a:r>
              <a:rPr lang="en-US" sz="1969" dirty="0">
                <a:latin typeface="Courier"/>
                <a:ea typeface="Courier"/>
                <a:cs typeface="Calibri" panose="020F0502020204030204" pitchFamily="34" charset="0"/>
                <a:sym typeface="Courier"/>
              </a:rPr>
              <a:t> </a:t>
            </a:r>
            <a:r>
              <a:rPr sz="1969" dirty="0" err="1">
                <a:latin typeface="Courier"/>
                <a:ea typeface="Courier"/>
                <a:cs typeface="Calibri" panose="020F0502020204030204" pitchFamily="34" charset="0"/>
                <a:sym typeface="Courier"/>
              </a:rPr>
              <a:t>i</a:t>
            </a:r>
            <a:r>
              <a:rPr sz="1969" dirty="0">
                <a:latin typeface="Courier"/>
                <a:ea typeface="Courier"/>
                <a:cs typeface="Calibri" panose="020F0502020204030204" pitchFamily="34" charset="0"/>
                <a:sym typeface="Courier"/>
              </a:rPr>
              <a:t>++){</a:t>
            </a:r>
            <a:br>
              <a:rPr sz="1969" dirty="0">
                <a:latin typeface="Courier"/>
                <a:ea typeface="Courier"/>
                <a:cs typeface="Calibri" panose="020F0502020204030204" pitchFamily="34" charset="0"/>
                <a:sym typeface="Courier"/>
              </a:rPr>
            </a:br>
            <a:r>
              <a:rPr sz="1969" dirty="0">
                <a:latin typeface="Courier"/>
                <a:ea typeface="Courier"/>
                <a:cs typeface="Calibri" panose="020F0502020204030204" pitchFamily="34" charset="0"/>
                <a:sym typeface="Courier"/>
              </a:rPr>
              <a:t>	sum += </a:t>
            </a:r>
            <a:r>
              <a:rPr sz="1969" dirty="0">
                <a:solidFill>
                  <a:srgbClr val="0070C0"/>
                </a:solidFill>
                <a:latin typeface="Courier"/>
                <a:ea typeface="Courier"/>
                <a:cs typeface="Calibri" panose="020F0502020204030204" pitchFamily="34" charset="0"/>
                <a:sym typeface="Courier"/>
              </a:rPr>
              <a:t>a[i]</a:t>
            </a:r>
            <a:r>
              <a:rPr sz="1969" dirty="0">
                <a:latin typeface="Courier"/>
                <a:ea typeface="Courier"/>
                <a:cs typeface="Calibri" panose="020F0502020204030204" pitchFamily="34" charset="0"/>
                <a:sym typeface="Courier"/>
              </a:rPr>
              <a:t>;</a:t>
            </a:r>
            <a:br>
              <a:rPr sz="1969" dirty="0">
                <a:latin typeface="Courier"/>
                <a:ea typeface="Courier"/>
                <a:cs typeface="Calibri" panose="020F0502020204030204" pitchFamily="34" charset="0"/>
                <a:sym typeface="Courier"/>
              </a:rPr>
            </a:br>
            <a:r>
              <a:rPr sz="1969" dirty="0">
                <a:latin typeface="Courier"/>
                <a:ea typeface="Courier"/>
                <a:cs typeface="Calibri" panose="020F0502020204030204" pitchFamily="34" charset="0"/>
                <a:sym typeface="Courier"/>
              </a:rPr>
              <a:t>}</a:t>
            </a:r>
          </a:p>
        </p:txBody>
      </p:sp>
      <p:sp>
        <p:nvSpPr>
          <p:cNvPr id="1497" name="Shape 1497"/>
          <p:cNvSpPr/>
          <p:nvPr/>
        </p:nvSpPr>
        <p:spPr>
          <a:xfrm>
            <a:off x="3851920" y="1124744"/>
            <a:ext cx="6766234" cy="5304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marL="285750" lvl="0" indent="-285750" algn="l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Calculate miss rate of TLB for data: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# TLB misses / # TLB lookups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# TLB lookups?</a:t>
            </a:r>
          </a:p>
          <a:p>
            <a:pPr marL="285750" lvl="0" indent="-285750" algn="l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= number of accesses to a = 2048</a:t>
            </a:r>
          </a:p>
          <a:p>
            <a:pPr marL="285750" lvl="0" indent="-285750" algn="l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# TLB misses?</a:t>
            </a:r>
          </a:p>
          <a:p>
            <a:pPr marL="285750" lvl="0" indent="-285750" algn="l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= number of unique pages accessed</a:t>
            </a:r>
          </a:p>
          <a:p>
            <a:pPr marL="285750" lvl="0" indent="-285750" algn="l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	= 2048 / (elements of ‘a’ per 4K page) </a:t>
            </a:r>
          </a:p>
          <a:p>
            <a:pPr marL="285750" lvl="0" indent="-285750" algn="l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	= 2K / (4K / </a:t>
            </a:r>
            <a:r>
              <a:rPr 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)) = 2K / 1K</a:t>
            </a:r>
          </a:p>
          <a:p>
            <a:pPr marL="285750" lvl="0" indent="-285750" algn="l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	= </a:t>
            </a:r>
            <a:r>
              <a:rPr lang="en-US" sz="2000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TLB Miss rate? </a:t>
            </a:r>
          </a:p>
          <a:p>
            <a:pPr marL="285750" lvl="0" indent="-285750" algn="l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2/2048 = </a:t>
            </a:r>
            <a:r>
              <a:rPr lang="en-US" sz="2000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0.1%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TLB Hit rate?</a:t>
            </a:r>
          </a:p>
          <a:p>
            <a:pPr marL="285750" lvl="0" indent="-28575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  <a:t> 1 – miss rate  = </a:t>
            </a:r>
            <a:r>
              <a:rPr lang="en-US" sz="2000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99.9%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Would hit rate get better or worse with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smaller pages?</a:t>
            </a:r>
          </a:p>
          <a:p>
            <a:pPr marL="285750" lvl="0" indent="-285750" algn="l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Worse</a:t>
            </a:r>
            <a:endParaRPr sz="2000" b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107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7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508" y="1828802"/>
            <a:ext cx="8680359" cy="4297363"/>
          </a:xfrm>
        </p:spPr>
        <p:txBody>
          <a:bodyPr/>
          <a:lstStyle/>
          <a:p>
            <a:r>
              <a:rPr lang="en-US" dirty="0"/>
              <a:t>How can system improve TLB performance (hit rate) given </a:t>
            </a:r>
            <a:r>
              <a:rPr lang="en-US" dirty="0">
                <a:solidFill>
                  <a:srgbClr val="0070C0"/>
                </a:solidFill>
              </a:rPr>
              <a:t>fixed number of TLB entries?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Increase page size </a:t>
            </a:r>
          </a:p>
          <a:p>
            <a:pPr lvl="1"/>
            <a:r>
              <a:rPr lang="en-US" dirty="0"/>
              <a:t>Fewer unique page translations needed to access same amount of memory</a:t>
            </a:r>
          </a:p>
          <a:p>
            <a:pPr lvl="1"/>
            <a:r>
              <a:rPr lang="en-US" dirty="0"/>
              <a:t>Huge page in modern processors: 2MB, 1GB</a:t>
            </a:r>
          </a:p>
          <a:p>
            <a:pPr lvl="1"/>
            <a:endParaRPr lang="en-US" dirty="0"/>
          </a:p>
          <a:p>
            <a:r>
              <a:rPr lang="en-US" dirty="0"/>
              <a:t>TLB Reach:</a:t>
            </a:r>
          </a:p>
          <a:p>
            <a:pPr lvl="1"/>
            <a:r>
              <a:rPr lang="en-US" dirty="0"/>
              <a:t>Number of TLB entries * Page Size</a:t>
            </a:r>
          </a:p>
        </p:txBody>
      </p:sp>
    </p:spTree>
    <p:extLst>
      <p:ext uri="{BB962C8B-B14F-4D97-AF65-F5344CB8AC3E}">
        <p14:creationId xmlns:p14="http://schemas.microsoft.com/office/powerpoint/2010/main" val="59596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Shape 15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TLB </a:t>
            </a:r>
            <a:r>
              <a:rPr lang="en-US" sz="3600" dirty="0">
                <a:solidFill>
                  <a:srgbClr val="000000"/>
                </a:solidFill>
              </a:rPr>
              <a:t>Performance with </a:t>
            </a:r>
            <a:r>
              <a:rPr sz="3600" dirty="0">
                <a:solidFill>
                  <a:srgbClr val="000000"/>
                </a:solidFill>
              </a:rPr>
              <a:t>Workloads</a:t>
            </a:r>
          </a:p>
        </p:txBody>
      </p:sp>
      <p:sp>
        <p:nvSpPr>
          <p:cNvPr id="1538" name="Shape 1538"/>
          <p:cNvSpPr>
            <a:spLocks noGrp="1"/>
          </p:cNvSpPr>
          <p:nvPr>
            <p:ph type="body" idx="4294967295"/>
          </p:nvPr>
        </p:nvSpPr>
        <p:spPr>
          <a:xfrm>
            <a:off x="137375" y="1631324"/>
            <a:ext cx="8843492" cy="25773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</a:rPr>
              <a:t>Sequential</a:t>
            </a:r>
            <a:r>
              <a:rPr sz="2672" dirty="0">
                <a:solidFill>
                  <a:srgbClr val="333333"/>
                </a:solidFill>
              </a:rPr>
              <a:t> </a:t>
            </a:r>
            <a:r>
              <a:rPr lang="en-US" sz="2672" dirty="0">
                <a:solidFill>
                  <a:srgbClr val="333333"/>
                </a:solidFill>
              </a:rPr>
              <a:t>/ </a:t>
            </a:r>
            <a:r>
              <a:rPr lang="en-US" sz="2672" dirty="0">
                <a:solidFill>
                  <a:srgbClr val="0070C0"/>
                </a:solidFill>
              </a:rPr>
              <a:t>Repeated</a:t>
            </a:r>
            <a:r>
              <a:rPr lang="en-US" sz="2672" dirty="0">
                <a:solidFill>
                  <a:srgbClr val="333333"/>
                </a:solidFill>
              </a:rPr>
              <a:t> </a:t>
            </a:r>
            <a:r>
              <a:rPr sz="2672" dirty="0">
                <a:solidFill>
                  <a:srgbClr val="333333"/>
                </a:solidFill>
              </a:rPr>
              <a:t>accesses almost always hit in TLB</a:t>
            </a:r>
            <a:endParaRPr lang="en-US" sz="2672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</a:rPr>
              <a:t>Very fast</a:t>
            </a:r>
            <a:r>
              <a:rPr sz="2461" dirty="0">
                <a:solidFill>
                  <a:srgbClr val="333333"/>
                </a:solidFill>
              </a:rPr>
              <a:t>!</a:t>
            </a:r>
            <a:endParaRPr lang="en-US" sz="2461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endParaRPr sz="2461" dirty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What </a:t>
            </a:r>
            <a:r>
              <a:rPr lang="en-US" sz="2672" dirty="0">
                <a:solidFill>
                  <a:srgbClr val="333333"/>
                </a:solidFill>
              </a:rPr>
              <a:t>access </a:t>
            </a:r>
            <a:r>
              <a:rPr sz="2672" dirty="0">
                <a:solidFill>
                  <a:srgbClr val="333333"/>
                </a:solidFill>
              </a:rPr>
              <a:t>pattern </a:t>
            </a:r>
            <a:r>
              <a:rPr lang="en-US" sz="2672" dirty="0">
                <a:solidFill>
                  <a:srgbClr val="333333"/>
                </a:solidFill>
              </a:rPr>
              <a:t>will</a:t>
            </a:r>
            <a:r>
              <a:rPr sz="2672" dirty="0">
                <a:solidFill>
                  <a:srgbClr val="333333"/>
                </a:solidFill>
              </a:rPr>
              <a:t> be slow?</a:t>
            </a:r>
            <a:endParaRPr lang="en-US" sz="2672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</a:rPr>
              <a:t>H</a:t>
            </a:r>
            <a:r>
              <a:rPr sz="2461" dirty="0">
                <a:solidFill>
                  <a:srgbClr val="333333"/>
                </a:solidFill>
              </a:rPr>
              <a:t>ighly </a:t>
            </a:r>
            <a:r>
              <a:rPr sz="2461" dirty="0">
                <a:solidFill>
                  <a:srgbClr val="0070C0"/>
                </a:solidFill>
              </a:rPr>
              <a:t>random</a:t>
            </a:r>
            <a:r>
              <a:rPr sz="2461" dirty="0">
                <a:solidFill>
                  <a:srgbClr val="333333"/>
                </a:solidFill>
              </a:rPr>
              <a:t>, with no repeat accesses</a:t>
            </a:r>
          </a:p>
        </p:txBody>
      </p:sp>
    </p:spTree>
    <p:extLst>
      <p:ext uri="{BB962C8B-B14F-4D97-AF65-F5344CB8AC3E}">
        <p14:creationId xmlns:p14="http://schemas.microsoft.com/office/powerpoint/2010/main" val="282101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Shape 15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tx1"/>
                </a:solidFill>
                <a:cs typeface="Calibri" panose="020F0502020204030204" pitchFamily="34" charset="0"/>
              </a:rPr>
              <a:t>Workload </a:t>
            </a:r>
            <a:r>
              <a:rPr lang="en-US" sz="3600" dirty="0">
                <a:solidFill>
                  <a:schemeClr val="tx1"/>
                </a:solidFill>
                <a:cs typeface="Calibri" panose="020F0502020204030204" pitchFamily="34" charset="0"/>
              </a:rPr>
              <a:t>Access Patterns</a:t>
            </a:r>
            <a:endParaRPr sz="36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1541" name="Shape 1541"/>
          <p:cNvSpPr>
            <a:spLocks noGrp="1"/>
          </p:cNvSpPr>
          <p:nvPr>
            <p:ph type="body" idx="4294967295"/>
          </p:nvPr>
        </p:nvSpPr>
        <p:spPr>
          <a:xfrm>
            <a:off x="467544" y="1988840"/>
            <a:ext cx="3804047" cy="17256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ea typeface="Courier"/>
                <a:cs typeface="Calibri" panose="020F0502020204030204" pitchFamily="34" charset="0"/>
                <a:sym typeface="Courier"/>
              </a:rPr>
              <a:t>int sum = 0</a:t>
            </a:r>
            <a:r>
              <a:rPr lang="en-US" sz="1969" dirty="0">
                <a:solidFill>
                  <a:srgbClr val="333333"/>
                </a:solidFill>
                <a:ea typeface="Courier"/>
                <a:cs typeface="Calibri" panose="020F0502020204030204" pitchFamily="34" charset="0"/>
                <a:sym typeface="Courier"/>
              </a:rPr>
              <a:t>;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ea typeface="Courier"/>
                <a:cs typeface="Calibri" panose="020F0502020204030204" pitchFamily="34" charset="0"/>
                <a:sym typeface="Courier"/>
              </a:rPr>
              <a:t>for (i=0; i&lt;2048; i++) {</a:t>
            </a:r>
            <a:br>
              <a:rPr sz="1969" dirty="0">
                <a:solidFill>
                  <a:srgbClr val="333333"/>
                </a:solidFill>
                <a:ea typeface="Courier"/>
                <a:cs typeface="Calibri" panose="020F0502020204030204" pitchFamily="34" charset="0"/>
                <a:sym typeface="Courier"/>
              </a:rPr>
            </a:br>
            <a:r>
              <a:rPr sz="1969" dirty="0">
                <a:solidFill>
                  <a:srgbClr val="333333"/>
                </a:solidFill>
                <a:ea typeface="Courier"/>
                <a:cs typeface="Calibri" panose="020F0502020204030204" pitchFamily="34" charset="0"/>
                <a:sym typeface="Courier"/>
              </a:rPr>
              <a:t>	sum += a[i];</a:t>
            </a:r>
            <a:endParaRPr lang="en-US" sz="1969" dirty="0">
              <a:solidFill>
                <a:srgbClr val="333333"/>
              </a:solidFill>
              <a:ea typeface="Courier"/>
              <a:cs typeface="Calibri" panose="020F0502020204030204" pitchFamily="34" charset="0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ea typeface="Courier"/>
                <a:cs typeface="Calibri" panose="020F0502020204030204" pitchFamily="34" charset="0"/>
                <a:sym typeface="Courier"/>
              </a:rPr>
              <a:t>}</a:t>
            </a:r>
          </a:p>
        </p:txBody>
      </p:sp>
      <p:sp>
        <p:nvSpPr>
          <p:cNvPr id="1542" name="Shape 1542"/>
          <p:cNvSpPr/>
          <p:nvPr/>
        </p:nvSpPr>
        <p:spPr>
          <a:xfrm>
            <a:off x="5148064" y="2101956"/>
            <a:ext cx="3804257" cy="2654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defTabSz="398407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sz="1898" dirty="0"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int sum = 0;</a:t>
            </a:r>
            <a:br>
              <a:rPr sz="1898" dirty="0"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</a:br>
            <a:r>
              <a:rPr sz="1898" dirty="0"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srand(1234);</a:t>
            </a:r>
            <a:br>
              <a:rPr sz="1898" dirty="0"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</a:br>
            <a:r>
              <a:rPr sz="1898" dirty="0"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for (i=0; i&lt;1000; i++) {</a:t>
            </a:r>
            <a:br>
              <a:rPr sz="1898" dirty="0"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</a:br>
            <a:r>
              <a:rPr sz="1898" dirty="0"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	sum += </a:t>
            </a:r>
            <a:r>
              <a:rPr sz="1898" dirty="0">
                <a:solidFill>
                  <a:srgbClr val="11DBE3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a[rand() % N]</a:t>
            </a:r>
            <a:r>
              <a:rPr sz="1898" dirty="0"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;</a:t>
            </a:r>
            <a:br>
              <a:rPr sz="1898" dirty="0"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</a:br>
            <a:r>
              <a:rPr sz="1898" dirty="0"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}</a:t>
            </a:r>
            <a:br>
              <a:rPr sz="1898" dirty="0"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</a:br>
            <a:r>
              <a:rPr sz="1898" dirty="0"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srand(1234);</a:t>
            </a:r>
            <a:br>
              <a:rPr sz="1898" dirty="0"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</a:br>
            <a:r>
              <a:rPr sz="1898" dirty="0"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for (i=0; i&lt;1000; i++) {</a:t>
            </a:r>
            <a:br>
              <a:rPr sz="1898" dirty="0"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</a:br>
            <a:r>
              <a:rPr sz="1898" dirty="0"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	sum += </a:t>
            </a:r>
            <a:r>
              <a:rPr sz="1898" dirty="0">
                <a:solidFill>
                  <a:srgbClr val="11DBE3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a[rand() % N]</a:t>
            </a:r>
            <a:r>
              <a:rPr sz="1898" dirty="0"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;</a:t>
            </a:r>
            <a:br>
              <a:rPr sz="1898" dirty="0"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</a:br>
            <a:r>
              <a:rPr sz="1898" dirty="0"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}</a:t>
            </a:r>
          </a:p>
        </p:txBody>
      </p:sp>
      <p:sp>
        <p:nvSpPr>
          <p:cNvPr id="1543" name="Shape 1543"/>
          <p:cNvSpPr/>
          <p:nvPr/>
        </p:nvSpPr>
        <p:spPr>
          <a:xfrm>
            <a:off x="1471459" y="1495131"/>
            <a:ext cx="1131268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>
                <a:latin typeface="Calibri" panose="020F0502020204030204" pitchFamily="34" charset="0"/>
                <a:cs typeface="Calibri" panose="020F0502020204030204" pitchFamily="34" charset="0"/>
              </a:rPr>
              <a:t>Workload A</a:t>
            </a:r>
          </a:p>
        </p:txBody>
      </p:sp>
      <p:sp>
        <p:nvSpPr>
          <p:cNvPr id="1544" name="Shape 1544"/>
          <p:cNvSpPr/>
          <p:nvPr/>
        </p:nvSpPr>
        <p:spPr>
          <a:xfrm>
            <a:off x="6217718" y="1527593"/>
            <a:ext cx="1121650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>
                <a:latin typeface="Calibri" panose="020F0502020204030204" pitchFamily="34" charset="0"/>
                <a:cs typeface="Calibri" panose="020F0502020204030204" pitchFamily="34" charset="0"/>
              </a:rPr>
              <a:t>Workload B</a:t>
            </a:r>
          </a:p>
        </p:txBody>
      </p:sp>
    </p:spTree>
    <p:extLst>
      <p:ext uri="{BB962C8B-B14F-4D97-AF65-F5344CB8AC3E}">
        <p14:creationId xmlns:p14="http://schemas.microsoft.com/office/powerpoint/2010/main" val="129428109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Shape 1546"/>
          <p:cNvSpPr/>
          <p:nvPr/>
        </p:nvSpPr>
        <p:spPr>
          <a:xfrm>
            <a:off x="603800" y="6171479"/>
            <a:ext cx="3429859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7" name="Shape 1547"/>
          <p:cNvSpPr/>
          <p:nvPr/>
        </p:nvSpPr>
        <p:spPr>
          <a:xfrm flipV="1">
            <a:off x="603800" y="2667996"/>
            <a:ext cx="1" cy="3503482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8" name="Shape 1548"/>
          <p:cNvSpPr/>
          <p:nvPr/>
        </p:nvSpPr>
        <p:spPr>
          <a:xfrm>
            <a:off x="2078657" y="6227758"/>
            <a:ext cx="485706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sp>
        <p:nvSpPr>
          <p:cNvPr id="1549" name="Shape 1549"/>
          <p:cNvSpPr/>
          <p:nvPr/>
        </p:nvSpPr>
        <p:spPr>
          <a:xfrm rot="16200513">
            <a:off x="-79877" y="4253861"/>
            <a:ext cx="767002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>
                <a:latin typeface="Calibri" panose="020F0502020204030204" pitchFamily="34" charset="0"/>
                <a:cs typeface="Calibri" panose="020F0502020204030204" pitchFamily="34" charset="0"/>
              </a:rPr>
              <a:t>address</a:t>
            </a:r>
          </a:p>
        </p:txBody>
      </p:sp>
      <p:sp>
        <p:nvSpPr>
          <p:cNvPr id="1550" name="Shape 1550"/>
          <p:cNvSpPr/>
          <p:nvPr/>
        </p:nvSpPr>
        <p:spPr>
          <a:xfrm>
            <a:off x="1370271" y="2209399"/>
            <a:ext cx="1863904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87" dirty="0">
                <a:latin typeface="Calibri" panose="020F0502020204030204" pitchFamily="34" charset="0"/>
                <a:cs typeface="Calibri" panose="020F0502020204030204" pitchFamily="34" charset="0"/>
              </a:rPr>
              <a:t>Sequential Accesses</a:t>
            </a:r>
            <a:endParaRPr sz="168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1" name="Shape 1551"/>
          <p:cNvSpPr/>
          <p:nvPr/>
        </p:nvSpPr>
        <p:spPr>
          <a:xfrm>
            <a:off x="800578" y="5633840"/>
            <a:ext cx="319655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2" name="Shape 1552"/>
          <p:cNvSpPr/>
          <p:nvPr/>
        </p:nvSpPr>
        <p:spPr>
          <a:xfrm>
            <a:off x="1125719" y="5324918"/>
            <a:ext cx="319654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3" name="Shape 1553"/>
          <p:cNvSpPr/>
          <p:nvPr/>
        </p:nvSpPr>
        <p:spPr>
          <a:xfrm>
            <a:off x="1452445" y="4990902"/>
            <a:ext cx="319655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4" name="Shape 1554"/>
          <p:cNvSpPr/>
          <p:nvPr/>
        </p:nvSpPr>
        <p:spPr>
          <a:xfrm>
            <a:off x="1777586" y="4681981"/>
            <a:ext cx="319654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5" name="Shape 1555"/>
          <p:cNvSpPr/>
          <p:nvPr/>
        </p:nvSpPr>
        <p:spPr>
          <a:xfrm>
            <a:off x="2643432" y="3830709"/>
            <a:ext cx="319654" cy="319655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6" name="Shape 1556"/>
          <p:cNvSpPr/>
          <p:nvPr/>
        </p:nvSpPr>
        <p:spPr>
          <a:xfrm>
            <a:off x="2968573" y="3521788"/>
            <a:ext cx="319655" cy="319655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7" name="Shape 1557"/>
          <p:cNvSpPr/>
          <p:nvPr/>
        </p:nvSpPr>
        <p:spPr>
          <a:xfrm>
            <a:off x="3295299" y="3187772"/>
            <a:ext cx="319654" cy="319655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8" name="Shape 1558"/>
          <p:cNvSpPr/>
          <p:nvPr/>
        </p:nvSpPr>
        <p:spPr>
          <a:xfrm>
            <a:off x="3620439" y="2878850"/>
            <a:ext cx="319655" cy="319655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9" name="Shape 1559"/>
          <p:cNvSpPr/>
          <p:nvPr/>
        </p:nvSpPr>
        <p:spPr>
          <a:xfrm>
            <a:off x="5157940" y="6171479"/>
            <a:ext cx="3429859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0" name="Shape 1560"/>
          <p:cNvSpPr/>
          <p:nvPr/>
        </p:nvSpPr>
        <p:spPr>
          <a:xfrm flipV="1">
            <a:off x="5157940" y="2667996"/>
            <a:ext cx="1" cy="3503482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1" name="Shape 1561"/>
          <p:cNvSpPr/>
          <p:nvPr/>
        </p:nvSpPr>
        <p:spPr>
          <a:xfrm>
            <a:off x="6632798" y="6227758"/>
            <a:ext cx="485706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sp>
        <p:nvSpPr>
          <p:cNvPr id="1562" name="Shape 1562"/>
          <p:cNvSpPr/>
          <p:nvPr/>
        </p:nvSpPr>
        <p:spPr>
          <a:xfrm rot="16200513">
            <a:off x="4474264" y="4253861"/>
            <a:ext cx="767002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>
                <a:latin typeface="Calibri" panose="020F0502020204030204" pitchFamily="34" charset="0"/>
                <a:cs typeface="Calibri" panose="020F0502020204030204" pitchFamily="34" charset="0"/>
              </a:rPr>
              <a:t>address</a:t>
            </a:r>
          </a:p>
        </p:txBody>
      </p:sp>
      <p:sp>
        <p:nvSpPr>
          <p:cNvPr id="1563" name="Shape 1563"/>
          <p:cNvSpPr/>
          <p:nvPr/>
        </p:nvSpPr>
        <p:spPr>
          <a:xfrm>
            <a:off x="5549646" y="2209399"/>
            <a:ext cx="2568264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87" dirty="0">
                <a:latin typeface="Calibri" panose="020F0502020204030204" pitchFamily="34" charset="0"/>
                <a:cs typeface="Calibri" panose="020F0502020204030204" pitchFamily="34" charset="0"/>
              </a:rPr>
              <a:t>Repeated Random Accesses</a:t>
            </a:r>
            <a:endParaRPr sz="168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4" name="Shape 1564"/>
          <p:cNvSpPr/>
          <p:nvPr/>
        </p:nvSpPr>
        <p:spPr>
          <a:xfrm>
            <a:off x="5354719" y="3490715"/>
            <a:ext cx="319655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5" name="Shape 1565"/>
          <p:cNvSpPr/>
          <p:nvPr/>
        </p:nvSpPr>
        <p:spPr>
          <a:xfrm>
            <a:off x="5679859" y="5503512"/>
            <a:ext cx="319655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6" name="Shape 1566"/>
          <p:cNvSpPr/>
          <p:nvPr/>
        </p:nvSpPr>
        <p:spPr>
          <a:xfrm>
            <a:off x="6006585" y="4455121"/>
            <a:ext cx="319655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7" name="Shape 1567"/>
          <p:cNvSpPr/>
          <p:nvPr/>
        </p:nvSpPr>
        <p:spPr>
          <a:xfrm>
            <a:off x="6331726" y="2806746"/>
            <a:ext cx="319655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8" name="Shape 1568"/>
          <p:cNvSpPr/>
          <p:nvPr/>
        </p:nvSpPr>
        <p:spPr>
          <a:xfrm>
            <a:off x="7408546" y="3490715"/>
            <a:ext cx="319655" cy="319654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9" name="Shape 1569"/>
          <p:cNvSpPr/>
          <p:nvPr/>
        </p:nvSpPr>
        <p:spPr>
          <a:xfrm>
            <a:off x="7733687" y="5503512"/>
            <a:ext cx="319655" cy="319654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0" name="Shape 1570"/>
          <p:cNvSpPr/>
          <p:nvPr/>
        </p:nvSpPr>
        <p:spPr>
          <a:xfrm>
            <a:off x="8060413" y="4455121"/>
            <a:ext cx="319655" cy="319654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1" name="Shape 1571"/>
          <p:cNvSpPr/>
          <p:nvPr/>
        </p:nvSpPr>
        <p:spPr>
          <a:xfrm>
            <a:off x="8385554" y="2806746"/>
            <a:ext cx="319655" cy="319654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2" name="Shape 1572"/>
          <p:cNvSpPr/>
          <p:nvPr/>
        </p:nvSpPr>
        <p:spPr>
          <a:xfrm>
            <a:off x="2262558" y="4216262"/>
            <a:ext cx="187548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573" name="Shape 1573"/>
          <p:cNvSpPr/>
          <p:nvPr/>
        </p:nvSpPr>
        <p:spPr>
          <a:xfrm>
            <a:off x="6966583" y="4216262"/>
            <a:ext cx="187548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Workload Access Patterns</a:t>
            </a:r>
          </a:p>
        </p:txBody>
      </p:sp>
      <p:sp>
        <p:nvSpPr>
          <p:cNvPr id="31" name="Shape 1631"/>
          <p:cNvSpPr/>
          <p:nvPr/>
        </p:nvSpPr>
        <p:spPr>
          <a:xfrm>
            <a:off x="1621930" y="1755002"/>
            <a:ext cx="1381208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b="1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87" dirty="0">
                <a:latin typeface="Calibri" panose="020F0502020204030204" pitchFamily="34" charset="0"/>
                <a:cs typeface="Calibri" panose="020F0502020204030204" pitchFamily="34" charset="0"/>
              </a:rPr>
              <a:t>Spatial Locality</a:t>
            </a:r>
          </a:p>
        </p:txBody>
      </p:sp>
      <p:sp>
        <p:nvSpPr>
          <p:cNvPr id="32" name="Shape 1632"/>
          <p:cNvSpPr/>
          <p:nvPr/>
        </p:nvSpPr>
        <p:spPr>
          <a:xfrm>
            <a:off x="5988787" y="1755002"/>
            <a:ext cx="1609604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b="1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87" dirty="0">
                <a:latin typeface="Calibri" panose="020F0502020204030204" pitchFamily="34" charset="0"/>
                <a:cs typeface="Calibri" panose="020F0502020204030204" pitchFamily="34" charset="0"/>
              </a:rPr>
              <a:t>Temporal Locality</a:t>
            </a:r>
          </a:p>
        </p:txBody>
      </p:sp>
    </p:spTree>
    <p:extLst>
      <p:ext uri="{BB962C8B-B14F-4D97-AF65-F5344CB8AC3E}">
        <p14:creationId xmlns:p14="http://schemas.microsoft.com/office/powerpoint/2010/main" val="347981834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Shape 16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Workload Locality</a:t>
            </a:r>
          </a:p>
        </p:txBody>
      </p:sp>
      <p:sp>
        <p:nvSpPr>
          <p:cNvPr id="1638" name="Shape 1638"/>
          <p:cNvSpPr>
            <a:spLocks noGrp="1"/>
          </p:cNvSpPr>
          <p:nvPr>
            <p:ph type="body" idx="4294967295"/>
          </p:nvPr>
        </p:nvSpPr>
        <p:spPr>
          <a:xfrm>
            <a:off x="385960" y="1412776"/>
            <a:ext cx="8569151" cy="515544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70C0"/>
                </a:solidFill>
                <a:ea typeface="Helvetica"/>
                <a:cs typeface="Calibri" panose="020F0502020204030204" pitchFamily="34" charset="0"/>
                <a:sym typeface="Helvetica"/>
              </a:rPr>
              <a:t>Spatial Locality</a:t>
            </a:r>
            <a:r>
              <a:rPr sz="2180" dirty="0">
                <a:cs typeface="Calibri" panose="020F0502020204030204" pitchFamily="34" charset="0"/>
              </a:rPr>
              <a:t>: future access will be to </a:t>
            </a:r>
            <a:r>
              <a:rPr sz="2180" dirty="0">
                <a:solidFill>
                  <a:srgbClr val="0070C0"/>
                </a:solidFill>
                <a:cs typeface="Calibri" panose="020F0502020204030204" pitchFamily="34" charset="0"/>
              </a:rPr>
              <a:t>nearby addresses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70C0"/>
                </a:solidFill>
                <a:ea typeface="Helvetica"/>
                <a:cs typeface="Calibri" panose="020F0502020204030204" pitchFamily="34" charset="0"/>
                <a:sym typeface="Helvetica"/>
              </a:rPr>
              <a:t>Temporal Locality</a:t>
            </a:r>
            <a:r>
              <a:rPr sz="2180" dirty="0">
                <a:cs typeface="Calibri" panose="020F0502020204030204" pitchFamily="34" charset="0"/>
              </a:rPr>
              <a:t>: future access will be repeats to the </a:t>
            </a:r>
            <a:r>
              <a:rPr sz="2180" dirty="0">
                <a:solidFill>
                  <a:srgbClr val="0070C0"/>
                </a:solidFill>
                <a:cs typeface="Calibri" panose="020F0502020204030204" pitchFamily="34" charset="0"/>
              </a:rPr>
              <a:t>same data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180" dirty="0">
                <a:cs typeface="Calibri" panose="020F0502020204030204" pitchFamily="34" charset="0"/>
              </a:rPr>
              <a:t>What TLB characteristics are best for each type?</a:t>
            </a:r>
            <a:endParaRPr lang="en-US" sz="2180" dirty="0">
              <a:cs typeface="Calibri" panose="020F0502020204030204" pitchFamily="34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180" dirty="0">
                <a:cs typeface="Calibri" panose="020F0502020204030204" pitchFamily="34" charset="0"/>
              </a:rPr>
              <a:t>Spatial: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cs typeface="Calibri" panose="020F0502020204030204" pitchFamily="34" charset="0"/>
              </a:rPr>
              <a:t>Access </a:t>
            </a:r>
            <a:r>
              <a:rPr lang="en-US" sz="1969" dirty="0">
                <a:solidFill>
                  <a:srgbClr val="0070C0"/>
                </a:solidFill>
                <a:cs typeface="Calibri" panose="020F0502020204030204" pitchFamily="34" charset="0"/>
              </a:rPr>
              <a:t>same page </a:t>
            </a:r>
            <a:r>
              <a:rPr lang="en-US" sz="1969" dirty="0">
                <a:cs typeface="Calibri" panose="020F0502020204030204" pitchFamily="34" charset="0"/>
              </a:rPr>
              <a:t>repeatedly; need same </a:t>
            </a:r>
            <a:r>
              <a:rPr lang="en-US" sz="1969" dirty="0" err="1">
                <a:cs typeface="Calibri" panose="020F0502020204030204" pitchFamily="34" charset="0"/>
              </a:rPr>
              <a:t>vpn</a:t>
            </a:r>
            <a:r>
              <a:rPr lang="en-US" sz="1969" dirty="0">
                <a:cs typeface="Calibri" panose="020F0502020204030204" pitchFamily="34" charset="0"/>
              </a:rPr>
              <a:t>-&gt;</a:t>
            </a:r>
            <a:r>
              <a:rPr lang="en-US" sz="1969" dirty="0" err="1">
                <a:cs typeface="Calibri" panose="020F0502020204030204" pitchFamily="34" charset="0"/>
              </a:rPr>
              <a:t>ppn</a:t>
            </a:r>
            <a:r>
              <a:rPr lang="en-US" sz="1969" dirty="0">
                <a:cs typeface="Calibri" panose="020F0502020204030204" pitchFamily="34" charset="0"/>
              </a:rPr>
              <a:t> translation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cs typeface="Calibri" panose="020F0502020204030204" pitchFamily="34" charset="0"/>
              </a:rPr>
              <a:t>Same TLB entry re-used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180" dirty="0">
                <a:cs typeface="Calibri" panose="020F0502020204030204" pitchFamily="34" charset="0"/>
              </a:rPr>
              <a:t>Temporal: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cs typeface="Calibri" panose="020F0502020204030204" pitchFamily="34" charset="0"/>
              </a:rPr>
              <a:t>Access </a:t>
            </a:r>
            <a:r>
              <a:rPr lang="en-US" sz="1969" dirty="0">
                <a:solidFill>
                  <a:srgbClr val="0070C0"/>
                </a:solidFill>
                <a:cs typeface="Calibri" panose="020F0502020204030204" pitchFamily="34" charset="0"/>
              </a:rPr>
              <a:t>same address </a:t>
            </a:r>
            <a:r>
              <a:rPr lang="en-US" sz="1969" dirty="0">
                <a:cs typeface="Calibri" panose="020F0502020204030204" pitchFamily="34" charset="0"/>
              </a:rPr>
              <a:t>near in future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cs typeface="Calibri" panose="020F0502020204030204" pitchFamily="34" charset="0"/>
              </a:rPr>
              <a:t>Same TLB entry re-used in near future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sz="1969" dirty="0">
              <a:cs typeface="Calibri" panose="020F0502020204030204" pitchFamily="34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369" b="1" dirty="0">
                <a:solidFill>
                  <a:srgbClr val="C00000"/>
                </a:solidFill>
                <a:cs typeface="Calibri" panose="020F0502020204030204" pitchFamily="34" charset="0"/>
              </a:rPr>
              <a:t>How near in future?  How many TLB entries are there?</a:t>
            </a:r>
          </a:p>
        </p:txBody>
      </p:sp>
    </p:spTree>
    <p:extLst>
      <p:ext uri="{BB962C8B-B14F-4D97-AF65-F5344CB8AC3E}">
        <p14:creationId xmlns:p14="http://schemas.microsoft.com/office/powerpoint/2010/main" val="2153208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Review: Match Description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49772" y="1643724"/>
            <a:ext cx="4575921" cy="838200"/>
          </a:xfrm>
        </p:spPr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Name of approach</a:t>
            </a:r>
            <a:br>
              <a:rPr lang="en-US" dirty="0">
                <a:solidFill>
                  <a:srgbClr val="333333"/>
                </a:solidFill>
              </a:rPr>
            </a:br>
            <a:r>
              <a:rPr lang="en-US" dirty="0">
                <a:solidFill>
                  <a:srgbClr val="333333"/>
                </a:solidFill>
              </a:rPr>
              <a:t> (covered previous lecture):</a:t>
            </a:r>
          </a:p>
        </p:txBody>
      </p:sp>
      <p:sp>
        <p:nvSpPr>
          <p:cNvPr id="45" name="Shape 45"/>
          <p:cNvSpPr>
            <a:spLocks noGrp="1"/>
          </p:cNvSpPr>
          <p:nvPr>
            <p:ph sz="half" idx="2"/>
          </p:nvPr>
        </p:nvSpPr>
        <p:spPr>
          <a:xfrm>
            <a:off x="5308365" y="2513300"/>
            <a:ext cx="3566160" cy="373258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3164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27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Segmentation</a:t>
            </a:r>
            <a:endParaRPr lang="en-US" sz="2700" b="1" dirty="0">
              <a:solidFill>
                <a:srgbClr val="333333"/>
              </a:solidFill>
              <a:ea typeface="Helvetica"/>
              <a:cs typeface="Helvetica"/>
              <a:sym typeface="Helvetica"/>
            </a:endParaRPr>
          </a:p>
          <a:p>
            <a:pPr>
              <a:lnSpc>
                <a:spcPct val="120000"/>
              </a:lnSpc>
              <a:spcBef>
                <a:spcPts val="3164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27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Static Relocation</a:t>
            </a:r>
            <a:endParaRPr lang="en-US" sz="2700" dirty="0">
              <a:solidFill>
                <a:srgbClr val="333333"/>
              </a:solidFill>
              <a:sym typeface="Helvetica"/>
            </a:endParaRPr>
          </a:p>
          <a:p>
            <a:pPr>
              <a:lnSpc>
                <a:spcPct val="120000"/>
              </a:lnSpc>
              <a:spcBef>
                <a:spcPts val="3164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27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Base</a:t>
            </a:r>
            <a:endParaRPr lang="en-US" sz="2700" dirty="0">
              <a:solidFill>
                <a:srgbClr val="333333"/>
              </a:solidFill>
            </a:endParaRPr>
          </a:p>
          <a:p>
            <a:pPr>
              <a:lnSpc>
                <a:spcPct val="120000"/>
              </a:lnSpc>
              <a:spcBef>
                <a:spcPts val="3164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2700" b="1" dirty="0" err="1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Base+Bounds</a:t>
            </a:r>
            <a:endParaRPr lang="en-US" sz="2700" b="1" dirty="0">
              <a:solidFill>
                <a:srgbClr val="333333"/>
              </a:solidFill>
              <a:ea typeface="Helvetica"/>
              <a:cs typeface="Helvetica"/>
              <a:sym typeface="Helvetica"/>
            </a:endParaRPr>
          </a:p>
          <a:p>
            <a:pPr>
              <a:lnSpc>
                <a:spcPct val="120000"/>
              </a:lnSpc>
              <a:spcBef>
                <a:spcPts val="3164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27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Time Sharing</a:t>
            </a:r>
            <a:r>
              <a:rPr lang="en-US" sz="2700" dirty="0">
                <a:solidFill>
                  <a:srgbClr val="333333"/>
                </a:solidFill>
              </a:rPr>
              <a:t> </a:t>
            </a:r>
          </a:p>
          <a:p>
            <a:pPr>
              <a:lnSpc>
                <a:spcPct val="120000"/>
              </a:lnSpc>
              <a:spcBef>
                <a:spcPts val="3164"/>
              </a:spcBef>
              <a:buNone/>
              <a:defRPr sz="1800">
                <a:solidFill>
                  <a:srgbClr val="000000"/>
                </a:solidFill>
              </a:defRPr>
            </a:pPr>
            <a:endParaRPr sz="2700" dirty="0">
              <a:solidFill>
                <a:srgbClr val="A6AAA8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49583" y="1612348"/>
            <a:ext cx="3566160" cy="838200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85163" y="2481924"/>
            <a:ext cx="4773983" cy="3732585"/>
          </a:xfrm>
        </p:spPr>
        <p:txBody>
          <a:bodyPr>
            <a:normAutofit/>
          </a:bodyPr>
          <a:lstStyle/>
          <a:p>
            <a:r>
              <a:rPr lang="en-US" b="0" dirty="0"/>
              <a:t>one process uses RAM at a time</a:t>
            </a:r>
          </a:p>
          <a:p>
            <a:r>
              <a:rPr lang="en-US" b="0" dirty="0"/>
              <a:t>rewrite code and addresses before running</a:t>
            </a:r>
          </a:p>
          <a:p>
            <a:r>
              <a:rPr lang="en-US" b="0" dirty="0"/>
              <a:t>add per-process starting location to </a:t>
            </a:r>
            <a:r>
              <a:rPr lang="en-US" b="0" dirty="0" err="1"/>
              <a:t>virt</a:t>
            </a:r>
            <a:r>
              <a:rPr lang="en-US" b="0" dirty="0"/>
              <a:t> </a:t>
            </a:r>
            <a:r>
              <a:rPr lang="en-US" b="0" dirty="0" err="1"/>
              <a:t>addr</a:t>
            </a:r>
            <a:r>
              <a:rPr lang="en-US" b="0" dirty="0"/>
              <a:t> to obtain phys </a:t>
            </a:r>
            <a:r>
              <a:rPr lang="en-US" b="0" dirty="0" err="1"/>
              <a:t>addr</a:t>
            </a:r>
            <a:endParaRPr lang="en-US" b="0" dirty="0"/>
          </a:p>
          <a:p>
            <a:r>
              <a:rPr lang="en-US" b="0" dirty="0"/>
              <a:t>dynamic approach that verifies address is in valid range</a:t>
            </a:r>
          </a:p>
          <a:p>
            <a:r>
              <a:rPr lang="en-US" b="0" dirty="0">
                <a:solidFill>
                  <a:srgbClr val="333333"/>
                </a:solidFill>
              </a:rPr>
              <a:t>several </a:t>
            </a:r>
            <a:r>
              <a:rPr lang="en-US" b="0" dirty="0" err="1">
                <a:solidFill>
                  <a:srgbClr val="333333"/>
                </a:solidFill>
              </a:rPr>
              <a:t>base+bound</a:t>
            </a:r>
            <a:r>
              <a:rPr lang="en-US" b="0" dirty="0">
                <a:solidFill>
                  <a:srgbClr val="333333"/>
                </a:solidFill>
              </a:rPr>
              <a:t> pairs per process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2750E3-33A2-C345-9431-3516B4D2F12E}"/>
              </a:ext>
            </a:extLst>
          </p:cNvPr>
          <p:cNvGrpSpPr/>
          <p:nvPr/>
        </p:nvGrpSpPr>
        <p:grpSpPr>
          <a:xfrm>
            <a:off x="4572000" y="2780928"/>
            <a:ext cx="758100" cy="3096344"/>
            <a:chOff x="4572000" y="2780928"/>
            <a:chExt cx="758100" cy="309634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C108FFA-9E5E-5244-9B5C-017D432DF99E}"/>
                </a:ext>
              </a:extLst>
            </p:cNvPr>
            <p:cNvCxnSpPr/>
            <p:nvPr/>
          </p:nvCxnSpPr>
          <p:spPr bwMode="auto">
            <a:xfrm>
              <a:off x="4572000" y="2780928"/>
              <a:ext cx="736365" cy="3096344"/>
            </a:xfrm>
            <a:prstGeom prst="lin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4200771-1126-8746-8BD0-47D8319E19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44008" y="3472249"/>
              <a:ext cx="664357" cy="100767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5BCD70D-DE41-6B49-B788-1A319CC74319}"/>
                </a:ext>
              </a:extLst>
            </p:cNvPr>
            <p:cNvCxnSpPr>
              <a:cxnSpLocks/>
              <a:endCxn id="45" idx="1"/>
            </p:cNvCxnSpPr>
            <p:nvPr/>
          </p:nvCxnSpPr>
          <p:spPr bwMode="auto">
            <a:xfrm>
              <a:off x="4644008" y="4293096"/>
              <a:ext cx="664357" cy="86497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A90896B-839D-C442-B490-C498B56B0AB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65743" y="5041935"/>
              <a:ext cx="664357" cy="86497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D395929-5D90-F948-8439-B75AE31287F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47285" y="2795417"/>
              <a:ext cx="643909" cy="2907194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12930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Shape 19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TLB Replacement P</a:t>
            </a:r>
            <a:r>
              <a:rPr sz="3600" dirty="0">
                <a:solidFill>
                  <a:srgbClr val="000000"/>
                </a:solidFill>
              </a:rPr>
              <a:t>olicies</a:t>
            </a:r>
          </a:p>
        </p:txBody>
      </p:sp>
      <p:sp>
        <p:nvSpPr>
          <p:cNvPr id="1906" name="Shape 1906"/>
          <p:cNvSpPr>
            <a:spLocks noGrp="1"/>
          </p:cNvSpPr>
          <p:nvPr>
            <p:ph type="body" idx="4294967295"/>
          </p:nvPr>
        </p:nvSpPr>
        <p:spPr>
          <a:xfrm>
            <a:off x="541555" y="1682840"/>
            <a:ext cx="8095878" cy="3554016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70C0"/>
                </a:solidFill>
                <a:latin typeface="Helvetica"/>
                <a:ea typeface="Helvetica"/>
                <a:cs typeface="Helvetica"/>
                <a:sym typeface="Helvetica"/>
              </a:rPr>
              <a:t>LRU</a:t>
            </a:r>
            <a:r>
              <a:rPr sz="2000" dirty="0">
                <a:solidFill>
                  <a:srgbClr val="333333"/>
                </a:solidFill>
              </a:rPr>
              <a:t>: evict </a:t>
            </a:r>
            <a:r>
              <a:rPr lang="en-US" sz="2000" dirty="0">
                <a:solidFill>
                  <a:srgbClr val="333333"/>
                </a:solidFill>
              </a:rPr>
              <a:t>L</a:t>
            </a:r>
            <a:r>
              <a:rPr sz="2000" dirty="0">
                <a:solidFill>
                  <a:srgbClr val="333333"/>
                </a:solidFill>
              </a:rPr>
              <a:t>east-</a:t>
            </a:r>
            <a:r>
              <a:rPr lang="en-US" sz="2000" dirty="0">
                <a:solidFill>
                  <a:srgbClr val="333333"/>
                </a:solidFill>
              </a:rPr>
              <a:t>R</a:t>
            </a:r>
            <a:r>
              <a:rPr sz="2000" dirty="0">
                <a:solidFill>
                  <a:srgbClr val="333333"/>
                </a:solidFill>
              </a:rPr>
              <a:t>ecently </a:t>
            </a:r>
            <a:r>
              <a:rPr lang="en-US" sz="2000" dirty="0">
                <a:solidFill>
                  <a:srgbClr val="333333"/>
                </a:solidFill>
              </a:rPr>
              <a:t>U</a:t>
            </a:r>
            <a:r>
              <a:rPr sz="2000" dirty="0">
                <a:solidFill>
                  <a:srgbClr val="333333"/>
                </a:solidFill>
              </a:rPr>
              <a:t>sed TLB slot </a:t>
            </a:r>
            <a:r>
              <a:rPr lang="en-US" sz="2000" dirty="0">
                <a:solidFill>
                  <a:srgbClr val="333333"/>
                </a:solidFill>
              </a:rPr>
              <a:t>when</a:t>
            </a:r>
            <a:r>
              <a:rPr sz="2000" dirty="0">
                <a:solidFill>
                  <a:srgbClr val="333333"/>
                </a:solidFill>
              </a:rPr>
              <a:t> needed</a:t>
            </a:r>
            <a:endParaRPr lang="en-US" sz="20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333333"/>
                </a:solidFill>
              </a:rPr>
              <a:t>(More on LRU later in policies next week)</a:t>
            </a:r>
            <a:endParaRPr dirty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70C0"/>
                </a:solidFill>
                <a:latin typeface="Helvetica"/>
                <a:ea typeface="Helvetica"/>
                <a:cs typeface="Helvetica"/>
                <a:sym typeface="Helvetica"/>
              </a:rPr>
              <a:t>Random</a:t>
            </a:r>
            <a:r>
              <a:rPr sz="2000" dirty="0">
                <a:solidFill>
                  <a:srgbClr val="333333"/>
                </a:solidFill>
              </a:rPr>
              <a:t>: </a:t>
            </a:r>
            <a:r>
              <a:rPr lang="en-US" sz="2000" dirty="0">
                <a:solidFill>
                  <a:srgbClr val="333333"/>
                </a:solidFill>
              </a:rPr>
              <a:t>Evict </a:t>
            </a:r>
            <a:r>
              <a:rPr sz="2000" dirty="0">
                <a:solidFill>
                  <a:srgbClr val="333333"/>
                </a:solidFill>
              </a:rPr>
              <a:t>randomly choose</a:t>
            </a:r>
            <a:r>
              <a:rPr lang="en-US" sz="2000" dirty="0">
                <a:solidFill>
                  <a:srgbClr val="333333"/>
                </a:solidFill>
              </a:rPr>
              <a:t>n</a:t>
            </a:r>
            <a:r>
              <a:rPr sz="2000" dirty="0">
                <a:solidFill>
                  <a:srgbClr val="333333"/>
                </a:solidFill>
              </a:rPr>
              <a:t> entr</a:t>
            </a:r>
            <a:r>
              <a:rPr lang="en-US" sz="2000" dirty="0">
                <a:solidFill>
                  <a:srgbClr val="333333"/>
                </a:solidFill>
              </a:rPr>
              <a:t>y</a:t>
            </a:r>
            <a:r>
              <a:rPr sz="2000" dirty="0">
                <a:solidFill>
                  <a:srgbClr val="333333"/>
                </a:solidFill>
              </a:rPr>
              <a:t> </a:t>
            </a:r>
            <a:endParaRPr lang="en-US" sz="2000" dirty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333333"/>
                </a:solidFill>
              </a:rPr>
              <a:t>Which is better?</a:t>
            </a:r>
            <a:endParaRPr sz="2000" dirty="0">
              <a:solidFill>
                <a:srgbClr val="333333"/>
              </a:solidFill>
            </a:endParaRPr>
          </a:p>
        </p:txBody>
      </p: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854283" y="4398656"/>
            <a:ext cx="7162800" cy="838200"/>
            <a:chOff x="1104" y="2784"/>
            <a:chExt cx="4512" cy="528"/>
          </a:xfrm>
        </p:grpSpPr>
        <p:grpSp>
          <p:nvGrpSpPr>
            <p:cNvPr id="5" name="Group 71"/>
            <p:cNvGrpSpPr>
              <a:grpSpLocks/>
            </p:cNvGrpSpPr>
            <p:nvPr/>
          </p:nvGrpSpPr>
          <p:grpSpPr bwMode="auto">
            <a:xfrm>
              <a:off x="1104" y="2784"/>
              <a:ext cx="4512" cy="528"/>
              <a:chOff x="1104" y="2784"/>
              <a:chExt cx="4512" cy="528"/>
            </a:xfrm>
          </p:grpSpPr>
          <p:sp>
            <p:nvSpPr>
              <p:cNvPr id="14" name="Line 72"/>
              <p:cNvSpPr>
                <a:spLocks noChangeShapeType="1"/>
              </p:cNvSpPr>
              <p:nvPr/>
            </p:nvSpPr>
            <p:spPr bwMode="auto">
              <a:xfrm>
                <a:off x="1104" y="292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>
                  <a:solidFill>
                    <a:schemeClr val="bg2"/>
                  </a:solidFill>
                </a:endParaRPr>
              </a:p>
            </p:txBody>
          </p:sp>
          <p:sp>
            <p:nvSpPr>
              <p:cNvPr id="15" name="Line 73"/>
              <p:cNvSpPr>
                <a:spLocks noChangeShapeType="1"/>
              </p:cNvSpPr>
              <p:nvPr/>
            </p:nvSpPr>
            <p:spPr bwMode="auto">
              <a:xfrm>
                <a:off x="1104" y="2928"/>
                <a:ext cx="2112" cy="0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Line 74"/>
              <p:cNvSpPr>
                <a:spLocks noChangeShapeType="1"/>
              </p:cNvSpPr>
              <p:nvPr/>
            </p:nvSpPr>
            <p:spPr bwMode="auto">
              <a:xfrm>
                <a:off x="1104" y="3072"/>
                <a:ext cx="2208" cy="0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>
                  <a:solidFill>
                    <a:schemeClr val="bg2"/>
                  </a:solidFill>
                </a:endParaRPr>
              </a:p>
            </p:txBody>
          </p:sp>
          <p:sp>
            <p:nvSpPr>
              <p:cNvPr id="17" name="Line 75"/>
              <p:cNvSpPr>
                <a:spLocks noChangeShapeType="1"/>
              </p:cNvSpPr>
              <p:nvPr/>
            </p:nvSpPr>
            <p:spPr bwMode="auto">
              <a:xfrm rot="10800000">
                <a:off x="5616" y="292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>
                  <a:solidFill>
                    <a:schemeClr val="bg2"/>
                  </a:solidFill>
                </a:endParaRPr>
              </a:p>
            </p:txBody>
          </p:sp>
          <p:sp>
            <p:nvSpPr>
              <p:cNvPr id="18" name="Line 76"/>
              <p:cNvSpPr>
                <a:spLocks noChangeShapeType="1"/>
              </p:cNvSpPr>
              <p:nvPr/>
            </p:nvSpPr>
            <p:spPr bwMode="auto">
              <a:xfrm rot="10800000" flipH="1" flipV="1">
                <a:off x="3456" y="3072"/>
                <a:ext cx="2160" cy="0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>
                  <a:solidFill>
                    <a:schemeClr val="bg2"/>
                  </a:solidFill>
                </a:endParaRPr>
              </a:p>
            </p:txBody>
          </p:sp>
          <p:sp>
            <p:nvSpPr>
              <p:cNvPr id="19" name="Line 77"/>
              <p:cNvSpPr>
                <a:spLocks noChangeShapeType="1"/>
              </p:cNvSpPr>
              <p:nvPr/>
            </p:nvSpPr>
            <p:spPr bwMode="auto">
              <a:xfrm rot="10800000">
                <a:off x="3408" y="2928"/>
                <a:ext cx="2208" cy="0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87">
                  <a:solidFill>
                    <a:schemeClr val="bg2"/>
                  </a:solidFill>
                </a:endParaRPr>
              </a:p>
            </p:txBody>
          </p:sp>
          <p:grpSp>
            <p:nvGrpSpPr>
              <p:cNvPr id="20" name="Group 78"/>
              <p:cNvGrpSpPr>
                <a:grpSpLocks/>
              </p:cNvGrpSpPr>
              <p:nvPr/>
            </p:nvGrpSpPr>
            <p:grpSpPr bwMode="auto">
              <a:xfrm>
                <a:off x="3216" y="2784"/>
                <a:ext cx="96" cy="528"/>
                <a:chOff x="2544" y="3168"/>
                <a:chExt cx="96" cy="528"/>
              </a:xfrm>
            </p:grpSpPr>
            <p:sp>
              <p:nvSpPr>
                <p:cNvPr id="25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2544" y="3168"/>
                  <a:ext cx="48" cy="24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87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6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2544" y="336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87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7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2592" y="3360"/>
                  <a:ext cx="48" cy="33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87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21" name="Group 82"/>
              <p:cNvGrpSpPr>
                <a:grpSpLocks/>
              </p:cNvGrpSpPr>
              <p:nvPr/>
            </p:nvGrpSpPr>
            <p:grpSpPr bwMode="auto">
              <a:xfrm>
                <a:off x="3360" y="2784"/>
                <a:ext cx="96" cy="528"/>
                <a:chOff x="2544" y="3168"/>
                <a:chExt cx="96" cy="528"/>
              </a:xfrm>
            </p:grpSpPr>
            <p:sp>
              <p:nvSpPr>
                <p:cNvPr id="22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2544" y="3168"/>
                  <a:ext cx="48" cy="24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87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3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2544" y="336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87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4" name="Line 85"/>
                <p:cNvSpPr>
                  <a:spLocks noChangeShapeType="1"/>
                </p:cNvSpPr>
                <p:nvPr/>
              </p:nvSpPr>
              <p:spPr bwMode="auto">
                <a:xfrm flipH="1">
                  <a:off x="2592" y="3360"/>
                  <a:ext cx="48" cy="33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87">
                    <a:solidFill>
                      <a:schemeClr val="bg2"/>
                    </a:solidFill>
                  </a:endParaRPr>
                </a:p>
              </p:txBody>
            </p:sp>
          </p:grpSp>
        </p:grpSp>
        <p:sp>
          <p:nvSpPr>
            <p:cNvPr id="6" name="Line 86"/>
            <p:cNvSpPr>
              <a:spLocks noChangeShapeType="1"/>
            </p:cNvSpPr>
            <p:nvPr/>
          </p:nvSpPr>
          <p:spPr bwMode="auto">
            <a:xfrm>
              <a:off x="1536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chemeClr val="bg2"/>
                </a:solidFill>
              </a:endParaRPr>
            </a:p>
          </p:txBody>
        </p:sp>
        <p:sp>
          <p:nvSpPr>
            <p:cNvPr id="7" name="Line 87"/>
            <p:cNvSpPr>
              <a:spLocks noChangeShapeType="1"/>
            </p:cNvSpPr>
            <p:nvPr/>
          </p:nvSpPr>
          <p:spPr bwMode="auto">
            <a:xfrm>
              <a:off x="1968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chemeClr val="bg2"/>
                </a:solidFill>
              </a:endParaRPr>
            </a:p>
          </p:txBody>
        </p:sp>
        <p:sp>
          <p:nvSpPr>
            <p:cNvPr id="8" name="Line 88"/>
            <p:cNvSpPr>
              <a:spLocks noChangeShapeType="1"/>
            </p:cNvSpPr>
            <p:nvPr/>
          </p:nvSpPr>
          <p:spPr bwMode="auto">
            <a:xfrm>
              <a:off x="2400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chemeClr val="bg2"/>
                </a:solidFill>
              </a:endParaRPr>
            </a:p>
          </p:txBody>
        </p:sp>
        <p:sp>
          <p:nvSpPr>
            <p:cNvPr id="9" name="Line 89"/>
            <p:cNvSpPr>
              <a:spLocks noChangeShapeType="1"/>
            </p:cNvSpPr>
            <p:nvPr/>
          </p:nvSpPr>
          <p:spPr bwMode="auto">
            <a:xfrm>
              <a:off x="2832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chemeClr val="bg2"/>
                </a:solidFill>
              </a:endParaRPr>
            </a:p>
          </p:txBody>
        </p:sp>
        <p:sp>
          <p:nvSpPr>
            <p:cNvPr id="10" name="Line 90"/>
            <p:cNvSpPr>
              <a:spLocks noChangeShapeType="1"/>
            </p:cNvSpPr>
            <p:nvPr/>
          </p:nvSpPr>
          <p:spPr bwMode="auto">
            <a:xfrm>
              <a:off x="5184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chemeClr val="bg2"/>
                </a:solidFill>
              </a:endParaRPr>
            </a:p>
          </p:txBody>
        </p:sp>
        <p:sp>
          <p:nvSpPr>
            <p:cNvPr id="11" name="Line 91"/>
            <p:cNvSpPr>
              <a:spLocks noChangeShapeType="1"/>
            </p:cNvSpPr>
            <p:nvPr/>
          </p:nvSpPr>
          <p:spPr bwMode="auto">
            <a:xfrm>
              <a:off x="4752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chemeClr val="bg2"/>
                </a:solidFill>
              </a:endParaRPr>
            </a:p>
          </p:txBody>
        </p:sp>
        <p:sp>
          <p:nvSpPr>
            <p:cNvPr id="12" name="Line 92"/>
            <p:cNvSpPr>
              <a:spLocks noChangeShapeType="1"/>
            </p:cNvSpPr>
            <p:nvPr/>
          </p:nvSpPr>
          <p:spPr bwMode="auto">
            <a:xfrm>
              <a:off x="4272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chemeClr val="bg2"/>
                </a:solidFill>
              </a:endParaRPr>
            </a:p>
          </p:txBody>
        </p:sp>
        <p:sp>
          <p:nvSpPr>
            <p:cNvPr id="13" name="Line 93"/>
            <p:cNvSpPr>
              <a:spLocks noChangeShapeType="1"/>
            </p:cNvSpPr>
            <p:nvPr/>
          </p:nvSpPr>
          <p:spPr bwMode="auto">
            <a:xfrm>
              <a:off x="3792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chemeClr val="bg2"/>
                </a:solidFill>
              </a:endParaRPr>
            </a:p>
          </p:txBody>
        </p:sp>
      </p:grpSp>
      <p:sp>
        <p:nvSpPr>
          <p:cNvPr id="28" name="Text Box 94"/>
          <p:cNvSpPr txBox="1">
            <a:spLocks noChangeArrowheads="1"/>
          </p:cNvSpPr>
          <p:nvPr/>
        </p:nvSpPr>
        <p:spPr bwMode="auto">
          <a:xfrm>
            <a:off x="1038995" y="4322457"/>
            <a:ext cx="314508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solidFill>
                  <a:schemeClr val="bg2"/>
                </a:solidFill>
                <a:latin typeface="Arial" pitchFamily="-104" charset="0"/>
              </a:rPr>
              <a:t>A</a:t>
            </a:r>
          </a:p>
        </p:txBody>
      </p:sp>
      <p:sp>
        <p:nvSpPr>
          <p:cNvPr id="29" name="Text Box 95"/>
          <p:cNvSpPr txBox="1">
            <a:spLocks noChangeArrowheads="1"/>
          </p:cNvSpPr>
          <p:nvPr/>
        </p:nvSpPr>
        <p:spPr bwMode="auto">
          <a:xfrm>
            <a:off x="1737654" y="4322457"/>
            <a:ext cx="314508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solidFill>
                  <a:schemeClr val="bg2"/>
                </a:solidFill>
                <a:latin typeface="Arial" pitchFamily="-104" charset="0"/>
              </a:rPr>
              <a:t>B</a:t>
            </a:r>
          </a:p>
        </p:txBody>
      </p:sp>
      <p:sp>
        <p:nvSpPr>
          <p:cNvPr id="30" name="Text Box 96"/>
          <p:cNvSpPr txBox="1">
            <a:spLocks noChangeArrowheads="1"/>
          </p:cNvSpPr>
          <p:nvPr/>
        </p:nvSpPr>
        <p:spPr bwMode="auto">
          <a:xfrm>
            <a:off x="2377204" y="4322457"/>
            <a:ext cx="314508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solidFill>
                  <a:schemeClr val="bg2"/>
                </a:solidFill>
                <a:latin typeface="Arial" pitchFamily="-104" charset="0"/>
              </a:rPr>
              <a:t>C</a:t>
            </a:r>
          </a:p>
        </p:txBody>
      </p:sp>
      <p:sp>
        <p:nvSpPr>
          <p:cNvPr id="31" name="Text Box 97"/>
          <p:cNvSpPr txBox="1">
            <a:spLocks noChangeArrowheads="1"/>
          </p:cNvSpPr>
          <p:nvPr/>
        </p:nvSpPr>
        <p:spPr bwMode="auto">
          <a:xfrm>
            <a:off x="3131266" y="4322457"/>
            <a:ext cx="314508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solidFill>
                  <a:schemeClr val="bg2"/>
                </a:solidFill>
                <a:latin typeface="Arial" pitchFamily="-104" charset="0"/>
              </a:rPr>
              <a:t>D</a:t>
            </a:r>
          </a:p>
        </p:txBody>
      </p:sp>
      <p:sp>
        <p:nvSpPr>
          <p:cNvPr id="32" name="Text Box 98"/>
          <p:cNvSpPr txBox="1">
            <a:spLocks noChangeArrowheads="1"/>
          </p:cNvSpPr>
          <p:nvPr/>
        </p:nvSpPr>
        <p:spPr bwMode="auto">
          <a:xfrm>
            <a:off x="3825217" y="4322457"/>
            <a:ext cx="304890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solidFill>
                  <a:schemeClr val="bg2"/>
                </a:solidFill>
                <a:latin typeface="Arial" pitchFamily="-104" charset="0"/>
              </a:rPr>
              <a:t>E</a:t>
            </a:r>
          </a:p>
        </p:txBody>
      </p:sp>
      <p:sp>
        <p:nvSpPr>
          <p:cNvPr id="33" name="Text Box 99"/>
          <p:cNvSpPr txBox="1">
            <a:spLocks noChangeArrowheads="1"/>
          </p:cNvSpPr>
          <p:nvPr/>
        </p:nvSpPr>
        <p:spPr bwMode="auto">
          <a:xfrm>
            <a:off x="4663092" y="4322457"/>
            <a:ext cx="295272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solidFill>
                  <a:schemeClr val="bg2"/>
                </a:solidFill>
                <a:latin typeface="Arial" pitchFamily="-104" charset="0"/>
              </a:rPr>
              <a:t>L</a:t>
            </a:r>
          </a:p>
        </p:txBody>
      </p:sp>
      <p:sp>
        <p:nvSpPr>
          <p:cNvPr id="34" name="Text Box 100"/>
          <p:cNvSpPr txBox="1">
            <a:spLocks noChangeArrowheads="1"/>
          </p:cNvSpPr>
          <p:nvPr/>
        </p:nvSpPr>
        <p:spPr bwMode="auto">
          <a:xfrm>
            <a:off x="5313609" y="4322457"/>
            <a:ext cx="335346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solidFill>
                  <a:schemeClr val="bg2"/>
                </a:solidFill>
                <a:latin typeface="Arial" pitchFamily="-104" charset="0"/>
              </a:rPr>
              <a:t>M</a:t>
            </a:r>
          </a:p>
        </p:txBody>
      </p:sp>
      <p:sp>
        <p:nvSpPr>
          <p:cNvPr id="35" name="Text Box 101"/>
          <p:cNvSpPr txBox="1">
            <a:spLocks noChangeArrowheads="1"/>
          </p:cNvSpPr>
          <p:nvPr/>
        </p:nvSpPr>
        <p:spPr bwMode="auto">
          <a:xfrm>
            <a:off x="6074491" y="4322457"/>
            <a:ext cx="314508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solidFill>
                  <a:schemeClr val="bg2"/>
                </a:solidFill>
                <a:latin typeface="Arial" pitchFamily="-104" charset="0"/>
              </a:rPr>
              <a:t>N</a:t>
            </a:r>
          </a:p>
        </p:txBody>
      </p:sp>
      <p:sp>
        <p:nvSpPr>
          <p:cNvPr id="36" name="Text Box 102"/>
          <p:cNvSpPr txBox="1">
            <a:spLocks noChangeArrowheads="1"/>
          </p:cNvSpPr>
          <p:nvPr/>
        </p:nvSpPr>
        <p:spPr bwMode="auto">
          <a:xfrm>
            <a:off x="6828297" y="4322457"/>
            <a:ext cx="324126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solidFill>
                  <a:schemeClr val="bg2"/>
                </a:solidFill>
                <a:latin typeface="Arial" pitchFamily="-104" charset="0"/>
              </a:rPr>
              <a:t>O</a:t>
            </a:r>
          </a:p>
        </p:txBody>
      </p:sp>
      <p:sp>
        <p:nvSpPr>
          <p:cNvPr id="37" name="Text Box 103"/>
          <p:cNvSpPr txBox="1">
            <a:spLocks noChangeArrowheads="1"/>
          </p:cNvSpPr>
          <p:nvPr/>
        </p:nvSpPr>
        <p:spPr bwMode="auto">
          <a:xfrm>
            <a:off x="7505042" y="4322457"/>
            <a:ext cx="304890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solidFill>
                  <a:schemeClr val="bg2"/>
                </a:solidFill>
                <a:latin typeface="Arial" pitchFamily="-104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69669831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Shape 18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  <a:cs typeface="Calibri" panose="020F0502020204030204" pitchFamily="34" charset="0"/>
              </a:rPr>
              <a:t>LRU Troubles</a:t>
            </a:r>
          </a:p>
        </p:txBody>
      </p:sp>
      <p:graphicFrame>
        <p:nvGraphicFramePr>
          <p:cNvPr id="1890" name="Table 1890"/>
          <p:cNvGraphicFramePr/>
          <p:nvPr>
            <p:extLst>
              <p:ext uri="{D42A27DB-BD31-4B8C-83A1-F6EECF244321}">
                <p14:modId xmlns:p14="http://schemas.microsoft.com/office/powerpoint/2010/main" val="2089348918"/>
              </p:ext>
            </p:extLst>
          </p:nvPr>
        </p:nvGraphicFramePr>
        <p:xfrm>
          <a:off x="6646237" y="2023735"/>
          <a:ext cx="1896747" cy="191167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69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959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Valid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Virt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Phys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1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1700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sz="1700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51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1700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sz="1700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51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1700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sz="1700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51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sz="1700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91" name="Shape 1891"/>
          <p:cNvSpPr/>
          <p:nvPr/>
        </p:nvSpPr>
        <p:spPr>
          <a:xfrm>
            <a:off x="3121384" y="2564731"/>
            <a:ext cx="556646" cy="556646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DCDEE0"/>
                </a:solidFill>
              </a:defRPr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2" name="Shape 1892"/>
          <p:cNvSpPr/>
          <p:nvPr/>
        </p:nvSpPr>
        <p:spPr>
          <a:xfrm>
            <a:off x="1286270" y="2625102"/>
            <a:ext cx="1704758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>
                <a:latin typeface="Calibri" panose="020F0502020204030204" pitchFamily="34" charset="0"/>
                <a:cs typeface="Calibri" panose="020F0502020204030204" pitchFamily="34" charset="0"/>
              </a:rPr>
              <a:t>virtual addresses: </a:t>
            </a:r>
          </a:p>
        </p:txBody>
      </p:sp>
      <p:sp>
        <p:nvSpPr>
          <p:cNvPr id="1893" name="Shape 1893"/>
          <p:cNvSpPr/>
          <p:nvPr/>
        </p:nvSpPr>
        <p:spPr>
          <a:xfrm>
            <a:off x="3675025" y="2564731"/>
            <a:ext cx="556646" cy="556646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DCDEE0"/>
                </a:solidFill>
              </a:defRPr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4" name="Shape 1894"/>
          <p:cNvSpPr/>
          <p:nvPr/>
        </p:nvSpPr>
        <p:spPr>
          <a:xfrm>
            <a:off x="4210806" y="2564731"/>
            <a:ext cx="556646" cy="556646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DCDEE0"/>
                </a:solidFill>
              </a:defRPr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5" name="Shape 1895"/>
          <p:cNvSpPr/>
          <p:nvPr/>
        </p:nvSpPr>
        <p:spPr>
          <a:xfrm>
            <a:off x="4746587" y="2564731"/>
            <a:ext cx="556646" cy="556646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DCDEE0"/>
                </a:solidFill>
              </a:defRPr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6" name="Shape 1896"/>
          <p:cNvSpPr/>
          <p:nvPr/>
        </p:nvSpPr>
        <p:spPr>
          <a:xfrm>
            <a:off x="5282368" y="2564731"/>
            <a:ext cx="556646" cy="556646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DCDEE0"/>
                </a:solidFill>
              </a:defRPr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7" name="Shape 1897"/>
          <p:cNvSpPr/>
          <p:nvPr/>
        </p:nvSpPr>
        <p:spPr>
          <a:xfrm>
            <a:off x="3322273" y="3295536"/>
            <a:ext cx="153885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898" name="Shape 1898"/>
          <p:cNvSpPr/>
          <p:nvPr/>
        </p:nvSpPr>
        <p:spPr>
          <a:xfrm>
            <a:off x="3858054" y="3295536"/>
            <a:ext cx="153885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899" name="Shape 1899"/>
          <p:cNvSpPr/>
          <p:nvPr/>
        </p:nvSpPr>
        <p:spPr>
          <a:xfrm>
            <a:off x="4393836" y="3295536"/>
            <a:ext cx="153885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900" name="Shape 1900"/>
          <p:cNvSpPr/>
          <p:nvPr/>
        </p:nvSpPr>
        <p:spPr>
          <a:xfrm>
            <a:off x="4929617" y="3295536"/>
            <a:ext cx="153885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901" name="Shape 1901"/>
          <p:cNvSpPr/>
          <p:nvPr/>
        </p:nvSpPr>
        <p:spPr>
          <a:xfrm>
            <a:off x="5465398" y="3295536"/>
            <a:ext cx="153885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902" name="Shape 1902"/>
          <p:cNvSpPr/>
          <p:nvPr/>
        </p:nvSpPr>
        <p:spPr>
          <a:xfrm>
            <a:off x="3322273" y="1952598"/>
            <a:ext cx="1" cy="583434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5268" y="4374888"/>
            <a:ext cx="8573463" cy="2342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rgbClr val="0070C0"/>
              </a:buClr>
              <a:buFont typeface="Wingdings" pitchFamily="2" charset="2"/>
              <a:buChar char="§"/>
            </a:pPr>
            <a:r>
              <a:rPr lang="en-US" sz="22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Workload repeatedly accesses same offset across </a:t>
            </a:r>
            <a:r>
              <a:rPr lang="en-US" sz="225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pages </a:t>
            </a:r>
            <a:r>
              <a:rPr lang="en-US" sz="22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5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strided</a:t>
            </a:r>
            <a:r>
              <a:rPr lang="en-US" sz="22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access), but only </a:t>
            </a:r>
            <a:r>
              <a:rPr lang="en-US" sz="225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TLB entries</a:t>
            </a:r>
          </a:p>
          <a:p>
            <a:pPr marL="342900" indent="-342900" algn="l">
              <a:buClr>
                <a:srgbClr val="0070C0"/>
              </a:buClr>
              <a:buFont typeface="Wingdings" pitchFamily="2" charset="2"/>
              <a:buChar char="§"/>
            </a:pPr>
            <a:endParaRPr lang="en-US" sz="225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Clr>
                <a:srgbClr val="0070C0"/>
              </a:buClr>
              <a:buFont typeface="Wingdings" pitchFamily="2" charset="2"/>
              <a:buChar char="§"/>
            </a:pPr>
            <a:r>
              <a:rPr lang="en-US" sz="22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will TLB contents be over time?</a:t>
            </a:r>
          </a:p>
          <a:p>
            <a:pPr marL="342900" indent="-342900" algn="l">
              <a:buClr>
                <a:srgbClr val="0070C0"/>
              </a:buClr>
              <a:buFont typeface="Wingdings" pitchFamily="2" charset="2"/>
              <a:buChar char="§"/>
            </a:pPr>
            <a:r>
              <a:rPr lang="en-US" sz="22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will TLB perform?</a:t>
            </a:r>
          </a:p>
          <a:p>
            <a:pPr marL="285750" indent="-285750" algn="l">
              <a:buClr>
                <a:srgbClr val="0070C0"/>
              </a:buClr>
              <a:buFont typeface="Wingdings" pitchFamily="2" charset="2"/>
              <a:buChar char="§"/>
            </a:pPr>
            <a:endParaRPr lang="en-US" sz="1687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Clr>
                <a:srgbClr val="0070C0"/>
              </a:buClr>
              <a:buFont typeface="Wingdings" pitchFamily="2" charset="2"/>
              <a:buChar char="§"/>
            </a:pPr>
            <a:endParaRPr lang="en-US" sz="168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48592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Shape 19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  <a:cs typeface="Calibri" panose="020F0502020204030204" pitchFamily="34" charset="0"/>
              </a:rPr>
              <a:t>TLB Replacement </a:t>
            </a:r>
            <a:r>
              <a:rPr sz="3600" dirty="0">
                <a:solidFill>
                  <a:srgbClr val="000000"/>
                </a:solidFill>
                <a:cs typeface="Calibri" panose="020F0502020204030204" pitchFamily="34" charset="0"/>
              </a:rPr>
              <a:t>policies</a:t>
            </a:r>
          </a:p>
        </p:txBody>
      </p:sp>
      <p:sp>
        <p:nvSpPr>
          <p:cNvPr id="4" name="Shape 1906"/>
          <p:cNvSpPr txBox="1">
            <a:spLocks/>
          </p:cNvSpPr>
          <p:nvPr/>
        </p:nvSpPr>
        <p:spPr>
          <a:xfrm>
            <a:off x="523269" y="1713508"/>
            <a:ext cx="8095878" cy="3554016"/>
          </a:xfrm>
          <a:prstGeom prst="rect">
            <a:avLst/>
          </a:prstGeom>
          <a:effectLst/>
        </p:spPr>
        <p:txBody>
          <a:bodyPr vert="horz" lIns="91434" tIns="45717" rIns="91434" bIns="45717" rtlCol="0">
            <a:normAutofit/>
          </a:bodyPr>
          <a:lstStyle>
            <a:lvl1pPr marL="401857" indent="-401857" algn="l" defTabSz="1300393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776" indent="-419919" algn="l" defTabSz="1300393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34" indent="-401857" algn="l" defTabSz="1300393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492" indent="-401857" algn="l" defTabSz="1300393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349" indent="-401857" algn="l" defTabSz="1300393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081" indent="-325098" algn="l" defTabSz="13003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278" indent="-325098" algn="l" defTabSz="13003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475" indent="-325098" algn="l" defTabSz="13003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671" indent="-325098" algn="l" defTabSz="13003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LRU</a:t>
            </a:r>
            <a:r>
              <a:rPr lang="en-US" sz="2672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evict Least-Recently Used TLB slot when needed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(More on LRU later in policies next week)</a:t>
            </a:r>
          </a:p>
          <a:p>
            <a:pPr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Random</a:t>
            </a:r>
            <a:r>
              <a:rPr lang="en-US" sz="2672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Evict randomly chosen entry </a:t>
            </a:r>
          </a:p>
          <a:p>
            <a:pPr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Sometimes random is better than a “smart” policy!</a:t>
            </a:r>
          </a:p>
        </p:txBody>
      </p:sp>
    </p:spTree>
    <p:extLst>
      <p:ext uri="{BB962C8B-B14F-4D97-AF65-F5344CB8AC3E}">
        <p14:creationId xmlns:p14="http://schemas.microsoft.com/office/powerpoint/2010/main" val="292321857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508" y="1828802"/>
            <a:ext cx="8680359" cy="4297363"/>
          </a:xfrm>
        </p:spPr>
        <p:txBody>
          <a:bodyPr/>
          <a:lstStyle/>
          <a:p>
            <a:r>
              <a:rPr lang="en-US" dirty="0"/>
              <a:t>How can system improve TLB performance (hit rate) given fixed number of TLB entries?</a:t>
            </a:r>
          </a:p>
          <a:p>
            <a:pPr>
              <a:buNone/>
            </a:pP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Increase page size </a:t>
            </a:r>
          </a:p>
          <a:p>
            <a:pPr lvl="1"/>
            <a:r>
              <a:rPr lang="en-US" dirty="0"/>
              <a:t>Fewer unique translations needed to access same amount of memory</a:t>
            </a:r>
          </a:p>
        </p:txBody>
      </p:sp>
    </p:spTree>
    <p:extLst>
      <p:ext uri="{BB962C8B-B14F-4D97-AF65-F5344CB8AC3E}">
        <p14:creationId xmlns:p14="http://schemas.microsoft.com/office/powerpoint/2010/main" val="178891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Shape 19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Context Switches</a:t>
            </a:r>
          </a:p>
        </p:txBody>
      </p:sp>
      <p:sp>
        <p:nvSpPr>
          <p:cNvPr id="1918" name="Shape 1918"/>
          <p:cNvSpPr>
            <a:spLocks noGrp="1"/>
          </p:cNvSpPr>
          <p:nvPr>
            <p:ph type="body" idx="4294967295"/>
          </p:nvPr>
        </p:nvSpPr>
        <p:spPr>
          <a:xfrm>
            <a:off x="378709" y="1340768"/>
            <a:ext cx="8414499" cy="49417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What happens if a process uses cached TLB</a:t>
            </a:r>
            <a:r>
              <a:rPr lang="en-US" sz="2672" dirty="0"/>
              <a:t> </a:t>
            </a:r>
            <a:r>
              <a:rPr sz="2672" dirty="0"/>
              <a:t>entries from another process?</a:t>
            </a:r>
            <a:endParaRPr lang="en-US" sz="2672" dirty="0"/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72" dirty="0"/>
              <a:t>Two processes access their own VPN 0</a:t>
            </a:r>
            <a:endParaRPr sz="22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Solutions?</a:t>
            </a:r>
            <a:endParaRPr lang="en-US" sz="2672" dirty="0"/>
          </a:p>
          <a:p>
            <a:pPr marL="514350" indent="-5143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Fl</a:t>
            </a:r>
            <a:r>
              <a:rPr sz="2672" dirty="0"/>
              <a:t>ush TLB on each switch</a:t>
            </a:r>
            <a:endParaRPr lang="en-US" sz="2672" dirty="0"/>
          </a:p>
          <a:p>
            <a:pPr marL="817613" lvl="1" indent="-522368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0070C0"/>
                </a:solidFill>
              </a:rPr>
              <a:t>Costly</a:t>
            </a:r>
            <a:r>
              <a:rPr lang="en-US" sz="2461" dirty="0"/>
              <a:t>; lose all recently cached translations</a:t>
            </a:r>
          </a:p>
          <a:p>
            <a:pPr marL="514350" indent="-5143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Track </a:t>
            </a:r>
            <a:r>
              <a:rPr sz="2672" dirty="0"/>
              <a:t>which entries are for </a:t>
            </a:r>
            <a:r>
              <a:rPr lang="en-US" sz="2672" dirty="0">
                <a:solidFill>
                  <a:srgbClr val="0070C0"/>
                </a:solidFill>
              </a:rPr>
              <a:t>which </a:t>
            </a:r>
            <a:r>
              <a:rPr sz="2672" dirty="0">
                <a:solidFill>
                  <a:srgbClr val="0070C0"/>
                </a:solidFill>
              </a:rPr>
              <a:t>process</a:t>
            </a:r>
            <a:endParaRPr lang="en-US" sz="2672" dirty="0">
              <a:solidFill>
                <a:srgbClr val="0070C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</a:rPr>
              <a:t>Address Space Identifier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</a:rPr>
              <a:t>Tag each TLB entry with an </a:t>
            </a:r>
            <a:r>
              <a:rPr lang="en-US" sz="2461" dirty="0">
                <a:solidFill>
                  <a:srgbClr val="0070C0"/>
                </a:solidFill>
              </a:rPr>
              <a:t>8-bit ASID</a:t>
            </a:r>
            <a:br>
              <a:rPr lang="en-US" sz="2461" dirty="0">
                <a:solidFill>
                  <a:srgbClr val="333333"/>
                </a:solidFill>
              </a:rPr>
            </a:br>
            <a:r>
              <a:rPr lang="en-US" sz="2461" dirty="0">
                <a:solidFill>
                  <a:srgbClr val="333333"/>
                </a:solidFill>
              </a:rPr>
              <a:t> - how many ASIDs do we get? </a:t>
            </a:r>
            <a:br>
              <a:rPr lang="en-US" sz="2461" dirty="0">
                <a:solidFill>
                  <a:srgbClr val="333333"/>
                </a:solidFill>
              </a:rPr>
            </a:br>
            <a:r>
              <a:rPr lang="en-US" sz="2461" dirty="0">
                <a:solidFill>
                  <a:srgbClr val="333333"/>
                </a:solidFill>
              </a:rPr>
              <a:t> - why not use PIDs? (e.g., </a:t>
            </a:r>
            <a:r>
              <a:rPr lang="en-US" dirty="0"/>
              <a:t>8 bits for the ASID versus 32 bits for a PID</a:t>
            </a:r>
            <a:r>
              <a:rPr lang="en-US" sz="2461" dirty="0">
                <a:solidFill>
                  <a:srgbClr val="333333"/>
                </a:solidFill>
              </a:rPr>
              <a:t>)</a:t>
            </a:r>
            <a:endParaRPr sz="2672" dirty="0"/>
          </a:p>
        </p:txBody>
      </p:sp>
    </p:spTree>
    <p:extLst>
      <p:ext uri="{BB962C8B-B14F-4D97-AF65-F5344CB8AC3E}">
        <p14:creationId xmlns:p14="http://schemas.microsoft.com/office/powerpoint/2010/main" val="668433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Shape 2143"/>
          <p:cNvSpPr/>
          <p:nvPr/>
        </p:nvSpPr>
        <p:spPr>
          <a:xfrm flipH="1" flipV="1">
            <a:off x="2817093" y="2423447"/>
            <a:ext cx="31856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 algn="ctr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4" name="Shape 2144"/>
          <p:cNvSpPr/>
          <p:nvPr/>
        </p:nvSpPr>
        <p:spPr>
          <a:xfrm>
            <a:off x="1004292" y="2688944"/>
            <a:ext cx="1758179" cy="535810"/>
          </a:xfrm>
          <a:prstGeom prst="rect">
            <a:avLst/>
          </a:prstGeom>
          <a:solidFill>
            <a:srgbClr val="E8A433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P1</a:t>
            </a:r>
          </a:p>
        </p:txBody>
      </p:sp>
      <p:sp>
        <p:nvSpPr>
          <p:cNvPr id="2145" name="Shape 2145"/>
          <p:cNvSpPr/>
          <p:nvPr/>
        </p:nvSpPr>
        <p:spPr>
          <a:xfrm>
            <a:off x="1004292" y="3224725"/>
            <a:ext cx="1758179" cy="535811"/>
          </a:xfrm>
          <a:prstGeom prst="rect">
            <a:avLst/>
          </a:prstGeom>
          <a:solidFill>
            <a:srgbClr val="5747C1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2146" name="Shape 2146"/>
          <p:cNvSpPr/>
          <p:nvPr/>
        </p:nvSpPr>
        <p:spPr>
          <a:xfrm>
            <a:off x="1004292" y="3760506"/>
            <a:ext cx="1758179" cy="535811"/>
          </a:xfrm>
          <a:prstGeom prst="rect">
            <a:avLst/>
          </a:prstGeom>
          <a:solidFill>
            <a:srgbClr val="5747C1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2147" name="Shape 2147"/>
          <p:cNvSpPr/>
          <p:nvPr/>
        </p:nvSpPr>
        <p:spPr>
          <a:xfrm>
            <a:off x="1004292" y="4296288"/>
            <a:ext cx="1758179" cy="535811"/>
          </a:xfrm>
          <a:prstGeom prst="rect">
            <a:avLst/>
          </a:prstGeom>
          <a:solidFill>
            <a:srgbClr val="E8A433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P1</a:t>
            </a:r>
          </a:p>
        </p:txBody>
      </p:sp>
      <p:sp>
        <p:nvSpPr>
          <p:cNvPr id="2148" name="Shape 2148"/>
          <p:cNvSpPr/>
          <p:nvPr/>
        </p:nvSpPr>
        <p:spPr>
          <a:xfrm>
            <a:off x="1004292" y="2153162"/>
            <a:ext cx="1758179" cy="345634"/>
          </a:xfrm>
          <a:prstGeom prst="rect">
            <a:avLst/>
          </a:prstGeom>
          <a:solidFill>
            <a:srgbClr val="53585F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>
              <a:defRPr sz="2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</a:p>
        </p:txBody>
      </p:sp>
      <p:sp>
        <p:nvSpPr>
          <p:cNvPr id="2149" name="Shape 2149"/>
          <p:cNvSpPr/>
          <p:nvPr/>
        </p:nvSpPr>
        <p:spPr>
          <a:xfrm>
            <a:off x="1004292" y="4832068"/>
            <a:ext cx="1758179" cy="535811"/>
          </a:xfrm>
          <a:prstGeom prst="rect">
            <a:avLst/>
          </a:prstGeom>
          <a:solidFill>
            <a:srgbClr val="E8A433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P1</a:t>
            </a:r>
          </a:p>
        </p:txBody>
      </p:sp>
      <p:sp>
        <p:nvSpPr>
          <p:cNvPr id="2150" name="Shape 2150"/>
          <p:cNvSpPr/>
          <p:nvPr/>
        </p:nvSpPr>
        <p:spPr>
          <a:xfrm>
            <a:off x="429157" y="4144729"/>
            <a:ext cx="554636" cy="318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16 KB</a:t>
            </a:r>
          </a:p>
        </p:txBody>
      </p:sp>
      <p:sp>
        <p:nvSpPr>
          <p:cNvPr id="2151" name="Shape 2151"/>
          <p:cNvSpPr/>
          <p:nvPr/>
        </p:nvSpPr>
        <p:spPr>
          <a:xfrm>
            <a:off x="429157" y="4653721"/>
            <a:ext cx="554636" cy="318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20 KB</a:t>
            </a:r>
          </a:p>
        </p:txBody>
      </p:sp>
      <p:sp>
        <p:nvSpPr>
          <p:cNvPr id="2152" name="Shape 2152"/>
          <p:cNvSpPr/>
          <p:nvPr/>
        </p:nvSpPr>
        <p:spPr>
          <a:xfrm>
            <a:off x="429157" y="5189503"/>
            <a:ext cx="554636" cy="318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24 KB</a:t>
            </a:r>
          </a:p>
        </p:txBody>
      </p:sp>
      <p:sp>
        <p:nvSpPr>
          <p:cNvPr id="2153" name="Shape 2153"/>
          <p:cNvSpPr/>
          <p:nvPr/>
        </p:nvSpPr>
        <p:spPr>
          <a:xfrm>
            <a:off x="533353" y="3073167"/>
            <a:ext cx="450440" cy="318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8 KB</a:t>
            </a:r>
          </a:p>
        </p:txBody>
      </p:sp>
      <p:sp>
        <p:nvSpPr>
          <p:cNvPr id="2154" name="Shape 2154"/>
          <p:cNvSpPr/>
          <p:nvPr/>
        </p:nvSpPr>
        <p:spPr>
          <a:xfrm>
            <a:off x="429157" y="3608948"/>
            <a:ext cx="554636" cy="318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12 KB</a:t>
            </a:r>
          </a:p>
        </p:txBody>
      </p:sp>
      <p:sp>
        <p:nvSpPr>
          <p:cNvPr id="2155" name="Shape 2155"/>
          <p:cNvSpPr/>
          <p:nvPr/>
        </p:nvSpPr>
        <p:spPr>
          <a:xfrm>
            <a:off x="533353" y="2537385"/>
            <a:ext cx="450440" cy="318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4 KB</a:t>
            </a:r>
          </a:p>
        </p:txBody>
      </p:sp>
      <p:sp>
        <p:nvSpPr>
          <p:cNvPr id="2156" name="Shape 2156"/>
          <p:cNvSpPr/>
          <p:nvPr/>
        </p:nvSpPr>
        <p:spPr>
          <a:xfrm>
            <a:off x="533353" y="2001604"/>
            <a:ext cx="450440" cy="318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0 KB</a:t>
            </a:r>
          </a:p>
        </p:txBody>
      </p:sp>
      <p:sp>
        <p:nvSpPr>
          <p:cNvPr id="2157" name="Shape 2157"/>
          <p:cNvSpPr/>
          <p:nvPr/>
        </p:nvSpPr>
        <p:spPr>
          <a:xfrm flipV="1">
            <a:off x="6696297" y="3384719"/>
            <a:ext cx="1" cy="289473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8" name="Shape 2158"/>
          <p:cNvSpPr/>
          <p:nvPr/>
        </p:nvSpPr>
        <p:spPr>
          <a:xfrm flipH="1" flipV="1">
            <a:off x="4707972" y="3668429"/>
            <a:ext cx="416548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9" name="Shape 2159"/>
          <p:cNvSpPr/>
          <p:nvPr/>
        </p:nvSpPr>
        <p:spPr>
          <a:xfrm>
            <a:off x="4790007" y="3341056"/>
            <a:ext cx="1901239" cy="318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</a:p>
        </p:txBody>
      </p:sp>
      <p:sp>
        <p:nvSpPr>
          <p:cNvPr id="2160" name="Shape 2160"/>
          <p:cNvSpPr/>
          <p:nvPr/>
        </p:nvSpPr>
        <p:spPr>
          <a:xfrm>
            <a:off x="6823306" y="3333454"/>
            <a:ext cx="1901239" cy="318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Physical</a:t>
            </a:r>
          </a:p>
        </p:txBody>
      </p:sp>
      <p:sp>
        <p:nvSpPr>
          <p:cNvPr id="2161" name="Shape 2161"/>
          <p:cNvSpPr/>
          <p:nvPr/>
        </p:nvSpPr>
        <p:spPr>
          <a:xfrm>
            <a:off x="1004292" y="2423448"/>
            <a:ext cx="1758179" cy="265524"/>
          </a:xfrm>
          <a:prstGeom prst="rect">
            <a:avLst/>
          </a:prstGeom>
          <a:solidFill>
            <a:srgbClr val="A6AAA8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>
              <a:defRPr sz="2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</a:p>
        </p:txBody>
      </p:sp>
      <p:sp>
        <p:nvSpPr>
          <p:cNvPr id="2162" name="Shape 2162"/>
          <p:cNvSpPr/>
          <p:nvPr/>
        </p:nvSpPr>
        <p:spPr>
          <a:xfrm>
            <a:off x="1004292" y="5367850"/>
            <a:ext cx="1758179" cy="535811"/>
          </a:xfrm>
          <a:prstGeom prst="rect">
            <a:avLst/>
          </a:prstGeom>
          <a:solidFill>
            <a:srgbClr val="5747C1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2163" name="Shape 2163"/>
          <p:cNvSpPr/>
          <p:nvPr/>
        </p:nvSpPr>
        <p:spPr>
          <a:xfrm>
            <a:off x="429157" y="5725284"/>
            <a:ext cx="554636" cy="318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28 KB</a:t>
            </a:r>
          </a:p>
        </p:txBody>
      </p:sp>
      <p:sp>
        <p:nvSpPr>
          <p:cNvPr id="2164" name="Shape 2164"/>
          <p:cNvSpPr/>
          <p:nvPr/>
        </p:nvSpPr>
        <p:spPr>
          <a:xfrm>
            <a:off x="3135662" y="2194869"/>
            <a:ext cx="512380" cy="318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PTBR</a:t>
            </a:r>
          </a:p>
        </p:txBody>
      </p:sp>
      <p:sp>
        <p:nvSpPr>
          <p:cNvPr id="2165" name="Shape 2165"/>
          <p:cNvSpPr/>
          <p:nvPr/>
        </p:nvSpPr>
        <p:spPr>
          <a:xfrm>
            <a:off x="4790007" y="3698245"/>
            <a:ext cx="1901239" cy="318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load 0x1444</a:t>
            </a:r>
          </a:p>
        </p:txBody>
      </p:sp>
      <p:sp>
        <p:nvSpPr>
          <p:cNvPr id="2166" name="Shape 2166"/>
          <p:cNvSpPr/>
          <p:nvPr/>
        </p:nvSpPr>
        <p:spPr>
          <a:xfrm>
            <a:off x="6831317" y="3698245"/>
            <a:ext cx="2181649" cy="318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load 0x2444</a:t>
            </a:r>
          </a:p>
        </p:txBody>
      </p:sp>
      <p:sp>
        <p:nvSpPr>
          <p:cNvPr id="2167" name="Shape 2167"/>
          <p:cNvSpPr/>
          <p:nvPr/>
        </p:nvSpPr>
        <p:spPr>
          <a:xfrm>
            <a:off x="4790007" y="4055431"/>
            <a:ext cx="1901239" cy="318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load 0x1444</a:t>
            </a:r>
          </a:p>
        </p:txBody>
      </p:sp>
      <p:sp>
        <p:nvSpPr>
          <p:cNvPr id="2168" name="Shape 2168"/>
          <p:cNvSpPr/>
          <p:nvPr/>
        </p:nvSpPr>
        <p:spPr>
          <a:xfrm>
            <a:off x="6831317" y="4055431"/>
            <a:ext cx="2181649" cy="318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load 0x5444</a:t>
            </a:r>
          </a:p>
        </p:txBody>
      </p:sp>
      <p:sp>
        <p:nvSpPr>
          <p:cNvPr id="2169" name="Shape 2169"/>
          <p:cNvSpPr/>
          <p:nvPr/>
        </p:nvSpPr>
        <p:spPr>
          <a:xfrm>
            <a:off x="6509132" y="2020740"/>
            <a:ext cx="2009393" cy="318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P1 pagetable (ASID 11)</a:t>
            </a:r>
          </a:p>
        </p:txBody>
      </p:sp>
      <p:sp>
        <p:nvSpPr>
          <p:cNvPr id="2170" name="Shape 2170"/>
          <p:cNvSpPr/>
          <p:nvPr/>
        </p:nvSpPr>
        <p:spPr>
          <a:xfrm>
            <a:off x="4631692" y="2005787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171" name="Shape 2171"/>
          <p:cNvSpPr/>
          <p:nvPr/>
        </p:nvSpPr>
        <p:spPr>
          <a:xfrm>
            <a:off x="5091029" y="2005787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2172" name="Shape 2172"/>
          <p:cNvSpPr/>
          <p:nvPr/>
        </p:nvSpPr>
        <p:spPr>
          <a:xfrm>
            <a:off x="5550366" y="2005787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173" name="Shape 2173"/>
          <p:cNvSpPr/>
          <p:nvPr/>
        </p:nvSpPr>
        <p:spPr>
          <a:xfrm>
            <a:off x="5961490" y="2005787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2174" name="Shape 2174"/>
          <p:cNvSpPr/>
          <p:nvPr/>
        </p:nvSpPr>
        <p:spPr>
          <a:xfrm>
            <a:off x="6509132" y="2556521"/>
            <a:ext cx="2009393" cy="318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P2 pagetable (ASID 12)</a:t>
            </a:r>
          </a:p>
        </p:txBody>
      </p:sp>
      <p:sp>
        <p:nvSpPr>
          <p:cNvPr id="2175" name="Shape 2175"/>
          <p:cNvSpPr/>
          <p:nvPr/>
        </p:nvSpPr>
        <p:spPr>
          <a:xfrm>
            <a:off x="4631693" y="2541568"/>
            <a:ext cx="451242" cy="348259"/>
          </a:xfrm>
          <a:prstGeom prst="rect">
            <a:avLst/>
          </a:prstGeom>
          <a:solidFill>
            <a:srgbClr val="A6AAA8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2176" name="Shape 2176"/>
          <p:cNvSpPr/>
          <p:nvPr/>
        </p:nvSpPr>
        <p:spPr>
          <a:xfrm>
            <a:off x="5091029" y="2541568"/>
            <a:ext cx="451242" cy="348259"/>
          </a:xfrm>
          <a:prstGeom prst="rect">
            <a:avLst/>
          </a:prstGeom>
          <a:solidFill>
            <a:srgbClr val="A6AAA8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177" name="Shape 2177"/>
          <p:cNvSpPr/>
          <p:nvPr/>
        </p:nvSpPr>
        <p:spPr>
          <a:xfrm>
            <a:off x="5550366" y="2541568"/>
            <a:ext cx="451242" cy="348259"/>
          </a:xfrm>
          <a:prstGeom prst="rect">
            <a:avLst/>
          </a:prstGeom>
          <a:solidFill>
            <a:srgbClr val="A6AAA8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178" name="Shape 2178"/>
          <p:cNvSpPr/>
          <p:nvPr/>
        </p:nvSpPr>
        <p:spPr>
          <a:xfrm>
            <a:off x="5961490" y="2541568"/>
            <a:ext cx="451242" cy="348259"/>
          </a:xfrm>
          <a:prstGeom prst="rect">
            <a:avLst/>
          </a:prstGeom>
          <a:solidFill>
            <a:srgbClr val="A6AAA8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graphicFrame>
        <p:nvGraphicFramePr>
          <p:cNvPr id="2179" name="Table 2179"/>
          <p:cNvGraphicFramePr/>
          <p:nvPr>
            <p:extLst>
              <p:ext uri="{D42A27DB-BD31-4B8C-83A1-F6EECF244321}">
                <p14:modId xmlns:p14="http://schemas.microsoft.com/office/powerpoint/2010/main" val="2554431840"/>
              </p:ext>
            </p:extLst>
          </p:nvPr>
        </p:nvGraphicFramePr>
        <p:xfrm>
          <a:off x="3536157" y="4752238"/>
          <a:ext cx="2425334" cy="191167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64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9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959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Valid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 dirty="0" err="1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Virt</a:t>
                      </a:r>
                      <a:endParaRPr sz="1700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Phys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ASID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1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51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51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51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80" name="Shape 2180"/>
          <p:cNvSpPr/>
          <p:nvPr/>
        </p:nvSpPr>
        <p:spPr>
          <a:xfrm>
            <a:off x="3464766" y="4352964"/>
            <a:ext cx="431204" cy="318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TLB:</a:t>
            </a:r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TLB Example with ASID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58933" y="3683382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ASID: 12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63059" y="4050225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ASID: 11</a:t>
            </a:r>
          </a:p>
        </p:txBody>
      </p:sp>
    </p:spTree>
    <p:extLst>
      <p:ext uri="{BB962C8B-B14F-4D97-AF65-F5344CB8AC3E}">
        <p14:creationId xmlns:p14="http://schemas.microsoft.com/office/powerpoint/2010/main" val="488767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4 -0.00033 L 0.00134 -0.03157 " pathEditMode="relative" ptsTypes="AA">
                                      <p:cBhvr>
                                        <p:cTn id="10" dur="2000" fill="hold"/>
                                        <p:tgtEl>
                                          <p:spTgt spid="2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3" grpId="0" animBg="1"/>
      <p:bldP spid="2166" grpId="0" animBg="1"/>
      <p:bldP spid="2167" grpId="0" animBg="1"/>
      <p:bldP spid="2168" grpId="0" animBg="1"/>
      <p:bldP spid="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Shape 2183"/>
          <p:cNvSpPr>
            <a:spLocks noGrp="1"/>
          </p:cNvSpPr>
          <p:nvPr>
            <p:ph type="body" idx="4294967295"/>
          </p:nvPr>
        </p:nvSpPr>
        <p:spPr>
          <a:xfrm>
            <a:off x="266164" y="1707473"/>
            <a:ext cx="7804547" cy="458488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00" dirty="0"/>
              <a:t>Context switches are expensive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00" dirty="0"/>
              <a:t>Even with ASID, </a:t>
            </a:r>
            <a:r>
              <a:rPr sz="2600" dirty="0">
                <a:solidFill>
                  <a:srgbClr val="0070C0"/>
                </a:solidFill>
              </a:rPr>
              <a:t>other processes “pollute” TLB</a:t>
            </a:r>
            <a:endParaRPr lang="en-US" sz="2600" dirty="0">
              <a:solidFill>
                <a:srgbClr val="0070C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00" dirty="0"/>
              <a:t>Discard process A’s TLB entries for process B’s entries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600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0" dirty="0"/>
              <a:t>Architectures can have </a:t>
            </a:r>
            <a:r>
              <a:rPr lang="en-US" sz="2600" dirty="0">
                <a:solidFill>
                  <a:srgbClr val="0070C0"/>
                </a:solidFill>
              </a:rPr>
              <a:t>multiple </a:t>
            </a:r>
            <a:r>
              <a:rPr lang="en-US" sz="2600" dirty="0" err="1">
                <a:solidFill>
                  <a:srgbClr val="0070C0"/>
                </a:solidFill>
              </a:rPr>
              <a:t>TLBs</a:t>
            </a:r>
            <a:endParaRPr lang="en-US" sz="2600" dirty="0">
              <a:solidFill>
                <a:srgbClr val="0070C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00" dirty="0"/>
              <a:t>1 TLB for data, 1 TLB for instructions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00" dirty="0"/>
              <a:t>1 TLB for regular pages, 1 TLB for “super pages”</a:t>
            </a:r>
            <a:endParaRPr sz="2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5A2EE8-C139-5A41-88F7-2A750556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TLB Performance</a:t>
            </a:r>
          </a:p>
        </p:txBody>
      </p:sp>
    </p:spTree>
    <p:extLst>
      <p:ext uri="{BB962C8B-B14F-4D97-AF65-F5344CB8AC3E}">
        <p14:creationId xmlns:p14="http://schemas.microsoft.com/office/powerpoint/2010/main" val="401886892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Shape 2189"/>
          <p:cNvSpPr>
            <a:spLocks noGrp="1"/>
          </p:cNvSpPr>
          <p:nvPr>
            <p:ph type="body" idx="4294967295"/>
          </p:nvPr>
        </p:nvSpPr>
        <p:spPr>
          <a:xfrm>
            <a:off x="539552" y="1412776"/>
            <a:ext cx="7804547" cy="475659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cs typeface="Calibri" panose="020F0502020204030204" pitchFamily="34" charset="0"/>
              </a:rPr>
              <a:t>Who Handles TLB MISS?  </a:t>
            </a:r>
            <a:r>
              <a:rPr sz="2180" dirty="0">
                <a:ea typeface="Helvetica"/>
                <a:cs typeface="Calibri" panose="020F0502020204030204" pitchFamily="34" charset="0"/>
                <a:sym typeface="Helvetica"/>
              </a:rPr>
              <a:t>H/W</a:t>
            </a:r>
            <a:r>
              <a:rPr sz="2180" dirty="0">
                <a:cs typeface="Calibri" panose="020F0502020204030204" pitchFamily="34" charset="0"/>
              </a:rPr>
              <a:t> or </a:t>
            </a:r>
            <a:r>
              <a:rPr sz="2180" dirty="0">
                <a:ea typeface="Helvetica"/>
                <a:cs typeface="Calibri" panose="020F0502020204030204" pitchFamily="34" charset="0"/>
                <a:sym typeface="Helvetica"/>
              </a:rPr>
              <a:t>OS</a:t>
            </a:r>
            <a:r>
              <a:rPr sz="2180" dirty="0">
                <a:cs typeface="Calibri" panose="020F0502020204030204" pitchFamily="34" charset="0"/>
              </a:rPr>
              <a:t>?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70C0"/>
                </a:solidFill>
                <a:ea typeface="Helvetica"/>
                <a:cs typeface="Calibri" panose="020F0502020204030204" pitchFamily="34" charset="0"/>
                <a:sym typeface="Helvetica"/>
              </a:rPr>
              <a:t>H/W</a:t>
            </a:r>
            <a:r>
              <a:rPr sz="2180" dirty="0">
                <a:solidFill>
                  <a:srgbClr val="333333"/>
                </a:solidFill>
                <a:cs typeface="Calibri" panose="020F0502020204030204" pitchFamily="34" charset="0"/>
              </a:rPr>
              <a:t>: CPU must know where pagetables are</a:t>
            </a:r>
            <a:endParaRPr lang="en-US" sz="2180" dirty="0">
              <a:solidFill>
                <a:srgbClr val="333333"/>
              </a:solidFill>
              <a:cs typeface="Calibri" panose="020F0502020204030204" pitchFamily="34" charset="0"/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  <a:cs typeface="Calibri" panose="020F0502020204030204" pitchFamily="34" charset="0"/>
              </a:rPr>
              <a:t>CR3 register on x86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969" dirty="0" err="1">
                <a:solidFill>
                  <a:srgbClr val="333333"/>
                </a:solidFill>
                <a:cs typeface="Calibri" panose="020F0502020204030204" pitchFamily="34" charset="0"/>
              </a:rPr>
              <a:t>P</a:t>
            </a:r>
            <a:r>
              <a:rPr sz="1969" dirty="0" err="1">
                <a:solidFill>
                  <a:srgbClr val="333333"/>
                </a:solidFill>
                <a:cs typeface="Calibri" panose="020F0502020204030204" pitchFamily="34" charset="0"/>
              </a:rPr>
              <a:t>agetable</a:t>
            </a:r>
            <a:r>
              <a:rPr sz="1969" dirty="0">
                <a:solidFill>
                  <a:srgbClr val="333333"/>
                </a:solidFill>
                <a:cs typeface="Calibri" panose="020F0502020204030204" pitchFamily="34" charset="0"/>
              </a:rPr>
              <a:t> structure </a:t>
            </a:r>
            <a:r>
              <a:rPr lang="en-US" sz="1969" dirty="0">
                <a:solidFill>
                  <a:srgbClr val="333333"/>
                </a:solidFill>
                <a:cs typeface="Calibri" panose="020F0502020204030204" pitchFamily="34" charset="0"/>
              </a:rPr>
              <a:t>fixed and agreed upon between HW and OS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  <a:cs typeface="Calibri" panose="020F0502020204030204" pitchFamily="34" charset="0"/>
              </a:rPr>
              <a:t>HW </a:t>
            </a:r>
            <a:r>
              <a:rPr sz="1969" dirty="0">
                <a:solidFill>
                  <a:srgbClr val="333333"/>
                </a:solidFill>
                <a:cs typeface="Calibri" panose="020F0502020204030204" pitchFamily="34" charset="0"/>
              </a:rPr>
              <a:t>“walk</a:t>
            </a:r>
            <a:r>
              <a:rPr lang="en-US" sz="1969" dirty="0">
                <a:solidFill>
                  <a:srgbClr val="333333"/>
                </a:solidFill>
                <a:cs typeface="Calibri" panose="020F0502020204030204" pitchFamily="34" charset="0"/>
              </a:rPr>
              <a:t>s</a:t>
            </a:r>
            <a:r>
              <a:rPr sz="1969" dirty="0">
                <a:solidFill>
                  <a:srgbClr val="333333"/>
                </a:solidFill>
                <a:cs typeface="Calibri" panose="020F0502020204030204" pitchFamily="34" charset="0"/>
              </a:rPr>
              <a:t>” the </a:t>
            </a:r>
            <a:r>
              <a:rPr sz="1969" dirty="0" err="1">
                <a:solidFill>
                  <a:srgbClr val="333333"/>
                </a:solidFill>
                <a:cs typeface="Calibri" panose="020F0502020204030204" pitchFamily="34" charset="0"/>
              </a:rPr>
              <a:t>pagetable</a:t>
            </a:r>
            <a:r>
              <a:rPr lang="en-US" sz="1969" dirty="0">
                <a:solidFill>
                  <a:srgbClr val="333333"/>
                </a:solidFill>
                <a:cs typeface="Calibri" panose="020F0502020204030204" pitchFamily="34" charset="0"/>
              </a:rPr>
              <a:t> and fills TLB</a:t>
            </a:r>
            <a:endParaRPr sz="1969" dirty="0">
              <a:solidFill>
                <a:srgbClr val="333333"/>
              </a:solidFill>
              <a:cs typeface="Calibri" panose="020F0502020204030204" pitchFamily="34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70C0"/>
                </a:solidFill>
                <a:ea typeface="Helvetica"/>
                <a:cs typeface="Calibri" panose="020F0502020204030204" pitchFamily="34" charset="0"/>
                <a:sym typeface="Helvetica"/>
              </a:rPr>
              <a:t>OS</a:t>
            </a:r>
            <a:r>
              <a:rPr sz="2180" dirty="0">
                <a:solidFill>
                  <a:srgbClr val="333333"/>
                </a:solidFill>
                <a:cs typeface="Calibri" panose="020F0502020204030204" pitchFamily="34" charset="0"/>
              </a:rPr>
              <a:t>: CPU traps into OS upon TLB miss</a:t>
            </a:r>
            <a:endParaRPr lang="en-US" sz="2180" dirty="0">
              <a:solidFill>
                <a:srgbClr val="333333"/>
              </a:solidFill>
              <a:cs typeface="Calibri" panose="020F0502020204030204" pitchFamily="34" charset="0"/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  <a:cs typeface="Calibri" panose="020F0502020204030204" pitchFamily="34" charset="0"/>
              </a:rPr>
              <a:t>“Software-managed TLB”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  <a:cs typeface="Calibri" panose="020F0502020204030204" pitchFamily="34" charset="0"/>
              </a:rPr>
              <a:t>OS interprets </a:t>
            </a:r>
            <a:r>
              <a:rPr lang="en-US" sz="1969" dirty="0" err="1">
                <a:solidFill>
                  <a:srgbClr val="333333"/>
                </a:solidFill>
                <a:cs typeface="Calibri" panose="020F0502020204030204" pitchFamily="34" charset="0"/>
              </a:rPr>
              <a:t>pagetables</a:t>
            </a:r>
            <a:r>
              <a:rPr lang="en-US" sz="1969" dirty="0">
                <a:solidFill>
                  <a:srgbClr val="333333"/>
                </a:solidFill>
                <a:cs typeface="Calibri" panose="020F0502020204030204" pitchFamily="34" charset="0"/>
              </a:rPr>
              <a:t> as it chooses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39" dirty="0">
                <a:solidFill>
                  <a:srgbClr val="333333"/>
                </a:solidFill>
                <a:cs typeface="Calibri" panose="020F0502020204030204" pitchFamily="34" charset="0"/>
              </a:rPr>
              <a:t>Modifying TLB entries is privileged</a:t>
            </a:r>
            <a:br>
              <a:rPr lang="en-US" sz="2039" dirty="0">
                <a:solidFill>
                  <a:srgbClr val="333333"/>
                </a:solidFill>
                <a:cs typeface="Calibri" panose="020F0502020204030204" pitchFamily="34" charset="0"/>
              </a:rPr>
            </a:br>
            <a:r>
              <a:rPr lang="en-US" sz="2039" dirty="0">
                <a:solidFill>
                  <a:srgbClr val="333333"/>
                </a:solidFill>
                <a:cs typeface="Calibri" panose="020F0502020204030204" pitchFamily="34" charset="0"/>
              </a:rPr>
              <a:t> - otherwise what could process do?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333333"/>
                </a:solidFill>
                <a:cs typeface="Calibri" panose="020F0502020204030204" pitchFamily="34" charset="0"/>
              </a:rPr>
              <a:t>Need same protection bits in TLB as </a:t>
            </a:r>
            <a:r>
              <a:rPr lang="en-US" sz="2250" dirty="0" err="1">
                <a:solidFill>
                  <a:srgbClr val="333333"/>
                </a:solidFill>
                <a:cs typeface="Calibri" panose="020F0502020204030204" pitchFamily="34" charset="0"/>
              </a:rPr>
              <a:t>pagetable</a:t>
            </a:r>
            <a:br>
              <a:rPr lang="en-US" sz="2250" dirty="0">
                <a:solidFill>
                  <a:srgbClr val="333333"/>
                </a:solidFill>
                <a:cs typeface="Calibri" panose="020F0502020204030204" pitchFamily="34" charset="0"/>
              </a:rPr>
            </a:br>
            <a:r>
              <a:rPr lang="en-US" sz="2250" dirty="0">
                <a:solidFill>
                  <a:srgbClr val="333333"/>
                </a:solidFill>
                <a:cs typeface="Calibri" panose="020F0502020204030204" pitchFamily="34" charset="0"/>
              </a:rPr>
              <a:t> - </a:t>
            </a:r>
            <a:r>
              <a:rPr lang="en-US" sz="2250" dirty="0" err="1">
                <a:solidFill>
                  <a:srgbClr val="333333"/>
                </a:solidFill>
                <a:cs typeface="Calibri" panose="020F0502020204030204" pitchFamily="34" charset="0"/>
              </a:rPr>
              <a:t>rwx</a:t>
            </a:r>
            <a:endParaRPr lang="en-US" sz="2250" dirty="0">
              <a:solidFill>
                <a:srgbClr val="333333"/>
              </a:solidFill>
              <a:cs typeface="Calibri" panose="020F0502020204030204" pitchFamily="34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sz="2180" dirty="0">
              <a:solidFill>
                <a:srgbClr val="333333"/>
              </a:solidFill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87AEB-4C72-BB48-B771-AD88AE5A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HW and OS Roles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562475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9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7899194" cy="4874612"/>
          </a:xfrm>
        </p:spPr>
        <p:txBody>
          <a:bodyPr>
            <a:normAutofit/>
          </a:bodyPr>
          <a:lstStyle/>
          <a:p>
            <a:r>
              <a:rPr lang="en-US" dirty="0"/>
              <a:t>Pages are great, but accessing page tables for every memory access is slow</a:t>
            </a:r>
          </a:p>
          <a:p>
            <a:r>
              <a:rPr lang="en-US" dirty="0"/>
              <a:t>Cache recent page translations </a:t>
            </a:r>
            <a:r>
              <a:rPr lang="en-US" dirty="0">
                <a:sym typeface="Wingdings"/>
              </a:rPr>
              <a:t> TLB</a:t>
            </a:r>
          </a:p>
          <a:p>
            <a:pPr lvl="1"/>
            <a:r>
              <a:rPr lang="en-US" dirty="0">
                <a:sym typeface="Wingdings"/>
              </a:rPr>
              <a:t>Hardware performs TLB lookup on every memory access</a:t>
            </a:r>
          </a:p>
          <a:p>
            <a:r>
              <a:rPr lang="en-US" dirty="0">
                <a:sym typeface="Wingdings"/>
              </a:rPr>
              <a:t>TLB performance depends strongly on workload</a:t>
            </a:r>
          </a:p>
          <a:p>
            <a:pPr lvl="1"/>
            <a:r>
              <a:rPr lang="en-US" dirty="0">
                <a:sym typeface="Wingdings"/>
              </a:rPr>
              <a:t>Sequential workloads perform well</a:t>
            </a:r>
          </a:p>
          <a:p>
            <a:pPr lvl="1"/>
            <a:r>
              <a:rPr lang="en-US" dirty="0">
                <a:sym typeface="Wingdings"/>
              </a:rPr>
              <a:t>Workloads with temporal locality can perform well</a:t>
            </a:r>
          </a:p>
          <a:p>
            <a:pPr lvl="1"/>
            <a:r>
              <a:rPr lang="en-US" dirty="0">
                <a:sym typeface="Wingdings"/>
              </a:rPr>
              <a:t>Increase </a:t>
            </a:r>
            <a:r>
              <a:rPr lang="en-US" b="1" dirty="0">
                <a:sym typeface="Wingdings"/>
              </a:rPr>
              <a:t>TLB reach </a:t>
            </a:r>
            <a:r>
              <a:rPr lang="en-US" dirty="0">
                <a:sym typeface="Wingdings"/>
              </a:rPr>
              <a:t>by increasing page size</a:t>
            </a:r>
          </a:p>
          <a:p>
            <a:r>
              <a:rPr lang="en-US" dirty="0">
                <a:sym typeface="Wingdings"/>
              </a:rPr>
              <a:t>In different systems, hardware or OS handles TLB misses</a:t>
            </a:r>
          </a:p>
          <a:p>
            <a:r>
              <a:rPr lang="en-US" dirty="0">
                <a:sym typeface="Wingdings"/>
              </a:rPr>
              <a:t>TLBs increase cost of context switches</a:t>
            </a:r>
          </a:p>
          <a:p>
            <a:pPr lvl="1"/>
            <a:r>
              <a:rPr lang="en-US" dirty="0">
                <a:sym typeface="Wingdings"/>
              </a:rPr>
              <a:t>Flush TLB on every context switch</a:t>
            </a:r>
          </a:p>
          <a:p>
            <a:pPr lvl="1"/>
            <a:r>
              <a:rPr lang="en-US" dirty="0">
                <a:sym typeface="Wingdings"/>
              </a:rPr>
              <a:t>Add ASID to every TLB entry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9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319943" y="143324"/>
            <a:ext cx="7591425" cy="762000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  <a:cs typeface="Calibri" panose="020F0502020204030204" pitchFamily="34" charset="0"/>
              </a:rPr>
              <a:t>Review: </a:t>
            </a:r>
            <a:r>
              <a:rPr sz="3600" dirty="0">
                <a:solidFill>
                  <a:srgbClr val="000000"/>
                </a:solidFill>
                <a:cs typeface="Calibri" panose="020F0502020204030204" pitchFamily="34" charset="0"/>
              </a:rPr>
              <a:t>Segmentation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4294967295"/>
          </p:nvPr>
        </p:nvSpPr>
        <p:spPr>
          <a:xfrm>
            <a:off x="-36512" y="1197872"/>
            <a:ext cx="9662869" cy="564252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700" dirty="0">
                <a:cs typeface="Calibri" panose="020F0502020204030204" pitchFamily="34" charset="0"/>
              </a:rPr>
              <a:t>Assume </a:t>
            </a:r>
            <a:r>
              <a:rPr sz="2700" dirty="0">
                <a:solidFill>
                  <a:srgbClr val="D45954"/>
                </a:solidFill>
                <a:cs typeface="Calibri" panose="020F0502020204030204" pitchFamily="34" charset="0"/>
              </a:rPr>
              <a:t>14-bit</a:t>
            </a:r>
            <a:r>
              <a:rPr sz="2700" dirty="0">
                <a:solidFill>
                  <a:srgbClr val="FFFFFF"/>
                </a:solidFill>
                <a:cs typeface="Calibri" panose="020F0502020204030204" pitchFamily="34" charset="0"/>
              </a:rPr>
              <a:t> </a:t>
            </a:r>
            <a:r>
              <a:rPr sz="2700" dirty="0">
                <a:cs typeface="Calibri" panose="020F0502020204030204" pitchFamily="34" charset="0"/>
              </a:rPr>
              <a:t>virtual addresses,</a:t>
            </a:r>
            <a:r>
              <a:rPr lang="en-US" sz="2700" dirty="0">
                <a:cs typeface="Calibri" panose="020F0502020204030204" pitchFamily="34" charset="0"/>
              </a:rPr>
              <a:t> </a:t>
            </a:r>
            <a:r>
              <a:rPr sz="2700" dirty="0">
                <a:solidFill>
                  <a:srgbClr val="333333"/>
                </a:solidFill>
                <a:cs typeface="Calibri" panose="020F0502020204030204" pitchFamily="34" charset="0"/>
              </a:rPr>
              <a:t>high </a:t>
            </a:r>
            <a:r>
              <a:rPr sz="2700" dirty="0">
                <a:solidFill>
                  <a:srgbClr val="0070C0"/>
                </a:solidFill>
                <a:cs typeface="Calibri" panose="020F0502020204030204" pitchFamily="34" charset="0"/>
              </a:rPr>
              <a:t>2 bits </a:t>
            </a:r>
            <a:r>
              <a:rPr sz="2700" dirty="0">
                <a:cs typeface="Calibri" panose="020F0502020204030204" pitchFamily="34" charset="0"/>
              </a:rPr>
              <a:t>indicat</a:t>
            </a:r>
            <a:r>
              <a:rPr lang="en-US" sz="2700" dirty="0">
                <a:cs typeface="Calibri" panose="020F0502020204030204" pitchFamily="34" charset="0"/>
              </a:rPr>
              <a:t>e</a:t>
            </a:r>
            <a:r>
              <a:rPr sz="2700" dirty="0">
                <a:cs typeface="Calibri" panose="020F0502020204030204" pitchFamily="34" charset="0"/>
              </a:rPr>
              <a:t> segment</a:t>
            </a:r>
          </a:p>
        </p:txBody>
      </p:sp>
      <p:sp>
        <p:nvSpPr>
          <p:cNvPr id="39" name="Shape 85"/>
          <p:cNvSpPr/>
          <p:nvPr/>
        </p:nvSpPr>
        <p:spPr>
          <a:xfrm>
            <a:off x="189234" y="2671736"/>
            <a:ext cx="1180458" cy="130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Segments:</a:t>
            </a:r>
            <a:b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0=&gt;code</a:t>
            </a:r>
            <a:b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1=&gt;heap</a:t>
            </a:r>
            <a:b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2=&gt;stack</a:t>
            </a:r>
            <a:r>
              <a:rPr sz="2000" dirty="0">
                <a:solidFill>
                  <a:srgbClr val="A6AA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Shape 50"/>
          <p:cNvSpPr/>
          <p:nvPr/>
        </p:nvSpPr>
        <p:spPr>
          <a:xfrm flipV="1">
            <a:off x="2561637" y="2396121"/>
            <a:ext cx="1" cy="122317"/>
          </a:xfrm>
          <a:prstGeom prst="line">
            <a:avLst/>
          </a:prstGeom>
          <a:ln w="25400">
            <a:solidFill>
              <a:srgbClr val="C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hape 51"/>
          <p:cNvSpPr/>
          <p:nvPr/>
        </p:nvSpPr>
        <p:spPr>
          <a:xfrm>
            <a:off x="2362404" y="2085273"/>
            <a:ext cx="608577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0x0000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hape 52"/>
          <p:cNvSpPr/>
          <p:nvPr/>
        </p:nvSpPr>
        <p:spPr>
          <a:xfrm flipV="1">
            <a:off x="4020145" y="2396121"/>
            <a:ext cx="1" cy="122317"/>
          </a:xfrm>
          <a:prstGeom prst="line">
            <a:avLst/>
          </a:prstGeom>
          <a:ln w="25400">
            <a:solidFill>
              <a:srgbClr val="C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hape 53"/>
          <p:cNvSpPr/>
          <p:nvPr/>
        </p:nvSpPr>
        <p:spPr>
          <a:xfrm>
            <a:off x="3710961" y="2075049"/>
            <a:ext cx="608577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0x1000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hape 54"/>
          <p:cNvSpPr/>
          <p:nvPr/>
        </p:nvSpPr>
        <p:spPr>
          <a:xfrm flipV="1">
            <a:off x="5478654" y="2396121"/>
            <a:ext cx="1" cy="122317"/>
          </a:xfrm>
          <a:prstGeom prst="line">
            <a:avLst/>
          </a:prstGeom>
          <a:ln w="25400">
            <a:solidFill>
              <a:srgbClr val="C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hape 55"/>
          <p:cNvSpPr/>
          <p:nvPr/>
        </p:nvSpPr>
        <p:spPr>
          <a:xfrm>
            <a:off x="5279422" y="2085273"/>
            <a:ext cx="608577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0x2000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hape 56"/>
          <p:cNvSpPr/>
          <p:nvPr/>
        </p:nvSpPr>
        <p:spPr>
          <a:xfrm flipV="1">
            <a:off x="6937163" y="2396121"/>
            <a:ext cx="1" cy="122317"/>
          </a:xfrm>
          <a:prstGeom prst="line">
            <a:avLst/>
          </a:prstGeom>
          <a:ln w="25400">
            <a:solidFill>
              <a:srgbClr val="C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hape 57"/>
          <p:cNvSpPr/>
          <p:nvPr/>
        </p:nvSpPr>
        <p:spPr>
          <a:xfrm>
            <a:off x="6689024" y="2085273"/>
            <a:ext cx="608577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0x3000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Shape 58"/>
          <p:cNvSpPr/>
          <p:nvPr/>
        </p:nvSpPr>
        <p:spPr>
          <a:xfrm flipV="1">
            <a:off x="8395672" y="2396121"/>
            <a:ext cx="1" cy="122317"/>
          </a:xfrm>
          <a:prstGeom prst="line">
            <a:avLst/>
          </a:prstGeom>
          <a:ln w="25400">
            <a:solidFill>
              <a:srgbClr val="C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hape 59"/>
          <p:cNvSpPr/>
          <p:nvPr/>
        </p:nvSpPr>
        <p:spPr>
          <a:xfrm>
            <a:off x="8147533" y="2085273"/>
            <a:ext cx="608577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0x4000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Shape 60"/>
          <p:cNvSpPr/>
          <p:nvPr/>
        </p:nvSpPr>
        <p:spPr>
          <a:xfrm flipV="1">
            <a:off x="2561637" y="4134272"/>
            <a:ext cx="1" cy="122318"/>
          </a:xfrm>
          <a:prstGeom prst="line">
            <a:avLst/>
          </a:prstGeom>
          <a:ln w="25400">
            <a:solidFill>
              <a:srgbClr val="0070C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Shape 61"/>
          <p:cNvSpPr/>
          <p:nvPr/>
        </p:nvSpPr>
        <p:spPr>
          <a:xfrm>
            <a:off x="2313497" y="4298161"/>
            <a:ext cx="657484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0x4000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Shape 62"/>
          <p:cNvSpPr/>
          <p:nvPr/>
        </p:nvSpPr>
        <p:spPr>
          <a:xfrm flipV="1">
            <a:off x="4020145" y="4134272"/>
            <a:ext cx="1" cy="122318"/>
          </a:xfrm>
          <a:prstGeom prst="line">
            <a:avLst/>
          </a:prstGeom>
          <a:ln w="25400">
            <a:solidFill>
              <a:srgbClr val="0070C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Shape 63"/>
          <p:cNvSpPr/>
          <p:nvPr/>
        </p:nvSpPr>
        <p:spPr>
          <a:xfrm>
            <a:off x="3772005" y="4298161"/>
            <a:ext cx="687303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0x5000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Shape 64"/>
          <p:cNvSpPr/>
          <p:nvPr/>
        </p:nvSpPr>
        <p:spPr>
          <a:xfrm flipV="1">
            <a:off x="5478654" y="4134272"/>
            <a:ext cx="1" cy="122318"/>
          </a:xfrm>
          <a:prstGeom prst="line">
            <a:avLst/>
          </a:prstGeom>
          <a:ln w="25400">
            <a:solidFill>
              <a:srgbClr val="0070C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Shape 65"/>
          <p:cNvSpPr/>
          <p:nvPr/>
        </p:nvSpPr>
        <p:spPr>
          <a:xfrm>
            <a:off x="5230515" y="4298161"/>
            <a:ext cx="657484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0x6000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Shape 66"/>
          <p:cNvSpPr/>
          <p:nvPr/>
        </p:nvSpPr>
        <p:spPr>
          <a:xfrm flipV="1">
            <a:off x="6937163" y="4134272"/>
            <a:ext cx="1" cy="122318"/>
          </a:xfrm>
          <a:prstGeom prst="line">
            <a:avLst/>
          </a:prstGeom>
          <a:ln w="25400">
            <a:solidFill>
              <a:srgbClr val="0070C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Shape 67"/>
          <p:cNvSpPr/>
          <p:nvPr/>
        </p:nvSpPr>
        <p:spPr>
          <a:xfrm>
            <a:off x="6689023" y="4298161"/>
            <a:ext cx="608577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0x7000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Shape 68"/>
          <p:cNvSpPr/>
          <p:nvPr/>
        </p:nvSpPr>
        <p:spPr>
          <a:xfrm flipV="1">
            <a:off x="8395672" y="4134272"/>
            <a:ext cx="1" cy="122318"/>
          </a:xfrm>
          <a:prstGeom prst="line">
            <a:avLst/>
          </a:prstGeom>
          <a:ln w="25400">
            <a:solidFill>
              <a:srgbClr val="0070C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Shape 69"/>
          <p:cNvSpPr/>
          <p:nvPr/>
        </p:nvSpPr>
        <p:spPr>
          <a:xfrm>
            <a:off x="8147532" y="4298161"/>
            <a:ext cx="608577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0x8000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Shape 70"/>
          <p:cNvSpPr/>
          <p:nvPr/>
        </p:nvSpPr>
        <p:spPr>
          <a:xfrm>
            <a:off x="1594795" y="2374650"/>
            <a:ext cx="891482" cy="287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defRPr sz="270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Virt Mem</a:t>
            </a:r>
          </a:p>
        </p:txBody>
      </p:sp>
      <p:sp>
        <p:nvSpPr>
          <p:cNvPr id="25" name="Shape 71"/>
          <p:cNvSpPr/>
          <p:nvPr/>
        </p:nvSpPr>
        <p:spPr>
          <a:xfrm>
            <a:off x="1513833" y="3974974"/>
            <a:ext cx="972444" cy="287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defRPr sz="2700">
                <a:solidFill>
                  <a:srgbClr val="0065C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Phys Mem</a:t>
            </a:r>
          </a:p>
        </p:txBody>
      </p:sp>
      <p:sp>
        <p:nvSpPr>
          <p:cNvPr id="26" name="Shape 72"/>
          <p:cNvSpPr/>
          <p:nvPr/>
        </p:nvSpPr>
        <p:spPr>
          <a:xfrm>
            <a:off x="6225079" y="2523835"/>
            <a:ext cx="705337" cy="1592563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Shape 73"/>
          <p:cNvSpPr/>
          <p:nvPr/>
        </p:nvSpPr>
        <p:spPr>
          <a:xfrm>
            <a:off x="2560013" y="2518438"/>
            <a:ext cx="1455237" cy="1586526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Shape 74"/>
          <p:cNvSpPr/>
          <p:nvPr/>
        </p:nvSpPr>
        <p:spPr>
          <a:xfrm>
            <a:off x="4037514" y="2526096"/>
            <a:ext cx="2194621" cy="1586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7134" y="21600"/>
                </a:lnTo>
                <a:lnTo>
                  <a:pt x="21600" y="21515"/>
                </a:lnTo>
                <a:lnTo>
                  <a:pt x="14172" y="13"/>
                </a:lnTo>
                <a:lnTo>
                  <a:pt x="0" y="0"/>
                </a:lnTo>
                <a:close/>
              </a:path>
            </a:pathLst>
          </a:cu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Shape 75"/>
          <p:cNvSpPr/>
          <p:nvPr/>
        </p:nvSpPr>
        <p:spPr>
          <a:xfrm>
            <a:off x="2550552" y="2519954"/>
            <a:ext cx="5832205" cy="0"/>
          </a:xfrm>
          <a:prstGeom prst="line">
            <a:avLst/>
          </a:prstGeom>
          <a:ln w="50800">
            <a:solidFill>
              <a:srgbClr val="C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Shape 76"/>
          <p:cNvSpPr/>
          <p:nvPr/>
        </p:nvSpPr>
        <p:spPr>
          <a:xfrm>
            <a:off x="2550552" y="4120278"/>
            <a:ext cx="5832205" cy="0"/>
          </a:xfrm>
          <a:prstGeom prst="line">
            <a:avLst/>
          </a:prstGeom>
          <a:ln w="50800">
            <a:solidFill>
              <a:srgbClr val="0070C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Shape 77"/>
          <p:cNvSpPr/>
          <p:nvPr/>
        </p:nvSpPr>
        <p:spPr>
          <a:xfrm rot="5402897">
            <a:off x="3010182" y="3063144"/>
            <a:ext cx="561293" cy="497184"/>
          </a:xfrm>
          <a:prstGeom prst="rightArrow">
            <a:avLst>
              <a:gd name="adj1" fmla="val 32000"/>
              <a:gd name="adj2" fmla="val 69168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hape 78"/>
          <p:cNvSpPr/>
          <p:nvPr/>
        </p:nvSpPr>
        <p:spPr>
          <a:xfrm rot="5402897">
            <a:off x="6297038" y="3063144"/>
            <a:ext cx="561293" cy="497184"/>
          </a:xfrm>
          <a:prstGeom prst="rightArrow">
            <a:avLst>
              <a:gd name="adj1" fmla="val 32000"/>
              <a:gd name="adj2" fmla="val 69168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Shape 81"/>
          <p:cNvSpPr/>
          <p:nvPr/>
        </p:nvSpPr>
        <p:spPr>
          <a:xfrm rot="3842897">
            <a:off x="4875416" y="3081291"/>
            <a:ext cx="561294" cy="497184"/>
          </a:xfrm>
          <a:prstGeom prst="rightArrow">
            <a:avLst>
              <a:gd name="adj1" fmla="val 32000"/>
              <a:gd name="adj2" fmla="val 69168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Shape 194"/>
          <p:cNvSpPr/>
          <p:nvPr/>
        </p:nvSpPr>
        <p:spPr>
          <a:xfrm>
            <a:off x="3025253" y="1974788"/>
            <a:ext cx="654303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</p:txBody>
      </p:sp>
      <p:sp>
        <p:nvSpPr>
          <p:cNvPr id="41" name="Shape 195"/>
          <p:cNvSpPr/>
          <p:nvPr/>
        </p:nvSpPr>
        <p:spPr>
          <a:xfrm>
            <a:off x="4459309" y="1976100"/>
            <a:ext cx="65944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42" name="Shape 196"/>
          <p:cNvSpPr/>
          <p:nvPr/>
        </p:nvSpPr>
        <p:spPr>
          <a:xfrm>
            <a:off x="5959335" y="1976100"/>
            <a:ext cx="669770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</a:p>
        </p:txBody>
      </p:sp>
      <p:graphicFrame>
        <p:nvGraphicFramePr>
          <p:cNvPr id="43" name="Table 198"/>
          <p:cNvGraphicFramePr/>
          <p:nvPr/>
        </p:nvGraphicFramePr>
        <p:xfrm>
          <a:off x="4474004" y="4919690"/>
          <a:ext cx="2932455" cy="1381067"/>
        </p:xfrm>
        <a:graphic>
          <a:graphicData uri="http://schemas.openxmlformats.org/drawingml/2006/table">
            <a:tbl>
              <a:tblPr firstRow="1"/>
              <a:tblGrid>
                <a:gridCol w="892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2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793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Seg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Bounds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793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6360618" y="5246042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0xfff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60618" y="5615374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0xfff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66392" y="5931425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0x7ff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994358" y="5278308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0x4000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994358" y="5615374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0x5800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981893" y="5952440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0x6800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858" y="4825791"/>
            <a:ext cx="4151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Where doe segment table live?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6743" y="5246041"/>
            <a:ext cx="92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MMU</a:t>
            </a:r>
          </a:p>
        </p:txBody>
      </p:sp>
      <p:sp>
        <p:nvSpPr>
          <p:cNvPr id="54" name="Shape 65">
            <a:extLst>
              <a:ext uri="{FF2B5EF4-FFF2-40B4-BE49-F238E27FC236}">
                <a16:creationId xmlns:a16="http://schemas.microsoft.com/office/drawing/2014/main" id="{4F25BE8A-8A98-1F4E-B539-D58197960AF4}"/>
              </a:ext>
            </a:extLst>
          </p:cNvPr>
          <p:cNvSpPr/>
          <p:nvPr/>
        </p:nvSpPr>
        <p:spPr>
          <a:xfrm>
            <a:off x="4522631" y="4293096"/>
            <a:ext cx="657484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58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00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Shape 65">
            <a:extLst>
              <a:ext uri="{FF2B5EF4-FFF2-40B4-BE49-F238E27FC236}">
                <a16:creationId xmlns:a16="http://schemas.microsoft.com/office/drawing/2014/main" id="{201EAEF1-E106-3E48-81E0-16F3833111EA}"/>
              </a:ext>
            </a:extLst>
          </p:cNvPr>
          <p:cNvSpPr/>
          <p:nvPr/>
        </p:nvSpPr>
        <p:spPr>
          <a:xfrm>
            <a:off x="5966455" y="4291680"/>
            <a:ext cx="657484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68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00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3337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6" grpId="0"/>
      <p:bldP spid="49" grpId="0"/>
      <p:bldP spid="50" grpId="0"/>
      <p:bldP spid="51" grpId="0"/>
      <p:bldP spid="52" grpId="0"/>
      <p:bldP spid="53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394795" y="83216"/>
            <a:ext cx="7591425" cy="762000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  <a:cs typeface="Calibri" panose="020F0502020204030204" pitchFamily="34" charset="0"/>
              </a:rPr>
              <a:t>Review:</a:t>
            </a:r>
            <a:r>
              <a:rPr lang="zh-CN" altLang="en-US" sz="3600" dirty="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r>
              <a:rPr sz="3600" dirty="0">
                <a:solidFill>
                  <a:srgbClr val="000000"/>
                </a:solidFill>
                <a:cs typeface="Calibri" panose="020F0502020204030204" pitchFamily="34" charset="0"/>
              </a:rPr>
              <a:t>Memory Accesses</a:t>
            </a:r>
          </a:p>
        </p:txBody>
      </p:sp>
      <p:sp>
        <p:nvSpPr>
          <p:cNvPr id="201" name="Shape 201"/>
          <p:cNvSpPr>
            <a:spLocks noGrp="1"/>
          </p:cNvSpPr>
          <p:nvPr>
            <p:ph sz="half" idx="1"/>
          </p:nvPr>
        </p:nvSpPr>
        <p:spPr>
          <a:xfrm>
            <a:off x="154609" y="1531436"/>
            <a:ext cx="4191014" cy="4297363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  <a:ea typeface="Menlo"/>
                <a:cs typeface="Calibri" panose="020F0502020204030204" pitchFamily="34" charset="0"/>
                <a:sym typeface="Menlo"/>
              </a:rPr>
              <a:t>0x0010:	movl	</a:t>
            </a:r>
            <a:r>
              <a:rPr lang="en-US" sz="2000" dirty="0">
                <a:solidFill>
                  <a:srgbClr val="333333"/>
                </a:solidFill>
                <a:ea typeface="Menlo"/>
                <a:cs typeface="Calibri" panose="020F0502020204030204" pitchFamily="34" charset="0"/>
                <a:sym typeface="Menlo"/>
              </a:rPr>
              <a:t>(</a:t>
            </a:r>
            <a:r>
              <a:rPr sz="2000" dirty="0">
                <a:solidFill>
                  <a:srgbClr val="333333"/>
                </a:solidFill>
                <a:ea typeface="Menlo"/>
                <a:cs typeface="Calibri" panose="020F0502020204030204" pitchFamily="34" charset="0"/>
                <a:sym typeface="Menlo"/>
              </a:rPr>
              <a:t>0x1100</a:t>
            </a:r>
            <a:r>
              <a:rPr lang="en-US" sz="2000" dirty="0">
                <a:solidFill>
                  <a:srgbClr val="333333"/>
                </a:solidFill>
                <a:ea typeface="Menlo"/>
                <a:cs typeface="Calibri" panose="020F0502020204030204" pitchFamily="34" charset="0"/>
                <a:sym typeface="Menlo"/>
              </a:rPr>
              <a:t>)</a:t>
            </a:r>
            <a:r>
              <a:rPr sz="2000" dirty="0">
                <a:solidFill>
                  <a:srgbClr val="333333"/>
                </a:solidFill>
                <a:ea typeface="Menlo"/>
                <a:cs typeface="Calibri" panose="020F0502020204030204" pitchFamily="34" charset="0"/>
                <a:sym typeface="Menlo"/>
              </a:rPr>
              <a:t>, %edi</a:t>
            </a:r>
          </a:p>
          <a:p>
            <a:pPr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  <a:ea typeface="Menlo"/>
                <a:cs typeface="Calibri" panose="020F0502020204030204" pitchFamily="34" charset="0"/>
                <a:sym typeface="Menlo"/>
              </a:rPr>
              <a:t>0x0013:	addl	$0x3, %edi</a:t>
            </a:r>
          </a:p>
          <a:p>
            <a:pPr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  <a:ea typeface="Menlo"/>
                <a:cs typeface="Calibri" panose="020F0502020204030204" pitchFamily="34" charset="0"/>
                <a:sym typeface="Menlo"/>
              </a:rPr>
              <a:t>0x0019:	movl	%edi, </a:t>
            </a:r>
            <a:r>
              <a:rPr lang="en-US" sz="2000" dirty="0">
                <a:solidFill>
                  <a:srgbClr val="333333"/>
                </a:solidFill>
                <a:ea typeface="Menlo"/>
                <a:cs typeface="Calibri" panose="020F0502020204030204" pitchFamily="34" charset="0"/>
                <a:sym typeface="Menlo"/>
              </a:rPr>
              <a:t>(</a:t>
            </a:r>
            <a:r>
              <a:rPr sz="2000" dirty="0">
                <a:solidFill>
                  <a:srgbClr val="333333"/>
                </a:solidFill>
                <a:ea typeface="Menlo"/>
                <a:cs typeface="Calibri" panose="020F0502020204030204" pitchFamily="34" charset="0"/>
                <a:sym typeface="Menlo"/>
              </a:rPr>
              <a:t>0x1100</a:t>
            </a:r>
            <a:r>
              <a:rPr lang="en-US" sz="2000" dirty="0">
                <a:solidFill>
                  <a:srgbClr val="333333"/>
                </a:solidFill>
                <a:ea typeface="Menlo"/>
                <a:cs typeface="Calibri" panose="020F0502020204030204" pitchFamily="34" charset="0"/>
                <a:sym typeface="Menlo"/>
              </a:rPr>
              <a:t>)</a:t>
            </a:r>
            <a:endParaRPr sz="2000" dirty="0">
              <a:solidFill>
                <a:srgbClr val="333333"/>
              </a:solidFill>
              <a:ea typeface="Menlo"/>
              <a:cs typeface="Calibri" panose="020F0502020204030204" pitchFamily="34" charset="0"/>
              <a:sym typeface="Menlo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340088" y="1234463"/>
            <a:ext cx="4461564" cy="5060048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1800" b="1" dirty="0">
                <a:ea typeface="Helvetica"/>
                <a:cs typeface="Calibri" panose="020F0502020204030204" pitchFamily="34" charset="0"/>
                <a:sym typeface="Helvetica"/>
              </a:rPr>
              <a:t>Physical Memory Accesses?</a:t>
            </a:r>
          </a:p>
          <a:p>
            <a:pPr>
              <a:spcBef>
                <a:spcPts val="10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cs typeface="Calibri" panose="020F0502020204030204" pitchFamily="34" charset="0"/>
              </a:rPr>
              <a:t> 1) Fetch instruction at logical </a:t>
            </a:r>
            <a:r>
              <a:rPr lang="en-US" sz="1800" dirty="0" err="1">
                <a:cs typeface="Calibri" panose="020F0502020204030204" pitchFamily="34" charset="0"/>
              </a:rPr>
              <a:t>addr</a:t>
            </a:r>
            <a:r>
              <a:rPr lang="en-US" sz="1800" dirty="0">
                <a:cs typeface="Calibri" panose="020F0502020204030204" pitchFamily="34" charset="0"/>
              </a:rPr>
              <a:t> 0x0010</a:t>
            </a:r>
          </a:p>
          <a:p>
            <a:pPr lvl="1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1600" dirty="0">
                <a:cs typeface="Calibri" panose="020F0502020204030204" pitchFamily="34" charset="0"/>
              </a:rPr>
              <a:t>Physical </a:t>
            </a:r>
            <a:r>
              <a:rPr lang="en-US" sz="1600" dirty="0" err="1">
                <a:cs typeface="Calibri" panose="020F0502020204030204" pitchFamily="34" charset="0"/>
              </a:rPr>
              <a:t>addr</a:t>
            </a:r>
            <a:r>
              <a:rPr lang="en-US" sz="1600" dirty="0">
                <a:cs typeface="Calibri" panose="020F0502020204030204" pitchFamily="34" charset="0"/>
              </a:rPr>
              <a:t>:</a:t>
            </a:r>
          </a:p>
          <a:p>
            <a:pPr>
              <a:spcBef>
                <a:spcPts val="10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cs typeface="Calibri" panose="020F0502020204030204" pitchFamily="34" charset="0"/>
              </a:rPr>
              <a:t> Exec, load from logical </a:t>
            </a:r>
            <a:r>
              <a:rPr lang="en-US" sz="1800" dirty="0" err="1">
                <a:cs typeface="Calibri" panose="020F0502020204030204" pitchFamily="34" charset="0"/>
              </a:rPr>
              <a:t>addr</a:t>
            </a:r>
            <a:r>
              <a:rPr lang="en-US" sz="1800" dirty="0">
                <a:cs typeface="Calibri" panose="020F0502020204030204" pitchFamily="34" charset="0"/>
              </a:rPr>
              <a:t> 0x1100</a:t>
            </a:r>
          </a:p>
          <a:p>
            <a:pPr lvl="1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cs typeface="Calibri" panose="020F0502020204030204" pitchFamily="34" charset="0"/>
              </a:rPr>
              <a:t>Physical </a:t>
            </a:r>
            <a:r>
              <a:rPr lang="en-US" sz="1800" dirty="0" err="1">
                <a:cs typeface="Calibri" panose="020F0502020204030204" pitchFamily="34" charset="0"/>
              </a:rPr>
              <a:t>addr</a:t>
            </a:r>
            <a:r>
              <a:rPr lang="en-US" sz="1800" dirty="0">
                <a:cs typeface="Calibri" panose="020F0502020204030204" pitchFamily="34" charset="0"/>
              </a:rPr>
              <a:t>:</a:t>
            </a:r>
          </a:p>
          <a:p>
            <a:pPr>
              <a:spcBef>
                <a:spcPts val="10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cs typeface="Calibri" panose="020F0502020204030204" pitchFamily="34" charset="0"/>
              </a:rPr>
              <a:t>2) Fetch instruction at logical </a:t>
            </a:r>
            <a:r>
              <a:rPr lang="en-US" sz="1800" dirty="0" err="1">
                <a:cs typeface="Calibri" panose="020F0502020204030204" pitchFamily="34" charset="0"/>
              </a:rPr>
              <a:t>addr</a:t>
            </a:r>
            <a:r>
              <a:rPr lang="en-US" sz="1800" dirty="0">
                <a:cs typeface="Calibri" panose="020F0502020204030204" pitchFamily="34" charset="0"/>
              </a:rPr>
              <a:t> 0x0013</a:t>
            </a:r>
          </a:p>
          <a:p>
            <a:pPr lvl="1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cs typeface="Calibri" panose="020F0502020204030204" pitchFamily="34" charset="0"/>
              </a:rPr>
              <a:t>Physical </a:t>
            </a:r>
            <a:r>
              <a:rPr lang="en-US" sz="1800" dirty="0" err="1">
                <a:cs typeface="Calibri" panose="020F0502020204030204" pitchFamily="34" charset="0"/>
              </a:rPr>
              <a:t>addr</a:t>
            </a:r>
            <a:r>
              <a:rPr lang="en-US" sz="1800" dirty="0">
                <a:cs typeface="Calibri" panose="020F0502020204030204" pitchFamily="34" charset="0"/>
              </a:rPr>
              <a:t>:</a:t>
            </a:r>
          </a:p>
          <a:p>
            <a:pPr>
              <a:spcBef>
                <a:spcPts val="10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cs typeface="Calibri" panose="020F0502020204030204" pitchFamily="34" charset="0"/>
              </a:rPr>
              <a:t> Exec, no load</a:t>
            </a:r>
          </a:p>
          <a:p>
            <a:pPr>
              <a:spcBef>
                <a:spcPts val="10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cs typeface="Calibri" panose="020F0502020204030204" pitchFamily="34" charset="0"/>
              </a:rPr>
              <a:t>3)  Fetch instruction at logical </a:t>
            </a:r>
            <a:r>
              <a:rPr lang="en-US" sz="1800" dirty="0" err="1">
                <a:cs typeface="Calibri" panose="020F0502020204030204" pitchFamily="34" charset="0"/>
              </a:rPr>
              <a:t>addr</a:t>
            </a:r>
            <a:r>
              <a:rPr lang="en-US" sz="1800" dirty="0">
                <a:cs typeface="Calibri" panose="020F0502020204030204" pitchFamily="34" charset="0"/>
              </a:rPr>
              <a:t> 0x0019</a:t>
            </a:r>
          </a:p>
          <a:p>
            <a:pPr lvl="1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cs typeface="Calibri" panose="020F0502020204030204" pitchFamily="34" charset="0"/>
              </a:rPr>
              <a:t>Physical </a:t>
            </a:r>
            <a:r>
              <a:rPr lang="en-US" sz="1800" dirty="0" err="1">
                <a:cs typeface="Calibri" panose="020F0502020204030204" pitchFamily="34" charset="0"/>
              </a:rPr>
              <a:t>addr</a:t>
            </a:r>
            <a:r>
              <a:rPr lang="en-US" sz="1800" dirty="0">
                <a:cs typeface="Calibri" panose="020F0502020204030204" pitchFamily="34" charset="0"/>
              </a:rPr>
              <a:t>:</a:t>
            </a:r>
          </a:p>
          <a:p>
            <a:pPr>
              <a:spcBef>
                <a:spcPts val="10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cs typeface="Calibri" panose="020F0502020204030204" pitchFamily="34" charset="0"/>
              </a:rPr>
              <a:t> Exec, store to logical </a:t>
            </a:r>
            <a:r>
              <a:rPr lang="en-US" sz="1800" dirty="0" err="1">
                <a:cs typeface="Calibri" panose="020F0502020204030204" pitchFamily="34" charset="0"/>
              </a:rPr>
              <a:t>addr</a:t>
            </a:r>
            <a:r>
              <a:rPr lang="en-US" sz="1800" dirty="0">
                <a:cs typeface="Calibri" panose="020F0502020204030204" pitchFamily="34" charset="0"/>
              </a:rPr>
              <a:t> 0x1100</a:t>
            </a:r>
          </a:p>
          <a:p>
            <a:pPr lvl="1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cs typeface="Calibri" panose="020F0502020204030204" pitchFamily="34" charset="0"/>
              </a:rPr>
              <a:t>Physical </a:t>
            </a:r>
            <a:r>
              <a:rPr lang="en-US" sz="1800" dirty="0" err="1">
                <a:cs typeface="Calibri" panose="020F0502020204030204" pitchFamily="34" charset="0"/>
              </a:rPr>
              <a:t>addr</a:t>
            </a:r>
            <a:r>
              <a:rPr lang="en-US" sz="1800" dirty="0">
                <a:cs typeface="Calibri" panose="020F0502020204030204" pitchFamily="34" charset="0"/>
              </a:rPr>
              <a:t>:</a:t>
            </a:r>
          </a:p>
          <a:p>
            <a:endParaRPr lang="en-US" dirty="0">
              <a:cs typeface="Calibri" panose="020F0502020204030204" pitchFamily="34" charset="0"/>
            </a:endParaRPr>
          </a:p>
        </p:txBody>
      </p:sp>
      <p:graphicFrame>
        <p:nvGraphicFramePr>
          <p:cNvPr id="204" name="Table 204"/>
          <p:cNvGraphicFramePr/>
          <p:nvPr>
            <p:extLst>
              <p:ext uri="{D42A27DB-BD31-4B8C-83A1-F6EECF244321}">
                <p14:modId xmlns:p14="http://schemas.microsoft.com/office/powerpoint/2010/main" val="4263005089"/>
              </p:ext>
            </p:extLst>
          </p:nvPr>
        </p:nvGraphicFramePr>
        <p:xfrm>
          <a:off x="416437" y="3892979"/>
          <a:ext cx="3219459" cy="135743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6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793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Seg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Bounds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793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17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0x4000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0xfff</a:t>
                      </a:r>
                      <a:endParaRPr sz="17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1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17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0x5800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0xfff</a:t>
                      </a:r>
                      <a:endParaRPr sz="17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17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0x6800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0x7ff</a:t>
                      </a:r>
                      <a:endParaRPr sz="17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548444" y="2005224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459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0x4010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65388" y="2707598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459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0x5900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65388" y="3550323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459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0x4013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48444" y="4770107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459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0x4019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65388" y="5557087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459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0x5900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6437" y="3097541"/>
            <a:ext cx="1830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%rip: 0x0010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9463" y="6063679"/>
            <a:ext cx="7786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Total of 5 memory references (3 instruction fetches, 2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movl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36315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flipH="1" flipV="1">
            <a:off x="2809360" y="1778543"/>
            <a:ext cx="239932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1043608" y="2336033"/>
            <a:ext cx="1758179" cy="535810"/>
          </a:xfrm>
          <a:prstGeom prst="rect">
            <a:avLst/>
          </a:prstGeom>
          <a:solidFill>
            <a:srgbClr val="E8A433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P1</a:t>
            </a:r>
          </a:p>
        </p:txBody>
      </p:sp>
      <p:sp>
        <p:nvSpPr>
          <p:cNvPr id="43" name="Shape 43"/>
          <p:cNvSpPr/>
          <p:nvPr/>
        </p:nvSpPr>
        <p:spPr>
          <a:xfrm>
            <a:off x="1043608" y="2871813"/>
            <a:ext cx="1758179" cy="535811"/>
          </a:xfrm>
          <a:prstGeom prst="rect">
            <a:avLst/>
          </a:prstGeom>
          <a:solidFill>
            <a:srgbClr val="5747C1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44" name="Shape 44"/>
          <p:cNvSpPr/>
          <p:nvPr/>
        </p:nvSpPr>
        <p:spPr>
          <a:xfrm>
            <a:off x="1043608" y="3407595"/>
            <a:ext cx="1758179" cy="535811"/>
          </a:xfrm>
          <a:prstGeom prst="rect">
            <a:avLst/>
          </a:prstGeom>
          <a:solidFill>
            <a:srgbClr val="5747C1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45" name="Shape 45"/>
          <p:cNvSpPr/>
          <p:nvPr/>
        </p:nvSpPr>
        <p:spPr>
          <a:xfrm>
            <a:off x="1043608" y="3943377"/>
            <a:ext cx="1758179" cy="535811"/>
          </a:xfrm>
          <a:prstGeom prst="rect">
            <a:avLst/>
          </a:prstGeom>
          <a:solidFill>
            <a:srgbClr val="E8A433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P1</a:t>
            </a:r>
          </a:p>
        </p:txBody>
      </p:sp>
      <p:sp>
        <p:nvSpPr>
          <p:cNvPr id="46" name="Shape 46"/>
          <p:cNvSpPr/>
          <p:nvPr/>
        </p:nvSpPr>
        <p:spPr>
          <a:xfrm>
            <a:off x="1043608" y="1800251"/>
            <a:ext cx="1758179" cy="345634"/>
          </a:xfrm>
          <a:prstGeom prst="rect">
            <a:avLst/>
          </a:prstGeom>
          <a:solidFill>
            <a:srgbClr val="53585F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>
              <a:defRPr sz="2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</a:p>
        </p:txBody>
      </p:sp>
      <p:sp>
        <p:nvSpPr>
          <p:cNvPr id="47" name="Shape 47"/>
          <p:cNvSpPr/>
          <p:nvPr/>
        </p:nvSpPr>
        <p:spPr>
          <a:xfrm>
            <a:off x="1043608" y="4479157"/>
            <a:ext cx="1758179" cy="535811"/>
          </a:xfrm>
          <a:prstGeom prst="rect">
            <a:avLst/>
          </a:prstGeom>
          <a:solidFill>
            <a:srgbClr val="E8A433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P1</a:t>
            </a:r>
          </a:p>
        </p:txBody>
      </p:sp>
      <p:sp>
        <p:nvSpPr>
          <p:cNvPr id="48" name="Shape 48"/>
          <p:cNvSpPr/>
          <p:nvPr/>
        </p:nvSpPr>
        <p:spPr>
          <a:xfrm>
            <a:off x="260083" y="3776429"/>
            <a:ext cx="763026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0x4000</a:t>
            </a:r>
            <a:endParaRPr sz="1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260083" y="4285421"/>
            <a:ext cx="763026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0x5000</a:t>
            </a:r>
            <a:endParaRPr sz="1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260083" y="4821202"/>
            <a:ext cx="763026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0x6000</a:t>
            </a:r>
            <a:endParaRPr sz="1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260083" y="2704866"/>
            <a:ext cx="763026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0x2000</a:t>
            </a:r>
            <a:endParaRPr sz="1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260083" y="3240647"/>
            <a:ext cx="763026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0x3000</a:t>
            </a:r>
            <a:endParaRPr sz="1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260083" y="2169085"/>
            <a:ext cx="763026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0x1000</a:t>
            </a:r>
            <a:endParaRPr sz="1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260084" y="1633304"/>
            <a:ext cx="763026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x0000</a:t>
            </a:r>
            <a:endParaRPr sz="1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1043608" y="2070537"/>
            <a:ext cx="1758179" cy="265524"/>
          </a:xfrm>
          <a:prstGeom prst="rect">
            <a:avLst/>
          </a:prstGeom>
          <a:solidFill>
            <a:srgbClr val="A6AAA8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>
              <a:defRPr sz="2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</a:p>
        </p:txBody>
      </p:sp>
      <p:sp>
        <p:nvSpPr>
          <p:cNvPr id="56" name="Shape 56"/>
          <p:cNvSpPr/>
          <p:nvPr/>
        </p:nvSpPr>
        <p:spPr>
          <a:xfrm>
            <a:off x="6994934" y="1652439"/>
            <a:ext cx="130971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 pagetable</a:t>
            </a:r>
          </a:p>
        </p:txBody>
      </p:sp>
      <p:sp>
        <p:nvSpPr>
          <p:cNvPr id="57" name="Shape 57"/>
          <p:cNvSpPr/>
          <p:nvPr/>
        </p:nvSpPr>
        <p:spPr>
          <a:xfrm>
            <a:off x="5117493" y="1652875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8" name="Shape 58"/>
          <p:cNvSpPr/>
          <p:nvPr/>
        </p:nvSpPr>
        <p:spPr>
          <a:xfrm>
            <a:off x="5576830" y="1652875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59" name="Shape 59"/>
          <p:cNvSpPr/>
          <p:nvPr/>
        </p:nvSpPr>
        <p:spPr>
          <a:xfrm>
            <a:off x="6036166" y="1652875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60" name="Shape 60"/>
          <p:cNvSpPr/>
          <p:nvPr/>
        </p:nvSpPr>
        <p:spPr>
          <a:xfrm>
            <a:off x="6447291" y="1652875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61" name="Shape 61"/>
          <p:cNvSpPr/>
          <p:nvPr/>
        </p:nvSpPr>
        <p:spPr>
          <a:xfrm>
            <a:off x="6994934" y="2188221"/>
            <a:ext cx="130971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P2 pagetable</a:t>
            </a:r>
          </a:p>
        </p:txBody>
      </p:sp>
      <p:sp>
        <p:nvSpPr>
          <p:cNvPr id="62" name="Shape 62"/>
          <p:cNvSpPr/>
          <p:nvPr/>
        </p:nvSpPr>
        <p:spPr>
          <a:xfrm>
            <a:off x="5117494" y="2188657"/>
            <a:ext cx="451242" cy="348259"/>
          </a:xfrm>
          <a:prstGeom prst="rect">
            <a:avLst/>
          </a:prstGeom>
          <a:solidFill>
            <a:srgbClr val="A6AAA8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63" name="Shape 63"/>
          <p:cNvSpPr/>
          <p:nvPr/>
        </p:nvSpPr>
        <p:spPr>
          <a:xfrm>
            <a:off x="5576830" y="2188657"/>
            <a:ext cx="451242" cy="348259"/>
          </a:xfrm>
          <a:prstGeom prst="rect">
            <a:avLst/>
          </a:prstGeom>
          <a:solidFill>
            <a:srgbClr val="A6AAA8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64" name="Shape 64"/>
          <p:cNvSpPr/>
          <p:nvPr/>
        </p:nvSpPr>
        <p:spPr>
          <a:xfrm>
            <a:off x="6036166" y="2188657"/>
            <a:ext cx="451242" cy="348259"/>
          </a:xfrm>
          <a:prstGeom prst="rect">
            <a:avLst/>
          </a:prstGeom>
          <a:solidFill>
            <a:srgbClr val="A6AAA8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5" name="Shape 65"/>
          <p:cNvSpPr/>
          <p:nvPr/>
        </p:nvSpPr>
        <p:spPr>
          <a:xfrm>
            <a:off x="6447291" y="2188657"/>
            <a:ext cx="451242" cy="348259"/>
          </a:xfrm>
          <a:prstGeom prst="rect">
            <a:avLst/>
          </a:prstGeom>
          <a:solidFill>
            <a:srgbClr val="A6AAA8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66" name="Shape 66"/>
          <p:cNvSpPr/>
          <p:nvPr/>
        </p:nvSpPr>
        <p:spPr>
          <a:xfrm>
            <a:off x="1043608" y="5014938"/>
            <a:ext cx="1758179" cy="535811"/>
          </a:xfrm>
          <a:prstGeom prst="rect">
            <a:avLst/>
          </a:prstGeom>
          <a:solidFill>
            <a:srgbClr val="5747C1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67" name="Shape 67"/>
          <p:cNvSpPr/>
          <p:nvPr/>
        </p:nvSpPr>
        <p:spPr>
          <a:xfrm>
            <a:off x="260083" y="5356983"/>
            <a:ext cx="763026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0x7000</a:t>
            </a:r>
            <a:endParaRPr sz="1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Shape 68"/>
          <p:cNvSpPr/>
          <p:nvPr/>
        </p:nvSpPr>
        <p:spPr>
          <a:xfrm flipH="1" flipV="1">
            <a:off x="2809361" y="2046434"/>
            <a:ext cx="2302736" cy="29059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Shape 69"/>
          <p:cNvSpPr/>
          <p:nvPr/>
        </p:nvSpPr>
        <p:spPr>
          <a:xfrm flipV="1">
            <a:off x="6668381" y="2861346"/>
            <a:ext cx="5796" cy="257347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Shape 70"/>
          <p:cNvSpPr/>
          <p:nvPr/>
        </p:nvSpPr>
        <p:spPr>
          <a:xfrm flipH="1" flipV="1">
            <a:off x="4685849" y="3145057"/>
            <a:ext cx="416548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4767885" y="2802295"/>
            <a:ext cx="190123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</a:p>
        </p:txBody>
      </p:sp>
      <p:sp>
        <p:nvSpPr>
          <p:cNvPr id="72" name="Shape 72"/>
          <p:cNvSpPr/>
          <p:nvPr/>
        </p:nvSpPr>
        <p:spPr>
          <a:xfrm>
            <a:off x="6801184" y="2794692"/>
            <a:ext cx="190123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</a:t>
            </a:r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>
          <a:xfrm>
            <a:off x="395536" y="192137"/>
            <a:ext cx="7591425" cy="762000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Review: Paging</a:t>
            </a:r>
          </a:p>
        </p:txBody>
      </p:sp>
      <p:sp>
        <p:nvSpPr>
          <p:cNvPr id="35" name="Shape 54"/>
          <p:cNvSpPr/>
          <p:nvPr/>
        </p:nvSpPr>
        <p:spPr>
          <a:xfrm>
            <a:off x="260475" y="1847241"/>
            <a:ext cx="763026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x0800</a:t>
            </a:r>
            <a:endParaRPr sz="1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Shape 751"/>
          <p:cNvSpPr/>
          <p:nvPr/>
        </p:nvSpPr>
        <p:spPr>
          <a:xfrm>
            <a:off x="4685850" y="3334953"/>
            <a:ext cx="190123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0x0000</a:t>
            </a:r>
          </a:p>
        </p:txBody>
      </p:sp>
      <p:sp>
        <p:nvSpPr>
          <p:cNvPr id="76" name="Shape 753"/>
          <p:cNvSpPr/>
          <p:nvPr/>
        </p:nvSpPr>
        <p:spPr>
          <a:xfrm>
            <a:off x="6727160" y="3334953"/>
            <a:ext cx="218164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0x0800</a:t>
            </a:r>
          </a:p>
        </p:txBody>
      </p:sp>
      <p:sp>
        <p:nvSpPr>
          <p:cNvPr id="77" name="Shape 754"/>
          <p:cNvSpPr/>
          <p:nvPr/>
        </p:nvSpPr>
        <p:spPr>
          <a:xfrm>
            <a:off x="6727160" y="3602843"/>
            <a:ext cx="218164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0x6000</a:t>
            </a:r>
          </a:p>
        </p:txBody>
      </p:sp>
      <p:sp>
        <p:nvSpPr>
          <p:cNvPr id="78" name="Shape 755"/>
          <p:cNvSpPr/>
          <p:nvPr/>
        </p:nvSpPr>
        <p:spPr>
          <a:xfrm>
            <a:off x="4685850" y="4049328"/>
            <a:ext cx="190123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0x1444</a:t>
            </a:r>
          </a:p>
        </p:txBody>
      </p:sp>
      <p:sp>
        <p:nvSpPr>
          <p:cNvPr id="79" name="Shape 756"/>
          <p:cNvSpPr/>
          <p:nvPr/>
        </p:nvSpPr>
        <p:spPr>
          <a:xfrm>
            <a:off x="6727160" y="4049328"/>
            <a:ext cx="218164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0x0808</a:t>
            </a:r>
          </a:p>
        </p:txBody>
      </p:sp>
      <p:sp>
        <p:nvSpPr>
          <p:cNvPr id="80" name="Shape 757"/>
          <p:cNvSpPr/>
          <p:nvPr/>
        </p:nvSpPr>
        <p:spPr>
          <a:xfrm>
            <a:off x="6727160" y="4317218"/>
            <a:ext cx="218164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0x2444</a:t>
            </a:r>
          </a:p>
        </p:txBody>
      </p:sp>
      <p:sp>
        <p:nvSpPr>
          <p:cNvPr id="81" name="Shape 758"/>
          <p:cNvSpPr/>
          <p:nvPr/>
        </p:nvSpPr>
        <p:spPr>
          <a:xfrm>
            <a:off x="4685850" y="4763705"/>
            <a:ext cx="190123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0x1444</a:t>
            </a:r>
          </a:p>
        </p:txBody>
      </p:sp>
      <p:sp>
        <p:nvSpPr>
          <p:cNvPr id="82" name="Shape 759"/>
          <p:cNvSpPr/>
          <p:nvPr/>
        </p:nvSpPr>
        <p:spPr>
          <a:xfrm>
            <a:off x="6727160" y="4763703"/>
            <a:ext cx="218164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0x0008</a:t>
            </a:r>
          </a:p>
        </p:txBody>
      </p:sp>
      <p:sp>
        <p:nvSpPr>
          <p:cNvPr id="83" name="Shape 760"/>
          <p:cNvSpPr/>
          <p:nvPr/>
        </p:nvSpPr>
        <p:spPr>
          <a:xfrm>
            <a:off x="6727160" y="5031595"/>
            <a:ext cx="218164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0x5444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43608" y="1268760"/>
            <a:ext cx="330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Assume 4 KB pages =&gt; 12 bits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931995" y="5434817"/>
            <a:ext cx="3702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do we need to know?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03207" y="5749082"/>
            <a:ext cx="4423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Location of page table in memory (</a:t>
            </a:r>
            <a:r>
              <a:rPr lang="en-US" sz="20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ptbr</a:t>
            </a:r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049170" y="2214907"/>
            <a:ext cx="638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ptbr</a:t>
            </a:r>
            <a:endParaRPr lang="en-US" sz="20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8" name="Straight Arrow Connector 87"/>
          <p:cNvCxnSpPr>
            <a:stCxn id="86" idx="1"/>
          </p:cNvCxnSpPr>
          <p:nvPr/>
        </p:nvCxnSpPr>
        <p:spPr>
          <a:xfrm flipH="1" flipV="1">
            <a:off x="2801788" y="2070539"/>
            <a:ext cx="247382" cy="344423"/>
          </a:xfrm>
          <a:prstGeom prst="straightConnector1">
            <a:avLst/>
          </a:prstGeom>
          <a:ln w="38100" cap="flat" cmpd="sng" algn="ctr">
            <a:solidFill>
              <a:srgbClr val="33333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303207" y="6041678"/>
            <a:ext cx="5078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 of each page table entry (assume 8 bytes)</a:t>
            </a:r>
          </a:p>
        </p:txBody>
      </p:sp>
      <p:cxnSp>
        <p:nvCxnSpPr>
          <p:cNvPr id="92" name="Straight Arrow Connector 91"/>
          <p:cNvCxnSpPr>
            <a:stCxn id="86" idx="1"/>
          </p:cNvCxnSpPr>
          <p:nvPr/>
        </p:nvCxnSpPr>
        <p:spPr>
          <a:xfrm flipH="1" flipV="1">
            <a:off x="2809364" y="1800255"/>
            <a:ext cx="239806" cy="614707"/>
          </a:xfrm>
          <a:prstGeom prst="straightConnector1">
            <a:avLst/>
          </a:prstGeom>
          <a:ln w="38100" cap="flat" cmpd="sng" algn="ctr">
            <a:solidFill>
              <a:srgbClr val="33333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5828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5" grpId="1"/>
      <p:bldP spid="86" grpId="0"/>
      <p:bldP spid="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>
            <a:spLocks noGrp="1"/>
          </p:cNvSpPr>
          <p:nvPr>
            <p:ph type="title"/>
          </p:nvPr>
        </p:nvSpPr>
        <p:spPr>
          <a:xfrm>
            <a:off x="331241" y="239689"/>
            <a:ext cx="7591425" cy="762000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Review: </a:t>
            </a:r>
            <a:r>
              <a:rPr sz="3600" dirty="0">
                <a:solidFill>
                  <a:srgbClr val="000000"/>
                </a:solidFill>
              </a:rPr>
              <a:t>Paging </a:t>
            </a:r>
            <a:r>
              <a:rPr lang="en-US" sz="3600" dirty="0">
                <a:solidFill>
                  <a:srgbClr val="000000"/>
                </a:solidFill>
              </a:rPr>
              <a:t>Pros and Cons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768" name="Shape 768"/>
          <p:cNvSpPr>
            <a:spLocks noGrp="1"/>
          </p:cNvSpPr>
          <p:nvPr>
            <p:ph type="body" idx="4294967295"/>
          </p:nvPr>
        </p:nvSpPr>
        <p:spPr>
          <a:xfrm>
            <a:off x="300508" y="1536878"/>
            <a:ext cx="7804547" cy="470043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Advantages</a:t>
            </a:r>
          </a:p>
          <a:p>
            <a:pPr lvl="1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0070C0"/>
                </a:solidFill>
              </a:rPr>
              <a:t>No external fragmentation</a:t>
            </a:r>
          </a:p>
          <a:p>
            <a:pPr lvl="2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333333"/>
                </a:solidFill>
              </a:rPr>
              <a:t>don’t need to find contiguous RAM</a:t>
            </a:r>
          </a:p>
          <a:p>
            <a:pPr lvl="1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</a:rPr>
              <a:t>All free pages are equivalent </a:t>
            </a:r>
          </a:p>
          <a:p>
            <a:pPr lvl="2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333333"/>
                </a:solidFill>
              </a:rPr>
              <a:t>Easy to manage</a:t>
            </a:r>
            <a:r>
              <a:rPr lang="en-US" sz="2250" dirty="0">
                <a:solidFill>
                  <a:srgbClr val="333333"/>
                </a:solidFill>
              </a:rPr>
              <a:t>, allocate, and free pages</a:t>
            </a:r>
          </a:p>
          <a:p>
            <a:pPr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Disadvantages</a:t>
            </a:r>
          </a:p>
          <a:p>
            <a:pPr lvl="1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</a:rPr>
              <a:t>Page tables are too </a:t>
            </a:r>
            <a:r>
              <a:rPr lang="en-US" sz="2461" dirty="0">
                <a:solidFill>
                  <a:srgbClr val="0070C0"/>
                </a:solidFill>
              </a:rPr>
              <a:t>big</a:t>
            </a:r>
          </a:p>
          <a:p>
            <a:pPr lvl="2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333333"/>
                </a:solidFill>
              </a:rPr>
              <a:t>Must have one entry for every page of address space</a:t>
            </a:r>
          </a:p>
          <a:p>
            <a:pPr lvl="1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</a:rPr>
              <a:t>Accessing page tables is too </a:t>
            </a:r>
            <a:r>
              <a:rPr lang="en-US" sz="2461" dirty="0">
                <a:solidFill>
                  <a:srgbClr val="0070C0"/>
                </a:solidFill>
              </a:rPr>
              <a:t>slow</a:t>
            </a:r>
            <a:r>
              <a:rPr lang="en-US" sz="2461" dirty="0">
                <a:solidFill>
                  <a:srgbClr val="333333"/>
                </a:solidFill>
              </a:rPr>
              <a:t> [today’s focus]</a:t>
            </a:r>
          </a:p>
          <a:p>
            <a:pPr lvl="2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333333"/>
                </a:solidFill>
              </a:rPr>
              <a:t>Doubles number of memory references per instruction</a:t>
            </a:r>
          </a:p>
          <a:p>
            <a:pPr lvl="1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endParaRPr sz="2461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03708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Translation Steps</a:t>
            </a:r>
          </a:p>
        </p:txBody>
      </p:sp>
      <p:sp>
        <p:nvSpPr>
          <p:cNvPr id="777" name="Shape 777"/>
          <p:cNvSpPr>
            <a:spLocks noGrp="1"/>
          </p:cNvSpPr>
          <p:nvPr>
            <p:ph type="body" idx="4294967295"/>
          </p:nvPr>
        </p:nvSpPr>
        <p:spPr>
          <a:xfrm>
            <a:off x="203884" y="1669605"/>
            <a:ext cx="8663295" cy="3974828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333333"/>
                </a:solidFill>
              </a:rPr>
              <a:t>H/W: for each mem reference:</a:t>
            </a:r>
            <a:br>
              <a:rPr sz="2531" dirty="0">
                <a:solidFill>
                  <a:srgbClr val="333333"/>
                </a:solidFill>
              </a:rPr>
            </a:br>
            <a:br>
              <a:rPr sz="2531" dirty="0">
                <a:solidFill>
                  <a:srgbClr val="333333"/>
                </a:solidFill>
              </a:rPr>
            </a:br>
            <a:r>
              <a:rPr sz="2531" dirty="0">
                <a:solidFill>
                  <a:srgbClr val="333333"/>
                </a:solidFill>
              </a:rPr>
              <a:t>	1. extract </a:t>
            </a:r>
            <a:r>
              <a:rPr sz="253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VPN</a:t>
            </a:r>
            <a:r>
              <a:rPr sz="2531" dirty="0">
                <a:solidFill>
                  <a:srgbClr val="333333"/>
                </a:solidFill>
              </a:rPr>
              <a:t> (virt page num) from </a:t>
            </a:r>
            <a:r>
              <a:rPr sz="253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VA</a:t>
            </a:r>
            <a:r>
              <a:rPr sz="2531" dirty="0">
                <a:solidFill>
                  <a:srgbClr val="333333"/>
                </a:solidFill>
              </a:rPr>
              <a:t> (virt addr)</a:t>
            </a:r>
            <a:br>
              <a:rPr sz="2531" dirty="0">
                <a:solidFill>
                  <a:srgbClr val="333333"/>
                </a:solidFill>
              </a:rPr>
            </a:br>
            <a:r>
              <a:rPr sz="2531" dirty="0">
                <a:solidFill>
                  <a:srgbClr val="333333"/>
                </a:solidFill>
              </a:rPr>
              <a:t>	2. calculate addr of </a:t>
            </a:r>
            <a:r>
              <a:rPr sz="253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PTE</a:t>
            </a:r>
            <a:r>
              <a:rPr sz="2531" dirty="0">
                <a:solidFill>
                  <a:srgbClr val="333333"/>
                </a:solidFill>
              </a:rPr>
              <a:t> (page table entry)</a:t>
            </a:r>
            <a:br>
              <a:rPr sz="2531" dirty="0">
                <a:solidFill>
                  <a:srgbClr val="333333"/>
                </a:solidFill>
              </a:rPr>
            </a:br>
            <a:r>
              <a:rPr sz="2531" dirty="0">
                <a:solidFill>
                  <a:srgbClr val="333333"/>
                </a:solidFill>
              </a:rPr>
              <a:t>	3. </a:t>
            </a:r>
            <a:r>
              <a:rPr lang="en-US" sz="2531" dirty="0">
                <a:solidFill>
                  <a:srgbClr val="333333"/>
                </a:solidFill>
              </a:rPr>
              <a:t>read</a:t>
            </a:r>
            <a:r>
              <a:rPr sz="2531" dirty="0">
                <a:solidFill>
                  <a:srgbClr val="333333"/>
                </a:solidFill>
              </a:rPr>
              <a:t> </a:t>
            </a:r>
            <a:r>
              <a:rPr sz="253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PTE</a:t>
            </a:r>
            <a:r>
              <a:rPr lang="en-US" sz="253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 from memory</a:t>
            </a:r>
            <a:br>
              <a:rPr sz="2531" dirty="0">
                <a:solidFill>
                  <a:srgbClr val="333333"/>
                </a:solidFill>
              </a:rPr>
            </a:br>
            <a:r>
              <a:rPr sz="2531" dirty="0">
                <a:solidFill>
                  <a:srgbClr val="333333"/>
                </a:solidFill>
              </a:rPr>
              <a:t>	4. extract </a:t>
            </a:r>
            <a:r>
              <a:rPr sz="253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PFN</a:t>
            </a:r>
            <a:r>
              <a:rPr sz="2531" dirty="0">
                <a:solidFill>
                  <a:srgbClr val="333333"/>
                </a:solidFill>
              </a:rPr>
              <a:t> (page frame num)</a:t>
            </a:r>
            <a:br>
              <a:rPr sz="2531" dirty="0">
                <a:solidFill>
                  <a:srgbClr val="333333"/>
                </a:solidFill>
              </a:rPr>
            </a:br>
            <a:r>
              <a:rPr sz="2531" dirty="0">
                <a:solidFill>
                  <a:srgbClr val="333333"/>
                </a:solidFill>
              </a:rPr>
              <a:t>	5. build </a:t>
            </a:r>
            <a:r>
              <a:rPr sz="253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PA</a:t>
            </a:r>
            <a:r>
              <a:rPr sz="2531" dirty="0">
                <a:solidFill>
                  <a:srgbClr val="333333"/>
                </a:solidFill>
              </a:rPr>
              <a:t> (phys addr)</a:t>
            </a:r>
            <a:br>
              <a:rPr sz="2531" dirty="0">
                <a:solidFill>
                  <a:srgbClr val="333333"/>
                </a:solidFill>
              </a:rPr>
            </a:br>
            <a:r>
              <a:rPr sz="2531" dirty="0">
                <a:solidFill>
                  <a:srgbClr val="333333"/>
                </a:solidFill>
              </a:rPr>
              <a:t>	6. </a:t>
            </a:r>
            <a:r>
              <a:rPr lang="en-US" sz="2531" dirty="0">
                <a:solidFill>
                  <a:srgbClr val="333333"/>
                </a:solidFill>
              </a:rPr>
              <a:t>read contents of </a:t>
            </a:r>
            <a:r>
              <a:rPr sz="253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PA</a:t>
            </a:r>
            <a:r>
              <a:rPr sz="2531" dirty="0">
                <a:solidFill>
                  <a:srgbClr val="333333"/>
                </a:solidFill>
              </a:rPr>
              <a:t> </a:t>
            </a:r>
            <a:r>
              <a:rPr lang="en-US" sz="2531" dirty="0">
                <a:solidFill>
                  <a:srgbClr val="333333"/>
                </a:solidFill>
              </a:rPr>
              <a:t>from memory in</a:t>
            </a:r>
            <a:r>
              <a:rPr sz="2531" dirty="0">
                <a:solidFill>
                  <a:srgbClr val="333333"/>
                </a:solidFill>
              </a:rPr>
              <a:t>to register</a:t>
            </a:r>
          </a:p>
        </p:txBody>
      </p:sp>
      <p:sp>
        <p:nvSpPr>
          <p:cNvPr id="4" name="Shape 784"/>
          <p:cNvSpPr/>
          <p:nvPr/>
        </p:nvSpPr>
        <p:spPr>
          <a:xfrm>
            <a:off x="557844" y="2574422"/>
            <a:ext cx="577078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>
                <a:latin typeface="Calibri" panose="020F0502020204030204" pitchFamily="34" charset="0"/>
                <a:cs typeface="Calibri" panose="020F0502020204030204" pitchFamily="34" charset="0"/>
              </a:rPr>
              <a:t>(cheap)</a:t>
            </a:r>
          </a:p>
        </p:txBody>
      </p:sp>
      <p:sp>
        <p:nvSpPr>
          <p:cNvPr id="5" name="Shape 785"/>
          <p:cNvSpPr/>
          <p:nvPr/>
        </p:nvSpPr>
        <p:spPr>
          <a:xfrm>
            <a:off x="557844" y="2967328"/>
            <a:ext cx="577078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>
                <a:latin typeface="Calibri" panose="020F0502020204030204" pitchFamily="34" charset="0"/>
                <a:cs typeface="Calibri" panose="020F0502020204030204" pitchFamily="34" charset="0"/>
              </a:rPr>
              <a:t>(cheap)</a:t>
            </a:r>
          </a:p>
        </p:txBody>
      </p:sp>
      <p:sp>
        <p:nvSpPr>
          <p:cNvPr id="6" name="Shape 786"/>
          <p:cNvSpPr/>
          <p:nvPr/>
        </p:nvSpPr>
        <p:spPr>
          <a:xfrm>
            <a:off x="557844" y="3735281"/>
            <a:ext cx="577078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>
                <a:latin typeface="Calibri" panose="020F0502020204030204" pitchFamily="34" charset="0"/>
                <a:cs typeface="Calibri" panose="020F0502020204030204" pitchFamily="34" charset="0"/>
              </a:rPr>
              <a:t>(cheap)</a:t>
            </a:r>
          </a:p>
        </p:txBody>
      </p:sp>
      <p:sp>
        <p:nvSpPr>
          <p:cNvPr id="7" name="Shape 787"/>
          <p:cNvSpPr/>
          <p:nvPr/>
        </p:nvSpPr>
        <p:spPr>
          <a:xfrm>
            <a:off x="557844" y="4092469"/>
            <a:ext cx="577078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>
                <a:latin typeface="Calibri" panose="020F0502020204030204" pitchFamily="34" charset="0"/>
                <a:cs typeface="Calibri" panose="020F0502020204030204" pitchFamily="34" charset="0"/>
              </a:rPr>
              <a:t>(cheap)</a:t>
            </a:r>
          </a:p>
        </p:txBody>
      </p:sp>
      <p:sp>
        <p:nvSpPr>
          <p:cNvPr id="8" name="Shape 788"/>
          <p:cNvSpPr/>
          <p:nvPr/>
        </p:nvSpPr>
        <p:spPr>
          <a:xfrm>
            <a:off x="289373" y="3324516"/>
            <a:ext cx="845549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(expensive)</a:t>
            </a:r>
          </a:p>
        </p:txBody>
      </p:sp>
      <p:sp>
        <p:nvSpPr>
          <p:cNvPr id="9" name="Shape 789"/>
          <p:cNvSpPr/>
          <p:nvPr/>
        </p:nvSpPr>
        <p:spPr>
          <a:xfrm>
            <a:off x="289373" y="4485375"/>
            <a:ext cx="845549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(expensive)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5512" y="5694139"/>
            <a:ext cx="6169053" cy="367950"/>
          </a:xfrm>
          <a:prstGeom prst="rect">
            <a:avLst/>
          </a:prstGeom>
        </p:spPr>
        <p:txBody>
          <a:bodyPr wrap="none" lIns="64290" tIns="32145" rIns="64290" bIns="32145">
            <a:spAutoFit/>
          </a:bodyPr>
          <a:lstStyle/>
          <a:p>
            <a:pPr marL="342900" lvl="0" indent="-3429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Which expensive step will we avoid in today’s lecture?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5512" y="5120190"/>
            <a:ext cx="3366043" cy="367950"/>
          </a:xfrm>
          <a:prstGeom prst="rect">
            <a:avLst/>
          </a:prstGeom>
        </p:spPr>
        <p:txBody>
          <a:bodyPr wrap="none" lIns="64290" tIns="32145" rIns="64290" bIns="32145">
            <a:spAutoFit/>
          </a:bodyPr>
          <a:lstStyle/>
          <a:p>
            <a:pPr marL="342900" lvl="0" indent="-3429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Which steps are expensive?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37401" y="6062025"/>
            <a:ext cx="4639155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3)  Don’t always have to read PTE from memory!</a:t>
            </a:r>
          </a:p>
        </p:txBody>
      </p:sp>
    </p:spTree>
    <p:extLst>
      <p:ext uri="{BB962C8B-B14F-4D97-AF65-F5344CB8AC3E}">
        <p14:creationId xmlns:p14="http://schemas.microsoft.com/office/powerpoint/2010/main" val="2171317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  <a:cs typeface="Calibri" panose="020F0502020204030204" pitchFamily="34" charset="0"/>
              </a:rPr>
              <a:t>Example: </a:t>
            </a:r>
            <a:r>
              <a:rPr sz="3600" dirty="0">
                <a:solidFill>
                  <a:srgbClr val="000000"/>
                </a:solidFill>
                <a:cs typeface="Calibri" panose="020F0502020204030204" pitchFamily="34" charset="0"/>
              </a:rPr>
              <a:t>Array Iterator</a:t>
            </a:r>
          </a:p>
        </p:txBody>
      </p:sp>
      <p:sp>
        <p:nvSpPr>
          <p:cNvPr id="801" name="Shape 801"/>
          <p:cNvSpPr>
            <a:spLocks noGrp="1"/>
          </p:cNvSpPr>
          <p:nvPr>
            <p:ph type="body" idx="4294967295"/>
          </p:nvPr>
        </p:nvSpPr>
        <p:spPr>
          <a:xfrm>
            <a:off x="283368" y="1233546"/>
            <a:ext cx="3416413" cy="368907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ea typeface="Courier"/>
                <a:cs typeface="Calibri" panose="020F0502020204030204" pitchFamily="34" charset="0"/>
                <a:sym typeface="Courier"/>
              </a:rPr>
              <a:t>int sum = 0;</a:t>
            </a:r>
            <a:endParaRPr lang="en-US" sz="1969" dirty="0">
              <a:solidFill>
                <a:srgbClr val="333333"/>
              </a:solidFill>
              <a:ea typeface="Courier"/>
              <a:cs typeface="Calibri" panose="020F0502020204030204" pitchFamily="34" charset="0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ea typeface="Courier"/>
                <a:cs typeface="Calibri" panose="020F0502020204030204" pitchFamily="34" charset="0"/>
                <a:sym typeface="Courier"/>
              </a:rPr>
              <a:t>for (</a:t>
            </a:r>
            <a:r>
              <a:rPr lang="en-US" sz="1969" dirty="0">
                <a:solidFill>
                  <a:srgbClr val="333333"/>
                </a:solidFill>
                <a:ea typeface="Courier"/>
                <a:cs typeface="Calibri" panose="020F0502020204030204" pitchFamily="34" charset="0"/>
                <a:sym typeface="Courier"/>
              </a:rPr>
              <a:t>i</a:t>
            </a:r>
            <a:r>
              <a:rPr sz="1969" dirty="0">
                <a:solidFill>
                  <a:srgbClr val="333333"/>
                </a:solidFill>
                <a:ea typeface="Courier"/>
                <a:cs typeface="Calibri" panose="020F0502020204030204" pitchFamily="34" charset="0"/>
                <a:sym typeface="Courier"/>
              </a:rPr>
              <a:t>=0; i&lt;N; i++</a:t>
            </a:r>
            <a:r>
              <a:rPr lang="en-US" sz="1969" dirty="0">
                <a:solidFill>
                  <a:srgbClr val="333333"/>
                </a:solidFill>
                <a:ea typeface="Courier"/>
                <a:cs typeface="Calibri" panose="020F0502020204030204" pitchFamily="34" charset="0"/>
                <a:sym typeface="Courier"/>
              </a:rPr>
              <a:t>)</a:t>
            </a:r>
            <a:r>
              <a:rPr sz="1969" dirty="0">
                <a:solidFill>
                  <a:srgbClr val="333333"/>
                </a:solidFill>
                <a:ea typeface="Courier"/>
                <a:cs typeface="Calibri" panose="020F0502020204030204" pitchFamily="34" charset="0"/>
                <a:sym typeface="Courier"/>
              </a:rPr>
              <a:t>{</a:t>
            </a:r>
            <a:br>
              <a:rPr sz="1969" dirty="0">
                <a:solidFill>
                  <a:srgbClr val="333333"/>
                </a:solidFill>
                <a:ea typeface="Courier"/>
                <a:cs typeface="Calibri" panose="020F0502020204030204" pitchFamily="34" charset="0"/>
                <a:sym typeface="Courier"/>
              </a:rPr>
            </a:br>
            <a:r>
              <a:rPr sz="1969" dirty="0">
                <a:solidFill>
                  <a:srgbClr val="333333"/>
                </a:solidFill>
                <a:ea typeface="Courier"/>
                <a:cs typeface="Calibri" panose="020F0502020204030204" pitchFamily="34" charset="0"/>
                <a:sym typeface="Courier"/>
              </a:rPr>
              <a:t>	</a:t>
            </a:r>
            <a:r>
              <a:rPr sz="1969" dirty="0">
                <a:solidFill>
                  <a:srgbClr val="0070C0"/>
                </a:solidFill>
                <a:ea typeface="Courier"/>
                <a:cs typeface="Calibri" panose="020F0502020204030204" pitchFamily="34" charset="0"/>
                <a:sym typeface="Courier"/>
              </a:rPr>
              <a:t>sum += a[i];</a:t>
            </a:r>
            <a:endParaRPr lang="en-US" sz="1969" dirty="0">
              <a:solidFill>
                <a:srgbClr val="0070C0"/>
              </a:solidFill>
              <a:ea typeface="Courier"/>
              <a:cs typeface="Calibri" panose="020F0502020204030204" pitchFamily="34" charset="0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ea typeface="Courier"/>
                <a:cs typeface="Calibri" panose="020F0502020204030204" pitchFamily="34" charset="0"/>
                <a:sym typeface="Courier"/>
              </a:rPr>
              <a:t>}</a:t>
            </a:r>
            <a:endParaRPr lang="en-US" sz="1969" dirty="0">
              <a:solidFill>
                <a:srgbClr val="333333"/>
              </a:solidFill>
              <a:ea typeface="Courier"/>
              <a:cs typeface="Calibri" panose="020F0502020204030204" pitchFamily="34" charset="0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  <a:ea typeface="Courier"/>
                <a:cs typeface="Calibri" panose="020F0502020204030204" pitchFamily="34" charset="0"/>
                <a:sym typeface="Courier"/>
              </a:rPr>
              <a:t>Assume ‘a’ starts at </a:t>
            </a:r>
            <a:r>
              <a:rPr lang="en-US" sz="1969" dirty="0">
                <a:solidFill>
                  <a:srgbClr val="333333"/>
                </a:solidFill>
                <a:cs typeface="Calibri" panose="020F0502020204030204" pitchFamily="34" charset="0"/>
              </a:rPr>
              <a:t>0x3000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  <a:ea typeface="Courier"/>
                <a:cs typeface="Calibri" panose="020F0502020204030204" pitchFamily="34" charset="0"/>
                <a:sym typeface="Courier"/>
              </a:rPr>
              <a:t>Ignore instruction fetches</a:t>
            </a:r>
            <a:endParaRPr sz="1969" dirty="0">
              <a:solidFill>
                <a:srgbClr val="333333"/>
              </a:solidFill>
              <a:ea typeface="Courier"/>
              <a:cs typeface="Calibri" panose="020F0502020204030204" pitchFamily="34" charset="0"/>
              <a:sym typeface="Courier"/>
            </a:endParaRPr>
          </a:p>
        </p:txBody>
      </p:sp>
      <p:sp>
        <p:nvSpPr>
          <p:cNvPr id="4" name="Shape 808"/>
          <p:cNvSpPr txBox="1">
            <a:spLocks/>
          </p:cNvSpPr>
          <p:nvPr/>
        </p:nvSpPr>
        <p:spPr>
          <a:xfrm>
            <a:off x="3699781" y="2146004"/>
            <a:ext cx="2661047" cy="3420070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marL="282546" indent="-282546" defTabSz="914306" eaLnBrk="1" fontAlgn="auto" hangingPunct="1">
              <a:spcBef>
                <a:spcPts val="200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load 0x3000</a:t>
            </a:r>
          </a:p>
          <a:p>
            <a:pPr marL="282546" indent="-282546" defTabSz="914306" eaLnBrk="1" fontAlgn="auto" hangingPunct="1">
              <a:spcBef>
                <a:spcPts val="200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load 0x3004</a:t>
            </a:r>
          </a:p>
          <a:p>
            <a:pPr marL="282546" indent="-282546" defTabSz="914306" eaLnBrk="1" fontAlgn="auto" hangingPunct="1">
              <a:spcBef>
                <a:spcPts val="200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load 0x3008</a:t>
            </a:r>
          </a:p>
          <a:p>
            <a:pPr marL="282546" indent="-282546" defTabSz="914306" eaLnBrk="1" fontAlgn="auto" hangingPunct="1">
              <a:spcBef>
                <a:spcPts val="200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load 0x300C</a:t>
            </a:r>
            <a:br>
              <a:rPr lang="en-US" sz="2672" b="0" dirty="0"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672" b="0" dirty="0"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6756" y="1601435"/>
            <a:ext cx="248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virtual addresses?</a:t>
            </a:r>
          </a:p>
        </p:txBody>
      </p:sp>
      <p:sp>
        <p:nvSpPr>
          <p:cNvPr id="6" name="Shape 809"/>
          <p:cNvSpPr/>
          <p:nvPr/>
        </p:nvSpPr>
        <p:spPr>
          <a:xfrm>
            <a:off x="6494394" y="2145845"/>
            <a:ext cx="2661214" cy="3420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0x100C</a:t>
            </a:r>
            <a:br>
              <a:rPr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0x7000</a:t>
            </a:r>
            <a:br>
              <a:rPr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0x100C</a:t>
            </a:r>
            <a:br>
              <a:rPr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0x7004</a:t>
            </a:r>
            <a:br>
              <a:rPr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0x100C</a:t>
            </a:r>
            <a:br>
              <a:rPr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0x7008</a:t>
            </a:r>
            <a:br>
              <a:rPr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0x100C</a:t>
            </a:r>
            <a:br>
              <a:rPr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0x700C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30232" y="1601435"/>
            <a:ext cx="263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physical addresses?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3368" y="5254514"/>
            <a:ext cx="853281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Observation: </a:t>
            </a:r>
            <a:br>
              <a:rPr lang="en-US" sz="22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5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Repeatedly access same PTE </a:t>
            </a:r>
            <a:r>
              <a:rPr lang="en-US" sz="22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because program repeatedly </a:t>
            </a:r>
            <a:br>
              <a:rPr lang="en-US" sz="22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accesses same virtual page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01377" y="4530211"/>
            <a:ext cx="3001656" cy="698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Aside: What can you infer?</a:t>
            </a:r>
          </a:p>
          <a:p>
            <a:pPr marL="401822" lvl="1" indent="-401822">
              <a:buFont typeface="Arial" charset="0"/>
              <a:buChar char="•"/>
            </a:pPr>
            <a:r>
              <a:rPr lang="en-US" sz="1969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VPN 3 -&gt; PPN 7</a:t>
            </a:r>
          </a:p>
        </p:txBody>
      </p:sp>
    </p:spTree>
    <p:extLst>
      <p:ext uri="{BB962C8B-B14F-4D97-AF65-F5344CB8AC3E}">
        <p14:creationId xmlns:p14="http://schemas.microsoft.com/office/powerpoint/2010/main" val="1489115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7" grpId="0"/>
      <p:bldP spid="8" grpId="0"/>
      <p:bldP spid="2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/>
          <p:nvPr/>
        </p:nvSpPr>
        <p:spPr>
          <a:xfrm flipV="1">
            <a:off x="2881288" y="3631692"/>
            <a:ext cx="0" cy="455415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37" name="Shape 937"/>
          <p:cNvSpPr/>
          <p:nvPr/>
        </p:nvSpPr>
        <p:spPr>
          <a:xfrm flipV="1">
            <a:off x="6095976" y="3631692"/>
            <a:ext cx="0" cy="455415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38" name="Shape 9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Strategy</a:t>
            </a:r>
            <a:r>
              <a:rPr lang="en-US" sz="3600" dirty="0">
                <a:solidFill>
                  <a:srgbClr val="000000"/>
                </a:solidFill>
              </a:rPr>
              <a:t>: Cache Page Translations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939" name="Shape 939"/>
          <p:cNvSpPr>
            <a:spLocks noGrp="1"/>
          </p:cNvSpPr>
          <p:nvPr>
            <p:ph type="body" idx="4294967295"/>
          </p:nvPr>
        </p:nvSpPr>
        <p:spPr>
          <a:xfrm>
            <a:off x="1616015" y="4911745"/>
            <a:ext cx="6308687" cy="10894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</a:rPr>
              <a:t>TLB: </a:t>
            </a:r>
            <a:r>
              <a:rPr sz="2672" dirty="0">
                <a:solidFill>
                  <a:srgbClr val="0070C0"/>
                </a:solidFill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rPr sz="2672" dirty="0">
                <a:solidFill>
                  <a:srgbClr val="0070C0"/>
                </a:solidFill>
              </a:rPr>
              <a:t>ranslation </a:t>
            </a:r>
            <a:r>
              <a:rPr sz="2672" dirty="0">
                <a:solidFill>
                  <a:srgbClr val="0070C0"/>
                </a:solidFill>
                <a:latin typeface="Helvetica"/>
                <a:ea typeface="Helvetica"/>
                <a:cs typeface="Helvetica"/>
                <a:sym typeface="Helvetica"/>
              </a:rPr>
              <a:t>L</a:t>
            </a:r>
            <a:r>
              <a:rPr sz="2672" dirty="0">
                <a:solidFill>
                  <a:srgbClr val="0070C0"/>
                </a:solidFill>
              </a:rPr>
              <a:t>ookaside </a:t>
            </a:r>
            <a:r>
              <a:rPr sz="2672" dirty="0">
                <a:solidFill>
                  <a:srgbClr val="0070C0"/>
                </a:solidFill>
                <a:latin typeface="Helvetica"/>
                <a:ea typeface="Helvetica"/>
                <a:cs typeface="Helvetica"/>
                <a:sym typeface="Helvetica"/>
              </a:rPr>
              <a:t>B</a:t>
            </a:r>
            <a:r>
              <a:rPr sz="2672" dirty="0">
                <a:solidFill>
                  <a:srgbClr val="0070C0"/>
                </a:solidFill>
              </a:rPr>
              <a:t>uffer</a:t>
            </a:r>
            <a:endParaRPr lang="en-US" sz="2672" dirty="0">
              <a:solidFill>
                <a:srgbClr val="0070C0"/>
              </a:solidFill>
            </a:endParaRPr>
          </a:p>
        </p:txBody>
      </p:sp>
      <p:sp>
        <p:nvSpPr>
          <p:cNvPr id="940" name="Shape 940"/>
          <p:cNvSpPr/>
          <p:nvPr/>
        </p:nvSpPr>
        <p:spPr>
          <a:xfrm>
            <a:off x="1993253" y="1947195"/>
            <a:ext cx="1776070" cy="1776069"/>
          </a:xfrm>
          <a:prstGeom prst="rect">
            <a:avLst/>
          </a:prstGeom>
          <a:solidFill>
            <a:srgbClr val="DCDEE0"/>
          </a:solidFill>
          <a:ln w="25400">
            <a:solidFill>
              <a:srgbClr val="A6AAA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41" name="Shape 941"/>
          <p:cNvSpPr/>
          <p:nvPr/>
        </p:nvSpPr>
        <p:spPr>
          <a:xfrm>
            <a:off x="5207941" y="1947195"/>
            <a:ext cx="1776070" cy="1776069"/>
          </a:xfrm>
          <a:prstGeom prst="rect">
            <a:avLst/>
          </a:prstGeom>
          <a:solidFill>
            <a:srgbClr val="DCDEE0"/>
          </a:solidFill>
          <a:ln w="25400">
            <a:solidFill>
              <a:srgbClr val="A6AAA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42" name="Shape 942"/>
          <p:cNvSpPr/>
          <p:nvPr/>
        </p:nvSpPr>
        <p:spPr>
          <a:xfrm>
            <a:off x="2673884" y="2053412"/>
            <a:ext cx="415174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266" dirty="0"/>
              <a:t>CPU</a:t>
            </a:r>
          </a:p>
        </p:txBody>
      </p:sp>
      <p:sp>
        <p:nvSpPr>
          <p:cNvPr id="943" name="Shape 943"/>
          <p:cNvSpPr/>
          <p:nvPr/>
        </p:nvSpPr>
        <p:spPr>
          <a:xfrm>
            <a:off x="5879577" y="2053412"/>
            <a:ext cx="432808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266" dirty="0"/>
              <a:t>RAM</a:t>
            </a:r>
          </a:p>
        </p:txBody>
      </p:sp>
      <p:sp>
        <p:nvSpPr>
          <p:cNvPr id="944" name="Shape 944"/>
          <p:cNvSpPr/>
          <p:nvPr/>
        </p:nvSpPr>
        <p:spPr>
          <a:xfrm flipV="1">
            <a:off x="2310414" y="4072586"/>
            <a:ext cx="4356436" cy="1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45" name="Shape 945"/>
          <p:cNvSpPr/>
          <p:nvPr/>
        </p:nvSpPr>
        <p:spPr>
          <a:xfrm>
            <a:off x="3581638" y="4109499"/>
            <a:ext cx="1767724" cy="299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77" dirty="0">
                <a:latin typeface="Calibri" panose="020F0502020204030204" pitchFamily="34" charset="0"/>
                <a:cs typeface="Calibri" panose="020F0502020204030204" pitchFamily="34" charset="0"/>
              </a:rPr>
              <a:t>memory interconnect</a:t>
            </a:r>
          </a:p>
        </p:txBody>
      </p:sp>
      <p:sp>
        <p:nvSpPr>
          <p:cNvPr id="946" name="Shape 946"/>
          <p:cNvSpPr/>
          <p:nvPr/>
        </p:nvSpPr>
        <p:spPr>
          <a:xfrm>
            <a:off x="5649492" y="2744282"/>
            <a:ext cx="892969" cy="235472"/>
          </a:xfrm>
          <a:prstGeom prst="rect">
            <a:avLst/>
          </a:prstGeom>
          <a:solidFill>
            <a:srgbClr val="A6AAA8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47" name="Shape 947"/>
          <p:cNvSpPr/>
          <p:nvPr/>
        </p:nvSpPr>
        <p:spPr>
          <a:xfrm>
            <a:off x="5649492" y="2967524"/>
            <a:ext cx="892969" cy="235472"/>
          </a:xfrm>
          <a:prstGeom prst="rect">
            <a:avLst/>
          </a:prstGeom>
          <a:solidFill>
            <a:srgbClr val="5747C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48" name="Shape 948"/>
          <p:cNvSpPr/>
          <p:nvPr/>
        </p:nvSpPr>
        <p:spPr>
          <a:xfrm>
            <a:off x="5649492" y="3190766"/>
            <a:ext cx="892969" cy="235472"/>
          </a:xfrm>
          <a:prstGeom prst="rect">
            <a:avLst/>
          </a:prstGeom>
          <a:solidFill>
            <a:srgbClr val="A6AAA8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49" name="Shape 949"/>
          <p:cNvSpPr/>
          <p:nvPr/>
        </p:nvSpPr>
        <p:spPr>
          <a:xfrm>
            <a:off x="5649492" y="3414008"/>
            <a:ext cx="892969" cy="235472"/>
          </a:xfrm>
          <a:prstGeom prst="rect">
            <a:avLst/>
          </a:prstGeom>
          <a:solidFill>
            <a:srgbClr val="308B16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50" name="Shape 950"/>
          <p:cNvSpPr/>
          <p:nvPr/>
        </p:nvSpPr>
        <p:spPr>
          <a:xfrm>
            <a:off x="5956213" y="2464179"/>
            <a:ext cx="280522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66" dirty="0"/>
              <a:t>PT</a:t>
            </a:r>
          </a:p>
        </p:txBody>
      </p:sp>
      <p:sp>
        <p:nvSpPr>
          <p:cNvPr id="951" name="Shape 951"/>
          <p:cNvSpPr/>
          <p:nvPr/>
        </p:nvSpPr>
        <p:spPr>
          <a:xfrm>
            <a:off x="2434804" y="3192451"/>
            <a:ext cx="892969" cy="235472"/>
          </a:xfrm>
          <a:prstGeom prst="rect">
            <a:avLst/>
          </a:prstGeom>
          <a:solidFill>
            <a:srgbClr val="5747C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52" name="Shape 952"/>
          <p:cNvSpPr/>
          <p:nvPr/>
        </p:nvSpPr>
        <p:spPr>
          <a:xfrm>
            <a:off x="2434804" y="3414008"/>
            <a:ext cx="892969" cy="235472"/>
          </a:xfrm>
          <a:prstGeom prst="rect">
            <a:avLst/>
          </a:prstGeom>
          <a:solidFill>
            <a:srgbClr val="308B16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53" name="Shape 953"/>
          <p:cNvSpPr/>
          <p:nvPr/>
        </p:nvSpPr>
        <p:spPr>
          <a:xfrm>
            <a:off x="2212679" y="2748892"/>
            <a:ext cx="1337218" cy="46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8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266" dirty="0"/>
              <a:t>Translation Cache</a:t>
            </a:r>
            <a:endParaRPr sz="1266" dirty="0"/>
          </a:p>
        </p:txBody>
      </p:sp>
      <p:sp>
        <p:nvSpPr>
          <p:cNvPr id="3" name="Rectangle 2"/>
          <p:cNvSpPr/>
          <p:nvPr/>
        </p:nvSpPr>
        <p:spPr>
          <a:xfrm>
            <a:off x="6984012" y="2922955"/>
            <a:ext cx="2112694" cy="3519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87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popular entries</a:t>
            </a:r>
          </a:p>
        </p:txBody>
      </p:sp>
    </p:spTree>
    <p:extLst>
      <p:ext uri="{BB962C8B-B14F-4D97-AF65-F5344CB8AC3E}">
        <p14:creationId xmlns:p14="http://schemas.microsoft.com/office/powerpoint/2010/main" val="542767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" grpId="0" uiExpand="1" build="p"/>
      <p:bldP spid="946" grpId="0" animBg="1"/>
      <p:bldP spid="947" grpId="0" animBg="1"/>
      <p:bldP spid="948" grpId="0" animBg="1"/>
      <p:bldP spid="949" grpId="0" animBg="1"/>
      <p:bldP spid="950" grpId="0" animBg="1"/>
      <p:bldP spid="951" grpId="0" animBg="1"/>
      <p:bldP spid="952" grpId="0" animBg="1"/>
      <p:bldP spid="95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.1-bits-ints-part1" id="{B715AE6D-8F23-B04C-8438-F12C9727B49A}" vid="{C382CE4F-DE24-3D4B-B558-25C3238017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627</TotalTime>
  <Words>2050</Words>
  <Application>Microsoft Macintosh PowerPoint</Application>
  <PresentationFormat>全屏显示(4:3)</PresentationFormat>
  <Paragraphs>529</Paragraphs>
  <Slides>28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</vt:lpstr>
      <vt:lpstr>Arial Narrow</vt:lpstr>
      <vt:lpstr>Calibri</vt:lpstr>
      <vt:lpstr>Courier</vt:lpstr>
      <vt:lpstr>Helvetica</vt:lpstr>
      <vt:lpstr>Times New Roman</vt:lpstr>
      <vt:lpstr>Wingdings</vt:lpstr>
      <vt:lpstr>Wingdings 2</vt:lpstr>
      <vt:lpstr>template2007</vt:lpstr>
      <vt:lpstr>Virtualizing Memory: Faster with TLBS</vt:lpstr>
      <vt:lpstr>Review: Match Description</vt:lpstr>
      <vt:lpstr>Review: Segmentation</vt:lpstr>
      <vt:lpstr>Review: Memory Accesses</vt:lpstr>
      <vt:lpstr>Review: Paging</vt:lpstr>
      <vt:lpstr>Review: Paging Pros and Cons</vt:lpstr>
      <vt:lpstr>Translation Steps</vt:lpstr>
      <vt:lpstr>Example: Array Iterator</vt:lpstr>
      <vt:lpstr>Strategy: Cache Page Translations</vt:lpstr>
      <vt:lpstr>PowerPoint 演示文稿</vt:lpstr>
      <vt:lpstr>TLB Associativity Trade-offs</vt:lpstr>
      <vt:lpstr>Array Iterator (w/ TLB)</vt:lpstr>
      <vt:lpstr>TLB Accesses: Sequential Example</vt:lpstr>
      <vt:lpstr>Performance of TLB?</vt:lpstr>
      <vt:lpstr>TLB Performance</vt:lpstr>
      <vt:lpstr>TLB Performance with Workloads</vt:lpstr>
      <vt:lpstr>Workload Access Patterns</vt:lpstr>
      <vt:lpstr>Workload Access Patterns</vt:lpstr>
      <vt:lpstr>Workload Locality</vt:lpstr>
      <vt:lpstr>TLB Replacement Policies</vt:lpstr>
      <vt:lpstr>LRU Troubles</vt:lpstr>
      <vt:lpstr>TLB Replacement policies</vt:lpstr>
      <vt:lpstr>TLB Performance</vt:lpstr>
      <vt:lpstr>Context Switches</vt:lpstr>
      <vt:lpstr>TLB Example with ASID</vt:lpstr>
      <vt:lpstr>TLB Performance</vt:lpstr>
      <vt:lpstr>HW and OS Roles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Virtualizing Memory: Faster with TLBS</dc:title>
  <dc:creator>Microsoft Office User</dc:creator>
  <dc:description>Redesign of slides created by Randal E. Bryant and David R. O'Hallaron</dc:description>
  <cp:lastModifiedBy>Microsoft Office User</cp:lastModifiedBy>
  <cp:revision>8</cp:revision>
  <cp:lastPrinted>2017-08-31T16:02:16Z</cp:lastPrinted>
  <dcterms:created xsi:type="dcterms:W3CDTF">2021-10-09T15:29:48Z</dcterms:created>
  <dcterms:modified xsi:type="dcterms:W3CDTF">2023-09-28T05:16:41Z</dcterms:modified>
</cp:coreProperties>
</file>