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17" r:id="rId2"/>
    <p:sldId id="309" r:id="rId3"/>
    <p:sldId id="310" r:id="rId4"/>
    <p:sldId id="270" r:id="rId5"/>
    <p:sldId id="271" r:id="rId6"/>
    <p:sldId id="321" r:id="rId7"/>
    <p:sldId id="323" r:id="rId8"/>
    <p:sldId id="274" r:id="rId9"/>
    <p:sldId id="322" r:id="rId10"/>
    <p:sldId id="280" r:id="rId11"/>
    <p:sldId id="278" r:id="rId12"/>
    <p:sldId id="311" r:id="rId13"/>
    <p:sldId id="312" r:id="rId14"/>
    <p:sldId id="313" r:id="rId15"/>
    <p:sldId id="314" r:id="rId16"/>
    <p:sldId id="320" r:id="rId17"/>
    <p:sldId id="315" r:id="rId18"/>
    <p:sldId id="297" r:id="rId19"/>
    <p:sldId id="316" r:id="rId20"/>
    <p:sldId id="319" r:id="rId21"/>
    <p:sldId id="307" r:id="rId22"/>
    <p:sldId id="308" r:id="rId23"/>
  </p:sldIdLst>
  <p:sldSz cx="9144000" cy="6858000" type="screen4x3"/>
  <p:notesSz cx="7302500" cy="9586913"/>
  <p:custDataLst>
    <p:tags r:id="rId2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8E799"/>
    <a:srgbClr val="CDF1C5"/>
    <a:srgbClr val="F1C7C7"/>
    <a:srgbClr val="E0E0E0"/>
    <a:srgbClr val="E0F4E3"/>
    <a:srgbClr val="E3E4E6"/>
    <a:srgbClr val="FFFF99"/>
    <a:srgbClr val="FF9999"/>
    <a:srgbClr val="EFBFBF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828" autoAdjust="0"/>
    <p:restoredTop sz="94660"/>
  </p:normalViewPr>
  <p:slideViewPr>
    <p:cSldViewPr snapToObjects="1">
      <p:cViewPr varScale="1">
        <p:scale>
          <a:sx n="127" d="100"/>
          <a:sy n="127" d="100"/>
        </p:scale>
        <p:origin x="10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64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26" y="142875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066800"/>
            <a:ext cx="7896225" cy="5267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28800" y="1628800"/>
            <a:ext cx="5686400" cy="1143000"/>
          </a:xfrm>
        </p:spPr>
        <p:txBody>
          <a:bodyPr/>
          <a:lstStyle/>
          <a:p>
            <a:pPr algn="ctr"/>
            <a:r>
              <a:rPr lang="en-US" dirty="0"/>
              <a:t>Virtualizing Memory:  Smaller Page Tables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52345"/>
            <a:ext cx="8458200" cy="2819400"/>
          </a:xfrm>
        </p:spPr>
        <p:txBody>
          <a:bodyPr>
            <a:normAutofit/>
          </a:bodyPr>
          <a:lstStyle/>
          <a:p>
            <a:pPr marL="609569" indent="-609569"/>
            <a:r>
              <a:rPr lang="en-US" sz="2250" b="1" dirty="0"/>
              <a:t>Questions answered in this lecture:</a:t>
            </a:r>
          </a:p>
          <a:p>
            <a:pPr marL="990549" lvl="1" indent="-533372" algn="l"/>
            <a:r>
              <a:rPr lang="en-US" sz="2250" dirty="0">
                <a:solidFill>
                  <a:schemeClr val="bg2"/>
                </a:solidFill>
              </a:rPr>
              <a:t>Review: What are problems with paging?</a:t>
            </a:r>
          </a:p>
          <a:p>
            <a:pPr marL="990549" lvl="1" indent="-533372" algn="l"/>
            <a:r>
              <a:rPr lang="en-US" sz="2250" dirty="0">
                <a:solidFill>
                  <a:schemeClr val="bg2"/>
                </a:solidFill>
              </a:rPr>
              <a:t>Review: How large can page tables be?</a:t>
            </a:r>
          </a:p>
          <a:p>
            <a:pPr marL="990549" lvl="1" indent="-533372" algn="l"/>
            <a:r>
              <a:rPr lang="en-US" sz="2250" dirty="0">
                <a:solidFill>
                  <a:schemeClr val="bg2"/>
                </a:solidFill>
              </a:rPr>
              <a:t>How can large page tables be avoided with different techniques?</a:t>
            </a:r>
          </a:p>
          <a:p>
            <a:pPr marL="1447726" lvl="2" indent="-533372" algn="l"/>
            <a:r>
              <a:rPr lang="en-US" sz="2039" dirty="0">
                <a:solidFill>
                  <a:schemeClr val="bg2"/>
                </a:solidFill>
              </a:rPr>
              <a:t>Inverted page tables, segmentation + paging, multilevel page tables</a:t>
            </a:r>
          </a:p>
          <a:p>
            <a:pPr marL="990549" lvl="1" indent="-533372" algn="l"/>
            <a:r>
              <a:rPr lang="en-US" sz="2250" dirty="0">
                <a:solidFill>
                  <a:schemeClr val="bg2"/>
                </a:solidFill>
              </a:rPr>
              <a:t>What happens on a TLB miss?</a:t>
            </a:r>
          </a:p>
        </p:txBody>
      </p:sp>
    </p:spTree>
    <p:extLst>
      <p:ext uri="{BB962C8B-B14F-4D97-AF65-F5344CB8AC3E}">
        <p14:creationId xmlns:p14="http://schemas.microsoft.com/office/powerpoint/2010/main" val="3275177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Approach</a:t>
            </a:r>
            <a:r>
              <a:rPr lang="en-US" sz="3600" dirty="0">
                <a:solidFill>
                  <a:srgbClr val="000000"/>
                </a:solidFill>
              </a:rPr>
              <a:t>es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352" name="Shape 352"/>
          <p:cNvSpPr>
            <a:spLocks noGrp="1"/>
          </p:cNvSpPr>
          <p:nvPr>
            <p:ph type="body" idx="4294967295"/>
          </p:nvPr>
        </p:nvSpPr>
        <p:spPr>
          <a:xfrm>
            <a:off x="390650" y="1652060"/>
            <a:ext cx="7804547" cy="3440162"/>
          </a:xfrm>
          <a:prstGeom prst="rect">
            <a:avLst/>
          </a:prstGeom>
        </p:spPr>
        <p:txBody>
          <a:bodyPr/>
          <a:lstStyle/>
          <a:p>
            <a:pPr marL="522368" indent="-522368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chemeClr val="bg1">
                    <a:lumMod val="50000"/>
                  </a:schemeClr>
                </a:solidFill>
                <a:ea typeface="Helvetica"/>
                <a:cs typeface="Helvetica"/>
                <a:sym typeface="Helvetica"/>
              </a:rPr>
              <a:t>Inverted </a:t>
            </a:r>
            <a:r>
              <a:rPr lang="en-US" sz="2672" dirty="0" err="1">
                <a:solidFill>
                  <a:schemeClr val="bg1">
                    <a:lumMod val="50000"/>
                  </a:schemeClr>
                </a:solidFill>
                <a:ea typeface="Helvetica"/>
                <a:cs typeface="Helvetica"/>
                <a:sym typeface="Helvetica"/>
              </a:rPr>
              <a:t>Pagetables</a:t>
            </a:r>
            <a:endParaRPr sz="2672" dirty="0">
              <a:solidFill>
                <a:schemeClr val="bg1">
                  <a:lumMod val="50000"/>
                </a:schemeClr>
              </a:solidFill>
            </a:endParaRPr>
          </a:p>
          <a:p>
            <a:pPr marL="522368" indent="-522368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Segmented </a:t>
            </a:r>
            <a:r>
              <a:rPr sz="2672" dirty="0" err="1">
                <a:solidFill>
                  <a:srgbClr val="333333"/>
                </a:solidFill>
              </a:rPr>
              <a:t>P</a:t>
            </a:r>
            <a:r>
              <a:rPr lang="en-US" sz="2672" dirty="0" err="1">
                <a:solidFill>
                  <a:srgbClr val="333333"/>
                </a:solidFill>
              </a:rPr>
              <a:t>agetables</a:t>
            </a:r>
            <a:endParaRPr sz="2672" dirty="0">
              <a:solidFill>
                <a:srgbClr val="333333"/>
              </a:solidFill>
            </a:endParaRPr>
          </a:p>
          <a:p>
            <a:pPr marL="522368" indent="-522368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chemeClr val="bg1">
                    <a:lumMod val="50000"/>
                  </a:schemeClr>
                </a:solidFill>
                <a:ea typeface="Helvetica"/>
                <a:cs typeface="Helvetica"/>
                <a:sym typeface="Helvetica"/>
              </a:rPr>
              <a:t>Multi-level </a:t>
            </a:r>
            <a:r>
              <a:rPr lang="en-US" sz="2672" dirty="0" err="1">
                <a:solidFill>
                  <a:schemeClr val="bg1">
                    <a:lumMod val="50000"/>
                  </a:schemeClr>
                </a:solidFill>
                <a:ea typeface="Helvetica"/>
                <a:cs typeface="Helvetica"/>
                <a:sym typeface="Helvetica"/>
              </a:rPr>
              <a:t>Pagetables</a:t>
            </a:r>
            <a:endParaRPr lang="en-US" sz="2672" dirty="0">
              <a:solidFill>
                <a:schemeClr val="bg1">
                  <a:lumMod val="50000"/>
                </a:schemeClr>
              </a:solidFill>
              <a:ea typeface="Helvetica"/>
              <a:cs typeface="Helvetica"/>
              <a:sym typeface="Helvetica"/>
            </a:endParaRPr>
          </a:p>
          <a:p>
            <a:pPr marL="817628" lvl="1" indent="-522368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chemeClr val="bg1">
                    <a:lumMod val="50000"/>
                  </a:schemeClr>
                </a:solidFill>
                <a:ea typeface="Helvetica"/>
                <a:cs typeface="Helvetica"/>
                <a:sym typeface="Helvetica"/>
              </a:rPr>
              <a:t>Page </a:t>
            </a:r>
            <a:r>
              <a:rPr lang="en-US" sz="2461" dirty="0">
                <a:solidFill>
                  <a:schemeClr val="bg1">
                    <a:lumMod val="50000"/>
                  </a:schemeClr>
                </a:solidFill>
              </a:rPr>
              <a:t>the page tables</a:t>
            </a:r>
          </a:p>
          <a:p>
            <a:pPr marL="817628" lvl="1" indent="-522368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chemeClr val="bg1">
                    <a:lumMod val="50000"/>
                  </a:schemeClr>
                </a:solidFill>
                <a:ea typeface="Helvetica"/>
                <a:cs typeface="Helvetica"/>
                <a:sym typeface="Helvetica"/>
              </a:rPr>
              <a:t>Page the </a:t>
            </a:r>
            <a:r>
              <a:rPr lang="en-US" sz="2461" dirty="0" err="1">
                <a:solidFill>
                  <a:schemeClr val="bg1">
                    <a:lumMod val="50000"/>
                  </a:schemeClr>
                </a:solidFill>
                <a:ea typeface="Helvetica"/>
                <a:cs typeface="Helvetica"/>
                <a:sym typeface="Helvetica"/>
              </a:rPr>
              <a:t>pagetables</a:t>
            </a:r>
            <a:r>
              <a:rPr lang="en-US" sz="2461" dirty="0">
                <a:solidFill>
                  <a:schemeClr val="bg1">
                    <a:lumMod val="50000"/>
                  </a:schemeClr>
                </a:solidFill>
                <a:ea typeface="Helvetica"/>
                <a:cs typeface="Helvetica"/>
                <a:sym typeface="Helvetica"/>
              </a:rPr>
              <a:t> of page tables</a:t>
            </a:r>
            <a:r>
              <a:rPr lang="en-US" sz="2672" dirty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sz="2672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19389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/>
          </p:cNvSpPr>
          <p:nvPr>
            <p:ph type="title"/>
          </p:nvPr>
        </p:nvSpPr>
        <p:spPr>
          <a:xfrm>
            <a:off x="433045" y="62754"/>
            <a:ext cx="8641110" cy="1283167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Valid PTEs are Contiguous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611560" y="5659476"/>
            <a:ext cx="6772680" cy="606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342900" lvl="0" indent="-342900" algn="l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 “hole” </a:t>
            </a:r>
            <a:r>
              <a:rPr lang="en-US"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 space: </a:t>
            </a:r>
            <a:r>
              <a:rPr lang="en-US"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69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valids</a:t>
            </a:r>
            <a:r>
              <a:rPr lang="en-US"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vs. </a:t>
            </a:r>
            <a:r>
              <a:rPr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invalids are </a:t>
            </a:r>
            <a:r>
              <a:rPr sz="1969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clustered</a:t>
            </a:r>
            <a:endParaRPr sz="1969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l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did </a:t>
            </a:r>
            <a:r>
              <a:rPr lang="en-US"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avoid allocating</a:t>
            </a:r>
            <a:r>
              <a:rPr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holes in phys memory?</a:t>
            </a:r>
          </a:p>
        </p:txBody>
      </p:sp>
      <p:sp>
        <p:nvSpPr>
          <p:cNvPr id="2" name="Rectangle 1"/>
          <p:cNvSpPr/>
          <p:nvPr/>
        </p:nvSpPr>
        <p:spPr>
          <a:xfrm>
            <a:off x="6609115" y="6129268"/>
            <a:ext cx="1647439" cy="395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Segmentation</a:t>
            </a:r>
          </a:p>
        </p:txBody>
      </p:sp>
      <p:sp>
        <p:nvSpPr>
          <p:cNvPr id="25" name="Shape 212">
            <a:extLst>
              <a:ext uri="{FF2B5EF4-FFF2-40B4-BE49-F238E27FC236}">
                <a16:creationId xmlns:a16="http://schemas.microsoft.com/office/drawing/2014/main" id="{CAC7F1E4-F4BE-9F44-A434-9032CAB0AA14}"/>
              </a:ext>
            </a:extLst>
          </p:cNvPr>
          <p:cNvSpPr/>
          <p:nvPr/>
        </p:nvSpPr>
        <p:spPr>
          <a:xfrm>
            <a:off x="2056842" y="1340768"/>
            <a:ext cx="4527305" cy="591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PFN</a:t>
            </a:r>
            <a:r>
              <a:rPr lang="en-US" sz="1687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1687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  <a:r>
              <a:rPr lang="en-US" sz="1687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1687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</a:t>
            </a:r>
            <a:r>
              <a:rPr sz="1687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26" name="Shape 226">
            <a:extLst>
              <a:ext uri="{FF2B5EF4-FFF2-40B4-BE49-F238E27FC236}">
                <a16:creationId xmlns:a16="http://schemas.microsoft.com/office/drawing/2014/main" id="{2328D009-8AD2-2447-A222-0E00C908577C}"/>
              </a:ext>
            </a:extLst>
          </p:cNvPr>
          <p:cNvSpPr/>
          <p:nvPr/>
        </p:nvSpPr>
        <p:spPr>
          <a:xfrm>
            <a:off x="3140786" y="3415903"/>
            <a:ext cx="2212524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2000" i="1">
                <a:solidFill>
                  <a:srgbClr val="A6AAA8"/>
                </a:solidFill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1406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…many more invalid…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0FFA60B-3B5C-5E4C-8BCB-76B078E63A8A}"/>
              </a:ext>
            </a:extLst>
          </p:cNvPr>
          <p:cNvGrpSpPr/>
          <p:nvPr/>
        </p:nvGrpSpPr>
        <p:grpSpPr>
          <a:xfrm>
            <a:off x="2123728" y="1700808"/>
            <a:ext cx="4328763" cy="3699574"/>
            <a:chOff x="3483591" y="2332207"/>
            <a:chExt cx="2212524" cy="3699574"/>
          </a:xfrm>
        </p:grpSpPr>
        <p:sp>
          <p:nvSpPr>
            <p:cNvPr id="28" name="Shape 225">
              <a:extLst>
                <a:ext uri="{FF2B5EF4-FFF2-40B4-BE49-F238E27FC236}">
                  <a16:creationId xmlns:a16="http://schemas.microsoft.com/office/drawing/2014/main" id="{FFACE3E8-D010-CA4E-A0B7-41AF7130D31D}"/>
                </a:ext>
              </a:extLst>
            </p:cNvPr>
            <p:cNvSpPr/>
            <p:nvPr/>
          </p:nvSpPr>
          <p:spPr>
            <a:xfrm>
              <a:off x="3483591" y="5180778"/>
              <a:ext cx="2212524" cy="8510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>
              <a:spAutoFit/>
            </a:bodyPr>
            <a:lstStyle>
              <a:lvl1pPr algn="l">
                <a:defRPr sz="24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87" dirty="0">
                  <a:latin typeface="Calibri" panose="020F0502020204030204" pitchFamily="34" charset="0"/>
                  <a:cs typeface="Calibri" panose="020F0502020204030204" pitchFamily="34" charset="0"/>
                </a:rPr>
                <a:t>4		1		</a:t>
              </a:r>
              <a:r>
                <a:rPr sz="1687" dirty="0" err="1">
                  <a:latin typeface="Calibri" panose="020F0502020204030204" pitchFamily="34" charset="0"/>
                  <a:cs typeface="Calibri" panose="020F0502020204030204" pitchFamily="34" charset="0"/>
                </a:rPr>
                <a:t>rw</a:t>
              </a:r>
              <a:r>
                <a:rPr sz="1687" dirty="0">
                  <a:latin typeface="Calibri" panose="020F0502020204030204" pitchFamily="34" charset="0"/>
                  <a:cs typeface="Calibri" panose="020F0502020204030204" pitchFamily="34" charset="0"/>
                </a:rPr>
                <a:t>-	</a:t>
              </a:r>
            </a:p>
          </p:txBody>
        </p:sp>
        <p:sp>
          <p:nvSpPr>
            <p:cNvPr id="29" name="Shape 213">
              <a:extLst>
                <a:ext uri="{FF2B5EF4-FFF2-40B4-BE49-F238E27FC236}">
                  <a16:creationId xmlns:a16="http://schemas.microsoft.com/office/drawing/2014/main" id="{7D99C79A-F3C1-E047-8661-2E64D2E28D70}"/>
                </a:ext>
              </a:extLst>
            </p:cNvPr>
            <p:cNvSpPr/>
            <p:nvPr/>
          </p:nvSpPr>
          <p:spPr>
            <a:xfrm>
              <a:off x="3483591" y="2332207"/>
              <a:ext cx="2212524" cy="8510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anchor="ctr">
              <a:spAutoFit/>
            </a:bodyPr>
            <a:lstStyle>
              <a:lvl1pPr algn="l">
                <a:defRPr sz="24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87" dirty="0">
                  <a:latin typeface="Calibri" panose="020F0502020204030204" pitchFamily="34" charset="0"/>
                  <a:cs typeface="Calibri" panose="020F0502020204030204" pitchFamily="34" charset="0"/>
                </a:rPr>
                <a:t>10	</a:t>
              </a:r>
              <a:r>
                <a:rPr lang="en-CN" sz="1687" dirty="0">
                  <a:latin typeface="Calibri" panose="020F0502020204030204" pitchFamily="34" charset="0"/>
                  <a:cs typeface="Calibri" panose="020F0502020204030204" pitchFamily="34" charset="0"/>
                </a:rPr>
                <a:t>	</a:t>
              </a:r>
              <a:r>
                <a:rPr sz="1687" dirty="0">
                  <a:latin typeface="Calibri" panose="020F0502020204030204" pitchFamily="34" charset="0"/>
                  <a:cs typeface="Calibri" panose="020F0502020204030204" pitchFamily="34" charset="0"/>
                </a:rPr>
                <a:t>1		r-x	</a:t>
              </a:r>
            </a:p>
          </p:txBody>
        </p:sp>
        <p:sp>
          <p:nvSpPr>
            <p:cNvPr id="30" name="Shape 214">
              <a:extLst>
                <a:ext uri="{FF2B5EF4-FFF2-40B4-BE49-F238E27FC236}">
                  <a16:creationId xmlns:a16="http://schemas.microsoft.com/office/drawing/2014/main" id="{B76F9B7F-F787-0F47-9633-B82DE030218C}"/>
                </a:ext>
              </a:extLst>
            </p:cNvPr>
            <p:cNvSpPr/>
            <p:nvPr/>
          </p:nvSpPr>
          <p:spPr>
            <a:xfrm>
              <a:off x="3483591" y="2547264"/>
              <a:ext cx="2212524" cy="8510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anchor="ctr">
              <a:spAutoFit/>
            </a:bodyPr>
            <a:lstStyle>
              <a:lvl1pPr algn="l">
                <a:defRPr sz="24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87" dirty="0">
                  <a:latin typeface="Calibri" panose="020F0502020204030204" pitchFamily="34" charset="0"/>
                  <a:cs typeface="Calibri" panose="020F0502020204030204" pitchFamily="34" charset="0"/>
                </a:rPr>
                <a:t>-		0		-	</a:t>
              </a:r>
            </a:p>
          </p:txBody>
        </p:sp>
        <p:sp>
          <p:nvSpPr>
            <p:cNvPr id="31" name="Shape 215">
              <a:extLst>
                <a:ext uri="{FF2B5EF4-FFF2-40B4-BE49-F238E27FC236}">
                  <a16:creationId xmlns:a16="http://schemas.microsoft.com/office/drawing/2014/main" id="{FCA15D1D-FB5C-1744-A7E3-C3FFEBF9D4BF}"/>
                </a:ext>
              </a:extLst>
            </p:cNvPr>
            <p:cNvSpPr/>
            <p:nvPr/>
          </p:nvSpPr>
          <p:spPr>
            <a:xfrm>
              <a:off x="3483591" y="2762321"/>
              <a:ext cx="2212524" cy="8510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anchor="ctr">
              <a:spAutoFit/>
            </a:bodyPr>
            <a:lstStyle>
              <a:lvl1pPr algn="l">
                <a:defRPr sz="24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87" dirty="0">
                  <a:latin typeface="Calibri" panose="020F0502020204030204" pitchFamily="34" charset="0"/>
                  <a:cs typeface="Calibri" panose="020F0502020204030204" pitchFamily="34" charset="0"/>
                </a:rPr>
                <a:t>23</a:t>
              </a:r>
              <a:r>
                <a:rPr lang="en-CN" sz="1687" dirty="0">
                  <a:latin typeface="Calibri" panose="020F0502020204030204" pitchFamily="34" charset="0"/>
                  <a:cs typeface="Calibri" panose="020F0502020204030204" pitchFamily="34" charset="0"/>
                </a:rPr>
                <a:t>	</a:t>
              </a:r>
              <a:r>
                <a:rPr sz="1687" dirty="0">
                  <a:latin typeface="Calibri" panose="020F0502020204030204" pitchFamily="34" charset="0"/>
                  <a:cs typeface="Calibri" panose="020F0502020204030204" pitchFamily="34" charset="0"/>
                </a:rPr>
                <a:t>	1		</a:t>
              </a:r>
              <a:r>
                <a:rPr sz="1687" dirty="0" err="1">
                  <a:latin typeface="Calibri" panose="020F0502020204030204" pitchFamily="34" charset="0"/>
                  <a:cs typeface="Calibri" panose="020F0502020204030204" pitchFamily="34" charset="0"/>
                </a:rPr>
                <a:t>rw</a:t>
              </a:r>
              <a:r>
                <a:rPr sz="1687" dirty="0">
                  <a:latin typeface="Calibri" panose="020F0502020204030204" pitchFamily="34" charset="0"/>
                  <a:cs typeface="Calibri" panose="020F0502020204030204" pitchFamily="34" charset="0"/>
                </a:rPr>
                <a:t>-	</a:t>
              </a:r>
            </a:p>
          </p:txBody>
        </p:sp>
        <p:sp>
          <p:nvSpPr>
            <p:cNvPr id="32" name="Shape 216">
              <a:extLst>
                <a:ext uri="{FF2B5EF4-FFF2-40B4-BE49-F238E27FC236}">
                  <a16:creationId xmlns:a16="http://schemas.microsoft.com/office/drawing/2014/main" id="{BBC2F5D3-E23D-8740-8FC6-335504D09D33}"/>
                </a:ext>
              </a:extLst>
            </p:cNvPr>
            <p:cNvSpPr/>
            <p:nvPr/>
          </p:nvSpPr>
          <p:spPr>
            <a:xfrm>
              <a:off x="3483591" y="2977377"/>
              <a:ext cx="2212524" cy="8510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>
              <a:spAutoFit/>
            </a:bodyPr>
            <a:lstStyle>
              <a:lvl1pPr algn="l">
                <a:defRPr sz="24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87" dirty="0">
                  <a:latin typeface="Calibri" panose="020F0502020204030204" pitchFamily="34" charset="0"/>
                  <a:cs typeface="Calibri" panose="020F0502020204030204" pitchFamily="34" charset="0"/>
                </a:rPr>
                <a:t>-		0		-	</a:t>
              </a:r>
            </a:p>
          </p:txBody>
        </p:sp>
        <p:sp>
          <p:nvSpPr>
            <p:cNvPr id="33" name="Shape 217">
              <a:extLst>
                <a:ext uri="{FF2B5EF4-FFF2-40B4-BE49-F238E27FC236}">
                  <a16:creationId xmlns:a16="http://schemas.microsoft.com/office/drawing/2014/main" id="{33D40F9D-3DA9-464C-93D9-0673DBDA7E66}"/>
                </a:ext>
              </a:extLst>
            </p:cNvPr>
            <p:cNvSpPr/>
            <p:nvPr/>
          </p:nvSpPr>
          <p:spPr>
            <a:xfrm>
              <a:off x="3483591" y="3192434"/>
              <a:ext cx="2212524" cy="8510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>
              <a:spAutoFit/>
            </a:bodyPr>
            <a:lstStyle>
              <a:lvl1pPr algn="l">
                <a:defRPr sz="24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87">
                  <a:latin typeface="Calibri" panose="020F0502020204030204" pitchFamily="34" charset="0"/>
                  <a:cs typeface="Calibri" panose="020F0502020204030204" pitchFamily="34" charset="0"/>
                </a:rPr>
                <a:t>-		0		-	</a:t>
              </a:r>
            </a:p>
          </p:txBody>
        </p:sp>
        <p:sp>
          <p:nvSpPr>
            <p:cNvPr id="34" name="Shape 218">
              <a:extLst>
                <a:ext uri="{FF2B5EF4-FFF2-40B4-BE49-F238E27FC236}">
                  <a16:creationId xmlns:a16="http://schemas.microsoft.com/office/drawing/2014/main" id="{A691F204-3FCB-FD49-AB5D-EB57EE3567A8}"/>
                </a:ext>
              </a:extLst>
            </p:cNvPr>
            <p:cNvSpPr/>
            <p:nvPr/>
          </p:nvSpPr>
          <p:spPr>
            <a:xfrm>
              <a:off x="3483591" y="3407491"/>
              <a:ext cx="2212524" cy="8510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>
              <a:spAutoFit/>
            </a:bodyPr>
            <a:lstStyle>
              <a:lvl1pPr algn="l">
                <a:defRPr sz="24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87" dirty="0">
                  <a:latin typeface="Calibri" panose="020F0502020204030204" pitchFamily="34" charset="0"/>
                  <a:cs typeface="Calibri" panose="020F0502020204030204" pitchFamily="34" charset="0"/>
                </a:rPr>
                <a:t>-		0		-	</a:t>
              </a:r>
            </a:p>
          </p:txBody>
        </p:sp>
        <p:sp>
          <p:nvSpPr>
            <p:cNvPr id="35" name="Shape 219">
              <a:extLst>
                <a:ext uri="{FF2B5EF4-FFF2-40B4-BE49-F238E27FC236}">
                  <a16:creationId xmlns:a16="http://schemas.microsoft.com/office/drawing/2014/main" id="{EDA46DE1-A6C6-F546-9D43-C328EBDF4DEC}"/>
                </a:ext>
              </a:extLst>
            </p:cNvPr>
            <p:cNvSpPr/>
            <p:nvPr/>
          </p:nvSpPr>
          <p:spPr>
            <a:xfrm>
              <a:off x="3483591" y="3622547"/>
              <a:ext cx="2212524" cy="8510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>
              <a:spAutoFit/>
            </a:bodyPr>
            <a:lstStyle>
              <a:lvl1pPr algn="l">
                <a:defRPr sz="24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87" dirty="0">
                  <a:latin typeface="Calibri" panose="020F0502020204030204" pitchFamily="34" charset="0"/>
                  <a:cs typeface="Calibri" panose="020F0502020204030204" pitchFamily="34" charset="0"/>
                </a:rPr>
                <a:t>-		0		-	</a:t>
              </a:r>
            </a:p>
          </p:txBody>
        </p:sp>
        <p:sp>
          <p:nvSpPr>
            <p:cNvPr id="36" name="Shape 220">
              <a:extLst>
                <a:ext uri="{FF2B5EF4-FFF2-40B4-BE49-F238E27FC236}">
                  <a16:creationId xmlns:a16="http://schemas.microsoft.com/office/drawing/2014/main" id="{C29C1E18-AE23-0D47-B6A6-2356E7C951EA}"/>
                </a:ext>
              </a:extLst>
            </p:cNvPr>
            <p:cNvSpPr/>
            <p:nvPr/>
          </p:nvSpPr>
          <p:spPr>
            <a:xfrm>
              <a:off x="3483591" y="4105494"/>
              <a:ext cx="2212524" cy="8510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>
              <a:spAutoFit/>
            </a:bodyPr>
            <a:lstStyle>
              <a:lvl1pPr algn="l">
                <a:defRPr sz="24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87" dirty="0">
                  <a:latin typeface="Calibri" panose="020F0502020204030204" pitchFamily="34" charset="0"/>
                  <a:cs typeface="Calibri" panose="020F0502020204030204" pitchFamily="34" charset="0"/>
                </a:rPr>
                <a:t>-		0		-	</a:t>
              </a:r>
            </a:p>
          </p:txBody>
        </p:sp>
        <p:sp>
          <p:nvSpPr>
            <p:cNvPr id="37" name="Shape 221">
              <a:extLst>
                <a:ext uri="{FF2B5EF4-FFF2-40B4-BE49-F238E27FC236}">
                  <a16:creationId xmlns:a16="http://schemas.microsoft.com/office/drawing/2014/main" id="{0C5AE23C-568D-9F4A-88BB-3BF7E903DF6D}"/>
                </a:ext>
              </a:extLst>
            </p:cNvPr>
            <p:cNvSpPr/>
            <p:nvPr/>
          </p:nvSpPr>
          <p:spPr>
            <a:xfrm>
              <a:off x="3483591" y="4320551"/>
              <a:ext cx="2212524" cy="8510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>
              <a:spAutoFit/>
            </a:bodyPr>
            <a:lstStyle>
              <a:lvl1pPr algn="l">
                <a:defRPr sz="24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87" dirty="0">
                  <a:latin typeface="Calibri" panose="020F0502020204030204" pitchFamily="34" charset="0"/>
                  <a:cs typeface="Calibri" panose="020F0502020204030204" pitchFamily="34" charset="0"/>
                </a:rPr>
                <a:t>-	</a:t>
              </a:r>
              <a:r>
                <a:rPr lang="en-CN" sz="1687" dirty="0">
                  <a:latin typeface="Calibri" panose="020F0502020204030204" pitchFamily="34" charset="0"/>
                  <a:cs typeface="Calibri" panose="020F0502020204030204" pitchFamily="34" charset="0"/>
                </a:rPr>
                <a:t>	</a:t>
              </a:r>
              <a:r>
                <a:rPr sz="1687" dirty="0">
                  <a:latin typeface="Calibri" panose="020F0502020204030204" pitchFamily="34" charset="0"/>
                  <a:cs typeface="Calibri" panose="020F0502020204030204" pitchFamily="34" charset="0"/>
                </a:rPr>
                <a:t>0		-	</a:t>
              </a:r>
            </a:p>
          </p:txBody>
        </p:sp>
        <p:sp>
          <p:nvSpPr>
            <p:cNvPr id="38" name="Shape 222">
              <a:extLst>
                <a:ext uri="{FF2B5EF4-FFF2-40B4-BE49-F238E27FC236}">
                  <a16:creationId xmlns:a16="http://schemas.microsoft.com/office/drawing/2014/main" id="{9E661562-B564-7A40-9B3A-FDCA39ED2E1E}"/>
                </a:ext>
              </a:extLst>
            </p:cNvPr>
            <p:cNvSpPr/>
            <p:nvPr/>
          </p:nvSpPr>
          <p:spPr>
            <a:xfrm>
              <a:off x="3483591" y="4535608"/>
              <a:ext cx="2212524" cy="8510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>
              <a:spAutoFit/>
            </a:bodyPr>
            <a:lstStyle>
              <a:lvl1pPr algn="l">
                <a:defRPr sz="24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87">
                  <a:latin typeface="Calibri" panose="020F0502020204030204" pitchFamily="34" charset="0"/>
                  <a:cs typeface="Calibri" panose="020F0502020204030204" pitchFamily="34" charset="0"/>
                </a:rPr>
                <a:t>-		0		-	</a:t>
              </a:r>
            </a:p>
          </p:txBody>
        </p:sp>
        <p:sp>
          <p:nvSpPr>
            <p:cNvPr id="39" name="Shape 223">
              <a:extLst>
                <a:ext uri="{FF2B5EF4-FFF2-40B4-BE49-F238E27FC236}">
                  <a16:creationId xmlns:a16="http://schemas.microsoft.com/office/drawing/2014/main" id="{F80A77B9-7E5B-9843-9261-0598E55FADD7}"/>
                </a:ext>
              </a:extLst>
            </p:cNvPr>
            <p:cNvSpPr/>
            <p:nvPr/>
          </p:nvSpPr>
          <p:spPr>
            <a:xfrm>
              <a:off x="3483591" y="4750664"/>
              <a:ext cx="2212524" cy="8510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>
              <a:spAutoFit/>
            </a:bodyPr>
            <a:lstStyle>
              <a:lvl1pPr algn="l">
                <a:defRPr sz="24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87" dirty="0">
                  <a:latin typeface="Calibri" panose="020F0502020204030204" pitchFamily="34" charset="0"/>
                  <a:cs typeface="Calibri" panose="020F0502020204030204" pitchFamily="34" charset="0"/>
                </a:rPr>
                <a:t>-	</a:t>
              </a:r>
              <a:r>
                <a:rPr lang="en-CN" sz="1687" dirty="0">
                  <a:latin typeface="Calibri" panose="020F0502020204030204" pitchFamily="34" charset="0"/>
                  <a:cs typeface="Calibri" panose="020F0502020204030204" pitchFamily="34" charset="0"/>
                </a:rPr>
                <a:t>	</a:t>
              </a:r>
              <a:r>
                <a:rPr sz="1687" dirty="0">
                  <a:latin typeface="Calibri" panose="020F0502020204030204" pitchFamily="34" charset="0"/>
                  <a:cs typeface="Calibri" panose="020F0502020204030204" pitchFamily="34" charset="0"/>
                </a:rPr>
                <a:t>0		-	</a:t>
              </a:r>
            </a:p>
          </p:txBody>
        </p:sp>
        <p:sp>
          <p:nvSpPr>
            <p:cNvPr id="40" name="Shape 224">
              <a:extLst>
                <a:ext uri="{FF2B5EF4-FFF2-40B4-BE49-F238E27FC236}">
                  <a16:creationId xmlns:a16="http://schemas.microsoft.com/office/drawing/2014/main" id="{909D80F1-05C5-924E-99BB-DCE8D474E55C}"/>
                </a:ext>
              </a:extLst>
            </p:cNvPr>
            <p:cNvSpPr/>
            <p:nvPr/>
          </p:nvSpPr>
          <p:spPr>
            <a:xfrm>
              <a:off x="3483591" y="4965721"/>
              <a:ext cx="2212524" cy="8510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>
              <a:spAutoFit/>
            </a:bodyPr>
            <a:lstStyle>
              <a:lvl1pPr algn="l">
                <a:defRPr sz="24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87" dirty="0">
                  <a:latin typeface="Calibri" panose="020F0502020204030204" pitchFamily="34" charset="0"/>
                  <a:cs typeface="Calibri" panose="020F0502020204030204" pitchFamily="34" charset="0"/>
                </a:rPr>
                <a:t>28		1		</a:t>
              </a:r>
              <a:r>
                <a:rPr sz="1687" dirty="0" err="1">
                  <a:latin typeface="Calibri" panose="020F0502020204030204" pitchFamily="34" charset="0"/>
                  <a:cs typeface="Calibri" panose="020F0502020204030204" pitchFamily="34" charset="0"/>
                </a:rPr>
                <a:t>rw</a:t>
              </a:r>
              <a:r>
                <a:rPr sz="1687" dirty="0">
                  <a:latin typeface="Calibri" panose="020F0502020204030204" pitchFamily="34" charset="0"/>
                  <a:cs typeface="Calibri" panose="020F0502020204030204" pitchFamily="34" charset="0"/>
                </a:rPr>
                <a:t>-	</a:t>
              </a:r>
            </a:p>
          </p:txBody>
        </p:sp>
      </p:grpSp>
      <p:sp>
        <p:nvSpPr>
          <p:cNvPr id="41" name="Shape 227">
            <a:extLst>
              <a:ext uri="{FF2B5EF4-FFF2-40B4-BE49-F238E27FC236}">
                <a16:creationId xmlns:a16="http://schemas.microsoft.com/office/drawing/2014/main" id="{7FA0C660-ADC7-1449-B957-B8EA036A91DC}"/>
              </a:ext>
            </a:extLst>
          </p:cNvPr>
          <p:cNvSpPr/>
          <p:nvPr/>
        </p:nvSpPr>
        <p:spPr>
          <a:xfrm flipV="1">
            <a:off x="1950165" y="1778094"/>
            <a:ext cx="4328763" cy="1650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Shape 246">
            <a:extLst>
              <a:ext uri="{FF2B5EF4-FFF2-40B4-BE49-F238E27FC236}">
                <a16:creationId xmlns:a16="http://schemas.microsoft.com/office/drawing/2014/main" id="{E8D3C3B0-0D86-354B-BF6E-4F9AA77DA2CA}"/>
              </a:ext>
            </a:extLst>
          </p:cNvPr>
          <p:cNvSpPr/>
          <p:nvPr/>
        </p:nvSpPr>
        <p:spPr>
          <a:xfrm>
            <a:off x="31531" y="3127040"/>
            <a:ext cx="1554465" cy="678199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Calibri" panose="020F0502020204030204" pitchFamily="34" charset="0"/>
                <a:cs typeface="Calibri" panose="020F0502020204030204" pitchFamily="34" charset="0"/>
              </a:rPr>
              <a:t>how to avoid</a:t>
            </a:r>
            <a:br>
              <a:rPr sz="1969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969" dirty="0">
                <a:latin typeface="Calibri" panose="020F0502020204030204" pitchFamily="34" charset="0"/>
                <a:cs typeface="Calibri" panose="020F0502020204030204" pitchFamily="34" charset="0"/>
              </a:rPr>
              <a:t>storing these?</a:t>
            </a:r>
          </a:p>
        </p:txBody>
      </p:sp>
      <p:sp>
        <p:nvSpPr>
          <p:cNvPr id="43" name="Shape 247">
            <a:extLst>
              <a:ext uri="{FF2B5EF4-FFF2-40B4-BE49-F238E27FC236}">
                <a16:creationId xmlns:a16="http://schemas.microsoft.com/office/drawing/2014/main" id="{AF117139-CDA3-864B-BEDC-32DC96BB7C88}"/>
              </a:ext>
            </a:extLst>
          </p:cNvPr>
          <p:cNvSpPr/>
          <p:nvPr/>
        </p:nvSpPr>
        <p:spPr>
          <a:xfrm flipV="1">
            <a:off x="1663590" y="2599376"/>
            <a:ext cx="1" cy="173352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Shape 248">
            <a:extLst>
              <a:ext uri="{FF2B5EF4-FFF2-40B4-BE49-F238E27FC236}">
                <a16:creationId xmlns:a16="http://schemas.microsoft.com/office/drawing/2014/main" id="{C0863CBF-052A-C447-A625-5653CE276856}"/>
              </a:ext>
            </a:extLst>
          </p:cNvPr>
          <p:cNvSpPr/>
          <p:nvPr/>
        </p:nvSpPr>
        <p:spPr>
          <a:xfrm flipH="1">
            <a:off x="1663590" y="2599376"/>
            <a:ext cx="121570" cy="1068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Shape 249">
            <a:extLst>
              <a:ext uri="{FF2B5EF4-FFF2-40B4-BE49-F238E27FC236}">
                <a16:creationId xmlns:a16="http://schemas.microsoft.com/office/drawing/2014/main" id="{305B5DFA-53CC-784A-81AB-8F89E9DAD055}"/>
              </a:ext>
            </a:extLst>
          </p:cNvPr>
          <p:cNvSpPr/>
          <p:nvPr/>
        </p:nvSpPr>
        <p:spPr>
          <a:xfrm flipH="1" flipV="1">
            <a:off x="1663590" y="4331735"/>
            <a:ext cx="121570" cy="1068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393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2" grpId="0"/>
      <p:bldP spid="43" grpId="0" animBg="1"/>
      <p:bldP spid="44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Combine Paging and Segmentation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1"/>
            <a:ext cx="8458200" cy="2438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Divide address space into </a:t>
            </a:r>
            <a:r>
              <a:rPr lang="en-US" dirty="0">
                <a:solidFill>
                  <a:srgbClr val="0070C0"/>
                </a:solidFill>
              </a:rPr>
              <a:t>segments</a:t>
            </a:r>
            <a:r>
              <a:rPr lang="en-US" dirty="0"/>
              <a:t> (code, heap, stack)</a:t>
            </a:r>
          </a:p>
          <a:p>
            <a:pPr lvl="1">
              <a:lnSpc>
                <a:spcPct val="90000"/>
              </a:lnSpc>
            </a:pPr>
            <a:r>
              <a:rPr lang="en-US" sz="2039" dirty="0"/>
              <a:t>Segments can be variable length</a:t>
            </a:r>
          </a:p>
          <a:p>
            <a:pPr>
              <a:lnSpc>
                <a:spcPct val="90000"/>
              </a:lnSpc>
            </a:pPr>
            <a:r>
              <a:rPr lang="en-US" dirty="0"/>
              <a:t>Divide each segment into fixed-sized pages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Logical address divided into three portions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4189511" y="3789040"/>
            <a:ext cx="3352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page offset (12 bits)</a:t>
            </a:r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1979712" y="3789040"/>
            <a:ext cx="2209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latin typeface="Calibri" panose="020F0502020204030204" pitchFamily="34" charset="0"/>
                <a:cs typeface="Calibri" panose="020F0502020204030204" pitchFamily="34" charset="0"/>
              </a:rPr>
              <a:t>page number (8 bits)</a:t>
            </a:r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912911" y="378904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 err="1">
                <a:latin typeface="Calibri" panose="020F0502020204030204" pitchFamily="34" charset="0"/>
                <a:cs typeface="Calibri" panose="020F0502020204030204" pitchFamily="34" charset="0"/>
              </a:rPr>
              <a:t>seg</a:t>
            </a:r>
            <a:r>
              <a:rPr lang="en-US" sz="1828" dirty="0">
                <a:latin typeface="Calibri" panose="020F0502020204030204" pitchFamily="34" charset="0"/>
                <a:cs typeface="Calibri" panose="020F0502020204030204" pitchFamily="34" charset="0"/>
              </a:rPr>
              <a:t> #</a:t>
            </a:r>
            <a:br>
              <a:rPr lang="en-US" sz="182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28" dirty="0">
                <a:latin typeface="Calibri" panose="020F0502020204030204" pitchFamily="34" charset="0"/>
                <a:cs typeface="Calibri" panose="020F0502020204030204" pitchFamily="34" charset="0"/>
              </a:rPr>
              <a:t>(4 bits)</a:t>
            </a:r>
          </a:p>
        </p:txBody>
      </p:sp>
      <p:sp>
        <p:nvSpPr>
          <p:cNvPr id="182282" name="Rectangle 10"/>
          <p:cNvSpPr>
            <a:spLocks noChangeArrowheads="1"/>
          </p:cNvSpPr>
          <p:nvPr/>
        </p:nvSpPr>
        <p:spPr bwMode="auto">
          <a:xfrm>
            <a:off x="304800" y="4876800"/>
            <a:ext cx="8458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§"/>
            </a:pPr>
            <a:r>
              <a:rPr lang="en-US" sz="239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</a:p>
          <a:p>
            <a:pPr marL="800076" lvl="1" indent="-342900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§"/>
            </a:pPr>
            <a:r>
              <a:rPr lang="en-US" sz="1969" dirty="0">
                <a:solidFill>
                  <a:srgbClr val="0070C0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Each segment has a page table</a:t>
            </a:r>
          </a:p>
          <a:p>
            <a:pPr marL="800076" lvl="1" indent="-342900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§"/>
            </a:pPr>
            <a:r>
              <a:rPr lang="en-US" sz="1969" dirty="0">
                <a:solidFill>
                  <a:srgbClr val="333333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Each segment track base (physical address) and bounds of page table for that segment (number of pages)</a:t>
            </a:r>
          </a:p>
        </p:txBody>
      </p:sp>
    </p:spTree>
    <p:extLst>
      <p:ext uri="{BB962C8B-B14F-4D97-AF65-F5344CB8AC3E}">
        <p14:creationId xmlns:p14="http://schemas.microsoft.com/office/powerpoint/2010/main" val="3822891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Quiz: Paging and Segmentation</a:t>
            </a:r>
          </a:p>
        </p:txBody>
      </p:sp>
      <p:graphicFrame>
        <p:nvGraphicFramePr>
          <p:cNvPr id="183376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078169"/>
              </p:ext>
            </p:extLst>
          </p:nvPr>
        </p:nvGraphicFramePr>
        <p:xfrm>
          <a:off x="609600" y="2209800"/>
          <a:ext cx="4038600" cy="193548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seg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Base of page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Bounds (#page)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R 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1 0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1 1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3372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454370"/>
              </p:ext>
            </p:extLst>
          </p:nvPr>
        </p:nvGraphicFramePr>
        <p:xfrm>
          <a:off x="5334000" y="2028910"/>
          <a:ext cx="1981200" cy="4810598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0x01f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0x02a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83373" name="Text Box 77"/>
          <p:cNvSpPr txBox="1">
            <a:spLocks noChangeArrowheads="1"/>
          </p:cNvSpPr>
          <p:nvPr/>
        </p:nvSpPr>
        <p:spPr bwMode="auto">
          <a:xfrm>
            <a:off x="7391400" y="2395624"/>
            <a:ext cx="1402946" cy="3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969" dirty="0">
                <a:solidFill>
                  <a:srgbClr val="333333"/>
                </a:solidFill>
                <a:latin typeface="Courier" charset="0"/>
              </a:rPr>
              <a:t>0x001000</a:t>
            </a:r>
          </a:p>
        </p:txBody>
      </p:sp>
      <p:sp>
        <p:nvSpPr>
          <p:cNvPr id="183374" name="Text Box 78"/>
          <p:cNvSpPr txBox="1">
            <a:spLocks noChangeArrowheads="1"/>
          </p:cNvSpPr>
          <p:nvPr/>
        </p:nvSpPr>
        <p:spPr bwMode="auto">
          <a:xfrm>
            <a:off x="7391400" y="4628137"/>
            <a:ext cx="1402946" cy="3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969" dirty="0">
                <a:solidFill>
                  <a:srgbClr val="333333"/>
                </a:solidFill>
                <a:latin typeface="Courier" charset="0"/>
              </a:rPr>
              <a:t>0x002000</a:t>
            </a:r>
          </a:p>
        </p:txBody>
      </p:sp>
      <p:sp>
        <p:nvSpPr>
          <p:cNvPr id="183375" name="Rectangle 79"/>
          <p:cNvSpPr>
            <a:spLocks noChangeArrowheads="1"/>
          </p:cNvSpPr>
          <p:nvPr/>
        </p:nvSpPr>
        <p:spPr bwMode="auto">
          <a:xfrm>
            <a:off x="483186" y="4523184"/>
            <a:ext cx="408881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pPr marL="342882" indent="-342882">
              <a:spcBef>
                <a:spcPct val="20000"/>
              </a:spcBef>
            </a:pPr>
            <a:r>
              <a:rPr lang="en-US" sz="1969" dirty="0">
                <a:latin typeface="Courier" charset="0"/>
              </a:rPr>
              <a:t>0x002070 read:</a:t>
            </a:r>
          </a:p>
          <a:p>
            <a:pPr marL="342882" indent="-342882">
              <a:spcBef>
                <a:spcPct val="20000"/>
              </a:spcBef>
            </a:pPr>
            <a:r>
              <a:rPr lang="en-US" sz="1969" dirty="0">
                <a:latin typeface="Courier" charset="0"/>
              </a:rPr>
              <a:t>0x202016 read:</a:t>
            </a:r>
          </a:p>
          <a:p>
            <a:pPr marL="342882" indent="-342882">
              <a:spcBef>
                <a:spcPct val="20000"/>
              </a:spcBef>
            </a:pPr>
            <a:r>
              <a:rPr lang="en-US" sz="1969" dirty="0">
                <a:latin typeface="Courier" charset="0"/>
              </a:rPr>
              <a:t>0x104c84 read:</a:t>
            </a:r>
          </a:p>
          <a:p>
            <a:pPr marL="342882" indent="-342882">
              <a:spcBef>
                <a:spcPct val="20000"/>
              </a:spcBef>
            </a:pPr>
            <a:r>
              <a:rPr lang="en-US" sz="1969" dirty="0">
                <a:latin typeface="Courier" charset="0"/>
              </a:rPr>
              <a:t>0x010424 write:</a:t>
            </a:r>
          </a:p>
          <a:p>
            <a:pPr marL="342882" indent="-342882">
              <a:spcBef>
                <a:spcPct val="20000"/>
              </a:spcBef>
            </a:pPr>
            <a:r>
              <a:rPr lang="en-US" sz="1969" dirty="0">
                <a:latin typeface="Courier" charset="0"/>
              </a:rPr>
              <a:t>0x210014 write:</a:t>
            </a:r>
          </a:p>
          <a:p>
            <a:pPr marL="342882" indent="-342882">
              <a:spcBef>
                <a:spcPct val="20000"/>
              </a:spcBef>
            </a:pPr>
            <a:r>
              <a:rPr lang="en-US" sz="1969" dirty="0">
                <a:latin typeface="Courier" charset="0"/>
              </a:rPr>
              <a:t>0x203568 </a:t>
            </a:r>
            <a:r>
              <a:rPr lang="en-US" sz="1969" dirty="0">
                <a:solidFill>
                  <a:srgbClr val="333333"/>
                </a:solidFill>
                <a:latin typeface="Courier" charset="0"/>
              </a:rPr>
              <a:t>read:</a:t>
            </a:r>
            <a:endParaRPr lang="en-US" sz="1687" dirty="0">
              <a:solidFill>
                <a:srgbClr val="333333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748529" y="1219656"/>
            <a:ext cx="3352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page offset (12 bits)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538730" y="1219656"/>
            <a:ext cx="2209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latin typeface="Calibri" panose="020F0502020204030204" pitchFamily="34" charset="0"/>
                <a:cs typeface="Calibri" panose="020F0502020204030204" pitchFamily="34" charset="0"/>
              </a:rPr>
              <a:t>page number (8 bits)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71930" y="1219656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 err="1">
                <a:latin typeface="Calibri" panose="020F0502020204030204" pitchFamily="34" charset="0"/>
                <a:cs typeface="Calibri" panose="020F0502020204030204" pitchFamily="34" charset="0"/>
              </a:rPr>
              <a:t>seg</a:t>
            </a:r>
            <a:r>
              <a:rPr lang="en-US" sz="1828" dirty="0">
                <a:latin typeface="Calibri" panose="020F0502020204030204" pitchFamily="34" charset="0"/>
                <a:cs typeface="Calibri" panose="020F0502020204030204" pitchFamily="34" charset="0"/>
              </a:rPr>
              <a:t> #</a:t>
            </a:r>
            <a:br>
              <a:rPr lang="en-US" sz="182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28" dirty="0">
                <a:latin typeface="Calibri" panose="020F0502020204030204" pitchFamily="34" charset="0"/>
                <a:cs typeface="Calibri" panose="020F0502020204030204" pitchFamily="34" charset="0"/>
              </a:rPr>
              <a:t>(4 bits)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65341" y="4518592"/>
            <a:ext cx="1047082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0x004070</a:t>
            </a:r>
            <a:endParaRPr lang="en-US" sz="1969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67099" y="4868165"/>
            <a:ext cx="1047082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0x003016</a:t>
            </a:r>
            <a:endParaRPr lang="en-US" sz="1969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85128" y="5241288"/>
            <a:ext cx="1663148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for bounds</a:t>
            </a:r>
            <a:endParaRPr lang="en-US" sz="1969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82777" y="5597459"/>
            <a:ext cx="1313693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for RW</a:t>
            </a:r>
            <a:endParaRPr lang="en-US" sz="1969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2776" y="5970583"/>
            <a:ext cx="1587101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for #page </a:t>
            </a:r>
            <a:endParaRPr lang="en-US" sz="1969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65244" y="6317404"/>
            <a:ext cx="1045479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0x02a568</a:t>
            </a:r>
            <a:endParaRPr lang="en-US" sz="1969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32CAF1-6CFE-B04B-82ED-6B4C3AAEF751}"/>
              </a:ext>
            </a:extLst>
          </p:cNvPr>
          <p:cNvSpPr txBox="1"/>
          <p:nvPr/>
        </p:nvSpPr>
        <p:spPr>
          <a:xfrm>
            <a:off x="1500294" y="1776048"/>
            <a:ext cx="1701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dirty="0">
                <a:latin typeface="Calibri" pitchFamily="34" charset="0"/>
              </a:rPr>
              <a:t>segment table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9D4FDF-978E-284F-B7A9-C09F4052A13B}"/>
              </a:ext>
            </a:extLst>
          </p:cNvPr>
          <p:cNvSpPr txBox="1"/>
          <p:nvPr/>
        </p:nvSpPr>
        <p:spPr>
          <a:xfrm>
            <a:off x="5675448" y="1628800"/>
            <a:ext cx="1298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dirty="0">
                <a:latin typeface="Calibri" pitchFamily="34" charset="0"/>
              </a:rPr>
              <a:t>page table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08B668-CD8F-594E-876B-2E6B3E1FBB77}"/>
              </a:ext>
            </a:extLst>
          </p:cNvPr>
          <p:cNvSpPr txBox="1"/>
          <p:nvPr/>
        </p:nvSpPr>
        <p:spPr>
          <a:xfrm>
            <a:off x="680859" y="4154450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u="sng" dirty="0">
                <a:latin typeface="Calibri" pitchFamily="34" charset="0"/>
              </a:rPr>
              <a:t>virtual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1E0289-F865-DD49-804E-EA04B53BD26B}"/>
              </a:ext>
            </a:extLst>
          </p:cNvPr>
          <p:cNvSpPr txBox="1"/>
          <p:nvPr/>
        </p:nvSpPr>
        <p:spPr>
          <a:xfrm>
            <a:off x="2821183" y="4161932"/>
            <a:ext cx="103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u="sng" dirty="0">
                <a:latin typeface="Calibri" pitchFamily="34" charset="0"/>
              </a:rPr>
              <a:t>physical</a:t>
            </a:r>
          </a:p>
        </p:txBody>
      </p:sp>
    </p:spTree>
    <p:extLst>
      <p:ext uri="{BB962C8B-B14F-4D97-AF65-F5344CB8AC3E}">
        <p14:creationId xmlns:p14="http://schemas.microsoft.com/office/powerpoint/2010/main" val="336688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6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7633" y="116632"/>
            <a:ext cx="8806367" cy="908720"/>
          </a:xfrm>
        </p:spPr>
        <p:txBody>
          <a:bodyPr/>
          <a:lstStyle/>
          <a:p>
            <a:r>
              <a:rPr lang="en-US" dirty="0"/>
              <a:t>Advantages of Paging and Segmentation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7938817" cy="54886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Advantages of Segments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Supports </a:t>
            </a:r>
            <a:r>
              <a:rPr lang="en-US" sz="1969" dirty="0">
                <a:solidFill>
                  <a:srgbClr val="0070C0"/>
                </a:solidFill>
              </a:rPr>
              <a:t>sparse address spaces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Decreases size of page tables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If segment not used, not need for page table</a:t>
            </a:r>
          </a:p>
          <a:p>
            <a:pPr lvl="2">
              <a:lnSpc>
                <a:spcPct val="90000"/>
              </a:lnSpc>
            </a:pPr>
            <a:endParaRPr lang="en-US" sz="1828" dirty="0"/>
          </a:p>
          <a:p>
            <a:pPr>
              <a:lnSpc>
                <a:spcPct val="90000"/>
              </a:lnSpc>
            </a:pPr>
            <a:r>
              <a:rPr lang="en-US" dirty="0"/>
              <a:t>Advantages of Pages</a:t>
            </a:r>
          </a:p>
          <a:p>
            <a:pPr lvl="1">
              <a:lnSpc>
                <a:spcPct val="90000"/>
              </a:lnSpc>
            </a:pPr>
            <a:r>
              <a:rPr lang="en-US" sz="1969" dirty="0">
                <a:solidFill>
                  <a:srgbClr val="0070C0"/>
                </a:solidFill>
              </a:rPr>
              <a:t>No external fragmentation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Segments can grow without any reshuffling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Can run process when some pages are swapped to disk (next lecture)</a:t>
            </a:r>
          </a:p>
          <a:p>
            <a:pPr lvl="1">
              <a:lnSpc>
                <a:spcPct val="90000"/>
              </a:lnSpc>
            </a:pPr>
            <a:endParaRPr lang="en-US" sz="1969" dirty="0"/>
          </a:p>
          <a:p>
            <a:pPr>
              <a:lnSpc>
                <a:spcPct val="90000"/>
              </a:lnSpc>
            </a:pPr>
            <a:r>
              <a:rPr lang="en-US" dirty="0"/>
              <a:t>Advantages of Both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Increases flexibility of </a:t>
            </a:r>
            <a:r>
              <a:rPr lang="en-US" sz="1969" dirty="0">
                <a:solidFill>
                  <a:srgbClr val="0070C0"/>
                </a:solidFill>
              </a:rPr>
              <a:t>sharing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Share either single page or entire segment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1163771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4390" y="62754"/>
            <a:ext cx="8638945" cy="1283167"/>
          </a:xfrm>
        </p:spPr>
        <p:txBody>
          <a:bodyPr/>
          <a:lstStyle/>
          <a:p>
            <a:r>
              <a:rPr lang="en-US" dirty="0"/>
              <a:t>Disadvantages of Paging and Segmentation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528" y="1361057"/>
            <a:ext cx="8638944" cy="2379486"/>
          </a:xfrm>
        </p:spPr>
        <p:txBody>
          <a:bodyPr/>
          <a:lstStyle/>
          <a:p>
            <a:r>
              <a:rPr lang="en-US" dirty="0"/>
              <a:t>Potentially large page tables (for each segment)</a:t>
            </a:r>
          </a:p>
          <a:p>
            <a:pPr lvl="1"/>
            <a:r>
              <a:rPr lang="en-US" dirty="0"/>
              <a:t>Must allocate </a:t>
            </a:r>
            <a:r>
              <a:rPr lang="en-US" dirty="0">
                <a:solidFill>
                  <a:srgbClr val="0070C0"/>
                </a:solidFill>
              </a:rPr>
              <a:t>each page table contiguously</a:t>
            </a:r>
          </a:p>
          <a:p>
            <a:pPr lvl="1"/>
            <a:r>
              <a:rPr lang="en-US" dirty="0"/>
              <a:t>More problematic with more address bits</a:t>
            </a:r>
          </a:p>
          <a:p>
            <a:pPr lvl="1"/>
            <a:r>
              <a:rPr lang="en-US" dirty="0">
                <a:solidFill>
                  <a:srgbClr val="333333"/>
                </a:solidFill>
              </a:rPr>
              <a:t>Page table size?</a:t>
            </a:r>
          </a:p>
          <a:p>
            <a:pPr lvl="2"/>
            <a:r>
              <a:rPr lang="en-US" dirty="0"/>
              <a:t>Assume 2 bits for segment, 18 bits for page number, 12 bits for offset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947674" y="3573016"/>
            <a:ext cx="7212376" cy="1910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l"/>
            <a:r>
              <a:rPr lang="en-US"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page table is: </a:t>
            </a:r>
          </a:p>
          <a:p>
            <a:pPr lvl="3" algn="l"/>
            <a:r>
              <a:rPr lang="en-US"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Number of entries * size of each entry</a:t>
            </a:r>
          </a:p>
          <a:p>
            <a:pPr lvl="3" algn="l"/>
            <a:r>
              <a:rPr lang="en-US"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Number of pages * 4 bytes </a:t>
            </a:r>
          </a:p>
          <a:p>
            <a:pPr lvl="3" algn="l"/>
            <a:r>
              <a:rPr lang="en-US"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2^18 * 4 bytes = 2^20 bytes = 1 MB</a:t>
            </a:r>
          </a:p>
          <a:p>
            <a:pPr lvl="3" algn="l"/>
            <a:endParaRPr lang="en-US" sz="1969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1969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64 bits address? How about a large segment?</a:t>
            </a:r>
          </a:p>
        </p:txBody>
      </p:sp>
    </p:spTree>
    <p:extLst>
      <p:ext uri="{BB962C8B-B14F-4D97-AF65-F5344CB8AC3E}">
        <p14:creationId xmlns:p14="http://schemas.microsoft.com/office/powerpoint/2010/main" val="36701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Approach</a:t>
            </a:r>
            <a:r>
              <a:rPr lang="en-US" sz="3600" dirty="0">
                <a:solidFill>
                  <a:srgbClr val="000000"/>
                </a:solidFill>
              </a:rPr>
              <a:t>es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352" name="Shape 352"/>
          <p:cNvSpPr>
            <a:spLocks noGrp="1"/>
          </p:cNvSpPr>
          <p:nvPr>
            <p:ph type="body" idx="4294967295"/>
          </p:nvPr>
        </p:nvSpPr>
        <p:spPr>
          <a:xfrm>
            <a:off x="390650" y="1652060"/>
            <a:ext cx="7804547" cy="3440162"/>
          </a:xfrm>
          <a:prstGeom prst="rect">
            <a:avLst/>
          </a:prstGeom>
        </p:spPr>
        <p:txBody>
          <a:bodyPr/>
          <a:lstStyle/>
          <a:p>
            <a:pPr marL="522368" indent="-522368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chemeClr val="bg1">
                    <a:lumMod val="50000"/>
                  </a:schemeClr>
                </a:solidFill>
                <a:ea typeface="Helvetica"/>
                <a:cs typeface="Helvetica"/>
                <a:sym typeface="Helvetica"/>
              </a:rPr>
              <a:t>Inverted </a:t>
            </a:r>
            <a:r>
              <a:rPr lang="en-US" sz="2672" dirty="0" err="1">
                <a:solidFill>
                  <a:schemeClr val="bg1">
                    <a:lumMod val="50000"/>
                  </a:schemeClr>
                </a:solidFill>
                <a:ea typeface="Helvetica"/>
                <a:cs typeface="Helvetica"/>
                <a:sym typeface="Helvetica"/>
              </a:rPr>
              <a:t>Pagetables</a:t>
            </a:r>
            <a:endParaRPr sz="2672" dirty="0">
              <a:solidFill>
                <a:schemeClr val="bg1">
                  <a:lumMod val="50000"/>
                </a:schemeClr>
              </a:solidFill>
            </a:endParaRPr>
          </a:p>
          <a:p>
            <a:pPr marL="522368" indent="-522368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chemeClr val="bg1">
                    <a:lumMod val="50000"/>
                  </a:schemeClr>
                </a:solidFill>
                <a:ea typeface="Helvetica"/>
                <a:cs typeface="Helvetica"/>
                <a:sym typeface="Helvetica"/>
              </a:rPr>
              <a:t>Segmented </a:t>
            </a:r>
            <a:r>
              <a:rPr sz="2672" dirty="0" err="1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sz="2672" dirty="0" err="1">
                <a:solidFill>
                  <a:schemeClr val="bg1">
                    <a:lumMod val="50000"/>
                  </a:schemeClr>
                </a:solidFill>
              </a:rPr>
              <a:t>agetables</a:t>
            </a:r>
            <a:endParaRPr sz="2672" dirty="0">
              <a:solidFill>
                <a:schemeClr val="bg1">
                  <a:lumMod val="50000"/>
                </a:schemeClr>
              </a:solidFill>
            </a:endParaRPr>
          </a:p>
          <a:p>
            <a:pPr marL="522368" indent="-522368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Multi-level </a:t>
            </a:r>
            <a:r>
              <a:rPr lang="en-US" sz="2672" dirty="0" err="1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Pagetables</a:t>
            </a:r>
            <a:endParaRPr lang="en-US" sz="2672" dirty="0">
              <a:solidFill>
                <a:srgbClr val="333333"/>
              </a:solidFill>
              <a:ea typeface="Helvetica"/>
              <a:cs typeface="Helvetica"/>
              <a:sym typeface="Helvetica"/>
            </a:endParaRPr>
          </a:p>
          <a:p>
            <a:pPr marL="817628" lvl="1" indent="-522368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Page </a:t>
            </a:r>
            <a:r>
              <a:rPr lang="en-US" sz="2461" dirty="0">
                <a:solidFill>
                  <a:srgbClr val="333333"/>
                </a:solidFill>
              </a:rPr>
              <a:t>the page tables</a:t>
            </a:r>
          </a:p>
          <a:p>
            <a:pPr marL="817628" lvl="1" indent="-522368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Page the pages of page tables</a:t>
            </a:r>
            <a:r>
              <a:rPr lang="en-US" sz="2672" dirty="0">
                <a:solidFill>
                  <a:srgbClr val="333333"/>
                </a:solidFill>
              </a:rPr>
              <a:t>…</a:t>
            </a:r>
            <a:endParaRPr sz="2672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2213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3) Multilevel Page Tables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282001"/>
            <a:ext cx="8458200" cy="1600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cs typeface="Calibri" panose="020F0502020204030204" pitchFamily="34" charset="0"/>
              </a:rPr>
              <a:t>Goal: Allow </a:t>
            </a:r>
            <a:r>
              <a:rPr lang="en-US" dirty="0">
                <a:solidFill>
                  <a:srgbClr val="0070C0"/>
                </a:solidFill>
                <a:cs typeface="Calibri" panose="020F0502020204030204" pitchFamily="34" charset="0"/>
              </a:rPr>
              <a:t>each page tables </a:t>
            </a:r>
            <a:r>
              <a:rPr lang="en-US" dirty="0">
                <a:cs typeface="Calibri" panose="020F0502020204030204" pitchFamily="34" charset="0"/>
              </a:rPr>
              <a:t>to be allocated </a:t>
            </a:r>
            <a:r>
              <a:rPr lang="en-US" dirty="0">
                <a:solidFill>
                  <a:srgbClr val="0070C0"/>
                </a:solidFill>
                <a:cs typeface="Calibri" panose="020F0502020204030204" pitchFamily="34" charset="0"/>
              </a:rPr>
              <a:t>non-contiguously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Calibri" panose="020F0502020204030204" pitchFamily="34" charset="0"/>
              </a:rPr>
              <a:t>Idea: </a:t>
            </a:r>
            <a:r>
              <a:rPr lang="en-US" dirty="0">
                <a:solidFill>
                  <a:srgbClr val="0070C0"/>
                </a:solidFill>
                <a:cs typeface="Calibri" panose="020F0502020204030204" pitchFamily="34" charset="0"/>
              </a:rPr>
              <a:t>Page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cs typeface="Calibri" panose="020F0502020204030204" pitchFamily="34" charset="0"/>
              </a:rPr>
              <a:t>the page tables </a:t>
            </a:r>
          </a:p>
          <a:p>
            <a:pPr lvl="1">
              <a:lnSpc>
                <a:spcPct val="90000"/>
              </a:lnSpc>
            </a:pPr>
            <a:r>
              <a:rPr lang="en-US" sz="1969" dirty="0">
                <a:cs typeface="Calibri" panose="020F0502020204030204" pitchFamily="34" charset="0"/>
              </a:rPr>
              <a:t>Creates multiple levels of page tables; outer level “page directory”</a:t>
            </a:r>
          </a:p>
          <a:p>
            <a:pPr lvl="1">
              <a:lnSpc>
                <a:spcPct val="90000"/>
              </a:lnSpc>
            </a:pPr>
            <a:r>
              <a:rPr lang="en-US" sz="1969" dirty="0">
                <a:cs typeface="Calibri" panose="020F0502020204030204" pitchFamily="34" charset="0"/>
              </a:rPr>
              <a:t>Only allocate page tables for pages in use</a:t>
            </a:r>
          </a:p>
          <a:p>
            <a:pPr lvl="1">
              <a:lnSpc>
                <a:spcPct val="90000"/>
              </a:lnSpc>
            </a:pPr>
            <a:r>
              <a:rPr lang="en-US" sz="1969" dirty="0">
                <a:cs typeface="Calibri" panose="020F0502020204030204" pitchFamily="34" charset="0"/>
              </a:rPr>
              <a:t>Used in x86 architectures (hardware can walk known structure)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1060421" y="3259327"/>
            <a:ext cx="19050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 page</a:t>
            </a:r>
            <a:br>
              <a:rPr lang="en-US" sz="1828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28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(8 bits)</a:t>
            </a: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2965421" y="3259327"/>
            <a:ext cx="22098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page</a:t>
            </a:r>
            <a:br>
              <a:rPr lang="en-US" sz="1828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28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(10 bits)</a:t>
            </a:r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5175221" y="3259327"/>
            <a:ext cx="3352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 offset (12 bits)</a:t>
            </a:r>
          </a:p>
        </p:txBody>
      </p:sp>
      <p:sp>
        <p:nvSpPr>
          <p:cNvPr id="186379" name="Text Box 11"/>
          <p:cNvSpPr txBox="1">
            <a:spLocks noChangeArrowheads="1"/>
          </p:cNvSpPr>
          <p:nvPr/>
        </p:nvSpPr>
        <p:spPr bwMode="auto">
          <a:xfrm>
            <a:off x="1203729" y="2913252"/>
            <a:ext cx="1626341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828" dirty="0">
                <a:latin typeface="Calibri" panose="020F0502020204030204" pitchFamily="34" charset="0"/>
                <a:cs typeface="Calibri" panose="020F0502020204030204" pitchFamily="34" charset="0"/>
              </a:rPr>
              <a:t>30-bit address:</a:t>
            </a:r>
          </a:p>
        </p:txBody>
      </p:sp>
      <p:sp>
        <p:nvSpPr>
          <p:cNvPr id="186380" name="Rectangle 12"/>
          <p:cNvSpPr>
            <a:spLocks noChangeArrowheads="1"/>
          </p:cNvSpPr>
          <p:nvPr/>
        </p:nvSpPr>
        <p:spPr bwMode="auto">
          <a:xfrm>
            <a:off x="3803621" y="4478527"/>
            <a:ext cx="1828800" cy="1600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382" name="Rectangle 14"/>
          <p:cNvSpPr>
            <a:spLocks noChangeArrowheads="1"/>
          </p:cNvSpPr>
          <p:nvPr/>
        </p:nvSpPr>
        <p:spPr bwMode="auto">
          <a:xfrm>
            <a:off x="7080222" y="3945127"/>
            <a:ext cx="7620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383" name="Line 15"/>
          <p:cNvSpPr>
            <a:spLocks noChangeShapeType="1"/>
          </p:cNvSpPr>
          <p:nvPr/>
        </p:nvSpPr>
        <p:spPr bwMode="auto">
          <a:xfrm>
            <a:off x="3803621" y="4707127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384" name="Line 16"/>
          <p:cNvSpPr>
            <a:spLocks noChangeShapeType="1"/>
          </p:cNvSpPr>
          <p:nvPr/>
        </p:nvSpPr>
        <p:spPr bwMode="auto">
          <a:xfrm>
            <a:off x="3803621" y="4935727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385" name="Line 17"/>
          <p:cNvSpPr>
            <a:spLocks noChangeShapeType="1"/>
          </p:cNvSpPr>
          <p:nvPr/>
        </p:nvSpPr>
        <p:spPr bwMode="auto">
          <a:xfrm>
            <a:off x="3803621" y="5164327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386" name="Line 18"/>
          <p:cNvSpPr>
            <a:spLocks noChangeShapeType="1"/>
          </p:cNvSpPr>
          <p:nvPr/>
        </p:nvSpPr>
        <p:spPr bwMode="auto">
          <a:xfrm>
            <a:off x="3803621" y="5392927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387" name="Line 19"/>
          <p:cNvSpPr>
            <a:spLocks noChangeShapeType="1"/>
          </p:cNvSpPr>
          <p:nvPr/>
        </p:nvSpPr>
        <p:spPr bwMode="auto">
          <a:xfrm>
            <a:off x="3803621" y="5621527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388" name="Line 20"/>
          <p:cNvSpPr>
            <a:spLocks noChangeShapeType="1"/>
          </p:cNvSpPr>
          <p:nvPr/>
        </p:nvSpPr>
        <p:spPr bwMode="auto">
          <a:xfrm>
            <a:off x="3803621" y="5850127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389" name="Freeform 21"/>
          <p:cNvSpPr>
            <a:spLocks/>
          </p:cNvSpPr>
          <p:nvPr/>
        </p:nvSpPr>
        <p:spPr bwMode="auto">
          <a:xfrm>
            <a:off x="679421" y="3640328"/>
            <a:ext cx="457200" cy="1524000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0" y="0"/>
              </a:cxn>
              <a:cxn ang="0">
                <a:pos x="0" y="960"/>
              </a:cxn>
              <a:cxn ang="0">
                <a:pos x="288" y="960"/>
              </a:cxn>
            </a:cxnLst>
            <a:rect l="0" t="0" r="r" b="b"/>
            <a:pathLst>
              <a:path w="288" h="960">
                <a:moveTo>
                  <a:pt x="240" y="0"/>
                </a:moveTo>
                <a:lnTo>
                  <a:pt x="0" y="0"/>
                </a:lnTo>
                <a:lnTo>
                  <a:pt x="0" y="960"/>
                </a:lnTo>
                <a:lnTo>
                  <a:pt x="288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390" name="Rectangle 22"/>
          <p:cNvSpPr>
            <a:spLocks noChangeArrowheads="1"/>
          </p:cNvSpPr>
          <p:nvPr/>
        </p:nvSpPr>
        <p:spPr bwMode="auto">
          <a:xfrm>
            <a:off x="374621" y="5926327"/>
            <a:ext cx="1905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406" dirty="0">
                <a:latin typeface="Calibri" panose="020F0502020204030204" pitchFamily="34" charset="0"/>
                <a:cs typeface="Calibri" panose="020F0502020204030204" pitchFamily="34" charset="0"/>
              </a:rPr>
              <a:t>base of page directory</a:t>
            </a:r>
          </a:p>
        </p:txBody>
      </p:sp>
      <p:sp>
        <p:nvSpPr>
          <p:cNvPr id="186395" name="Freeform 27"/>
          <p:cNvSpPr>
            <a:spLocks/>
          </p:cNvSpPr>
          <p:nvPr/>
        </p:nvSpPr>
        <p:spPr bwMode="auto">
          <a:xfrm flipV="1">
            <a:off x="2959071" y="4478527"/>
            <a:ext cx="84455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" y="0"/>
              </a:cxn>
              <a:cxn ang="0">
                <a:pos x="240" y="624"/>
              </a:cxn>
              <a:cxn ang="0">
                <a:pos x="532" y="636"/>
              </a:cxn>
            </a:cxnLst>
            <a:rect l="0" t="0" r="r" b="b"/>
            <a:pathLst>
              <a:path w="532" h="636">
                <a:moveTo>
                  <a:pt x="0" y="0"/>
                </a:moveTo>
                <a:lnTo>
                  <a:pt x="240" y="0"/>
                </a:lnTo>
                <a:lnTo>
                  <a:pt x="240" y="624"/>
                </a:lnTo>
                <a:cubicBezTo>
                  <a:pt x="337" y="628"/>
                  <a:pt x="434" y="632"/>
                  <a:pt x="532" y="63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396" name="Freeform 28"/>
          <p:cNvSpPr>
            <a:spLocks/>
          </p:cNvSpPr>
          <p:nvPr/>
        </p:nvSpPr>
        <p:spPr bwMode="auto">
          <a:xfrm>
            <a:off x="374621" y="4173727"/>
            <a:ext cx="762000" cy="1752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0" y="0"/>
              </a:cxn>
              <a:cxn ang="0">
                <a:pos x="288" y="0"/>
              </a:cxn>
            </a:cxnLst>
            <a:rect l="0" t="0" r="r" b="b"/>
            <a:pathLst>
              <a:path w="288" h="144">
                <a:moveTo>
                  <a:pt x="0" y="144"/>
                </a:moveTo>
                <a:lnTo>
                  <a:pt x="0" y="0"/>
                </a:lnTo>
                <a:lnTo>
                  <a:pt x="288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404" name="Rectangle 36"/>
          <p:cNvSpPr>
            <a:spLocks noChangeArrowheads="1"/>
          </p:cNvSpPr>
          <p:nvPr/>
        </p:nvSpPr>
        <p:spPr bwMode="auto">
          <a:xfrm>
            <a:off x="1136621" y="4097527"/>
            <a:ext cx="1828800" cy="1600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405" name="Line 37"/>
          <p:cNvSpPr>
            <a:spLocks noChangeShapeType="1"/>
          </p:cNvSpPr>
          <p:nvPr/>
        </p:nvSpPr>
        <p:spPr bwMode="auto">
          <a:xfrm>
            <a:off x="1136621" y="4326127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406" name="Line 38"/>
          <p:cNvSpPr>
            <a:spLocks noChangeShapeType="1"/>
          </p:cNvSpPr>
          <p:nvPr/>
        </p:nvSpPr>
        <p:spPr bwMode="auto">
          <a:xfrm>
            <a:off x="1136621" y="4554727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407" name="Line 39"/>
          <p:cNvSpPr>
            <a:spLocks noChangeShapeType="1"/>
          </p:cNvSpPr>
          <p:nvPr/>
        </p:nvSpPr>
        <p:spPr bwMode="auto">
          <a:xfrm>
            <a:off x="1136621" y="4783327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408" name="Line 40"/>
          <p:cNvSpPr>
            <a:spLocks noChangeShapeType="1"/>
          </p:cNvSpPr>
          <p:nvPr/>
        </p:nvSpPr>
        <p:spPr bwMode="auto">
          <a:xfrm>
            <a:off x="1136621" y="5011927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409" name="Line 41"/>
          <p:cNvSpPr>
            <a:spLocks noChangeShapeType="1"/>
          </p:cNvSpPr>
          <p:nvPr/>
        </p:nvSpPr>
        <p:spPr bwMode="auto">
          <a:xfrm>
            <a:off x="1136621" y="5240527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410" name="Line 42"/>
          <p:cNvSpPr>
            <a:spLocks noChangeShapeType="1"/>
          </p:cNvSpPr>
          <p:nvPr/>
        </p:nvSpPr>
        <p:spPr bwMode="auto">
          <a:xfrm>
            <a:off x="1136621" y="5469127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412" name="Freeform 44"/>
          <p:cNvSpPr>
            <a:spLocks/>
          </p:cNvSpPr>
          <p:nvPr/>
        </p:nvSpPr>
        <p:spPr bwMode="auto">
          <a:xfrm>
            <a:off x="3498821" y="3716527"/>
            <a:ext cx="304800" cy="1143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0"/>
              </a:cxn>
              <a:cxn ang="0">
                <a:pos x="192" y="720"/>
              </a:cxn>
            </a:cxnLst>
            <a:rect l="0" t="0" r="r" b="b"/>
            <a:pathLst>
              <a:path w="192" h="720">
                <a:moveTo>
                  <a:pt x="0" y="0"/>
                </a:moveTo>
                <a:lnTo>
                  <a:pt x="0" y="720"/>
                </a:lnTo>
                <a:lnTo>
                  <a:pt x="192" y="72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413" name="Line 45"/>
          <p:cNvSpPr>
            <a:spLocks noChangeShapeType="1"/>
          </p:cNvSpPr>
          <p:nvPr/>
        </p:nvSpPr>
        <p:spPr bwMode="auto">
          <a:xfrm flipV="1">
            <a:off x="5632421" y="4402327"/>
            <a:ext cx="1447800" cy="45720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414" name="Line 46"/>
          <p:cNvSpPr>
            <a:spLocks noChangeShapeType="1"/>
          </p:cNvSpPr>
          <p:nvPr/>
        </p:nvSpPr>
        <p:spPr bwMode="auto">
          <a:xfrm>
            <a:off x="7080221" y="4402327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415" name="Line 47"/>
          <p:cNvSpPr>
            <a:spLocks noChangeShapeType="1"/>
          </p:cNvSpPr>
          <p:nvPr/>
        </p:nvSpPr>
        <p:spPr bwMode="auto">
          <a:xfrm>
            <a:off x="7080221" y="4859527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416" name="Line 48"/>
          <p:cNvSpPr>
            <a:spLocks noChangeShapeType="1"/>
          </p:cNvSpPr>
          <p:nvPr/>
        </p:nvSpPr>
        <p:spPr bwMode="auto">
          <a:xfrm>
            <a:off x="7080221" y="5316727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417" name="Line 49"/>
          <p:cNvSpPr>
            <a:spLocks noChangeShapeType="1"/>
          </p:cNvSpPr>
          <p:nvPr/>
        </p:nvSpPr>
        <p:spPr bwMode="auto">
          <a:xfrm>
            <a:off x="7080221" y="5773927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508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322920" y="236700"/>
            <a:ext cx="7591425" cy="762000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Quiz: Multilevel </a:t>
            </a:r>
          </a:p>
        </p:txBody>
      </p:sp>
      <p:sp>
        <p:nvSpPr>
          <p:cNvPr id="630" name="Shape 630"/>
          <p:cNvSpPr>
            <a:spLocks noGrp="1"/>
          </p:cNvSpPr>
          <p:nvPr>
            <p:ph type="body" idx="4294967295"/>
          </p:nvPr>
        </p:nvSpPr>
        <p:spPr>
          <a:xfrm>
            <a:off x="-108520" y="1462658"/>
            <a:ext cx="1026914" cy="441461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 algn="ctr">
              <a:buNone/>
              <a:defRPr sz="1800">
                <a:solidFill>
                  <a:srgbClr val="000000"/>
                </a:solidFill>
              </a:defRPr>
            </a:pPr>
            <a:r>
              <a:rPr lang="en-US" sz="1758" dirty="0">
                <a:cs typeface="Calibri" panose="020F0502020204030204" pitchFamily="34" charset="0"/>
              </a:rPr>
              <a:t>     </a:t>
            </a:r>
            <a:r>
              <a:rPr sz="1758" dirty="0">
                <a:cs typeface="Calibri" panose="020F0502020204030204" pitchFamily="34" charset="0"/>
              </a:rPr>
              <a:t>P</a:t>
            </a:r>
            <a:r>
              <a:rPr lang="en-US" sz="1758" dirty="0">
                <a:cs typeface="Calibri" panose="020F0502020204030204" pitchFamily="34" charset="0"/>
              </a:rPr>
              <a:t>P</a:t>
            </a:r>
            <a:r>
              <a:rPr sz="1758" dirty="0">
                <a:cs typeface="Calibri" panose="020F0502020204030204" pitchFamily="34" charset="0"/>
              </a:rPr>
              <a:t>N</a:t>
            </a:r>
            <a:br>
              <a:rPr sz="1758" dirty="0">
                <a:cs typeface="Calibri" panose="020F0502020204030204" pitchFamily="34" charset="0"/>
              </a:rPr>
            </a:br>
            <a:r>
              <a:rPr sz="1758" dirty="0">
                <a:cs typeface="Calibri" panose="020F0502020204030204" pitchFamily="34" charset="0"/>
              </a:rPr>
              <a:t>0x3</a:t>
            </a:r>
            <a:br>
              <a:rPr sz="1758" dirty="0">
                <a:cs typeface="Calibri" panose="020F0502020204030204" pitchFamily="34" charset="0"/>
              </a:rPr>
            </a:br>
            <a:r>
              <a:rPr sz="1758" dirty="0">
                <a:cs typeface="Calibri" panose="020F0502020204030204" pitchFamily="34" charset="0"/>
              </a:rPr>
              <a:t> -</a:t>
            </a:r>
            <a:br>
              <a:rPr sz="1758" dirty="0">
                <a:cs typeface="Calibri" panose="020F0502020204030204" pitchFamily="34" charset="0"/>
              </a:rPr>
            </a:br>
            <a:r>
              <a:rPr sz="1758" dirty="0">
                <a:cs typeface="Calibri" panose="020F0502020204030204" pitchFamily="34" charset="0"/>
              </a:rPr>
              <a:t> -</a:t>
            </a:r>
            <a:br>
              <a:rPr sz="1758" dirty="0">
                <a:cs typeface="Calibri" panose="020F0502020204030204" pitchFamily="34" charset="0"/>
              </a:rPr>
            </a:br>
            <a:r>
              <a:rPr sz="1758" dirty="0">
                <a:cs typeface="Calibri" panose="020F0502020204030204" pitchFamily="34" charset="0"/>
              </a:rPr>
              <a:t> -</a:t>
            </a:r>
            <a:br>
              <a:rPr sz="1758" dirty="0">
                <a:cs typeface="Calibri" panose="020F0502020204030204" pitchFamily="34" charset="0"/>
              </a:rPr>
            </a:br>
            <a:r>
              <a:rPr sz="1758" dirty="0">
                <a:cs typeface="Calibri" panose="020F0502020204030204" pitchFamily="34" charset="0"/>
              </a:rPr>
              <a:t> -</a:t>
            </a:r>
            <a:br>
              <a:rPr sz="1758" dirty="0">
                <a:cs typeface="Calibri" panose="020F0502020204030204" pitchFamily="34" charset="0"/>
              </a:rPr>
            </a:br>
            <a:r>
              <a:rPr sz="1758" dirty="0">
                <a:cs typeface="Calibri" panose="020F0502020204030204" pitchFamily="34" charset="0"/>
              </a:rPr>
              <a:t> -</a:t>
            </a:r>
            <a:br>
              <a:rPr sz="1758" dirty="0">
                <a:cs typeface="Calibri" panose="020F0502020204030204" pitchFamily="34" charset="0"/>
              </a:rPr>
            </a:br>
            <a:r>
              <a:rPr sz="1758" dirty="0">
                <a:cs typeface="Calibri" panose="020F0502020204030204" pitchFamily="34" charset="0"/>
              </a:rPr>
              <a:t> -</a:t>
            </a:r>
            <a:br>
              <a:rPr sz="1758" dirty="0">
                <a:cs typeface="Calibri" panose="020F0502020204030204" pitchFamily="34" charset="0"/>
              </a:rPr>
            </a:br>
            <a:r>
              <a:rPr sz="1758" dirty="0">
                <a:cs typeface="Calibri" panose="020F0502020204030204" pitchFamily="34" charset="0"/>
              </a:rPr>
              <a:t> -</a:t>
            </a:r>
            <a:br>
              <a:rPr sz="1758" dirty="0">
                <a:cs typeface="Calibri" panose="020F0502020204030204" pitchFamily="34" charset="0"/>
              </a:rPr>
            </a:br>
            <a:r>
              <a:rPr sz="1758" dirty="0">
                <a:cs typeface="Calibri" panose="020F0502020204030204" pitchFamily="34" charset="0"/>
              </a:rPr>
              <a:t> -</a:t>
            </a:r>
            <a:br>
              <a:rPr sz="1758" dirty="0">
                <a:cs typeface="Calibri" panose="020F0502020204030204" pitchFamily="34" charset="0"/>
              </a:rPr>
            </a:br>
            <a:r>
              <a:rPr sz="1758" dirty="0">
                <a:cs typeface="Calibri" panose="020F0502020204030204" pitchFamily="34" charset="0"/>
              </a:rPr>
              <a:t> -</a:t>
            </a:r>
            <a:endParaRPr lang="en-US" sz="1758" dirty="0">
              <a:cs typeface="Calibri" panose="020F0502020204030204" pitchFamily="34" charset="0"/>
            </a:endParaRPr>
          </a:p>
          <a:p>
            <a:pPr lvl="0" algn="ctr">
              <a:buNone/>
              <a:defRPr sz="1800">
                <a:solidFill>
                  <a:srgbClr val="000000"/>
                </a:solidFill>
              </a:defRPr>
            </a:pPr>
            <a:r>
              <a:rPr lang="en-US" sz="1758" dirty="0">
                <a:cs typeface="Calibri" panose="020F0502020204030204" pitchFamily="34" charset="0"/>
              </a:rPr>
              <a:t>        -</a:t>
            </a:r>
            <a:br>
              <a:rPr sz="1758" dirty="0">
                <a:cs typeface="Calibri" panose="020F0502020204030204" pitchFamily="34" charset="0"/>
              </a:rPr>
            </a:br>
            <a:r>
              <a:rPr sz="1758" dirty="0">
                <a:cs typeface="Calibri" panose="020F0502020204030204" pitchFamily="34" charset="0"/>
              </a:rPr>
              <a:t> -</a:t>
            </a:r>
            <a:br>
              <a:rPr sz="1758" dirty="0">
                <a:cs typeface="Calibri" panose="020F0502020204030204" pitchFamily="34" charset="0"/>
              </a:rPr>
            </a:br>
            <a:r>
              <a:rPr sz="1758" dirty="0">
                <a:cs typeface="Calibri" panose="020F0502020204030204" pitchFamily="34" charset="0"/>
              </a:rPr>
              <a:t> -</a:t>
            </a:r>
            <a:br>
              <a:rPr sz="1758" dirty="0">
                <a:cs typeface="Calibri" panose="020F0502020204030204" pitchFamily="34" charset="0"/>
              </a:rPr>
            </a:br>
            <a:r>
              <a:rPr sz="1758" dirty="0">
                <a:cs typeface="Calibri" panose="020F0502020204030204" pitchFamily="34" charset="0"/>
              </a:rPr>
              <a:t> -</a:t>
            </a:r>
            <a:br>
              <a:rPr sz="1758" dirty="0">
                <a:cs typeface="Calibri" panose="020F0502020204030204" pitchFamily="34" charset="0"/>
              </a:rPr>
            </a:br>
            <a:r>
              <a:rPr sz="1758" dirty="0">
                <a:cs typeface="Calibri" panose="020F0502020204030204" pitchFamily="34" charset="0"/>
              </a:rPr>
              <a:t> -</a:t>
            </a:r>
            <a:br>
              <a:rPr sz="1758" dirty="0">
                <a:cs typeface="Calibri" panose="020F0502020204030204" pitchFamily="34" charset="0"/>
              </a:rPr>
            </a:br>
            <a:r>
              <a:rPr sz="1758" dirty="0">
                <a:cs typeface="Calibri" panose="020F0502020204030204" pitchFamily="34" charset="0"/>
              </a:rPr>
              <a:t> 0x92</a:t>
            </a:r>
          </a:p>
        </p:txBody>
      </p:sp>
      <p:sp>
        <p:nvSpPr>
          <p:cNvPr id="631" name="Shape 631"/>
          <p:cNvSpPr/>
          <p:nvPr/>
        </p:nvSpPr>
        <p:spPr>
          <a:xfrm>
            <a:off x="973113" y="1506172"/>
            <a:ext cx="661515" cy="451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br>
              <a:rPr lang="en-US"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32" name="Shape 632"/>
          <p:cNvSpPr/>
          <p:nvPr/>
        </p:nvSpPr>
        <p:spPr>
          <a:xfrm>
            <a:off x="219767" y="1731147"/>
            <a:ext cx="13797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3" name="Shape 633"/>
          <p:cNvSpPr/>
          <p:nvPr/>
        </p:nvSpPr>
        <p:spPr>
          <a:xfrm>
            <a:off x="191530" y="1117263"/>
            <a:ext cx="1340816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 b="1">
                <a:solidFill>
                  <a:srgbClr val="8881F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 directory</a:t>
            </a:r>
          </a:p>
        </p:txBody>
      </p:sp>
      <p:sp>
        <p:nvSpPr>
          <p:cNvPr id="634" name="Shape 634"/>
          <p:cNvSpPr/>
          <p:nvPr/>
        </p:nvSpPr>
        <p:spPr>
          <a:xfrm>
            <a:off x="2599142" y="1506172"/>
            <a:ext cx="758412" cy="4413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lang="en-US"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0x10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0x23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0x80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0x59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br>
              <a:rPr lang="en-US"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</a:p>
        </p:txBody>
      </p:sp>
      <p:sp>
        <p:nvSpPr>
          <p:cNvPr id="635" name="Shape 635"/>
          <p:cNvSpPr/>
          <p:nvPr/>
        </p:nvSpPr>
        <p:spPr>
          <a:xfrm>
            <a:off x="3402815" y="1506172"/>
            <a:ext cx="661515" cy="4413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br>
              <a:rPr lang="en-US"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636" name="Shape 636"/>
          <p:cNvSpPr/>
          <p:nvPr/>
        </p:nvSpPr>
        <p:spPr>
          <a:xfrm>
            <a:off x="2650231" y="1731146"/>
            <a:ext cx="13797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7" name="Shape 637"/>
          <p:cNvSpPr/>
          <p:nvPr/>
        </p:nvSpPr>
        <p:spPr>
          <a:xfrm>
            <a:off x="2091615" y="1101926"/>
            <a:ext cx="2101987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 b="1">
                <a:solidFill>
                  <a:srgbClr val="8881F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 of PT (@P</a:t>
            </a:r>
            <a:r>
              <a:rPr lang="en-US" sz="1687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1687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N:0x3)</a:t>
            </a:r>
          </a:p>
        </p:txBody>
      </p:sp>
      <p:sp>
        <p:nvSpPr>
          <p:cNvPr id="638" name="Shape 638"/>
          <p:cNvSpPr/>
          <p:nvPr/>
        </p:nvSpPr>
        <p:spPr>
          <a:xfrm>
            <a:off x="5279123" y="1506172"/>
            <a:ext cx="758412" cy="4413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br>
              <a:rPr lang="en-US"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0x55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0x45</a:t>
            </a:r>
          </a:p>
        </p:txBody>
      </p:sp>
      <p:sp>
        <p:nvSpPr>
          <p:cNvPr id="639" name="Shape 639"/>
          <p:cNvSpPr/>
          <p:nvPr/>
        </p:nvSpPr>
        <p:spPr>
          <a:xfrm>
            <a:off x="6082795" y="1506172"/>
            <a:ext cx="661515" cy="4413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br>
              <a:rPr lang="en-US"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b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75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40" name="Shape 640"/>
          <p:cNvSpPr/>
          <p:nvPr/>
        </p:nvSpPr>
        <p:spPr>
          <a:xfrm>
            <a:off x="5230094" y="1731146"/>
            <a:ext cx="13797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1" name="Shape 641"/>
          <p:cNvSpPr/>
          <p:nvPr/>
        </p:nvSpPr>
        <p:spPr>
          <a:xfrm>
            <a:off x="4867413" y="1101021"/>
            <a:ext cx="2210991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 b="1">
                <a:solidFill>
                  <a:srgbClr val="8881F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 of PT (@P</a:t>
            </a:r>
            <a:r>
              <a:rPr lang="en-US" sz="1687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1687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N:0x92)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21067" y="2296161"/>
            <a:ext cx="22746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translate 0x01ABC</a:t>
            </a:r>
          </a:p>
          <a:p>
            <a:endParaRPr lang="en-US" baseline="30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aseline="30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66329" y="6192541"/>
            <a:ext cx="19050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406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 page</a:t>
            </a:r>
            <a:br>
              <a:rPr lang="en-US" sz="1406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6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(4 bits)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671329" y="6192541"/>
            <a:ext cx="22098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406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page</a:t>
            </a:r>
            <a:br>
              <a:rPr lang="en-US" sz="1406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6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(4 bits)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4881129" y="6192541"/>
            <a:ext cx="3352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 offset (12 bits)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909637" y="5846467"/>
            <a:ext cx="1626341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828" dirty="0">
                <a:latin typeface="Calibri" panose="020F0502020204030204" pitchFamily="34" charset="0"/>
                <a:cs typeface="Calibri" panose="020F0502020204030204" pitchFamily="34" charset="0"/>
              </a:rPr>
              <a:t>20-bit address:</a:t>
            </a:r>
          </a:p>
        </p:txBody>
      </p:sp>
      <p:sp>
        <p:nvSpPr>
          <p:cNvPr id="20" name="Line 37"/>
          <p:cNvSpPr>
            <a:spLocks noChangeShapeType="1"/>
          </p:cNvSpPr>
          <p:nvPr/>
        </p:nvSpPr>
        <p:spPr bwMode="auto">
          <a:xfrm>
            <a:off x="842529" y="7259342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18035" y="4359139"/>
            <a:ext cx="17563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translate 0xFEED0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48367" y="3236991"/>
            <a:ext cx="17034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translate 0x00000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48118" y="2643200"/>
            <a:ext cx="1928092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</a:t>
            </a:r>
            <a:r>
              <a:rPr lang="en-US" sz="168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0,PT 1: 0x23ABC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0301" y="3648638"/>
            <a:ext cx="1937710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</a:t>
            </a:r>
            <a:r>
              <a:rPr lang="en-US" sz="168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0, PT 0: 0x10000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48367" y="4807526"/>
            <a:ext cx="1930465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</a:t>
            </a:r>
            <a:r>
              <a:rPr lang="en-US" sz="168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F, PT E: 0x55ED0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770592-C579-B849-BA45-57267FE59FDB}"/>
              </a:ext>
            </a:extLst>
          </p:cNvPr>
          <p:cNvCxnSpPr/>
          <p:nvPr/>
        </p:nvCxnSpPr>
        <p:spPr bwMode="auto">
          <a:xfrm>
            <a:off x="1403648" y="1844824"/>
            <a:ext cx="1119609" cy="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EA9D31-8C9F-C449-AAC2-0BC28309F143}"/>
              </a:ext>
            </a:extLst>
          </p:cNvPr>
          <p:cNvCxnSpPr>
            <a:cxnSpLocks/>
          </p:cNvCxnSpPr>
          <p:nvPr/>
        </p:nvCxnSpPr>
        <p:spPr bwMode="auto">
          <a:xfrm flipV="1">
            <a:off x="1403648" y="1844824"/>
            <a:ext cx="3600400" cy="3744416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164086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8583" y="62754"/>
            <a:ext cx="8750560" cy="1283167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Quiz: Address Format for Multilevel Paging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103" y="2310651"/>
            <a:ext cx="7871849" cy="42973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cs typeface="Calibri" panose="020F0502020204030204" pitchFamily="34" charset="0"/>
              </a:rPr>
              <a:t>How should logical address be structured?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How many bits for each paging level?</a:t>
            </a:r>
          </a:p>
          <a:p>
            <a:r>
              <a:rPr lang="en-US" dirty="0">
                <a:cs typeface="Calibri" panose="020F0502020204030204" pitchFamily="34" charset="0"/>
              </a:rPr>
              <a:t>Goal?  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Each page table fits </a:t>
            </a:r>
            <a:r>
              <a:rPr lang="en-US" dirty="0">
                <a:solidFill>
                  <a:srgbClr val="0070C0"/>
                </a:solidFill>
                <a:cs typeface="Calibri" panose="020F0502020204030204" pitchFamily="34" charset="0"/>
              </a:rPr>
              <a:t>within a page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PTE size * number PTE = page size</a:t>
            </a:r>
          </a:p>
          <a:p>
            <a:pPr lvl="2"/>
            <a:r>
              <a:rPr lang="en-US" dirty="0">
                <a:cs typeface="Calibri" panose="020F0502020204030204" pitchFamily="34" charset="0"/>
              </a:rPr>
              <a:t>Assume PTE size = 4 bytes</a:t>
            </a:r>
          </a:p>
          <a:p>
            <a:pPr lvl="2"/>
            <a:r>
              <a:rPr lang="en-US" dirty="0">
                <a:cs typeface="Calibri" panose="020F0502020204030204" pitchFamily="34" charset="0"/>
              </a:rPr>
              <a:t>Page size = 2^12 bytes = 4KB</a:t>
            </a:r>
          </a:p>
          <a:p>
            <a:pPr lvl="2"/>
            <a:r>
              <a:rPr lang="en-US" dirty="0">
                <a:cs typeface="Calibri" panose="020F0502020204030204" pitchFamily="34" charset="0"/>
              </a:rPr>
              <a:t>2^2 bytes *  number PTE = 2^12 bytes</a:t>
            </a:r>
          </a:p>
          <a:p>
            <a:pPr lvl="2"/>
            <a:r>
              <a:rPr lang="en-US" dirty="0" err="1">
                <a:cs typeface="Calibri" panose="020F0502020204030204" pitchFamily="34" charset="0"/>
                <a:sym typeface="Wingdings"/>
              </a:rPr>
              <a:t></a:t>
            </a:r>
            <a:r>
              <a:rPr lang="en-US" dirty="0">
                <a:cs typeface="Calibri" panose="020F0502020204030204" pitchFamily="34" charset="0"/>
                <a:sym typeface="Wingdings"/>
              </a:rPr>
              <a:t> </a:t>
            </a:r>
            <a:r>
              <a:rPr lang="en-US" dirty="0">
                <a:cs typeface="Calibri" panose="020F0502020204030204" pitchFamily="34" charset="0"/>
              </a:rPr>
              <a:t>number PTE = </a:t>
            </a:r>
            <a:r>
              <a:rPr lang="en-US" dirty="0">
                <a:solidFill>
                  <a:srgbClr val="0070C0"/>
                </a:solidFill>
                <a:cs typeface="Calibri" panose="020F0502020204030204" pitchFamily="34" charset="0"/>
              </a:rPr>
              <a:t>2^10</a:t>
            </a:r>
          </a:p>
          <a:p>
            <a:pPr lvl="1"/>
            <a:r>
              <a:rPr lang="en-US" dirty="0" err="1">
                <a:cs typeface="Calibri" panose="020F0502020204030204" pitchFamily="34" charset="0"/>
                <a:sym typeface="Wingdings"/>
              </a:rPr>
              <a:t></a:t>
            </a:r>
            <a:r>
              <a:rPr lang="en-US" dirty="0">
                <a:cs typeface="Calibri" panose="020F0502020204030204" pitchFamily="34" charset="0"/>
                <a:sym typeface="Wingdings"/>
              </a:rPr>
              <a:t> </a:t>
            </a:r>
            <a:r>
              <a:rPr lang="en-US" dirty="0">
                <a:cs typeface="Calibri" panose="020F0502020204030204" pitchFamily="34" charset="0"/>
              </a:rPr>
              <a:t># bits for selecting </a:t>
            </a:r>
            <a:r>
              <a:rPr lang="en-US" dirty="0">
                <a:solidFill>
                  <a:srgbClr val="0070C0"/>
                </a:solidFill>
                <a:cs typeface="Calibri" panose="020F0502020204030204" pitchFamily="34" charset="0"/>
              </a:rPr>
              <a:t>inner page </a:t>
            </a:r>
            <a:r>
              <a:rPr lang="en-US" dirty="0">
                <a:cs typeface="Calibri" panose="020F0502020204030204" pitchFamily="34" charset="0"/>
              </a:rPr>
              <a:t>= </a:t>
            </a:r>
            <a:r>
              <a:rPr lang="en-US" dirty="0">
                <a:solidFill>
                  <a:srgbClr val="0070C0"/>
                </a:solidFill>
                <a:cs typeface="Calibri" panose="020F0502020204030204" pitchFamily="34" charset="0"/>
              </a:rPr>
              <a:t>10</a:t>
            </a:r>
          </a:p>
          <a:p>
            <a:r>
              <a:rPr lang="en-US" dirty="0">
                <a:cs typeface="Calibri" panose="020F0502020204030204" pitchFamily="34" charset="0"/>
              </a:rPr>
              <a:t>Remaining bits for </a:t>
            </a:r>
            <a:r>
              <a:rPr lang="en-US" dirty="0">
                <a:solidFill>
                  <a:srgbClr val="0070C0"/>
                </a:solidFill>
                <a:cs typeface="Calibri" panose="020F0502020204030204" pitchFamily="34" charset="0"/>
              </a:rPr>
              <a:t>outer page</a:t>
            </a:r>
            <a:r>
              <a:rPr lang="en-US" dirty="0">
                <a:cs typeface="Calibri" panose="020F0502020204030204" pitchFamily="34" charset="0"/>
              </a:rPr>
              <a:t>: 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30 – 10 – 12 = </a:t>
            </a:r>
            <a:r>
              <a:rPr lang="en-US" dirty="0">
                <a:solidFill>
                  <a:srgbClr val="0070C0"/>
                </a:solidFill>
                <a:cs typeface="Calibri" panose="020F0502020204030204" pitchFamily="34" charset="0"/>
              </a:rPr>
              <a:t>8</a:t>
            </a:r>
            <a:r>
              <a:rPr lang="en-US" dirty="0">
                <a:cs typeface="Calibri" panose="020F0502020204030204" pitchFamily="34" charset="0"/>
              </a:rPr>
              <a:t> bits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91104" y="1691996"/>
            <a:ext cx="19050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 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96104" y="1691996"/>
            <a:ext cx="22098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page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605904" y="1691996"/>
            <a:ext cx="3352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 offset (12 bits)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34411" y="1345921"/>
            <a:ext cx="1626341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828" dirty="0">
                <a:latin typeface="Calibri" panose="020F0502020204030204" pitchFamily="34" charset="0"/>
                <a:cs typeface="Calibri" panose="020F0502020204030204" pitchFamily="34" charset="0"/>
              </a:rPr>
              <a:t>30-bit address:</a:t>
            </a:r>
          </a:p>
        </p:txBody>
      </p:sp>
    </p:spTree>
    <p:extLst>
      <p:ext uri="{BB962C8B-B14F-4D97-AF65-F5344CB8AC3E}">
        <p14:creationId xmlns:p14="http://schemas.microsoft.com/office/powerpoint/2010/main" val="107102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Disadvantages of Paging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359" y="1828801"/>
            <a:ext cx="8661267" cy="4297363"/>
          </a:xfrm>
        </p:spPr>
        <p:txBody>
          <a:bodyPr>
            <a:normAutofit/>
          </a:bodyPr>
          <a:lstStyle/>
          <a:p>
            <a:pPr marL="361639" indent="-361639">
              <a:lnSpc>
                <a:spcPct val="90000"/>
              </a:lnSpc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Additional memory reference </a:t>
            </a:r>
            <a:r>
              <a:rPr lang="en-US" dirty="0"/>
              <a:t>to look up in page table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Very inefficient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Page table must be stored in memory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MMU stores only base address of page table</a:t>
            </a:r>
          </a:p>
          <a:p>
            <a:pPr lvl="1">
              <a:lnSpc>
                <a:spcPct val="90000"/>
              </a:lnSpc>
            </a:pPr>
            <a:r>
              <a:rPr lang="en-US" sz="1969" b="1" dirty="0"/>
              <a:t>Avoid extra memory reference for lookup with </a:t>
            </a:r>
            <a:r>
              <a:rPr lang="en-US" sz="1969" b="1" dirty="0">
                <a:solidFill>
                  <a:srgbClr val="0070C0"/>
                </a:solidFill>
              </a:rPr>
              <a:t>TLBs</a:t>
            </a:r>
          </a:p>
          <a:p>
            <a:pPr lvl="1">
              <a:lnSpc>
                <a:spcPct val="90000"/>
              </a:lnSpc>
            </a:pPr>
            <a:endParaRPr lang="en-US" sz="1969" b="1" dirty="0"/>
          </a:p>
          <a:p>
            <a:pPr marL="361639" indent="-361639">
              <a:lnSpc>
                <a:spcPct val="90000"/>
              </a:lnSpc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Storage</a:t>
            </a:r>
            <a:r>
              <a:rPr lang="en-US" dirty="0"/>
              <a:t> for page tables may be </a:t>
            </a:r>
            <a:r>
              <a:rPr lang="en-US" dirty="0">
                <a:solidFill>
                  <a:srgbClr val="0070C0"/>
                </a:solidFill>
              </a:rPr>
              <a:t>substantial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Simple page table: Requires PTE for all pages in address space</a:t>
            </a:r>
          </a:p>
          <a:p>
            <a:pPr lvl="2">
              <a:lnSpc>
                <a:spcPct val="90000"/>
              </a:lnSpc>
            </a:pPr>
            <a:r>
              <a:rPr lang="en-US" sz="1828" dirty="0">
                <a:solidFill>
                  <a:srgbClr val="0070C0"/>
                </a:solidFill>
              </a:rPr>
              <a:t>Entry needed even if page is not allocated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Problematic with dynamic stack and heap within address space</a:t>
            </a:r>
          </a:p>
        </p:txBody>
      </p:sp>
    </p:spTree>
    <p:extLst>
      <p:ext uri="{BB962C8B-B14F-4D97-AF65-F5344CB8AC3E}">
        <p14:creationId xmlns:p14="http://schemas.microsoft.com/office/powerpoint/2010/main" val="1232692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  <a:cs typeface="Calibri" panose="020F0502020204030204" pitchFamily="34" charset="0"/>
              </a:rPr>
              <a:t>Problem with 2 levels?</a:t>
            </a:r>
            <a:endParaRPr sz="3600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654" name="Shape 654"/>
          <p:cNvSpPr>
            <a:spLocks noGrp="1"/>
          </p:cNvSpPr>
          <p:nvPr>
            <p:ph type="body" idx="4294967295"/>
          </p:nvPr>
        </p:nvSpPr>
        <p:spPr>
          <a:xfrm>
            <a:off x="156260" y="1497537"/>
            <a:ext cx="7804547" cy="2146057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333333"/>
                </a:solidFill>
                <a:cs typeface="Calibri" panose="020F0502020204030204" pitchFamily="34" charset="0"/>
              </a:rPr>
              <a:t>Problem: page directories </a:t>
            </a:r>
            <a:r>
              <a:rPr lang="en-US" sz="2531" dirty="0">
                <a:solidFill>
                  <a:srgbClr val="333333"/>
                </a:solidFill>
                <a:cs typeface="Calibri" panose="020F0502020204030204" pitchFamily="34" charset="0"/>
              </a:rPr>
              <a:t>(outer level) </a:t>
            </a:r>
            <a:r>
              <a:rPr sz="2531" dirty="0">
                <a:solidFill>
                  <a:srgbClr val="333333"/>
                </a:solidFill>
                <a:cs typeface="Calibri" panose="020F0502020204030204" pitchFamily="34" charset="0"/>
              </a:rPr>
              <a:t>may not fit in a page</a:t>
            </a:r>
            <a:endParaRPr lang="en-US" sz="2531" dirty="0">
              <a:solidFill>
                <a:srgbClr val="333333"/>
              </a:solidFill>
              <a:cs typeface="Calibri" panose="020F0502020204030204" pitchFamily="34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sz="2531" dirty="0">
              <a:solidFill>
                <a:srgbClr val="333333"/>
              </a:solidFill>
              <a:cs typeface="Calibri" panose="020F0502020204030204" pitchFamily="34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333333"/>
                </a:solidFill>
                <a:cs typeface="Calibri" panose="020F0502020204030204" pitchFamily="34" charset="0"/>
              </a:rPr>
              <a:t>Solution: </a:t>
            </a:r>
            <a:endParaRPr lang="en-US" sz="2531" dirty="0">
              <a:solidFill>
                <a:srgbClr val="333333"/>
              </a:solidFill>
              <a:cs typeface="Calibri" panose="020F0502020204030204" pitchFamily="34" charset="0"/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320" dirty="0">
                <a:solidFill>
                  <a:srgbClr val="0070C0"/>
                </a:solidFill>
                <a:cs typeface="Calibri" panose="020F0502020204030204" pitchFamily="34" charset="0"/>
              </a:rPr>
              <a:t>S</a:t>
            </a:r>
            <a:r>
              <a:rPr sz="2320" dirty="0">
                <a:solidFill>
                  <a:srgbClr val="0070C0"/>
                </a:solidFill>
                <a:cs typeface="Calibri" panose="020F0502020204030204" pitchFamily="34" charset="0"/>
              </a:rPr>
              <a:t>plit page directories </a:t>
            </a:r>
            <a:r>
              <a:rPr sz="2320" dirty="0">
                <a:solidFill>
                  <a:srgbClr val="333333"/>
                </a:solidFill>
                <a:cs typeface="Calibri" panose="020F0502020204030204" pitchFamily="34" charset="0"/>
              </a:rPr>
              <a:t>into pieces</a:t>
            </a:r>
            <a:endParaRPr lang="en-US" sz="2320" dirty="0">
              <a:solidFill>
                <a:srgbClr val="333333"/>
              </a:solidFill>
              <a:cs typeface="Calibri" panose="020F0502020204030204" pitchFamily="34" charset="0"/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320" dirty="0">
                <a:solidFill>
                  <a:srgbClr val="333333"/>
                </a:solidFill>
                <a:cs typeface="Calibri" panose="020F0502020204030204" pitchFamily="34" charset="0"/>
              </a:rPr>
              <a:t>Use another page dir to refer to the page dir pieces.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5EF100-C54F-A841-9A94-3B788DF9CEDB}"/>
              </a:ext>
            </a:extLst>
          </p:cNvPr>
          <p:cNvGrpSpPr/>
          <p:nvPr/>
        </p:nvGrpSpPr>
        <p:grpSpPr>
          <a:xfrm>
            <a:off x="156260" y="3691513"/>
            <a:ext cx="7512084" cy="1642121"/>
            <a:chOff x="156260" y="3691513"/>
            <a:chExt cx="7512084" cy="1642121"/>
          </a:xfrm>
        </p:grpSpPr>
        <p:sp>
          <p:nvSpPr>
            <p:cNvPr id="4" name="Shape 658"/>
            <p:cNvSpPr/>
            <p:nvPr/>
          </p:nvSpPr>
          <p:spPr>
            <a:xfrm>
              <a:off x="3227435" y="4092865"/>
              <a:ext cx="1093137" cy="437555"/>
            </a:xfrm>
            <a:prstGeom prst="rect">
              <a:avLst/>
            </a:prstGeom>
            <a:solidFill>
              <a:srgbClr val="00A6AC"/>
            </a:solidFill>
            <a:ln w="254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2600" b="1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/>
              </a:pPr>
              <a:r>
                <a:rPr sz="1828">
                  <a:latin typeface="Calibri" panose="020F0502020204030204" pitchFamily="34" charset="0"/>
                  <a:cs typeface="Calibri" panose="020F0502020204030204" pitchFamily="34" charset="0"/>
                </a:rPr>
                <a:t>PT idx</a:t>
              </a:r>
            </a:p>
          </p:txBody>
        </p:sp>
        <p:sp>
          <p:nvSpPr>
            <p:cNvPr id="23" name="Shape 677"/>
            <p:cNvSpPr/>
            <p:nvPr/>
          </p:nvSpPr>
          <p:spPr>
            <a:xfrm>
              <a:off x="4316710" y="4092865"/>
              <a:ext cx="3185175" cy="437555"/>
            </a:xfrm>
            <a:prstGeom prst="rect">
              <a:avLst/>
            </a:prstGeom>
            <a:solidFill>
              <a:srgbClr val="5747C1"/>
            </a:solidFill>
            <a:ln w="254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2600" b="1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/>
              </a:pPr>
              <a:r>
                <a:rPr sz="1828">
                  <a:latin typeface="Calibri" panose="020F0502020204030204" pitchFamily="34" charset="0"/>
                  <a:cs typeface="Calibri" panose="020F0502020204030204" pitchFamily="34" charset="0"/>
                </a:rPr>
                <a:t>OFFSET</a:t>
              </a:r>
            </a:p>
          </p:txBody>
        </p:sp>
        <p:sp>
          <p:nvSpPr>
            <p:cNvPr id="26" name="Shape 680"/>
            <p:cNvSpPr/>
            <p:nvPr/>
          </p:nvSpPr>
          <p:spPr>
            <a:xfrm>
              <a:off x="2155872" y="4092865"/>
              <a:ext cx="1093137" cy="437555"/>
            </a:xfrm>
            <a:prstGeom prst="rect">
              <a:avLst/>
            </a:prstGeom>
            <a:solidFill>
              <a:srgbClr val="00A6AC"/>
            </a:solidFill>
            <a:ln w="254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2600" b="1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/>
              </a:pPr>
              <a:r>
                <a:rPr sz="1828" dirty="0">
                  <a:latin typeface="Calibri" panose="020F0502020204030204" pitchFamily="34" charset="0"/>
                  <a:cs typeface="Calibri" panose="020F0502020204030204" pitchFamily="34" charset="0"/>
                </a:rPr>
                <a:t>PD </a:t>
              </a:r>
              <a:r>
                <a:rPr sz="1828" dirty="0" err="1">
                  <a:latin typeface="Calibri" panose="020F0502020204030204" pitchFamily="34" charset="0"/>
                  <a:cs typeface="Calibri" panose="020F0502020204030204" pitchFamily="34" charset="0"/>
                </a:rPr>
                <a:t>idx</a:t>
              </a:r>
              <a:r>
                <a:rPr sz="1828" dirty="0">
                  <a:latin typeface="Calibri" panose="020F0502020204030204" pitchFamily="34" charset="0"/>
                  <a:cs typeface="Calibri" panose="020F0502020204030204" pitchFamily="34" charset="0"/>
                </a:rPr>
                <a:t> 1</a:t>
              </a:r>
            </a:p>
          </p:txBody>
        </p:sp>
        <p:sp>
          <p:nvSpPr>
            <p:cNvPr id="27" name="Shape 681"/>
            <p:cNvSpPr/>
            <p:nvPr/>
          </p:nvSpPr>
          <p:spPr>
            <a:xfrm>
              <a:off x="2426471" y="3691513"/>
              <a:ext cx="488916" cy="3534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26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28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VPN</a:t>
              </a:r>
            </a:p>
          </p:txBody>
        </p:sp>
        <p:sp>
          <p:nvSpPr>
            <p:cNvPr id="28" name="Shape 682"/>
            <p:cNvSpPr/>
            <p:nvPr/>
          </p:nvSpPr>
          <p:spPr>
            <a:xfrm>
              <a:off x="2999589" y="3868229"/>
              <a:ext cx="1272255" cy="0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lvl="0">
                <a:defRPr sz="2600"/>
              </a:pPr>
              <a:endParaRPr sz="1828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Shape 683"/>
            <p:cNvSpPr/>
            <p:nvPr/>
          </p:nvSpPr>
          <p:spPr>
            <a:xfrm flipH="1">
              <a:off x="1102429" y="3868229"/>
              <a:ext cx="1282634" cy="0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lvl="0">
                <a:defRPr sz="2600"/>
              </a:pPr>
              <a:endParaRPr sz="1828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Shape 684"/>
            <p:cNvSpPr/>
            <p:nvPr/>
          </p:nvSpPr>
          <p:spPr>
            <a:xfrm>
              <a:off x="1084310" y="4092865"/>
              <a:ext cx="1093137" cy="437555"/>
            </a:xfrm>
            <a:prstGeom prst="rect">
              <a:avLst/>
            </a:prstGeom>
            <a:solidFill>
              <a:srgbClr val="00A6AC"/>
            </a:solidFill>
            <a:ln w="254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2600" b="1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/>
              </a:pPr>
              <a:r>
                <a:rPr sz="1828">
                  <a:latin typeface="Calibri" panose="020F0502020204030204" pitchFamily="34" charset="0"/>
                  <a:cs typeface="Calibri" panose="020F0502020204030204" pitchFamily="34" charset="0"/>
                </a:rPr>
                <a:t>PD idx 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56260" y="4625748"/>
              <a:ext cx="75120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rgbClr val="0070C0"/>
                </a:buClr>
                <a:buFont typeface="Wingdings" pitchFamily="2" charset="2"/>
                <a:buChar char="§"/>
              </a:pPr>
              <a:r>
                <a:rPr lang="en-US" sz="2000" dirty="0">
                  <a:solidFill>
                    <a:srgbClr val="33333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How large is virtual address space with 4 KB pages, 4 byte PTEs, </a:t>
              </a:r>
              <a:br>
                <a:rPr lang="en-US" sz="2000" dirty="0">
                  <a:solidFill>
                    <a:srgbClr val="33333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2000" dirty="0">
                  <a:solidFill>
                    <a:srgbClr val="33333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each page table fits in page given 1, 2, 3 levels?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720022" y="5337354"/>
            <a:ext cx="3948966" cy="39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9" b="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4KB / 4 bytes </a:t>
            </a:r>
            <a:r>
              <a:rPr lang="en-US" sz="1969" b="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</a:t>
            </a:r>
            <a:r>
              <a:rPr lang="en-US" sz="1969" b="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 1K entries per level</a:t>
            </a:r>
            <a:endParaRPr lang="en-US" sz="1969" b="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20023" y="5697198"/>
            <a:ext cx="2855462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b="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level: 1K * 4K = 2^22 = 4 MB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20023" y="6065088"/>
            <a:ext cx="3325141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b="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levels: 1K * 1K * 4K = 2^32 ≈ 4 GB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20022" y="6389412"/>
            <a:ext cx="3778791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b="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levels: 1K * 1K * 1K * 4K = 2^42  ≈ 4 TB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720022" y="2146198"/>
            <a:ext cx="1764546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 page?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3484568" y="2146198"/>
            <a:ext cx="22098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page</a:t>
            </a:r>
          </a:p>
          <a:p>
            <a:pPr algn="ctr"/>
            <a:r>
              <a:rPr lang="en-US" sz="1828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(10 bits)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5694368" y="2146198"/>
            <a:ext cx="3352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 offset (12 bits)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1705296" y="1844824"/>
            <a:ext cx="1626341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828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64-bit address:</a:t>
            </a:r>
          </a:p>
        </p:txBody>
      </p:sp>
    </p:spTree>
    <p:extLst>
      <p:ext uri="{BB962C8B-B14F-4D97-AF65-F5344CB8AC3E}">
        <p14:creationId xmlns:p14="http://schemas.microsoft.com/office/powerpoint/2010/main" val="27152479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" grpId="0" uiExpand="1" build="p"/>
      <p:bldP spid="37" grpId="0"/>
      <p:bldP spid="38" grpId="0"/>
      <p:bldP spid="39" grpId="0"/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body" idx="4294967295"/>
          </p:nvPr>
        </p:nvSpPr>
        <p:spPr>
          <a:xfrm>
            <a:off x="223229" y="1485375"/>
            <a:ext cx="8920771" cy="2500313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  <a:cs typeface="Calibri" panose="020F0502020204030204" pitchFamily="34" charset="0"/>
              </a:rPr>
              <a:t>On TLB miss: l</a:t>
            </a:r>
            <a:r>
              <a:rPr sz="2672" dirty="0">
                <a:solidFill>
                  <a:srgbClr val="333333"/>
                </a:solidFill>
                <a:cs typeface="Calibri" panose="020F0502020204030204" pitchFamily="34" charset="0"/>
              </a:rPr>
              <a:t>ookups </a:t>
            </a:r>
            <a:r>
              <a:rPr lang="en-US" sz="2672" dirty="0">
                <a:solidFill>
                  <a:srgbClr val="333333"/>
                </a:solidFill>
                <a:cs typeface="Calibri" panose="020F0502020204030204" pitchFamily="34" charset="0"/>
              </a:rPr>
              <a:t>with</a:t>
            </a:r>
            <a:r>
              <a:rPr sz="2672" dirty="0">
                <a:solidFill>
                  <a:srgbClr val="333333"/>
                </a:solidFill>
                <a:cs typeface="Calibri" panose="020F0502020204030204" pitchFamily="34" charset="0"/>
              </a:rPr>
              <a:t> </a:t>
            </a:r>
            <a:r>
              <a:rPr lang="en-US" sz="2672" dirty="0">
                <a:solidFill>
                  <a:srgbClr val="333333"/>
                </a:solidFill>
                <a:cs typeface="Calibri" panose="020F0502020204030204" pitchFamily="34" charset="0"/>
              </a:rPr>
              <a:t>more</a:t>
            </a:r>
            <a:r>
              <a:rPr sz="2672" dirty="0">
                <a:solidFill>
                  <a:srgbClr val="333333"/>
                </a:solidFill>
                <a:cs typeface="Calibri" panose="020F0502020204030204" pitchFamily="34" charset="0"/>
              </a:rPr>
              <a:t> levels more expensive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  <a:cs typeface="Calibri" panose="020F0502020204030204" pitchFamily="34" charset="0"/>
              </a:rPr>
              <a:t>How much does a miss cost?  </a:t>
            </a:r>
          </a:p>
        </p:txBody>
      </p:sp>
      <p:sp>
        <p:nvSpPr>
          <p:cNvPr id="4" name="Rectangle 3"/>
          <p:cNvSpPr/>
          <p:nvPr/>
        </p:nvSpPr>
        <p:spPr>
          <a:xfrm>
            <a:off x="325077" y="2627349"/>
            <a:ext cx="849384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0" baseline="30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Assume </a:t>
            </a:r>
            <a:r>
              <a:rPr lang="en-US" b="0" baseline="30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3-level</a:t>
            </a:r>
            <a:r>
              <a:rPr lang="en-US" b="0" baseline="30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page table</a:t>
            </a:r>
          </a:p>
          <a:p>
            <a:pPr algn="l"/>
            <a:r>
              <a:rPr lang="en-US" b="0" baseline="30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Assume 256-byte pages (2^8)</a:t>
            </a:r>
          </a:p>
          <a:p>
            <a:pPr algn="l"/>
            <a:r>
              <a:rPr lang="en-US" b="0" baseline="30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Assume 16-bit addresses</a:t>
            </a:r>
          </a:p>
          <a:p>
            <a:pPr algn="l"/>
            <a:r>
              <a:rPr lang="en-US" b="0" baseline="30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Assume ASID of current process is 211</a:t>
            </a:r>
          </a:p>
          <a:p>
            <a:pPr algn="l"/>
            <a:r>
              <a:rPr lang="en-US" b="0" baseline="30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many physical accesses for each instruction?</a:t>
            </a:r>
            <a:r>
              <a:rPr lang="en-US" b="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baseline="30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(Ignore</a:t>
            </a:r>
            <a:r>
              <a:rPr lang="en-US" b="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baseline="30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previous ops changing TLB)</a:t>
            </a:r>
          </a:p>
          <a:p>
            <a:pPr algn="l">
              <a:lnSpc>
                <a:spcPct val="150000"/>
              </a:lnSpc>
            </a:pPr>
            <a:r>
              <a:rPr lang="en-US" b="0" baseline="30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(a) 0xAA10: </a:t>
            </a:r>
            <a:r>
              <a:rPr lang="en-US" b="0" baseline="300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movl</a:t>
            </a:r>
            <a:r>
              <a:rPr lang="en-US" b="0" baseline="30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(0x1111), %</a:t>
            </a:r>
            <a:r>
              <a:rPr lang="en-US" b="0" baseline="300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</a:t>
            </a:r>
            <a:br>
              <a:rPr lang="en-US" b="0" baseline="30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b="0" baseline="30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0" baseline="300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b="0" baseline="30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(b) 0xBB13: </a:t>
            </a:r>
            <a:r>
              <a:rPr lang="en-US" b="0" baseline="300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addl</a:t>
            </a:r>
            <a:r>
              <a:rPr lang="en-US" b="0" baseline="30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$0x3, %</a:t>
            </a:r>
            <a:r>
              <a:rPr lang="en-US" b="0" baseline="300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</a:t>
            </a:r>
            <a:endParaRPr lang="en-US" b="0" baseline="300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endParaRPr lang="en-US" b="0" baseline="300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0" baseline="30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(c) 0x0519: </a:t>
            </a:r>
            <a:r>
              <a:rPr lang="en-US" b="0" baseline="300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movl</a:t>
            </a:r>
            <a:r>
              <a:rPr lang="en-US" b="0" baseline="30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%</a:t>
            </a:r>
            <a:r>
              <a:rPr lang="en-US" b="0" baseline="300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</a:t>
            </a:r>
            <a:r>
              <a:rPr lang="en-US" b="0" baseline="30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(0xFF10)</a:t>
            </a:r>
            <a:endParaRPr lang="en-US" b="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346262"/>
              </p:ext>
            </p:extLst>
          </p:nvPr>
        </p:nvGraphicFramePr>
        <p:xfrm>
          <a:off x="5015107" y="2060241"/>
          <a:ext cx="3520444" cy="1312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747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33333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ASID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33333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VPN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33333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PFN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33333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Valid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747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33333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211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33333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0xbb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33333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0x91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33333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747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33333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211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33333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0xff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33333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0x23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33333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747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33333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122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33333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0x05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33333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0x91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33333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747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33333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211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33333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0x05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33333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0x12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33333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77815" y="359339"/>
            <a:ext cx="7591425" cy="762000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Quiz: Full System with TLBs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161" y="4249777"/>
            <a:ext cx="4553362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0xaa: (TLB miss -&gt; 3 for </a:t>
            </a:r>
            <a:r>
              <a:rPr lang="en-US" sz="1687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</a:t>
            </a:r>
            <a:r>
              <a:rPr lang="en-US" sz="1687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trans) + 1 </a:t>
            </a:r>
            <a:r>
              <a:rPr lang="en-US" sz="1687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</a:t>
            </a:r>
            <a:r>
              <a:rPr lang="en-US" sz="1687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fetch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161" y="4537551"/>
            <a:ext cx="4103367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0x11: (TLB miss -&gt; 3 for </a:t>
            </a:r>
            <a:r>
              <a:rPr lang="en-US" sz="1687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</a:t>
            </a:r>
            <a:r>
              <a:rPr lang="en-US" sz="1687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trans) + 1 </a:t>
            </a:r>
            <a:r>
              <a:rPr lang="en-US" sz="1687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movl</a:t>
            </a:r>
            <a:endParaRPr lang="en-US" sz="1687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54449" y="4407813"/>
            <a:ext cx="841897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</a:t>
            </a:r>
            <a:r>
              <a:rPr lang="en-US" sz="1687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8</a:t>
            </a:r>
            <a:endParaRPr lang="en-US" sz="1687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2093" y="5376998"/>
            <a:ext cx="841897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Total: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71" y="5360668"/>
            <a:ext cx="5594480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0xbb: (TLB hit -&gt; 0 for </a:t>
            </a:r>
            <a:r>
              <a:rPr lang="en-US" sz="1687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</a:t>
            </a:r>
            <a:r>
              <a:rPr lang="en-US" sz="1687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trans) + 1 </a:t>
            </a:r>
            <a:r>
              <a:rPr lang="en-US" sz="1687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</a:t>
            </a:r>
            <a:r>
              <a:rPr lang="en-US" sz="1687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fetch from 0x9113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858" y="6123458"/>
            <a:ext cx="4559966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0x05: (TLB miss -&gt; 3 for </a:t>
            </a:r>
            <a:r>
              <a:rPr lang="en-US" sz="1687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</a:t>
            </a:r>
            <a:r>
              <a:rPr lang="en-US" sz="1687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trans) + 1 </a:t>
            </a:r>
            <a:r>
              <a:rPr lang="en-US" sz="1687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</a:t>
            </a:r>
            <a:r>
              <a:rPr lang="en-US" sz="1687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fetch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771" y="6401763"/>
            <a:ext cx="4964885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0xff: (TLB hit -&gt; 0 for </a:t>
            </a:r>
            <a:r>
              <a:rPr lang="en-US" sz="1687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</a:t>
            </a:r>
            <a:r>
              <a:rPr lang="en-US" sz="1687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trans) + 1 </a:t>
            </a:r>
            <a:r>
              <a:rPr lang="en-US" sz="1687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movl</a:t>
            </a:r>
            <a:r>
              <a:rPr lang="en-US" sz="1687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into 0x2310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52092" y="6170205"/>
            <a:ext cx="841897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Total: 5</a:t>
            </a:r>
          </a:p>
        </p:txBody>
      </p:sp>
    </p:spTree>
    <p:extLst>
      <p:ext uri="{BB962C8B-B14F-4D97-AF65-F5344CB8AC3E}">
        <p14:creationId xmlns:p14="http://schemas.microsoft.com/office/powerpoint/2010/main" val="31903606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3" grpId="0"/>
      <p:bldP spid="9" grpId="0"/>
      <p:bldP spid="10" grpId="0"/>
      <p:bldP spid="11" grpId="0"/>
      <p:bldP spid="12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>
            <a:spLocks noGrp="1"/>
          </p:cNvSpPr>
          <p:nvPr>
            <p:ph type="title"/>
          </p:nvPr>
        </p:nvSpPr>
        <p:spPr>
          <a:xfrm>
            <a:off x="395536" y="225028"/>
            <a:ext cx="8529638" cy="762000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Summary</a:t>
            </a:r>
            <a:r>
              <a:rPr lang="en-US" sz="3600" dirty="0">
                <a:solidFill>
                  <a:srgbClr val="000000"/>
                </a:solidFill>
              </a:rPr>
              <a:t>: Better Page Tables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706" name="Shape 706"/>
          <p:cNvSpPr>
            <a:spLocks noGrp="1"/>
          </p:cNvSpPr>
          <p:nvPr>
            <p:ph type="body" idx="4294967295"/>
          </p:nvPr>
        </p:nvSpPr>
        <p:spPr>
          <a:xfrm>
            <a:off x="321469" y="1340769"/>
            <a:ext cx="8529638" cy="529220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chemeClr val="tx2">
                    <a:lumMod val="25000"/>
                  </a:schemeClr>
                </a:solidFill>
              </a:rPr>
              <a:t>Problem: simple linear page tables require too much contiguous memory 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chemeClr val="tx2">
                    <a:lumMod val="25000"/>
                  </a:schemeClr>
                </a:solidFill>
              </a:rPr>
              <a:t>Many options for efficiently organizing page tables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chemeClr val="tx2">
                    <a:lumMod val="25000"/>
                  </a:schemeClr>
                </a:solidFill>
              </a:rPr>
              <a:t>If </a:t>
            </a:r>
            <a:r>
              <a:rPr lang="en-US" sz="2672" dirty="0">
                <a:solidFill>
                  <a:srgbClr val="0070C0"/>
                </a:solidFill>
              </a:rPr>
              <a:t>OS</a:t>
            </a:r>
            <a:r>
              <a:rPr lang="en-US" sz="2672" dirty="0">
                <a:solidFill>
                  <a:schemeClr val="tx2">
                    <a:lumMod val="25000"/>
                  </a:schemeClr>
                </a:solidFill>
              </a:rPr>
              <a:t> traps on TLB miss, OS can use </a:t>
            </a:r>
            <a:r>
              <a:rPr lang="en-US" sz="2672" dirty="0">
                <a:solidFill>
                  <a:srgbClr val="0070C0"/>
                </a:solidFill>
              </a:rPr>
              <a:t>any data structure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chemeClr val="tx2">
                    <a:lumMod val="25000"/>
                  </a:schemeClr>
                </a:solidFill>
              </a:rPr>
              <a:t>Inverted page tables (hashing)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chemeClr val="tx2">
                    <a:lumMod val="25000"/>
                  </a:schemeClr>
                </a:solidFill>
              </a:rPr>
              <a:t>If </a:t>
            </a:r>
            <a:r>
              <a:rPr lang="en-US" sz="2672" dirty="0">
                <a:solidFill>
                  <a:srgbClr val="0070C0"/>
                </a:solidFill>
              </a:rPr>
              <a:t>hardware</a:t>
            </a:r>
            <a:r>
              <a:rPr lang="en-US" sz="2672" dirty="0">
                <a:solidFill>
                  <a:schemeClr val="tx2">
                    <a:lumMod val="25000"/>
                  </a:schemeClr>
                </a:solidFill>
              </a:rPr>
              <a:t> handles TLB miss, page tables must follow </a:t>
            </a:r>
            <a:r>
              <a:rPr lang="en-US" sz="2672" dirty="0">
                <a:solidFill>
                  <a:srgbClr val="0070C0"/>
                </a:solidFill>
              </a:rPr>
              <a:t>specific format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0070C0"/>
                </a:solidFill>
              </a:rPr>
              <a:t>Multi-level page tables </a:t>
            </a:r>
            <a:r>
              <a:rPr lang="en-US" sz="2461" dirty="0">
                <a:solidFill>
                  <a:schemeClr val="tx2">
                    <a:lumMod val="25000"/>
                  </a:schemeClr>
                </a:solidFill>
              </a:rPr>
              <a:t>used in x86 architecture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chemeClr val="tx2">
                    <a:lumMod val="25000"/>
                  </a:schemeClr>
                </a:solidFill>
              </a:rPr>
              <a:t>Each page table fits within a page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endParaRPr lang="en-US" sz="2461" dirty="0">
              <a:solidFill>
                <a:schemeClr val="tx2">
                  <a:lumMod val="25000"/>
                </a:schemeClr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chemeClr val="tx2">
                    <a:lumMod val="25000"/>
                  </a:schemeClr>
                </a:solidFill>
              </a:rPr>
              <a:t>Next Topic: </a:t>
            </a:r>
            <a:br>
              <a:rPr lang="en-US" sz="2672" dirty="0">
                <a:solidFill>
                  <a:schemeClr val="tx2">
                    <a:lumMod val="25000"/>
                  </a:schemeClr>
                </a:solidFill>
              </a:rPr>
            </a:br>
            <a:r>
              <a:rPr lang="en-US" sz="2672" dirty="0">
                <a:solidFill>
                  <a:schemeClr val="tx2">
                    <a:lumMod val="25000"/>
                  </a:schemeClr>
                </a:solidFill>
              </a:rPr>
              <a:t>What if desired address spaces do not fit in physical memory?</a:t>
            </a:r>
          </a:p>
        </p:txBody>
      </p:sp>
    </p:spTree>
    <p:extLst>
      <p:ext uri="{BB962C8B-B14F-4D97-AF65-F5344CB8AC3E}">
        <p14:creationId xmlns:p14="http://schemas.microsoft.com/office/powerpoint/2010/main" val="23355475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Quiz: How Big are Page Tables?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61" y="1828801"/>
            <a:ext cx="8828689" cy="4297363"/>
          </a:xfrm>
        </p:spPr>
        <p:txBody>
          <a:bodyPr>
            <a:normAutofit/>
          </a:bodyPr>
          <a:lstStyle/>
          <a:p>
            <a:pPr marL="361639" indent="-361639">
              <a:buFont typeface="+mj-lt"/>
              <a:buAutoNum type="arabicPeriod"/>
            </a:pPr>
            <a:r>
              <a:rPr lang="en-US" dirty="0"/>
              <a:t>PTE’s are </a:t>
            </a:r>
            <a:r>
              <a:rPr lang="en-US" b="1" dirty="0"/>
              <a:t>2 bytes</a:t>
            </a:r>
            <a:r>
              <a:rPr lang="en-US" dirty="0"/>
              <a:t>, and </a:t>
            </a:r>
            <a:r>
              <a:rPr lang="en-US" b="1" dirty="0"/>
              <a:t>32 </a:t>
            </a:r>
            <a:r>
              <a:rPr lang="en-US" dirty="0"/>
              <a:t>possible virtual page numbers</a:t>
            </a:r>
            <a:br>
              <a:rPr lang="en-US" dirty="0"/>
            </a:br>
            <a:endParaRPr lang="en-US" dirty="0"/>
          </a:p>
          <a:p>
            <a:pPr marL="361639" indent="-361639">
              <a:buFont typeface="+mj-lt"/>
              <a:buAutoNum type="arabicPeriod"/>
            </a:pPr>
            <a:r>
              <a:rPr lang="en-US" dirty="0"/>
              <a:t>PTE’s are </a:t>
            </a:r>
            <a:r>
              <a:rPr lang="en-US" b="1" dirty="0"/>
              <a:t>2 bytes</a:t>
            </a:r>
            <a:r>
              <a:rPr lang="en-US" dirty="0"/>
              <a:t>, virtual </a:t>
            </a:r>
            <a:r>
              <a:rPr lang="en-US" dirty="0" err="1"/>
              <a:t>addrs</a:t>
            </a:r>
            <a:r>
              <a:rPr lang="en-US" dirty="0"/>
              <a:t> are </a:t>
            </a:r>
            <a:r>
              <a:rPr lang="en-US" b="1" dirty="0"/>
              <a:t>24 bits</a:t>
            </a:r>
            <a:r>
              <a:rPr lang="en-US" dirty="0"/>
              <a:t>, pages are </a:t>
            </a:r>
            <a:r>
              <a:rPr lang="en-US" b="1" dirty="0"/>
              <a:t>16 bytes</a:t>
            </a:r>
            <a:br>
              <a:rPr lang="en-US" b="1" dirty="0"/>
            </a:br>
            <a:endParaRPr lang="en-US" dirty="0"/>
          </a:p>
          <a:p>
            <a:pPr marL="361639" indent="-361639">
              <a:buFont typeface="+mj-lt"/>
              <a:buAutoNum type="arabicPeriod"/>
            </a:pPr>
            <a:r>
              <a:rPr lang="en-US" dirty="0"/>
              <a:t>PTE’s are </a:t>
            </a:r>
            <a:r>
              <a:rPr lang="en-US" b="1" dirty="0"/>
              <a:t>4 bytes</a:t>
            </a:r>
            <a:r>
              <a:rPr lang="en-US" dirty="0"/>
              <a:t>, virtual </a:t>
            </a:r>
            <a:r>
              <a:rPr lang="en-US" dirty="0" err="1"/>
              <a:t>addrs</a:t>
            </a:r>
            <a:r>
              <a:rPr lang="en-US" dirty="0"/>
              <a:t> are </a:t>
            </a:r>
            <a:r>
              <a:rPr lang="en-US" b="1" dirty="0"/>
              <a:t>32 bits</a:t>
            </a:r>
            <a:r>
              <a:rPr lang="en-US" dirty="0"/>
              <a:t>, and pages are </a:t>
            </a:r>
            <a:r>
              <a:rPr lang="en-US" b="1" dirty="0"/>
              <a:t>4 KB</a:t>
            </a:r>
            <a:br>
              <a:rPr lang="en-US" b="1" dirty="0"/>
            </a:br>
            <a:endParaRPr lang="en-US" b="1" dirty="0"/>
          </a:p>
          <a:p>
            <a:pPr marL="361639" indent="-361639">
              <a:buFont typeface="+mj-lt"/>
              <a:buAutoNum type="arabicPeriod"/>
            </a:pPr>
            <a:r>
              <a:rPr lang="en-US" dirty="0" err="1"/>
              <a:t>PTE’s</a:t>
            </a:r>
            <a:r>
              <a:rPr lang="en-US" dirty="0"/>
              <a:t> are </a:t>
            </a:r>
            <a:r>
              <a:rPr lang="en-US" b="1" dirty="0"/>
              <a:t>4 bytes</a:t>
            </a:r>
            <a:r>
              <a:rPr lang="en-US" dirty="0"/>
              <a:t>, virtual </a:t>
            </a:r>
            <a:r>
              <a:rPr lang="en-US" dirty="0" err="1"/>
              <a:t>addrs</a:t>
            </a:r>
            <a:r>
              <a:rPr lang="en-US" dirty="0"/>
              <a:t> are </a:t>
            </a:r>
            <a:r>
              <a:rPr lang="en-US" b="1" dirty="0"/>
              <a:t>64 bits</a:t>
            </a:r>
            <a:r>
              <a:rPr lang="en-US" dirty="0"/>
              <a:t>, and pages are </a:t>
            </a:r>
            <a:r>
              <a:rPr lang="en-US" b="1" dirty="0"/>
              <a:t>4 KB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How big is each page table?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9436" y="2169914"/>
            <a:ext cx="2264659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  * 2 bytes = 64 bytes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33372" y="3107246"/>
            <a:ext cx="4066434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bytes * 2^(24 – </a:t>
            </a:r>
            <a:r>
              <a:rPr lang="en-US" sz="1687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lg</a:t>
            </a:r>
            <a:r>
              <a:rPr lang="en-US" sz="1687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16) = 2^21 bytes (2 MB)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77017" y="3977482"/>
            <a:ext cx="4076052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bytes * 2^(32 – lg 4K) = 2^22 bytes (4 MB)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65369" y="4874059"/>
            <a:ext cx="3422027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bytes * 2^(64 – </a:t>
            </a:r>
            <a:r>
              <a:rPr lang="en-US" sz="1687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lg</a:t>
            </a:r>
            <a:r>
              <a:rPr lang="en-US" sz="1687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4K) = 2^54 bytes</a:t>
            </a:r>
          </a:p>
        </p:txBody>
      </p:sp>
    </p:spTree>
    <p:extLst>
      <p:ext uri="{BB962C8B-B14F-4D97-AF65-F5344CB8AC3E}">
        <p14:creationId xmlns:p14="http://schemas.microsoft.com/office/powerpoint/2010/main" val="346540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2477407" y="2072972"/>
            <a:ext cx="934113" cy="145922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2477407" y="2226760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2477407" y="2380549"/>
            <a:ext cx="934113" cy="145922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2477407" y="2534339"/>
            <a:ext cx="934113" cy="145922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E8A433"/>
                </a:solidFill>
              </a:defRPr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2477407" y="2688128"/>
            <a:ext cx="934113" cy="145922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E8A433"/>
                </a:solidFill>
              </a:defRPr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2477407" y="2841917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2477407" y="2995706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2477407" y="3149495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2477407" y="3303284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2477407" y="3457073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2477407" y="3591018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2477407" y="3744807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2477407" y="3898596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2477407" y="4052386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2477407" y="4206175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2477407" y="4359964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2477407" y="4513753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2477407" y="4667542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2477407" y="4821331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2477407" y="4975120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2477407" y="5128909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2477407" y="5282698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2477407" y="5436487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2477407" y="5590276"/>
            <a:ext cx="934113" cy="145922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2477407" y="5744065"/>
            <a:ext cx="934113" cy="145922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2477407" y="5897854"/>
            <a:ext cx="934113" cy="145922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2477407" y="6051643"/>
            <a:ext cx="934113" cy="145922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5995704" y="2063050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5995704" y="2216839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5995704" y="2370628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5995704" y="2524417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5995704" y="2678206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5995704" y="2831995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5995704" y="2985784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5995704" y="3139573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5995704" y="3293362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5995704" y="3447151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5995704" y="3581097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5995704" y="3734886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5995704" y="3888674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5995704" y="4042464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5995704" y="4196253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5995704" y="4350042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5995704" y="4503831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5995704" y="4657620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5995704" y="4811409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5995704" y="4965198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5995704" y="5118987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5995704" y="5272776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5995704" y="5426565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5995704" y="5580355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5995704" y="5734143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5995704" y="5887932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5995704" y="6041722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1846536" y="1958349"/>
            <a:ext cx="575864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</p:txBody>
      </p:sp>
      <p:sp>
        <p:nvSpPr>
          <p:cNvPr id="194" name="Shape 194"/>
          <p:cNvSpPr/>
          <p:nvPr/>
        </p:nvSpPr>
        <p:spPr>
          <a:xfrm>
            <a:off x="1826082" y="2251044"/>
            <a:ext cx="596318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195" name="Shape 195"/>
          <p:cNvSpPr/>
          <p:nvPr/>
        </p:nvSpPr>
        <p:spPr>
          <a:xfrm>
            <a:off x="1813707" y="5825861"/>
            <a:ext cx="608693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196" name="Shape 196"/>
          <p:cNvSpPr/>
          <p:nvPr/>
        </p:nvSpPr>
        <p:spPr>
          <a:xfrm>
            <a:off x="2411219" y="1674618"/>
            <a:ext cx="107240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latin typeface="Calibri" panose="020F0502020204030204" pitchFamily="34" charset="0"/>
                <a:cs typeface="Calibri" panose="020F0502020204030204" pitchFamily="34" charset="0"/>
              </a:rPr>
              <a:t>Virt Mem</a:t>
            </a:r>
          </a:p>
        </p:txBody>
      </p:sp>
      <p:sp>
        <p:nvSpPr>
          <p:cNvPr id="197" name="Shape 197"/>
          <p:cNvSpPr/>
          <p:nvPr/>
        </p:nvSpPr>
        <p:spPr>
          <a:xfrm>
            <a:off x="5839129" y="1664696"/>
            <a:ext cx="116884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latin typeface="Calibri" panose="020F0502020204030204" pitchFamily="34" charset="0"/>
                <a:cs typeface="Calibri" panose="020F0502020204030204" pitchFamily="34" charset="0"/>
              </a:rPr>
              <a:t>Phys Mem</a:t>
            </a:r>
          </a:p>
        </p:txBody>
      </p:sp>
      <p:sp>
        <p:nvSpPr>
          <p:cNvPr id="198" name="Shape 198"/>
          <p:cNvSpPr/>
          <p:nvPr/>
        </p:nvSpPr>
        <p:spPr>
          <a:xfrm>
            <a:off x="3412588" y="2168982"/>
            <a:ext cx="2568011" cy="87188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" name="Shape 199"/>
          <p:cNvSpPr/>
          <p:nvPr/>
        </p:nvSpPr>
        <p:spPr>
          <a:xfrm flipV="1">
            <a:off x="3412587" y="2166115"/>
            <a:ext cx="2566214" cy="2707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3412588" y="2615467"/>
            <a:ext cx="2559424" cy="212372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Shape 201"/>
          <p:cNvSpPr/>
          <p:nvPr/>
        </p:nvSpPr>
        <p:spPr>
          <a:xfrm flipV="1">
            <a:off x="3412587" y="2619908"/>
            <a:ext cx="2565577" cy="13843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Shape 202"/>
          <p:cNvSpPr/>
          <p:nvPr/>
        </p:nvSpPr>
        <p:spPr>
          <a:xfrm flipV="1">
            <a:off x="3412588" y="5336230"/>
            <a:ext cx="2566088" cy="29359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Shape 203"/>
          <p:cNvSpPr/>
          <p:nvPr/>
        </p:nvSpPr>
        <p:spPr>
          <a:xfrm flipV="1">
            <a:off x="3412588" y="2416990"/>
            <a:ext cx="2572225" cy="339143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3412588" y="5951297"/>
            <a:ext cx="2565664" cy="16523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Shape 205"/>
          <p:cNvSpPr/>
          <p:nvPr/>
        </p:nvSpPr>
        <p:spPr>
          <a:xfrm flipV="1">
            <a:off x="3412588" y="3977457"/>
            <a:ext cx="2570775" cy="21256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986095" y="3897523"/>
            <a:ext cx="1017779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Waste!</a:t>
            </a:r>
          </a:p>
        </p:txBody>
      </p:sp>
      <p:sp>
        <p:nvSpPr>
          <p:cNvPr id="207" name="Shape 207"/>
          <p:cNvSpPr/>
          <p:nvPr/>
        </p:nvSpPr>
        <p:spPr>
          <a:xfrm flipV="1">
            <a:off x="2192600" y="2828061"/>
            <a:ext cx="1" cy="275890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Shape 208"/>
          <p:cNvSpPr/>
          <p:nvPr/>
        </p:nvSpPr>
        <p:spPr>
          <a:xfrm flipH="1">
            <a:off x="2192600" y="2828061"/>
            <a:ext cx="121570" cy="1068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Shape 209"/>
          <p:cNvSpPr/>
          <p:nvPr/>
        </p:nvSpPr>
        <p:spPr>
          <a:xfrm flipH="1" flipV="1">
            <a:off x="2192600" y="5596264"/>
            <a:ext cx="121570" cy="1068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Title 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Why are Page Tables so Large?</a:t>
            </a:r>
          </a:p>
        </p:txBody>
      </p:sp>
    </p:spTree>
    <p:extLst>
      <p:ext uri="{BB962C8B-B14F-4D97-AF65-F5344CB8AC3E}">
        <p14:creationId xmlns:p14="http://schemas.microsoft.com/office/powerpoint/2010/main" val="81652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2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xfrm>
            <a:off x="323528" y="308182"/>
            <a:ext cx="8002835" cy="749660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  <a:cs typeface="Calibri" panose="020F0502020204030204" pitchFamily="34" charset="0"/>
              </a:rPr>
              <a:t>Many Invalid PT Entries</a:t>
            </a:r>
          </a:p>
        </p:txBody>
      </p:sp>
      <p:sp>
        <p:nvSpPr>
          <p:cNvPr id="212" name="Shape 212"/>
          <p:cNvSpPr/>
          <p:nvPr/>
        </p:nvSpPr>
        <p:spPr>
          <a:xfrm>
            <a:off x="3456802" y="2194128"/>
            <a:ext cx="4527305" cy="591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PFN</a:t>
            </a:r>
            <a:r>
              <a:rPr lang="en-US" sz="1687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1687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  <a:r>
              <a:rPr lang="en-US" sz="1687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1687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</a:t>
            </a:r>
            <a:r>
              <a:rPr sz="1687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226" name="Shape 226"/>
          <p:cNvSpPr/>
          <p:nvPr/>
        </p:nvSpPr>
        <p:spPr>
          <a:xfrm>
            <a:off x="4540746" y="4269263"/>
            <a:ext cx="2212524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2000" i="1">
                <a:solidFill>
                  <a:srgbClr val="A6AAA8"/>
                </a:solidFill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1406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…many more invalid…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8DCF41-F9A1-1F49-B1FD-C31A5C1C87DE}"/>
              </a:ext>
            </a:extLst>
          </p:cNvPr>
          <p:cNvGrpSpPr/>
          <p:nvPr/>
        </p:nvGrpSpPr>
        <p:grpSpPr>
          <a:xfrm>
            <a:off x="3420232" y="2631454"/>
            <a:ext cx="4328763" cy="3699574"/>
            <a:chOff x="3483591" y="2332207"/>
            <a:chExt cx="2212524" cy="3699574"/>
          </a:xfrm>
        </p:grpSpPr>
        <p:sp>
          <p:nvSpPr>
            <p:cNvPr id="225" name="Shape 225"/>
            <p:cNvSpPr/>
            <p:nvPr/>
          </p:nvSpPr>
          <p:spPr>
            <a:xfrm>
              <a:off x="3483591" y="5180778"/>
              <a:ext cx="2212524" cy="8510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>
              <a:spAutoFit/>
            </a:bodyPr>
            <a:lstStyle>
              <a:lvl1pPr algn="l">
                <a:defRPr sz="24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87" dirty="0">
                  <a:latin typeface="Calibri" panose="020F0502020204030204" pitchFamily="34" charset="0"/>
                  <a:cs typeface="Calibri" panose="020F0502020204030204" pitchFamily="34" charset="0"/>
                </a:rPr>
                <a:t>4		1		</a:t>
              </a:r>
              <a:r>
                <a:rPr sz="1687" dirty="0" err="1">
                  <a:latin typeface="Calibri" panose="020F0502020204030204" pitchFamily="34" charset="0"/>
                  <a:cs typeface="Calibri" panose="020F0502020204030204" pitchFamily="34" charset="0"/>
                </a:rPr>
                <a:t>rw</a:t>
              </a:r>
              <a:r>
                <a:rPr sz="1687" dirty="0">
                  <a:latin typeface="Calibri" panose="020F0502020204030204" pitchFamily="34" charset="0"/>
                  <a:cs typeface="Calibri" panose="020F0502020204030204" pitchFamily="34" charset="0"/>
                </a:rPr>
                <a:t>-	</a:t>
              </a:r>
            </a:p>
          </p:txBody>
        </p:sp>
        <p:sp>
          <p:nvSpPr>
            <p:cNvPr id="213" name="Shape 213"/>
            <p:cNvSpPr/>
            <p:nvPr/>
          </p:nvSpPr>
          <p:spPr>
            <a:xfrm>
              <a:off x="3483591" y="2332207"/>
              <a:ext cx="2212524" cy="8510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anchor="ctr">
              <a:spAutoFit/>
            </a:bodyPr>
            <a:lstStyle>
              <a:lvl1pPr algn="l">
                <a:defRPr sz="24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87" dirty="0">
                  <a:latin typeface="Calibri" panose="020F0502020204030204" pitchFamily="34" charset="0"/>
                  <a:cs typeface="Calibri" panose="020F0502020204030204" pitchFamily="34" charset="0"/>
                </a:rPr>
                <a:t>10	</a:t>
              </a:r>
              <a:r>
                <a:rPr lang="en-CN" sz="1687" dirty="0">
                  <a:latin typeface="Calibri" panose="020F0502020204030204" pitchFamily="34" charset="0"/>
                  <a:cs typeface="Calibri" panose="020F0502020204030204" pitchFamily="34" charset="0"/>
                </a:rPr>
                <a:t>	</a:t>
              </a:r>
              <a:r>
                <a:rPr sz="1687" dirty="0">
                  <a:latin typeface="Calibri" panose="020F0502020204030204" pitchFamily="34" charset="0"/>
                  <a:cs typeface="Calibri" panose="020F0502020204030204" pitchFamily="34" charset="0"/>
                </a:rPr>
                <a:t>1		r-x	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3483591" y="2547264"/>
              <a:ext cx="2212524" cy="8510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anchor="ctr">
              <a:spAutoFit/>
            </a:bodyPr>
            <a:lstStyle>
              <a:lvl1pPr algn="l">
                <a:defRPr sz="24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87" dirty="0">
                  <a:latin typeface="Calibri" panose="020F0502020204030204" pitchFamily="34" charset="0"/>
                  <a:cs typeface="Calibri" panose="020F0502020204030204" pitchFamily="34" charset="0"/>
                </a:rPr>
                <a:t>-		0		-	</a:t>
              </a:r>
            </a:p>
          </p:txBody>
        </p:sp>
        <p:sp>
          <p:nvSpPr>
            <p:cNvPr id="215" name="Shape 215"/>
            <p:cNvSpPr/>
            <p:nvPr/>
          </p:nvSpPr>
          <p:spPr>
            <a:xfrm>
              <a:off x="3483591" y="2762321"/>
              <a:ext cx="2212524" cy="8510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anchor="ctr">
              <a:spAutoFit/>
            </a:bodyPr>
            <a:lstStyle>
              <a:lvl1pPr algn="l">
                <a:defRPr sz="24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87" dirty="0">
                  <a:latin typeface="Calibri" panose="020F0502020204030204" pitchFamily="34" charset="0"/>
                  <a:cs typeface="Calibri" panose="020F0502020204030204" pitchFamily="34" charset="0"/>
                </a:rPr>
                <a:t>23</a:t>
              </a:r>
              <a:r>
                <a:rPr lang="en-CN" sz="1687" dirty="0">
                  <a:latin typeface="Calibri" panose="020F0502020204030204" pitchFamily="34" charset="0"/>
                  <a:cs typeface="Calibri" panose="020F0502020204030204" pitchFamily="34" charset="0"/>
                </a:rPr>
                <a:t>	</a:t>
              </a:r>
              <a:r>
                <a:rPr sz="1687" dirty="0">
                  <a:latin typeface="Calibri" panose="020F0502020204030204" pitchFamily="34" charset="0"/>
                  <a:cs typeface="Calibri" panose="020F0502020204030204" pitchFamily="34" charset="0"/>
                </a:rPr>
                <a:t>	1		</a:t>
              </a:r>
              <a:r>
                <a:rPr sz="1687" dirty="0" err="1">
                  <a:latin typeface="Calibri" panose="020F0502020204030204" pitchFamily="34" charset="0"/>
                  <a:cs typeface="Calibri" panose="020F0502020204030204" pitchFamily="34" charset="0"/>
                </a:rPr>
                <a:t>rw</a:t>
              </a:r>
              <a:r>
                <a:rPr sz="1687" dirty="0">
                  <a:latin typeface="Calibri" panose="020F0502020204030204" pitchFamily="34" charset="0"/>
                  <a:cs typeface="Calibri" panose="020F0502020204030204" pitchFamily="34" charset="0"/>
                </a:rPr>
                <a:t>-	</a:t>
              </a:r>
            </a:p>
          </p:txBody>
        </p:sp>
        <p:sp>
          <p:nvSpPr>
            <p:cNvPr id="216" name="Shape 216"/>
            <p:cNvSpPr/>
            <p:nvPr/>
          </p:nvSpPr>
          <p:spPr>
            <a:xfrm>
              <a:off x="3483591" y="2977377"/>
              <a:ext cx="2212524" cy="8510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>
              <a:spAutoFit/>
            </a:bodyPr>
            <a:lstStyle>
              <a:lvl1pPr algn="l">
                <a:defRPr sz="24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87" dirty="0">
                  <a:latin typeface="Calibri" panose="020F0502020204030204" pitchFamily="34" charset="0"/>
                  <a:cs typeface="Calibri" panose="020F0502020204030204" pitchFamily="34" charset="0"/>
                </a:rPr>
                <a:t>-		0		-	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3483591" y="3192434"/>
              <a:ext cx="2212524" cy="8510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>
              <a:spAutoFit/>
            </a:bodyPr>
            <a:lstStyle>
              <a:lvl1pPr algn="l">
                <a:defRPr sz="24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87">
                  <a:latin typeface="Calibri" panose="020F0502020204030204" pitchFamily="34" charset="0"/>
                  <a:cs typeface="Calibri" panose="020F0502020204030204" pitchFamily="34" charset="0"/>
                </a:rPr>
                <a:t>-		0		-	</a:t>
              </a:r>
            </a:p>
          </p:txBody>
        </p:sp>
        <p:sp>
          <p:nvSpPr>
            <p:cNvPr id="218" name="Shape 218"/>
            <p:cNvSpPr/>
            <p:nvPr/>
          </p:nvSpPr>
          <p:spPr>
            <a:xfrm>
              <a:off x="3483591" y="3407491"/>
              <a:ext cx="2212524" cy="8510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>
              <a:spAutoFit/>
            </a:bodyPr>
            <a:lstStyle>
              <a:lvl1pPr algn="l">
                <a:defRPr sz="24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87" dirty="0">
                  <a:latin typeface="Calibri" panose="020F0502020204030204" pitchFamily="34" charset="0"/>
                  <a:cs typeface="Calibri" panose="020F0502020204030204" pitchFamily="34" charset="0"/>
                </a:rPr>
                <a:t>-		0		-	</a:t>
              </a:r>
            </a:p>
          </p:txBody>
        </p:sp>
        <p:sp>
          <p:nvSpPr>
            <p:cNvPr id="219" name="Shape 219"/>
            <p:cNvSpPr/>
            <p:nvPr/>
          </p:nvSpPr>
          <p:spPr>
            <a:xfrm>
              <a:off x="3483591" y="3622547"/>
              <a:ext cx="2212524" cy="8510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>
              <a:spAutoFit/>
            </a:bodyPr>
            <a:lstStyle>
              <a:lvl1pPr algn="l">
                <a:defRPr sz="24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87" dirty="0">
                  <a:latin typeface="Calibri" panose="020F0502020204030204" pitchFamily="34" charset="0"/>
                  <a:cs typeface="Calibri" panose="020F0502020204030204" pitchFamily="34" charset="0"/>
                </a:rPr>
                <a:t>-		0		-	</a:t>
              </a:r>
            </a:p>
          </p:txBody>
        </p:sp>
        <p:sp>
          <p:nvSpPr>
            <p:cNvPr id="220" name="Shape 220"/>
            <p:cNvSpPr/>
            <p:nvPr/>
          </p:nvSpPr>
          <p:spPr>
            <a:xfrm>
              <a:off x="3483591" y="4105494"/>
              <a:ext cx="2212524" cy="8510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>
              <a:spAutoFit/>
            </a:bodyPr>
            <a:lstStyle>
              <a:lvl1pPr algn="l">
                <a:defRPr sz="24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87">
                  <a:latin typeface="Calibri" panose="020F0502020204030204" pitchFamily="34" charset="0"/>
                  <a:cs typeface="Calibri" panose="020F0502020204030204" pitchFamily="34" charset="0"/>
                </a:rPr>
                <a:t>-		0		-	</a:t>
              </a:r>
            </a:p>
          </p:txBody>
        </p:sp>
        <p:sp>
          <p:nvSpPr>
            <p:cNvPr id="221" name="Shape 221"/>
            <p:cNvSpPr/>
            <p:nvPr/>
          </p:nvSpPr>
          <p:spPr>
            <a:xfrm>
              <a:off x="3483591" y="4320551"/>
              <a:ext cx="2212524" cy="8510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>
              <a:spAutoFit/>
            </a:bodyPr>
            <a:lstStyle>
              <a:lvl1pPr algn="l">
                <a:defRPr sz="24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87" dirty="0">
                  <a:latin typeface="Calibri" panose="020F0502020204030204" pitchFamily="34" charset="0"/>
                  <a:cs typeface="Calibri" panose="020F0502020204030204" pitchFamily="34" charset="0"/>
                </a:rPr>
                <a:t>-	</a:t>
              </a:r>
              <a:r>
                <a:rPr lang="en-CN" sz="1687" dirty="0">
                  <a:latin typeface="Calibri" panose="020F0502020204030204" pitchFamily="34" charset="0"/>
                  <a:cs typeface="Calibri" panose="020F0502020204030204" pitchFamily="34" charset="0"/>
                </a:rPr>
                <a:t>	</a:t>
              </a:r>
              <a:r>
                <a:rPr sz="1687" dirty="0">
                  <a:latin typeface="Calibri" panose="020F0502020204030204" pitchFamily="34" charset="0"/>
                  <a:cs typeface="Calibri" panose="020F0502020204030204" pitchFamily="34" charset="0"/>
                </a:rPr>
                <a:t>0		-	</a:t>
              </a:r>
            </a:p>
          </p:txBody>
        </p:sp>
        <p:sp>
          <p:nvSpPr>
            <p:cNvPr id="222" name="Shape 222"/>
            <p:cNvSpPr/>
            <p:nvPr/>
          </p:nvSpPr>
          <p:spPr>
            <a:xfrm>
              <a:off x="3483591" y="4535608"/>
              <a:ext cx="2212524" cy="8510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>
              <a:spAutoFit/>
            </a:bodyPr>
            <a:lstStyle>
              <a:lvl1pPr algn="l">
                <a:defRPr sz="24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87">
                  <a:latin typeface="Calibri" panose="020F0502020204030204" pitchFamily="34" charset="0"/>
                  <a:cs typeface="Calibri" panose="020F0502020204030204" pitchFamily="34" charset="0"/>
                </a:rPr>
                <a:t>-		0		-	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x="3483591" y="4750664"/>
              <a:ext cx="2212524" cy="8510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>
              <a:spAutoFit/>
            </a:bodyPr>
            <a:lstStyle>
              <a:lvl1pPr algn="l">
                <a:defRPr sz="24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87" dirty="0">
                  <a:latin typeface="Calibri" panose="020F0502020204030204" pitchFamily="34" charset="0"/>
                  <a:cs typeface="Calibri" panose="020F0502020204030204" pitchFamily="34" charset="0"/>
                </a:rPr>
                <a:t>-	</a:t>
              </a:r>
              <a:r>
                <a:rPr lang="en-CN" sz="1687" dirty="0">
                  <a:latin typeface="Calibri" panose="020F0502020204030204" pitchFamily="34" charset="0"/>
                  <a:cs typeface="Calibri" panose="020F0502020204030204" pitchFamily="34" charset="0"/>
                </a:rPr>
                <a:t>	</a:t>
              </a:r>
              <a:r>
                <a:rPr sz="1687" dirty="0">
                  <a:latin typeface="Calibri" panose="020F0502020204030204" pitchFamily="34" charset="0"/>
                  <a:cs typeface="Calibri" panose="020F0502020204030204" pitchFamily="34" charset="0"/>
                </a:rPr>
                <a:t>0		-	</a:t>
              </a:r>
            </a:p>
          </p:txBody>
        </p:sp>
        <p:sp>
          <p:nvSpPr>
            <p:cNvPr id="224" name="Shape 224"/>
            <p:cNvSpPr/>
            <p:nvPr/>
          </p:nvSpPr>
          <p:spPr>
            <a:xfrm>
              <a:off x="3483591" y="4965721"/>
              <a:ext cx="2212524" cy="8510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>
              <a:spAutoFit/>
            </a:bodyPr>
            <a:lstStyle>
              <a:lvl1pPr algn="l">
                <a:defRPr sz="24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87">
                  <a:latin typeface="Calibri" panose="020F0502020204030204" pitchFamily="34" charset="0"/>
                  <a:cs typeface="Calibri" panose="020F0502020204030204" pitchFamily="34" charset="0"/>
                </a:rPr>
                <a:t>28		1		rw-	</a:t>
              </a:r>
            </a:p>
          </p:txBody>
        </p:sp>
      </p:grpSp>
      <p:sp>
        <p:nvSpPr>
          <p:cNvPr id="227" name="Shape 227"/>
          <p:cNvSpPr/>
          <p:nvPr/>
        </p:nvSpPr>
        <p:spPr>
          <a:xfrm flipV="1">
            <a:off x="3350125" y="2631454"/>
            <a:ext cx="4328763" cy="1650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Shape 246"/>
          <p:cNvSpPr/>
          <p:nvPr/>
        </p:nvSpPr>
        <p:spPr>
          <a:xfrm>
            <a:off x="1431491" y="3980400"/>
            <a:ext cx="1554465" cy="678199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Calibri" panose="020F0502020204030204" pitchFamily="34" charset="0"/>
                <a:cs typeface="Calibri" panose="020F0502020204030204" pitchFamily="34" charset="0"/>
              </a:rPr>
              <a:t>how to avoid</a:t>
            </a:r>
            <a:br>
              <a:rPr sz="1969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1969" dirty="0">
                <a:latin typeface="Calibri" panose="020F0502020204030204" pitchFamily="34" charset="0"/>
                <a:cs typeface="Calibri" panose="020F0502020204030204" pitchFamily="34" charset="0"/>
              </a:rPr>
              <a:t>storing these?</a:t>
            </a:r>
          </a:p>
        </p:txBody>
      </p:sp>
      <p:sp>
        <p:nvSpPr>
          <p:cNvPr id="21" name="Shape 247"/>
          <p:cNvSpPr/>
          <p:nvPr/>
        </p:nvSpPr>
        <p:spPr>
          <a:xfrm flipV="1">
            <a:off x="3063550" y="3452736"/>
            <a:ext cx="1" cy="173352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Shape 248"/>
          <p:cNvSpPr/>
          <p:nvPr/>
        </p:nvSpPr>
        <p:spPr>
          <a:xfrm flipH="1">
            <a:off x="3063550" y="3452736"/>
            <a:ext cx="121570" cy="1068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Shape 249"/>
          <p:cNvSpPr/>
          <p:nvPr/>
        </p:nvSpPr>
        <p:spPr>
          <a:xfrm flipH="1" flipV="1">
            <a:off x="3063550" y="5185095"/>
            <a:ext cx="121570" cy="1068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1877" y="1593084"/>
            <a:ext cx="2767681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Format of linear page tables:</a:t>
            </a:r>
          </a:p>
        </p:txBody>
      </p:sp>
    </p:spTree>
    <p:extLst>
      <p:ext uri="{BB962C8B-B14F-4D97-AF65-F5344CB8AC3E}">
        <p14:creationId xmlns:p14="http://schemas.microsoft.com/office/powerpoint/2010/main" val="3640212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Approach</a:t>
            </a:r>
            <a:r>
              <a:rPr lang="en-US" sz="3600" dirty="0">
                <a:solidFill>
                  <a:srgbClr val="000000"/>
                </a:solidFill>
              </a:rPr>
              <a:t>es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352" name="Shape 352"/>
          <p:cNvSpPr>
            <a:spLocks noGrp="1"/>
          </p:cNvSpPr>
          <p:nvPr>
            <p:ph type="body" idx="4294967295"/>
          </p:nvPr>
        </p:nvSpPr>
        <p:spPr>
          <a:xfrm>
            <a:off x="390650" y="1652060"/>
            <a:ext cx="7804547" cy="344016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672" dirty="0">
              <a:ea typeface="Helvetica"/>
              <a:cs typeface="Helvetica"/>
              <a:sym typeface="Helvetica"/>
            </a:endParaRPr>
          </a:p>
          <a:p>
            <a:pPr marL="522368" indent="-522368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ea typeface="Helvetica"/>
                <a:cs typeface="Helvetica"/>
                <a:sym typeface="Helvetica"/>
              </a:rPr>
              <a:t>Inverted </a:t>
            </a:r>
            <a:r>
              <a:rPr lang="en-US" sz="2672" dirty="0" err="1">
                <a:ea typeface="Helvetica"/>
                <a:cs typeface="Helvetica"/>
                <a:sym typeface="Helvetica"/>
              </a:rPr>
              <a:t>Pagetables</a:t>
            </a:r>
            <a:endParaRPr sz="2672" dirty="0"/>
          </a:p>
          <a:p>
            <a:pPr marL="522368" indent="-522368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chemeClr val="bg1">
                    <a:lumMod val="50000"/>
                  </a:schemeClr>
                </a:solidFill>
                <a:ea typeface="Helvetica"/>
                <a:cs typeface="Helvetica"/>
                <a:sym typeface="Helvetica"/>
              </a:rPr>
              <a:t>Segmented </a:t>
            </a:r>
            <a:r>
              <a:rPr sz="2672" dirty="0" err="1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sz="2672" dirty="0" err="1">
                <a:solidFill>
                  <a:schemeClr val="bg1">
                    <a:lumMod val="50000"/>
                  </a:schemeClr>
                </a:solidFill>
              </a:rPr>
              <a:t>agetables</a:t>
            </a:r>
            <a:endParaRPr sz="2672" dirty="0">
              <a:solidFill>
                <a:schemeClr val="bg1">
                  <a:lumMod val="50000"/>
                </a:schemeClr>
              </a:solidFill>
            </a:endParaRPr>
          </a:p>
          <a:p>
            <a:pPr marL="522368" indent="-522368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chemeClr val="bg1">
                    <a:lumMod val="50000"/>
                  </a:schemeClr>
                </a:solidFill>
                <a:ea typeface="Helvetica"/>
                <a:cs typeface="Helvetica"/>
                <a:sym typeface="Helvetica"/>
              </a:rPr>
              <a:t>Multi-level </a:t>
            </a:r>
            <a:r>
              <a:rPr lang="en-US" sz="2672" dirty="0" err="1">
                <a:solidFill>
                  <a:schemeClr val="bg1">
                    <a:lumMod val="50000"/>
                  </a:schemeClr>
                </a:solidFill>
                <a:ea typeface="Helvetica"/>
                <a:cs typeface="Helvetica"/>
                <a:sym typeface="Helvetica"/>
              </a:rPr>
              <a:t>Pagetables</a:t>
            </a:r>
            <a:endParaRPr lang="en-US" sz="2672" dirty="0">
              <a:solidFill>
                <a:schemeClr val="bg1">
                  <a:lumMod val="50000"/>
                </a:schemeClr>
              </a:solidFill>
              <a:ea typeface="Helvetica"/>
              <a:cs typeface="Helvetica"/>
              <a:sym typeface="Helvetica"/>
            </a:endParaRPr>
          </a:p>
          <a:p>
            <a:pPr marL="817628" lvl="1" indent="-522368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chemeClr val="bg1">
                    <a:lumMod val="50000"/>
                  </a:schemeClr>
                </a:solidFill>
                <a:ea typeface="Helvetica"/>
                <a:cs typeface="Helvetica"/>
                <a:sym typeface="Helvetica"/>
              </a:rPr>
              <a:t>Page </a:t>
            </a:r>
            <a:r>
              <a:rPr lang="en-US" sz="2461" dirty="0">
                <a:solidFill>
                  <a:schemeClr val="bg1">
                    <a:lumMod val="50000"/>
                  </a:schemeClr>
                </a:solidFill>
              </a:rPr>
              <a:t>the page tables</a:t>
            </a:r>
          </a:p>
          <a:p>
            <a:pPr marL="817628" lvl="1" indent="-522368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chemeClr val="bg1">
                    <a:lumMod val="50000"/>
                  </a:schemeClr>
                </a:solidFill>
                <a:ea typeface="Helvetica"/>
                <a:cs typeface="Helvetica"/>
                <a:sym typeface="Helvetica"/>
              </a:rPr>
              <a:t>Page the </a:t>
            </a:r>
            <a:r>
              <a:rPr lang="en-US" sz="2461" dirty="0" err="1">
                <a:solidFill>
                  <a:schemeClr val="bg1">
                    <a:lumMod val="50000"/>
                  </a:schemeClr>
                </a:solidFill>
                <a:ea typeface="Helvetica"/>
                <a:cs typeface="Helvetica"/>
                <a:sym typeface="Helvetica"/>
              </a:rPr>
              <a:t>pagetables</a:t>
            </a:r>
            <a:r>
              <a:rPr lang="en-US" sz="2461" dirty="0">
                <a:solidFill>
                  <a:schemeClr val="bg1">
                    <a:lumMod val="50000"/>
                  </a:schemeClr>
                </a:solidFill>
                <a:ea typeface="Helvetica"/>
                <a:cs typeface="Helvetica"/>
                <a:sym typeface="Helvetica"/>
              </a:rPr>
              <a:t> of page tables</a:t>
            </a:r>
            <a:r>
              <a:rPr lang="en-US" sz="2672" dirty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sz="2672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49583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92100"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Avoid Simple Linear Page Table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4294967295"/>
          </p:nvPr>
        </p:nvSpPr>
        <p:spPr>
          <a:xfrm>
            <a:off x="235509" y="1622172"/>
            <a:ext cx="8672982" cy="5214935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2500" dirty="0">
                <a:solidFill>
                  <a:srgbClr val="333333"/>
                </a:solidFill>
              </a:rPr>
              <a:t>Use more complex page tables, instead of just one big array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zh-CN" sz="2500" dirty="0">
              <a:solidFill>
                <a:srgbClr val="33333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2500" dirty="0">
                <a:solidFill>
                  <a:srgbClr val="333333"/>
                </a:solidFill>
              </a:rPr>
              <a:t>How?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zh-CN" sz="2500" dirty="0">
              <a:solidFill>
                <a:srgbClr val="333333"/>
              </a:solidFill>
            </a:endParaRPr>
          </a:p>
          <a:p>
            <a:pPr marL="914400" lvl="2" indent="0">
              <a:buNone/>
              <a:defRPr sz="1800">
                <a:solidFill>
                  <a:srgbClr val="000000"/>
                </a:solidFill>
              </a:defRPr>
            </a:pPr>
            <a:endParaRPr lang="en-US" sz="2109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7421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150"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Approach 1: Inverted Page Table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255" name="Shape 255"/>
          <p:cNvSpPr>
            <a:spLocks noGrp="1"/>
          </p:cNvSpPr>
          <p:nvPr>
            <p:ph type="body" idx="4294967295"/>
          </p:nvPr>
        </p:nvSpPr>
        <p:spPr>
          <a:xfrm>
            <a:off x="213904" y="1629734"/>
            <a:ext cx="8737562" cy="522826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531" dirty="0"/>
              <a:t>Inverted Page Tables</a:t>
            </a:r>
          </a:p>
          <a:p>
            <a:pPr marL="522368" lvl="1" indent="-200911">
              <a:lnSpc>
                <a:spcPct val="110000"/>
              </a:lnSpc>
            </a:pPr>
            <a:r>
              <a:rPr lang="en-US" sz="2250" dirty="0">
                <a:solidFill>
                  <a:srgbClr val="0070C0"/>
                </a:solidFill>
                <a:ea typeface="ＭＳ Ｐゴシック" charset="-128"/>
              </a:rPr>
              <a:t>Only</a:t>
            </a:r>
            <a:r>
              <a:rPr lang="en-US" sz="2250" dirty="0">
                <a:ea typeface="ＭＳ Ｐゴシック" charset="-128"/>
              </a:rPr>
              <a:t> need entries for virtual pages </a:t>
            </a:r>
            <a:r>
              <a:rPr lang="en-US" sz="2250" dirty="0">
                <a:solidFill>
                  <a:srgbClr val="0070C0"/>
                </a:solidFill>
                <a:ea typeface="ＭＳ Ｐゴシック" charset="-128"/>
              </a:rPr>
              <a:t>w/ valid physical mappings</a:t>
            </a:r>
          </a:p>
          <a:p>
            <a:pPr marL="522368" lvl="1" indent="-200911">
              <a:lnSpc>
                <a:spcPct val="110000"/>
              </a:lnSpc>
            </a:pPr>
            <a:r>
              <a:rPr lang="en-US" sz="2250" dirty="0">
                <a:solidFill>
                  <a:srgbClr val="0070C0"/>
                </a:solidFill>
                <a:ea typeface="ＭＳ Ｐゴシック" charset="-128"/>
              </a:rPr>
              <a:t>N physical pages </a:t>
            </a:r>
            <a:r>
              <a:rPr lang="en-US" sz="2250" dirty="0">
                <a:ea typeface="ＭＳ Ｐゴシック" charset="-128"/>
              </a:rPr>
              <a:t>in the machine</a:t>
            </a:r>
          </a:p>
          <a:p>
            <a:pPr marL="664357" lvl="1" indent="-342900">
              <a:lnSpc>
                <a:spcPct val="110000"/>
              </a:lnSpc>
            </a:pPr>
            <a:endParaRPr lang="en-US" sz="2250" dirty="0">
              <a:ea typeface="ＭＳ Ｐゴシック" charset="-128"/>
            </a:endParaRPr>
          </a:p>
          <a:p>
            <a:pPr marL="369097">
              <a:lnSpc>
                <a:spcPct val="110000"/>
              </a:lnSpc>
            </a:pPr>
            <a:r>
              <a:rPr lang="en-US" sz="2250" dirty="0">
                <a:solidFill>
                  <a:srgbClr val="333333"/>
                </a:solidFill>
                <a:ea typeface="ＭＳ Ｐゴシック" charset="-128"/>
              </a:rPr>
              <a:t>Naïve approach: </a:t>
            </a:r>
            <a:br>
              <a:rPr lang="en-US" sz="2250" dirty="0">
                <a:solidFill>
                  <a:srgbClr val="333333"/>
                </a:solidFill>
                <a:ea typeface="ＭＳ Ｐゴシック" charset="-128"/>
              </a:rPr>
            </a:br>
            <a:r>
              <a:rPr lang="en-US" sz="2250" dirty="0">
                <a:solidFill>
                  <a:srgbClr val="0070C0"/>
                </a:solidFill>
                <a:ea typeface="ＭＳ Ｐゴシック" charset="-128"/>
              </a:rPr>
              <a:t>Search</a:t>
            </a:r>
            <a:r>
              <a:rPr lang="en-US" sz="2250" dirty="0">
                <a:ea typeface="ＭＳ Ｐゴシック" charset="-128"/>
              </a:rPr>
              <a:t> </a:t>
            </a:r>
            <a:r>
              <a:rPr lang="en-US" sz="2250" dirty="0">
                <a:solidFill>
                  <a:srgbClr val="333333"/>
                </a:solidFill>
                <a:ea typeface="ＭＳ Ｐゴシック" charset="-128"/>
              </a:rPr>
              <a:t>through data structure </a:t>
            </a:r>
            <a:r>
              <a:rPr lang="en-US" sz="2250" dirty="0">
                <a:solidFill>
                  <a:srgbClr val="0070C0"/>
                </a:solidFill>
                <a:ea typeface="ＭＳ Ｐゴシック" charset="-128"/>
              </a:rPr>
              <a:t>&lt;</a:t>
            </a:r>
            <a:r>
              <a:rPr lang="en-US" sz="2250" dirty="0" err="1">
                <a:solidFill>
                  <a:srgbClr val="0070C0"/>
                </a:solidFill>
                <a:ea typeface="ＭＳ Ｐゴシック" charset="-128"/>
              </a:rPr>
              <a:t>ppn</a:t>
            </a:r>
            <a:r>
              <a:rPr lang="en-US" sz="2250" dirty="0">
                <a:solidFill>
                  <a:srgbClr val="0070C0"/>
                </a:solidFill>
                <a:ea typeface="ＭＳ Ｐゴシック" charset="-128"/>
              </a:rPr>
              <a:t>, </a:t>
            </a:r>
            <a:r>
              <a:rPr lang="en-US" sz="2250" dirty="0" err="1">
                <a:solidFill>
                  <a:srgbClr val="0070C0"/>
                </a:solidFill>
                <a:ea typeface="ＭＳ Ｐゴシック" charset="-128"/>
              </a:rPr>
              <a:t>vpn+asid</a:t>
            </a:r>
            <a:r>
              <a:rPr lang="en-US" sz="2250" dirty="0">
                <a:solidFill>
                  <a:srgbClr val="0070C0"/>
                </a:solidFill>
                <a:ea typeface="ＭＳ Ｐゴシック" charset="-128"/>
              </a:rPr>
              <a:t>&gt;</a:t>
            </a:r>
            <a:r>
              <a:rPr lang="en-US" sz="2250" dirty="0">
                <a:solidFill>
                  <a:srgbClr val="333333"/>
                </a:solidFill>
                <a:ea typeface="ＭＳ Ｐゴシック" charset="-128"/>
              </a:rPr>
              <a:t> to find match</a:t>
            </a:r>
          </a:p>
          <a:p>
            <a:pPr marL="522368" lvl="1" indent="-200911">
              <a:lnSpc>
                <a:spcPct val="110000"/>
              </a:lnSpc>
            </a:pPr>
            <a:r>
              <a:rPr lang="en-US" sz="2250" dirty="0">
                <a:solidFill>
                  <a:srgbClr val="333333"/>
                </a:solidFill>
                <a:ea typeface="ＭＳ Ｐゴシック" charset="-128"/>
              </a:rPr>
              <a:t>Too much time to search entire table</a:t>
            </a:r>
          </a:p>
          <a:p>
            <a:pPr marL="664357" lvl="1" indent="-342900">
              <a:lnSpc>
                <a:spcPct val="110000"/>
              </a:lnSpc>
            </a:pPr>
            <a:endParaRPr lang="en-US" sz="2250" dirty="0">
              <a:solidFill>
                <a:srgbClr val="333333"/>
              </a:solidFill>
              <a:ea typeface="ＭＳ Ｐゴシック" charset="-128"/>
            </a:endParaRPr>
          </a:p>
          <a:p>
            <a:pPr marL="369097">
              <a:lnSpc>
                <a:spcPct val="110000"/>
              </a:lnSpc>
            </a:pPr>
            <a:r>
              <a:rPr lang="en-US" sz="2250" dirty="0">
                <a:solidFill>
                  <a:srgbClr val="333333"/>
                </a:solidFill>
              </a:rPr>
              <a:t>Better: Find possible matches entries by </a:t>
            </a:r>
            <a:r>
              <a:rPr lang="en-US" sz="2250" dirty="0">
                <a:solidFill>
                  <a:srgbClr val="0070C0"/>
                </a:solidFill>
              </a:rPr>
              <a:t>hashing</a:t>
            </a:r>
            <a:r>
              <a:rPr lang="en-US" sz="2250" dirty="0">
                <a:solidFill>
                  <a:srgbClr val="333333"/>
                </a:solidFill>
              </a:rPr>
              <a:t> </a:t>
            </a:r>
            <a:r>
              <a:rPr lang="en-US" sz="2250" dirty="0" err="1">
                <a:solidFill>
                  <a:srgbClr val="333333"/>
                </a:solidFill>
              </a:rPr>
              <a:t>vpn+asid</a:t>
            </a:r>
            <a:endParaRPr lang="en-US" sz="2250" dirty="0">
              <a:solidFill>
                <a:srgbClr val="333333"/>
              </a:solidFill>
            </a:endParaRPr>
          </a:p>
          <a:p>
            <a:pPr marL="522368" lvl="1" indent="-200911">
              <a:lnSpc>
                <a:spcPct val="110000"/>
              </a:lnSpc>
            </a:pPr>
            <a:r>
              <a:rPr lang="en-US" sz="2250" dirty="0">
                <a:solidFill>
                  <a:srgbClr val="333333"/>
                </a:solidFill>
                <a:ea typeface="ＭＳ Ｐゴシック" charset="-128"/>
              </a:rPr>
              <a:t>Smaller number of entries to search for exact match</a:t>
            </a:r>
          </a:p>
          <a:p>
            <a:pPr marL="522368" lvl="1" indent="-200911">
              <a:lnSpc>
                <a:spcPct val="110000"/>
              </a:lnSpc>
            </a:pPr>
            <a:r>
              <a:rPr lang="en-US" sz="2461" dirty="0">
                <a:solidFill>
                  <a:srgbClr val="333333"/>
                </a:solidFill>
                <a:ea typeface="ＭＳ Ｐゴシック" charset="-128"/>
              </a:rPr>
              <a:t>build a hash table, and search through the linked list</a:t>
            </a:r>
          </a:p>
          <a:p>
            <a:pPr marL="522368" lvl="1" indent="-200911">
              <a:lnSpc>
                <a:spcPct val="110000"/>
              </a:lnSpc>
            </a:pPr>
            <a:r>
              <a:rPr lang="en-US" sz="2461" dirty="0">
                <a:solidFill>
                  <a:srgbClr val="333333"/>
                </a:solidFill>
                <a:ea typeface="ＭＳ Ｐゴシック" charset="-128"/>
              </a:rPr>
              <a:t>PowerPC is one example of such architecture</a:t>
            </a:r>
          </a:p>
          <a:p>
            <a:pPr marL="522368" lvl="1" indent="-200911">
              <a:lnSpc>
                <a:spcPct val="110000"/>
              </a:lnSpc>
            </a:pPr>
            <a:endParaRPr lang="en-US" sz="2461" dirty="0">
              <a:solidFill>
                <a:srgbClr val="333333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45039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92100"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Software-Managed TLB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4294967295"/>
          </p:nvPr>
        </p:nvSpPr>
        <p:spPr>
          <a:xfrm>
            <a:off x="368327" y="1412777"/>
            <a:ext cx="8672982" cy="4464495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70C0"/>
                </a:solidFill>
              </a:rPr>
              <a:t>Software-managed</a:t>
            </a:r>
            <a:r>
              <a:rPr lang="en-US" sz="2672" dirty="0">
                <a:solidFill>
                  <a:srgbClr val="333333"/>
                </a:solidFill>
              </a:rPr>
              <a:t> </a:t>
            </a:r>
            <a:r>
              <a:rPr lang="en-US" sz="2672" dirty="0">
                <a:solidFill>
                  <a:srgbClr val="0070C0"/>
                </a:solidFill>
              </a:rPr>
              <a:t>TLB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0070C0"/>
                </a:solidFill>
              </a:rPr>
              <a:t>Hardware</a:t>
            </a:r>
            <a:r>
              <a:rPr lang="en-US" sz="2250" dirty="0">
                <a:solidFill>
                  <a:srgbClr val="333333"/>
                </a:solidFill>
              </a:rPr>
              <a:t> looks for VPN in TLB on every memory access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333333"/>
                </a:solidFill>
              </a:rPr>
              <a:t>If TLB does not contain VPN, </a:t>
            </a:r>
            <a:r>
              <a:rPr lang="en-US" sz="2250" dirty="0">
                <a:solidFill>
                  <a:srgbClr val="0070C0"/>
                </a:solidFill>
              </a:rPr>
              <a:t>TLB miss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109" dirty="0">
                <a:solidFill>
                  <a:srgbClr val="333333"/>
                </a:solidFill>
              </a:rPr>
              <a:t>Trap into </a:t>
            </a:r>
            <a:r>
              <a:rPr lang="en-US" sz="2109" dirty="0"/>
              <a:t>OS</a:t>
            </a:r>
            <a:r>
              <a:rPr lang="en-US" sz="2109" dirty="0">
                <a:solidFill>
                  <a:srgbClr val="333333"/>
                </a:solidFill>
              </a:rPr>
              <a:t> and let </a:t>
            </a:r>
            <a:r>
              <a:rPr lang="en-US" sz="2109" dirty="0">
                <a:solidFill>
                  <a:srgbClr val="0070C0"/>
                </a:solidFill>
              </a:rPr>
              <a:t>OS find VPN-&gt;PPN translation 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109" dirty="0">
                <a:solidFill>
                  <a:srgbClr val="0070C0"/>
                </a:solidFill>
              </a:rPr>
              <a:t>OS notifies TLB </a:t>
            </a:r>
            <a:r>
              <a:rPr lang="en-US" sz="2109" dirty="0">
                <a:solidFill>
                  <a:srgbClr val="333333"/>
                </a:solidFill>
              </a:rPr>
              <a:t>of </a:t>
            </a:r>
            <a:r>
              <a:rPr lang="en-US" sz="2109" dirty="0"/>
              <a:t>VPN-&gt;PPN</a:t>
            </a:r>
            <a:r>
              <a:rPr lang="en-US" sz="2109" dirty="0">
                <a:solidFill>
                  <a:srgbClr val="0070C0"/>
                </a:solidFill>
              </a:rPr>
              <a:t> </a:t>
            </a:r>
            <a:r>
              <a:rPr lang="en-US" sz="2109" dirty="0">
                <a:solidFill>
                  <a:srgbClr val="333333"/>
                </a:solidFill>
              </a:rPr>
              <a:t>for future accesses</a:t>
            </a:r>
          </a:p>
          <a:p>
            <a:pPr marL="914400" lvl="2" indent="0">
              <a:buNone/>
              <a:defRPr sz="1800">
                <a:solidFill>
                  <a:srgbClr val="000000"/>
                </a:solidFill>
              </a:defRPr>
            </a:pPr>
            <a:endParaRPr lang="en-US" sz="2109" dirty="0">
              <a:solidFill>
                <a:srgbClr val="333333"/>
              </a:solidFill>
            </a:endParaRPr>
          </a:p>
          <a:p>
            <a:pPr marL="571500" indent="-457200">
              <a:defRPr sz="1800">
                <a:solidFill>
                  <a:srgbClr val="000000"/>
                </a:solidFill>
              </a:defRPr>
            </a:pPr>
            <a:r>
              <a:rPr lang="en-US" sz="2509" dirty="0">
                <a:solidFill>
                  <a:srgbClr val="333333"/>
                </a:solidFill>
              </a:rPr>
              <a:t>Page table is a data structure, requirement of software-managed and hardware–managed TLB are different</a:t>
            </a:r>
          </a:p>
        </p:txBody>
      </p:sp>
    </p:spTree>
    <p:extLst>
      <p:ext uri="{BB962C8B-B14F-4D97-AF65-F5344CB8AC3E}">
        <p14:creationId xmlns:p14="http://schemas.microsoft.com/office/powerpoint/2010/main" val="402209999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.1-bits-ints-part1" id="{B715AE6D-8F23-B04C-8438-F12C9727B49A}" vid="{C382CE4F-DE24-3D4B-B558-25C3238017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687</TotalTime>
  <Words>2072</Words>
  <Application>Microsoft Macintosh PowerPoint</Application>
  <PresentationFormat>全屏显示(4:3)</PresentationFormat>
  <Paragraphs>326</Paragraphs>
  <Slides>22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Arial Narrow</vt:lpstr>
      <vt:lpstr>Calibri</vt:lpstr>
      <vt:lpstr>Courier</vt:lpstr>
      <vt:lpstr>Times New Roman</vt:lpstr>
      <vt:lpstr>Wingdings</vt:lpstr>
      <vt:lpstr>Wingdings 2</vt:lpstr>
      <vt:lpstr>template2007</vt:lpstr>
      <vt:lpstr>Virtualizing Memory:  Smaller Page Tables</vt:lpstr>
      <vt:lpstr>Disadvantages of Paging</vt:lpstr>
      <vt:lpstr>Quiz: How Big are Page Tables?</vt:lpstr>
      <vt:lpstr>Why are Page Tables so Large?</vt:lpstr>
      <vt:lpstr>Many Invalid PT Entries</vt:lpstr>
      <vt:lpstr>Approaches</vt:lpstr>
      <vt:lpstr>Avoid Simple Linear Page Table</vt:lpstr>
      <vt:lpstr>Approach 1: Inverted Page Table</vt:lpstr>
      <vt:lpstr>Software-Managed TLB</vt:lpstr>
      <vt:lpstr>Approaches</vt:lpstr>
      <vt:lpstr>Valid PTEs are Contiguous</vt:lpstr>
      <vt:lpstr>Combine Paging and Segmentation</vt:lpstr>
      <vt:lpstr>Quiz: Paging and Segmentation</vt:lpstr>
      <vt:lpstr>Advantages of Paging and Segmentation</vt:lpstr>
      <vt:lpstr>Disadvantages of Paging and Segmentation</vt:lpstr>
      <vt:lpstr>Approaches</vt:lpstr>
      <vt:lpstr>3) Multilevel Page Tables</vt:lpstr>
      <vt:lpstr>Quiz: Multilevel </vt:lpstr>
      <vt:lpstr>Quiz: Address Format for Multilevel Paging</vt:lpstr>
      <vt:lpstr>Problem with 2 levels?</vt:lpstr>
      <vt:lpstr>Quiz: Full System with TLBs</vt:lpstr>
      <vt:lpstr>Summary: Better Page Tables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Bits, Bytes and Integers – Part 1 </dc:title>
  <dc:creator>Microsoft Office User</dc:creator>
  <dc:description>Redesign of slides created by Randal E. Bryant and David R. O'Hallaron</dc:description>
  <cp:lastModifiedBy>Microsoft Office User</cp:lastModifiedBy>
  <cp:revision>15</cp:revision>
  <cp:lastPrinted>2017-08-31T16:02:16Z</cp:lastPrinted>
  <dcterms:created xsi:type="dcterms:W3CDTF">2021-10-12T15:29:50Z</dcterms:created>
  <dcterms:modified xsi:type="dcterms:W3CDTF">2023-10-08T11:45:17Z</dcterms:modified>
</cp:coreProperties>
</file>