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1426" r:id="rId2"/>
    <p:sldId id="1423" r:id="rId3"/>
    <p:sldId id="1389" r:id="rId4"/>
    <p:sldId id="1427" r:id="rId5"/>
    <p:sldId id="1391" r:id="rId6"/>
    <p:sldId id="1392" r:id="rId7"/>
    <p:sldId id="1393" r:id="rId8"/>
    <p:sldId id="1394" r:id="rId9"/>
    <p:sldId id="1395" r:id="rId10"/>
    <p:sldId id="1396" r:id="rId11"/>
    <p:sldId id="1397" r:id="rId12"/>
    <p:sldId id="1418" r:id="rId13"/>
    <p:sldId id="1398" r:id="rId14"/>
    <p:sldId id="1512" r:id="rId15"/>
    <p:sldId id="1419" r:id="rId16"/>
    <p:sldId id="1428" r:id="rId17"/>
    <p:sldId id="1420" r:id="rId18"/>
    <p:sldId id="1421" r:id="rId19"/>
    <p:sldId id="1430" r:id="rId20"/>
    <p:sldId id="1403" r:id="rId21"/>
    <p:sldId id="1429" r:id="rId22"/>
    <p:sldId id="1404" r:id="rId23"/>
    <p:sldId id="1424" r:id="rId24"/>
    <p:sldId id="1437" r:id="rId25"/>
    <p:sldId id="1438" r:id="rId26"/>
    <p:sldId id="1439" r:id="rId27"/>
    <p:sldId id="1407" r:id="rId28"/>
    <p:sldId id="1408" r:id="rId29"/>
    <p:sldId id="1409" r:id="rId30"/>
    <p:sldId id="1410" r:id="rId31"/>
    <p:sldId id="1411" r:id="rId32"/>
    <p:sldId id="1412" r:id="rId33"/>
    <p:sldId id="1413" r:id="rId34"/>
    <p:sldId id="1414" r:id="rId35"/>
    <p:sldId id="1425" r:id="rId36"/>
    <p:sldId id="1436" r:id="rId37"/>
    <p:sldId id="1513" r:id="rId38"/>
    <p:sldId id="1431" r:id="rId39"/>
    <p:sldId id="1432" r:id="rId40"/>
    <p:sldId id="1434" r:id="rId41"/>
    <p:sldId id="1435" r:id="rId42"/>
    <p:sldId id="1415" r:id="rId43"/>
    <p:sldId id="1416" r:id="rId44"/>
  </p:sldIdLst>
  <p:sldSz cx="9144000" cy="6858000" type="screen4x3"/>
  <p:notesSz cx="7302500" cy="9586913"/>
  <p:custDataLst>
    <p:tags r:id="rId4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1C7C7"/>
    <a:srgbClr val="D5F1CF"/>
    <a:srgbClr val="F7F5CD"/>
    <a:srgbClr val="990000"/>
    <a:srgbClr val="F6F5BD"/>
    <a:srgbClr val="EBAFAF"/>
    <a:srgbClr val="CCCCCC"/>
    <a:srgbClr val="8DBA84"/>
    <a:srgbClr val="8A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49" autoAdjust="0"/>
  </p:normalViewPr>
  <p:slideViewPr>
    <p:cSldViewPr snapToObjects="1">
      <p:cViewPr varScale="1">
        <p:scale>
          <a:sx n="127" d="100"/>
          <a:sy n="127" d="100"/>
        </p:scale>
        <p:origin x="432" y="176"/>
      </p:cViewPr>
      <p:guideLst>
        <p:guide orient="horz" pos="25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0161" d="312500"/>
        <a:sy n="460161" d="312500"/>
      </p:scale>
      <p:origin x="0" y="-2275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8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05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8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638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98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61456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1675" y="146409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081806"/>
            <a:ext cx="8366125" cy="5252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2241550"/>
            <a:ext cx="7772400" cy="1720850"/>
          </a:xfrm>
        </p:spPr>
        <p:txBody>
          <a:bodyPr/>
          <a:lstStyle/>
          <a:p>
            <a:pPr marL="0" indent="0"/>
            <a:r>
              <a:rPr lang="en-US" sz="4000" dirty="0"/>
              <a:t>Dynamic Memory Allocation: </a:t>
            </a:r>
            <a:br>
              <a:rPr lang="en-US" sz="4000" dirty="0"/>
            </a:br>
            <a:r>
              <a:rPr lang="en-US" sz="4000" dirty="0"/>
              <a:t>Basic Concepts</a:t>
            </a:r>
            <a:endParaRPr lang="en-US" sz="2400" b="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896143" y="152400"/>
            <a:ext cx="7670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</a:t>
            </a:r>
            <a:r>
              <a:rPr lang="en-GB" dirty="0">
                <a:solidFill>
                  <a:srgbClr val="0070C0"/>
                </a:solidFill>
              </a:rPr>
              <a:t>Throughput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04938"/>
            <a:ext cx="87010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Goals: maximize </a:t>
            </a:r>
            <a:r>
              <a:rPr lang="en-GB" dirty="0">
                <a:solidFill>
                  <a:srgbClr val="0070C0"/>
                </a:solidFill>
              </a:rPr>
              <a:t>throughput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peak memory utilization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These goals are often </a:t>
            </a:r>
            <a:r>
              <a:rPr lang="en-GB" dirty="0">
                <a:solidFill>
                  <a:srgbClr val="0070C0"/>
                </a:solidFill>
              </a:rPr>
              <a:t>conflicting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70C0"/>
                </a:solidFill>
              </a:rPr>
              <a:t>Number of completed requests per unit 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5,000 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dirty="0"/>
              <a:t> calls and 5,000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calls in 10 seconds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 is 1,000 operations/second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0" y="0"/>
            <a:ext cx="86995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</a:t>
            </a:r>
            <a:r>
              <a:rPr lang="en-GB" dirty="0">
                <a:solidFill>
                  <a:srgbClr val="0070C0"/>
                </a:solidFill>
              </a:rPr>
              <a:t>Peak Memory Utilization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1295400"/>
            <a:ext cx="8470900" cy="5216525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  <a:endParaRPr lang="en-GB" sz="1200" i="1" dirty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0070C0"/>
                </a:solidFill>
              </a:rPr>
              <a:t>Def:</a:t>
            </a:r>
            <a:r>
              <a:rPr lang="en-GB" i="1" dirty="0"/>
              <a:t> 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dirty="0"/>
              <a:t>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</a:rPr>
              <a:t>(p)</a:t>
            </a:r>
            <a:r>
              <a:rPr lang="en-GB" dirty="0"/>
              <a:t> results in a block with a </a:t>
            </a:r>
            <a:r>
              <a:rPr lang="en-GB" b="1" i="1" dirty="0">
                <a:solidFill>
                  <a:srgbClr val="0070C0"/>
                </a:solidFill>
              </a:rPr>
              <a:t>payload</a:t>
            </a:r>
            <a:r>
              <a:rPr lang="en-GB" dirty="0"/>
              <a:t> of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bytes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After request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baseline="-25000" dirty="0"/>
              <a:t> </a:t>
            </a:r>
            <a:r>
              <a:rPr lang="en-GB" dirty="0"/>
              <a:t>has completed, the </a:t>
            </a:r>
            <a:r>
              <a:rPr lang="en-GB" b="1" i="1" dirty="0">
                <a:solidFill>
                  <a:srgbClr val="0070C0"/>
                </a:solidFill>
              </a:rPr>
              <a:t>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baseline="-25000" dirty="0"/>
              <a:t>  </a:t>
            </a:r>
            <a:r>
              <a:rPr lang="en-GB" dirty="0"/>
              <a:t>is the sum of currently allocated payloads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0070C0"/>
                </a:solidFill>
              </a:rPr>
              <a:t>Def:</a:t>
            </a:r>
            <a:r>
              <a:rPr lang="en-GB" i="1" dirty="0"/>
              <a:t> Current heap size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r>
              <a:rPr lang="en-GB" dirty="0"/>
              <a:t> is monotonically </a:t>
            </a:r>
            <a:r>
              <a:rPr lang="en-GB" dirty="0" err="1">
                <a:solidFill>
                  <a:srgbClr val="0070C0"/>
                </a:solidFill>
              </a:rPr>
              <a:t>nondecreasing</a:t>
            </a:r>
            <a:endParaRPr lang="en-GB" dirty="0">
              <a:solidFill>
                <a:srgbClr val="0070C0"/>
              </a:solidFill>
            </a:endParaRPr>
          </a:p>
          <a:p>
            <a:pPr lvl="2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i.e., heap only grows when allocator uses </a:t>
            </a:r>
            <a:r>
              <a:rPr lang="en-GB" b="1" dirty="0" err="1">
                <a:latin typeface="Courier New" pitchFamily="49" charset="0"/>
              </a:rPr>
              <a:t>sbrk</a:t>
            </a:r>
            <a:endParaRPr lang="en-GB" b="1" dirty="0">
              <a:latin typeface="Courier New" pitchFamily="49" charset="0"/>
            </a:endParaRP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0070C0"/>
                </a:solidFill>
              </a:rPr>
              <a:t>Def: </a:t>
            </a:r>
            <a:r>
              <a:rPr lang="en-GB" i="1" dirty="0"/>
              <a:t>Peak memory utilization after k+1 requests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err="1">
                <a:solidFill>
                  <a:srgbClr val="0070C0"/>
                </a:solidFill>
              </a:rPr>
              <a:t>U</a:t>
            </a:r>
            <a:r>
              <a:rPr lang="en-GB" i="1" baseline="-25000" dirty="0" err="1">
                <a:solidFill>
                  <a:srgbClr val="0070C0"/>
                </a:solidFill>
              </a:rPr>
              <a:t>k</a:t>
            </a:r>
            <a:r>
              <a:rPr lang="en-GB" i="1" dirty="0">
                <a:solidFill>
                  <a:srgbClr val="0070C0"/>
                </a:solidFill>
              </a:rPr>
              <a:t> = ( </a:t>
            </a:r>
            <a:r>
              <a:rPr lang="en-GB" i="1" dirty="0" err="1">
                <a:solidFill>
                  <a:srgbClr val="0070C0"/>
                </a:solidFill>
              </a:rPr>
              <a:t>max</a:t>
            </a:r>
            <a:r>
              <a:rPr lang="en-GB" i="1" baseline="-25000" dirty="0" err="1">
                <a:solidFill>
                  <a:srgbClr val="0070C0"/>
                </a:solidFill>
              </a:rPr>
              <a:t>i≤k</a:t>
            </a:r>
            <a:r>
              <a:rPr lang="en-GB" i="1" dirty="0">
                <a:solidFill>
                  <a:srgbClr val="0070C0"/>
                </a:solidFill>
              </a:rPr>
              <a:t> P</a:t>
            </a:r>
            <a:r>
              <a:rPr lang="en-GB" i="1" baseline="-25000" dirty="0">
                <a:solidFill>
                  <a:srgbClr val="0070C0"/>
                </a:solidFill>
              </a:rPr>
              <a:t>i </a:t>
            </a:r>
            <a:r>
              <a:rPr lang="en-GB" i="1" dirty="0">
                <a:solidFill>
                  <a:srgbClr val="0070C0"/>
                </a:solidFill>
              </a:rPr>
              <a:t>)  /  </a:t>
            </a:r>
            <a:r>
              <a:rPr lang="en-GB" i="1" dirty="0" err="1">
                <a:solidFill>
                  <a:srgbClr val="0070C0"/>
                </a:solidFill>
              </a:rPr>
              <a:t>H</a:t>
            </a:r>
            <a:r>
              <a:rPr lang="en-GB" i="1" baseline="-25000" dirty="0" err="1">
                <a:solidFill>
                  <a:srgbClr val="0070C0"/>
                </a:solidFill>
              </a:rPr>
              <a:t>k</a:t>
            </a:r>
            <a:endParaRPr lang="en-GB" i="1" baseline="-25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90" y="76200"/>
            <a:ext cx="7592093" cy="762000"/>
          </a:xfrm>
        </p:spPr>
        <p:txBody>
          <a:bodyPr/>
          <a:lstStyle/>
          <a:p>
            <a:r>
              <a:rPr lang="en-US" dirty="0"/>
              <a:t>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Poor memory utilization caused by </a:t>
            </a:r>
            <a:r>
              <a:rPr lang="en-GB" i="1" dirty="0">
                <a:solidFill>
                  <a:srgbClr val="0070C0"/>
                </a:solidFill>
              </a:rPr>
              <a:t>fragmentation</a:t>
            </a:r>
            <a:endParaRPr lang="en-GB" dirty="0">
              <a:solidFill>
                <a:srgbClr val="0070C0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0070C0"/>
                </a:solidFill>
                <a:ea typeface="+mn-ea"/>
                <a:cs typeface="+mn-cs"/>
              </a:rPr>
              <a:t>internal</a:t>
            </a:r>
            <a:r>
              <a:rPr lang="en-GB" dirty="0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0070C0"/>
                </a:solidFill>
                <a:ea typeface="+mn-ea"/>
                <a:cs typeface="+mn-cs"/>
              </a:rPr>
              <a:t>external</a:t>
            </a:r>
            <a:r>
              <a:rPr lang="en-GB" dirty="0"/>
              <a:t> fragmentation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169193" y="170658"/>
            <a:ext cx="673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7387" cy="5408612"/>
          </a:xfrm>
          <a:ln/>
        </p:spPr>
        <p:txBody>
          <a:bodyPr/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For a given block, </a:t>
            </a:r>
            <a:r>
              <a:rPr lang="en-GB" sz="2200" i="1" dirty="0">
                <a:solidFill>
                  <a:srgbClr val="0070C0"/>
                </a:solidFill>
              </a:rPr>
              <a:t>internal fragmentation</a:t>
            </a:r>
            <a:r>
              <a:rPr lang="en-GB" sz="2200" i="1" dirty="0">
                <a:solidFill>
                  <a:srgbClr val="C00000"/>
                </a:solidFill>
              </a:rPr>
              <a:t> </a:t>
            </a:r>
            <a:r>
              <a:rPr lang="en-GB" sz="2200" dirty="0"/>
              <a:t>occurs if payload is smaller than block size</a:t>
            </a:r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Caused by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Overhead of </a:t>
            </a:r>
            <a:r>
              <a:rPr lang="en-GB" dirty="0">
                <a:solidFill>
                  <a:srgbClr val="0070C0"/>
                </a:solidFill>
                <a:ea typeface="+mn-ea"/>
                <a:cs typeface="+mn-cs"/>
              </a:rPr>
              <a:t>maintaining</a:t>
            </a:r>
            <a:r>
              <a:rPr lang="en-GB" dirty="0">
                <a:ea typeface="+mn-ea"/>
                <a:cs typeface="+mn-cs"/>
              </a:rPr>
              <a:t> </a:t>
            </a:r>
            <a:r>
              <a:rPr lang="en-GB" dirty="0">
                <a:solidFill>
                  <a:srgbClr val="0070C0"/>
                </a:solidFill>
                <a:ea typeface="+mn-ea"/>
                <a:cs typeface="+mn-cs"/>
              </a:rPr>
              <a:t>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70C0"/>
                </a:solidFill>
                <a:ea typeface="+mn-ea"/>
                <a:cs typeface="+mn-cs"/>
              </a:rPr>
              <a:t>Padding</a:t>
            </a:r>
            <a:r>
              <a:rPr lang="en-GB" dirty="0">
                <a:ea typeface="+mn-ea"/>
                <a:cs typeface="+mn-cs"/>
              </a:rPr>
              <a:t> </a:t>
            </a:r>
            <a:r>
              <a:rPr lang="en-GB" dirty="0">
                <a:solidFill>
                  <a:srgbClr val="0070C0"/>
                </a:solidFill>
                <a:ea typeface="+mn-ea"/>
                <a:cs typeface="+mn-cs"/>
              </a:rPr>
              <a:t>for</a:t>
            </a:r>
            <a:r>
              <a:rPr lang="en-GB" dirty="0">
                <a:ea typeface="+mn-ea"/>
                <a:cs typeface="+mn-cs"/>
              </a:rPr>
              <a:t> </a:t>
            </a:r>
            <a:r>
              <a:rPr lang="en-GB" dirty="0">
                <a:solidFill>
                  <a:srgbClr val="0070C0"/>
                </a:solidFill>
                <a:ea typeface="+mn-ea"/>
                <a:cs typeface="+mn-cs"/>
              </a:rPr>
              <a:t>alignment</a:t>
            </a:r>
            <a:r>
              <a:rPr lang="en-GB" dirty="0">
                <a:ea typeface="+mn-ea"/>
                <a:cs typeface="+mn-cs"/>
              </a:rPr>
              <a:t>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Explicit policy decisions </a:t>
            </a:r>
            <a:br>
              <a:rPr lang="en-GB" dirty="0">
                <a:ea typeface="+mn-ea"/>
                <a:cs typeface="+mn-cs"/>
              </a:rPr>
            </a:br>
            <a:r>
              <a:rPr lang="en-GB" dirty="0">
                <a:ea typeface="+mn-ea"/>
                <a:cs typeface="+mn-cs"/>
              </a:rPr>
              <a:t>(e.g., to return a big block to satisfy a small request)</a:t>
            </a:r>
            <a:endParaRPr lang="en-GB" sz="2200" dirty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Depends only on the pattern of </a:t>
            </a:r>
            <a:r>
              <a:rPr lang="en-GB" sz="2200" i="1" dirty="0">
                <a:solidFill>
                  <a:srgbClr val="0070C0"/>
                </a:solidFill>
              </a:rPr>
              <a:t>previous</a:t>
            </a:r>
            <a:r>
              <a:rPr lang="en-GB" sz="2200" dirty="0"/>
              <a:t> </a:t>
            </a:r>
            <a:r>
              <a:rPr lang="en-GB" sz="2200" dirty="0">
                <a:solidFill>
                  <a:srgbClr val="0070C0"/>
                </a:solidFill>
              </a:rPr>
              <a:t>requests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Thus,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94846" y="2743200"/>
            <a:ext cx="28194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914246" y="27432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32846" y="27432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148335" y="27592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6321425" y="3048000"/>
            <a:ext cx="7651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4350559" y="342900"/>
            <a:ext cx="304800" cy="43434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184773" y="1981200"/>
            <a:ext cx="6418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4814" y="27592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057400" y="3048000"/>
            <a:ext cx="6858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953" y="105432"/>
            <a:ext cx="7592093" cy="762000"/>
          </a:xfrm>
        </p:spPr>
        <p:txBody>
          <a:bodyPr/>
          <a:lstStyle/>
          <a:p>
            <a:r>
              <a:rPr lang="en-US" dirty="0"/>
              <a:t>Internal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81807"/>
            <a:ext cx="8366125" cy="975594"/>
          </a:xfrm>
        </p:spPr>
        <p:txBody>
          <a:bodyPr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Occurs when there is </a:t>
            </a:r>
            <a:r>
              <a:rPr lang="en-GB" dirty="0">
                <a:solidFill>
                  <a:srgbClr val="0070C0"/>
                </a:solidFill>
              </a:rPr>
              <a:t>enough</a:t>
            </a:r>
            <a:r>
              <a:rPr lang="en-GB" dirty="0"/>
              <a:t> aggregate heap memory, but </a:t>
            </a:r>
            <a:r>
              <a:rPr lang="en-GB" dirty="0">
                <a:solidFill>
                  <a:srgbClr val="0070C0"/>
                </a:solidFill>
              </a:rPr>
              <a:t>no single free block is large enough</a:t>
            </a:r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5278437" y="780651"/>
            <a:ext cx="3352498" cy="354906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384794" y="2133600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384794" y="2743200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85" name="Text Box 55"/>
          <p:cNvSpPr txBox="1">
            <a:spLocks noChangeArrowheads="1"/>
          </p:cNvSpPr>
          <p:nvPr/>
        </p:nvSpPr>
        <p:spPr bwMode="auto">
          <a:xfrm>
            <a:off x="384794" y="3429000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3200400" y="2165350"/>
            <a:ext cx="5486400" cy="304800"/>
            <a:chOff x="2992437" y="1614488"/>
            <a:chExt cx="5486400" cy="304800"/>
          </a:xfrm>
        </p:grpSpPr>
        <p:grpSp>
          <p:nvGrpSpPr>
            <p:cNvPr id="88" name="Group 8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90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9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200400" y="2780275"/>
            <a:ext cx="5486400" cy="304800"/>
            <a:chOff x="2992437" y="2501901"/>
            <a:chExt cx="5486400" cy="304800"/>
          </a:xfrm>
        </p:grpSpPr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200400" y="3453185"/>
            <a:ext cx="5486400" cy="304800"/>
            <a:chOff x="2992437" y="3389313"/>
            <a:chExt cx="5486400" cy="304800"/>
          </a:xfrm>
        </p:grpSpPr>
        <p:sp>
          <p:nvSpPr>
            <p:cNvPr id="127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5104494-C768-604F-A4F5-E0A425D17B12}"/>
              </a:ext>
            </a:extLst>
          </p:cNvPr>
          <p:cNvGrpSpPr/>
          <p:nvPr/>
        </p:nvGrpSpPr>
        <p:grpSpPr>
          <a:xfrm>
            <a:off x="4419600" y="3352800"/>
            <a:ext cx="1828800" cy="957961"/>
            <a:chOff x="4419600" y="3352800"/>
            <a:chExt cx="1828800" cy="9579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B85812-6CDD-B140-A237-2F529EFCB44D}"/>
                </a:ext>
              </a:extLst>
            </p:cNvPr>
            <p:cNvSpPr/>
            <p:nvPr/>
          </p:nvSpPr>
          <p:spPr bwMode="auto">
            <a:xfrm>
              <a:off x="4419600" y="3352800"/>
              <a:ext cx="1828800" cy="533400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5575B5-A3A8-CC44-87E8-979EF62319BE}"/>
                </a:ext>
              </a:extLst>
            </p:cNvPr>
            <p:cNvSpPr txBox="1"/>
            <p:nvPr/>
          </p:nvSpPr>
          <p:spPr>
            <a:xfrm>
              <a:off x="4496036" y="3941429"/>
              <a:ext cx="1676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Managed space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0AC4A4-3583-0E43-A412-AB024D8C8502}"/>
              </a:ext>
            </a:extLst>
          </p:cNvPr>
          <p:cNvGrpSpPr/>
          <p:nvPr/>
        </p:nvGrpSpPr>
        <p:grpSpPr>
          <a:xfrm>
            <a:off x="5113467" y="3581400"/>
            <a:ext cx="2357890" cy="1562933"/>
            <a:chOff x="5113467" y="3581400"/>
            <a:chExt cx="2357890" cy="1562933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EBACC6F-96CF-3849-8894-1B17A60564A7}"/>
                </a:ext>
              </a:extLst>
            </p:cNvPr>
            <p:cNvSpPr txBox="1"/>
            <p:nvPr/>
          </p:nvSpPr>
          <p:spPr>
            <a:xfrm>
              <a:off x="5113467" y="4498002"/>
              <a:ext cx="23578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Padding for alignment</a:t>
              </a:r>
            </a:p>
            <a:p>
              <a:r>
                <a:rPr lang="en-US" sz="1800" dirty="0">
                  <a:latin typeface="Calibri" pitchFamily="34" charset="0"/>
                </a:rPr>
                <a:t>Internal fragmentation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BD6C2FA-72E6-224D-B6B2-DAF4E4624ABE}"/>
                </a:ext>
              </a:extLst>
            </p:cNvPr>
            <p:cNvCxnSpPr>
              <a:cxnSpLocks/>
              <a:endCxn id="164" idx="0"/>
            </p:cNvCxnSpPr>
            <p:nvPr/>
          </p:nvCxnSpPr>
          <p:spPr bwMode="auto">
            <a:xfrm>
              <a:off x="6096000" y="3581400"/>
              <a:ext cx="196412" cy="916602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577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953" y="105432"/>
            <a:ext cx="7592093" cy="762000"/>
          </a:xfrm>
        </p:spPr>
        <p:txBody>
          <a:bodyPr/>
          <a:lstStyle/>
          <a:p>
            <a:r>
              <a:rPr lang="en-US" dirty="0"/>
              <a:t>External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Occurs when there is </a:t>
            </a:r>
            <a:r>
              <a:rPr lang="en-GB" dirty="0">
                <a:solidFill>
                  <a:srgbClr val="0070C0"/>
                </a:solidFill>
              </a:rPr>
              <a:t>enough</a:t>
            </a:r>
            <a:r>
              <a:rPr lang="en-GB" dirty="0"/>
              <a:t> aggregate heap memory, but </a:t>
            </a:r>
            <a:r>
              <a:rPr lang="en-GB" dirty="0">
                <a:solidFill>
                  <a:srgbClr val="0070C0"/>
                </a:solidFill>
              </a:rPr>
              <a:t>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Amount of external fragmentation depends on the pattern of </a:t>
            </a:r>
            <a:r>
              <a:rPr lang="en-GB" i="1" dirty="0">
                <a:solidFill>
                  <a:srgbClr val="0070C0"/>
                </a:solidFill>
              </a:rPr>
              <a:t>future</a:t>
            </a:r>
            <a:r>
              <a:rPr lang="en-GB" dirty="0">
                <a:solidFill>
                  <a:srgbClr val="0070C0"/>
                </a:solidFill>
              </a:rPr>
              <a:t>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381000" y="4648200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malloc(7*SIZ)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408363" y="4554144"/>
            <a:ext cx="450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Yikes! (what would happen now?)</a:t>
            </a:r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5278437" y="780651"/>
            <a:ext cx="3352498" cy="354906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384794" y="2133600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384794" y="2743200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85" name="Text Box 55"/>
          <p:cNvSpPr txBox="1">
            <a:spLocks noChangeArrowheads="1"/>
          </p:cNvSpPr>
          <p:nvPr/>
        </p:nvSpPr>
        <p:spPr bwMode="auto">
          <a:xfrm>
            <a:off x="384794" y="3429000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86" name="Text Box 73"/>
          <p:cNvSpPr txBox="1">
            <a:spLocks noChangeArrowheads="1"/>
          </p:cNvSpPr>
          <p:nvPr/>
        </p:nvSpPr>
        <p:spPr bwMode="auto">
          <a:xfrm>
            <a:off x="741363" y="4034496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3200400" y="2165350"/>
            <a:ext cx="5486400" cy="304800"/>
            <a:chOff x="2992437" y="1614488"/>
            <a:chExt cx="5486400" cy="304800"/>
          </a:xfrm>
        </p:grpSpPr>
        <p:grpSp>
          <p:nvGrpSpPr>
            <p:cNvPr id="88" name="Group 8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90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9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200400" y="2780275"/>
            <a:ext cx="5486400" cy="304800"/>
            <a:chOff x="2992437" y="2501901"/>
            <a:chExt cx="5486400" cy="304800"/>
          </a:xfrm>
        </p:grpSpPr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200400" y="3453185"/>
            <a:ext cx="5486400" cy="304800"/>
            <a:chOff x="2992437" y="3389313"/>
            <a:chExt cx="5486400" cy="304800"/>
          </a:xfrm>
        </p:grpSpPr>
        <p:sp>
          <p:nvSpPr>
            <p:cNvPr id="127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200400" y="4061601"/>
            <a:ext cx="5486400" cy="309446"/>
            <a:chOff x="2992437" y="4272080"/>
            <a:chExt cx="5486400" cy="309446"/>
          </a:xfrm>
        </p:grpSpPr>
        <p:sp>
          <p:nvSpPr>
            <p:cNvPr id="146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83890" y="76200"/>
            <a:ext cx="7592093" cy="762000"/>
          </a:xfrm>
        </p:spPr>
        <p:txBody>
          <a:bodyPr/>
          <a:lstStyle/>
          <a:p>
            <a:r>
              <a:rPr lang="en-US" dirty="0"/>
              <a:t>Implementation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know </a:t>
            </a:r>
            <a:r>
              <a:rPr lang="en-US" dirty="0">
                <a:solidFill>
                  <a:srgbClr val="0070C0"/>
                </a:solidFill>
              </a:rPr>
              <a:t>how much memory to free given just a pointer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How do we </a:t>
            </a:r>
            <a:r>
              <a:rPr lang="en-US" dirty="0">
                <a:solidFill>
                  <a:srgbClr val="0070C0"/>
                </a:solidFill>
              </a:rPr>
              <a:t>keep track of the free blocks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What do we do with the </a:t>
            </a:r>
            <a:r>
              <a:rPr lang="en-US" dirty="0">
                <a:solidFill>
                  <a:srgbClr val="0070C0"/>
                </a:solidFill>
              </a:rPr>
              <a:t>extra space </a:t>
            </a:r>
            <a:r>
              <a:rPr lang="en-US" dirty="0"/>
              <a:t>when allocating a structure that is smaller than the free block it is placed in?</a:t>
            </a:r>
          </a:p>
          <a:p>
            <a:endParaRPr lang="en-US" dirty="0"/>
          </a:p>
          <a:p>
            <a:r>
              <a:rPr lang="en-US" dirty="0"/>
              <a:t>How do we </a:t>
            </a:r>
            <a:r>
              <a:rPr lang="en-US" dirty="0">
                <a:solidFill>
                  <a:srgbClr val="0070C0"/>
                </a:solidFill>
              </a:rPr>
              <a:t>pick a block </a:t>
            </a:r>
            <a:r>
              <a:rPr lang="en-US" dirty="0"/>
              <a:t>to use for allocation -- many might fit?</a:t>
            </a:r>
          </a:p>
          <a:p>
            <a:endParaRPr lang="en-US" dirty="0"/>
          </a:p>
          <a:p>
            <a:r>
              <a:rPr lang="en-US" dirty="0"/>
              <a:t>How do we </a:t>
            </a:r>
            <a:r>
              <a:rPr lang="en-US" dirty="0">
                <a:solidFill>
                  <a:srgbClr val="0070C0"/>
                </a:solidFill>
              </a:rPr>
              <a:t>reclaim freed block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90" y="76200"/>
            <a:ext cx="7592093" cy="762000"/>
          </a:xfrm>
        </p:spPr>
        <p:txBody>
          <a:bodyPr/>
          <a:lstStyle/>
          <a:p>
            <a:r>
              <a:rPr lang="en-US" dirty="0"/>
              <a:t>Knowing How Much to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990600"/>
            <a:ext cx="8366125" cy="5252319"/>
          </a:xfrm>
        </p:spPr>
        <p:txBody>
          <a:bodyPr/>
          <a:lstStyle/>
          <a:p>
            <a:r>
              <a:rPr lang="en-US" dirty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Keep the </a:t>
            </a:r>
            <a:r>
              <a:rPr lang="en-GB" dirty="0">
                <a:solidFill>
                  <a:srgbClr val="0070C0"/>
                </a:solidFill>
              </a:rPr>
              <a:t>length</a:t>
            </a:r>
            <a:r>
              <a:rPr lang="en-GB" dirty="0"/>
              <a:t> of a block in the word </a:t>
            </a:r>
            <a:r>
              <a:rPr lang="en-GB" i="1" dirty="0">
                <a:solidFill>
                  <a:srgbClr val="0070C0"/>
                </a:solidFill>
              </a:rPr>
              <a:t>preceding</a:t>
            </a:r>
            <a:r>
              <a:rPr lang="en-GB" dirty="0"/>
              <a:t>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This word is often called the </a:t>
            </a:r>
            <a:r>
              <a:rPr lang="en-GB" b="1" i="1" dirty="0">
                <a:solidFill>
                  <a:srgbClr val="0070C0"/>
                </a:solidFill>
              </a:rPr>
              <a:t>header field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dirty="0"/>
              <a:t>or</a:t>
            </a:r>
            <a:r>
              <a:rPr lang="en-GB" i="1" dirty="0"/>
              <a:t> </a:t>
            </a:r>
            <a:r>
              <a:rPr lang="en-GB" b="1" i="1" dirty="0">
                <a:solidFill>
                  <a:srgbClr val="0070C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Requires </a:t>
            </a:r>
            <a:r>
              <a:rPr lang="en-GB" dirty="0">
                <a:solidFill>
                  <a:srgbClr val="0070C0"/>
                </a:solidFill>
              </a:rPr>
              <a:t>an extra word</a:t>
            </a:r>
            <a:r>
              <a:rPr lang="en-GB" dirty="0"/>
              <a:t>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1305" y="4014429"/>
            <a:ext cx="2403520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p0 = malloc(4*SIZ)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410200" y="3733800"/>
            <a:ext cx="4254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1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8162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121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425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730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035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340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645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949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594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8642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690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4738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778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083425" y="43434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6778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85228" y="5665237"/>
            <a:ext cx="1169208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free(p0)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4914985" y="5129816"/>
            <a:ext cx="995507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 size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6071611" y="5129816"/>
            <a:ext cx="93196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Payload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(aligned)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612113" y="4038600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254625" y="4343400"/>
            <a:ext cx="3048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5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5254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endCxn id="67" idx="2"/>
          </p:cNvCxnSpPr>
          <p:nvPr/>
        </p:nvCxnSpPr>
        <p:spPr bwMode="auto">
          <a:xfrm rot="16200000" flipV="1">
            <a:off x="5179695" y="4875530"/>
            <a:ext cx="457200" cy="253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endCxn id="50" idx="2"/>
          </p:cNvCxnSpPr>
          <p:nvPr/>
        </p:nvCxnSpPr>
        <p:spPr bwMode="auto">
          <a:xfrm flipH="1" flipV="1">
            <a:off x="5711825" y="4648200"/>
            <a:ext cx="8225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endCxn id="51" idx="2"/>
          </p:cNvCxnSpPr>
          <p:nvPr/>
        </p:nvCxnSpPr>
        <p:spPr bwMode="auto">
          <a:xfrm flipH="1" flipV="1">
            <a:off x="6016625" y="4648200"/>
            <a:ext cx="5177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endCxn id="52" idx="2"/>
          </p:cNvCxnSpPr>
          <p:nvPr/>
        </p:nvCxnSpPr>
        <p:spPr bwMode="auto">
          <a:xfrm flipH="1" flipV="1">
            <a:off x="6321425" y="4648200"/>
            <a:ext cx="2129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53" idx="2"/>
          </p:cNvCxnSpPr>
          <p:nvPr/>
        </p:nvCxnSpPr>
        <p:spPr bwMode="auto">
          <a:xfrm flipV="1">
            <a:off x="6534418" y="4648200"/>
            <a:ext cx="91807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2511425" y="3200400"/>
            <a:ext cx="5489575" cy="304800"/>
            <a:chOff x="2511425" y="3200400"/>
            <a:chExt cx="5489575" cy="3048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511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6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121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25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730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035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340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45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949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559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64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1690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4738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778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083425" y="3200400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7388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254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7696200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7388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696200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2474754" y="5991225"/>
            <a:ext cx="5489575" cy="304800"/>
            <a:chOff x="2511425" y="3200400"/>
            <a:chExt cx="5489575" cy="304800"/>
          </a:xfrm>
        </p:grpSpPr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511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816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121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3425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730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4035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340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645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949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559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864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61690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64738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6778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7083425" y="3200400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388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5254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7696200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90" y="74274"/>
            <a:ext cx="7592093" cy="762000"/>
          </a:xfrm>
        </p:spPr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0070C0"/>
                </a:solidFill>
              </a:rPr>
              <a:t>Implicit list </a:t>
            </a:r>
            <a:r>
              <a:rPr lang="en-US" dirty="0"/>
              <a:t>using length—links </a:t>
            </a:r>
            <a:r>
              <a:rPr lang="en-US" dirty="0">
                <a:solidFill>
                  <a:srgbClr val="0070C0"/>
                </a:solidFill>
              </a:rPr>
              <a:t>all</a:t>
            </a:r>
            <a:r>
              <a:rPr lang="en-US" dirty="0"/>
              <a:t>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0070C0"/>
                </a:solidFill>
              </a:rPr>
              <a:t>Explicit list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among the </a:t>
            </a:r>
            <a:r>
              <a:rPr lang="en-GB" dirty="0">
                <a:solidFill>
                  <a:srgbClr val="0070C0"/>
                </a:solidFill>
              </a:rPr>
              <a:t>free</a:t>
            </a:r>
            <a:r>
              <a:rPr lang="en-GB" dirty="0"/>
              <a:t>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0070C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</a:t>
            </a:r>
            <a:r>
              <a:rPr lang="en-GB" dirty="0">
                <a:solidFill>
                  <a:srgbClr val="0070C0"/>
                </a:solidFill>
              </a:rPr>
              <a:t>different size classes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0070C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</a:t>
            </a:r>
            <a:r>
              <a:rPr lang="en-GB" dirty="0">
                <a:solidFill>
                  <a:srgbClr val="0070C0"/>
                </a:solidFill>
              </a:rPr>
              <a:t>balanced tree </a:t>
            </a:r>
            <a:r>
              <a:rPr lang="en-GB" dirty="0"/>
              <a:t>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15332" y="1739897"/>
            <a:ext cx="150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to tag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each block as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allocated/free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7893" y="3791634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space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for pointers</a:t>
            </a:r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16875" y="1905481"/>
            <a:ext cx="835725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6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6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57F630D-B636-4E5C-99FE-DB0A2F896C83}"/>
              </a:ext>
            </a:extLst>
          </p:cNvPr>
          <p:cNvSpPr/>
          <p:nvPr/>
        </p:nvSpPr>
        <p:spPr bwMode="auto">
          <a:xfrm>
            <a:off x="174509" y="2135431"/>
            <a:ext cx="519688" cy="453538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7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90" y="319806"/>
            <a:ext cx="7592093" cy="762000"/>
          </a:xfrm>
        </p:spPr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dirty="0"/>
              <a:t>Implicit free lists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Implicit free lists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1212850" y="164682"/>
            <a:ext cx="6591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Method 1: Implicit Free 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55000" cy="2448206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each block we need both </a:t>
            </a:r>
            <a:r>
              <a:rPr lang="en-GB" dirty="0">
                <a:solidFill>
                  <a:srgbClr val="0070C0"/>
                </a:solidFill>
              </a:rPr>
              <a:t>size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Could store this information in two words: wasteful!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blocks are aligned, some </a:t>
            </a:r>
            <a:r>
              <a:rPr lang="en-GB" dirty="0">
                <a:solidFill>
                  <a:srgbClr val="0070C0"/>
                </a:solidFill>
              </a:rPr>
              <a:t>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</a:t>
            </a:r>
            <a:r>
              <a:rPr lang="en-GB" dirty="0">
                <a:solidFill>
                  <a:srgbClr val="0070C0"/>
                </a:solidFill>
              </a:rPr>
              <a:t>as an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the Size word, must </a:t>
            </a:r>
            <a:r>
              <a:rPr lang="en-GB" dirty="0">
                <a:solidFill>
                  <a:srgbClr val="0070C0"/>
                </a:solidFill>
              </a:rPr>
              <a:t>mask out </a:t>
            </a:r>
            <a:r>
              <a:rPr lang="en-GB" dirty="0"/>
              <a:t>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71800" y="4098775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423604" y="3429000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21724" y="4526799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971800" y="4479775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006975" y="4121431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343400" y="409877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71800" y="5762475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3695702" y="3040899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444" y="123539"/>
            <a:ext cx="7592093" cy="762000"/>
          </a:xfrm>
        </p:spPr>
        <p:txBody>
          <a:bodyPr/>
          <a:lstStyle/>
          <a:p>
            <a:r>
              <a:rPr lang="en-US" dirty="0"/>
              <a:t>Detailed Implicit Free List Example</a:t>
            </a:r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76200" y="2057400"/>
            <a:ext cx="662561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Start </a:t>
            </a:r>
          </a:p>
          <a:p>
            <a:pPr algn="ctr"/>
            <a:r>
              <a:rPr lang="en-US" sz="1800" dirty="0">
                <a:latin typeface="+mn-lt"/>
              </a:rPr>
              <a:t>of </a:t>
            </a:r>
          </a:p>
          <a:p>
            <a:pPr algn="ctr"/>
            <a:r>
              <a:rPr lang="en-US" sz="1800" dirty="0">
                <a:latin typeface="+mn-lt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059691" y="4070975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101482" y="3940314"/>
            <a:ext cx="186320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n-lt"/>
              </a:rPr>
              <a:t>Double-word</a:t>
            </a:r>
          </a:p>
          <a:p>
            <a:r>
              <a:rPr lang="en-US" sz="2000" dirty="0">
                <a:solidFill>
                  <a:srgbClr val="0070C0"/>
                </a:solidFill>
                <a:latin typeface="+mn-lt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6208814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471696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2/0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1867166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247294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4/1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264106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303653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3432001" y="2310981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4248509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4642275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5037745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543151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582698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6967367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4/1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7362837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3853039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8/0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1553517" y="1777268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2431393" y="1777268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3955316" y="1759328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7756602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052330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+mn-lt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471696" y="2308738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248999" y="2308738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8507026" y="1759328"/>
            <a:ext cx="5886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End</a:t>
            </a:r>
          </a:p>
          <a:p>
            <a:pPr algn="ctr"/>
            <a:r>
              <a:rPr lang="en-US" sz="1400" dirty="0">
                <a:latin typeface="+mn-lt"/>
              </a:rPr>
              <a:t>Block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1867166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264446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3435410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425362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504456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582186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7376473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066800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816741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8152073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6977595" y="2308738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7108850" y="1752600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8549247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0/1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8549247" y="2308738"/>
            <a:ext cx="36819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6590647" y="2293040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3844517" y="2308738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658553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0409" y="3886200"/>
            <a:ext cx="54548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Allocated blocks: </a:t>
            </a:r>
            <a:r>
              <a:rPr lang="en-US" sz="2000" b="0" dirty="0">
                <a:latin typeface="Calibri" pitchFamily="34" charset="0"/>
              </a:rPr>
              <a:t>shaded</a:t>
            </a:r>
          </a:p>
          <a:p>
            <a:r>
              <a:rPr lang="en-US" sz="2000" dirty="0">
                <a:latin typeface="Calibri" pitchFamily="34" charset="0"/>
              </a:rPr>
              <a:t>Free blocks: </a:t>
            </a:r>
            <a:r>
              <a:rPr lang="en-US" sz="2000" b="0" dirty="0" err="1">
                <a:latin typeface="Calibri" pitchFamily="34" charset="0"/>
              </a:rPr>
              <a:t>unshaded</a:t>
            </a:r>
            <a:endParaRPr lang="en-US" sz="2000" b="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Headers: </a:t>
            </a:r>
            <a:r>
              <a:rPr lang="en-US" sz="2000" b="0" dirty="0">
                <a:latin typeface="Calibri" pitchFamily="34" charset="0"/>
              </a:rPr>
              <a:t>labeled with “size in words/allocated bit”</a:t>
            </a:r>
          </a:p>
        </p:txBody>
      </p:sp>
      <p:sp>
        <p:nvSpPr>
          <p:cNvPr id="48" name="Text Box 410">
            <a:extLst>
              <a:ext uri="{FF2B5EF4-FFF2-40B4-BE49-F238E27FC236}">
                <a16:creationId xmlns:a16="http://schemas.microsoft.com/office/drawing/2014/main" id="{C20F70C2-92A6-485D-B2F2-20DB681AEA8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9444" y="1945884"/>
            <a:ext cx="835725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  <p:sp>
        <p:nvSpPr>
          <p:cNvPr id="49" name="Rectangle 384">
            <a:extLst>
              <a:ext uri="{FF2B5EF4-FFF2-40B4-BE49-F238E27FC236}">
                <a16:creationId xmlns:a16="http://schemas.microsoft.com/office/drawing/2014/main" id="{35400891-B989-CB46-AA7C-4E33CB5BCD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7401" y="3886200"/>
            <a:ext cx="393766" cy="309639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 dirty="0">
              <a:latin typeface="+mn-lt"/>
            </a:endParaRPr>
          </a:p>
        </p:txBody>
      </p:sp>
      <p:sp>
        <p:nvSpPr>
          <p:cNvPr id="51" name="Rectangle 380">
            <a:extLst>
              <a:ext uri="{FF2B5EF4-FFF2-40B4-BE49-F238E27FC236}">
                <a16:creationId xmlns:a16="http://schemas.microsoft.com/office/drawing/2014/main" id="{AA81C138-0EEE-F145-8BB9-17F58D58B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0939" y="4267200"/>
            <a:ext cx="393766" cy="288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43706" y="152400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0070C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0070C0"/>
                </a:solidFill>
              </a:rPr>
              <a:t>first</a:t>
            </a:r>
            <a:r>
              <a:rPr lang="en-GB" sz="1800" b="0" dirty="0"/>
              <a:t> </a:t>
            </a:r>
            <a:r>
              <a:rPr lang="en-GB" sz="1800" b="0" dirty="0">
                <a:solidFill>
                  <a:srgbClr val="0070C0"/>
                </a:solidFill>
              </a:rPr>
              <a:t>free block that fits</a:t>
            </a:r>
            <a:r>
              <a:rPr lang="en-GB" sz="1800" b="0" dirty="0"/>
              <a:t>:</a:t>
            </a:r>
            <a:endParaRPr lang="en-GB" b="1" i="1" dirty="0">
              <a:solidFill>
                <a:srgbClr val="C00000"/>
              </a:solidFill>
              <a:ea typeface="+mn-ea"/>
              <a:cs typeface="+mn-cs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Can take </a:t>
            </a:r>
            <a:r>
              <a:rPr lang="en-GB" sz="1800" b="0" dirty="0">
                <a:solidFill>
                  <a:srgbClr val="0070C0"/>
                </a:solidFill>
              </a:rPr>
              <a:t>linear time </a:t>
            </a:r>
            <a:r>
              <a:rPr lang="en-GB" sz="1800" b="0" dirty="0"/>
              <a:t>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0070C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Like first fit,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Should often be </a:t>
            </a:r>
            <a:r>
              <a:rPr lang="en-GB" sz="1800" dirty="0">
                <a:solidFill>
                  <a:srgbClr val="0070C0"/>
                </a:solidFill>
              </a:rPr>
              <a:t>faster</a:t>
            </a:r>
            <a:r>
              <a:rPr lang="en-GB" sz="1800" dirty="0"/>
              <a:t> than first fit: avoids 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Some research suggests that fragmentation is worse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0070C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the list, choose the </a:t>
            </a:r>
            <a:r>
              <a:rPr lang="en-GB" sz="1800" b="1" i="1" dirty="0">
                <a:solidFill>
                  <a:srgbClr val="0070C0"/>
                </a:solidFill>
              </a:rPr>
              <a:t>best</a:t>
            </a:r>
            <a:r>
              <a:rPr lang="en-GB" sz="1800" b="0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Keeps fragments small—usually </a:t>
            </a:r>
            <a:r>
              <a:rPr lang="en-GB" sz="1800" b="0" dirty="0">
                <a:solidFill>
                  <a:srgbClr val="0070C0"/>
                </a:solidFill>
              </a:rPr>
              <a:t>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Will typically run </a:t>
            </a:r>
            <a:r>
              <a:rPr lang="en-GB" sz="1800" b="0" dirty="0">
                <a:solidFill>
                  <a:srgbClr val="0070C0"/>
                </a:solidFill>
              </a:rPr>
              <a:t>slower</a:t>
            </a:r>
            <a:r>
              <a:rPr lang="en-GB" sz="1800" b="0" dirty="0"/>
              <a:t> than first fit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43000" y="1911265"/>
            <a:ext cx="7464201" cy="1251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 = start;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while ((p &lt; end) &amp;&amp;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not passed end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((*p &amp; 1) ||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already allocated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(*</a:t>
            </a:r>
            <a:r>
              <a:rPr lang="en-GB" sz="1600" b="1" dirty="0" err="1">
                <a:latin typeface="Courier New" pitchFamily="49" charset="0"/>
              </a:rPr>
              <a:t>p</a:t>
            </a:r>
            <a:r>
              <a:rPr lang="en-GB" sz="1600" b="1" dirty="0">
                <a:latin typeface="Courier New" pitchFamily="49" charset="0"/>
              </a:rPr>
              <a:t>  &lt;= </a:t>
            </a:r>
            <a:r>
              <a:rPr lang="en-GB" sz="1600" b="1" dirty="0" err="1">
                <a:latin typeface="Courier New" pitchFamily="49" charset="0"/>
              </a:rPr>
              <a:t>len</a:t>
            </a:r>
            <a:r>
              <a:rPr lang="en-GB" sz="1600" b="1" dirty="0">
                <a:latin typeface="Courier New" pitchFamily="49" charset="0"/>
              </a:rPr>
              <a:t>)))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too small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p = p + (*p &amp; -2);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 next block (word addressed)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230484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0070C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3952" y="4724400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u="sng" dirty="0">
                <a:solidFill>
                  <a:schemeClr val="accent2"/>
                </a:solidFill>
                <a:latin typeface="Courier New" pitchFamily="49" charset="0"/>
              </a:rPr>
              <a:t>int newsize = ((len + 1) &gt;&gt; 1) &lt;&lt; 1;  </a:t>
            </a:r>
            <a:r>
              <a:rPr lang="en-GB" sz="1600" u="sng" dirty="0">
                <a:solidFill>
                  <a:srgbClr val="990000"/>
                </a:solidFill>
                <a:latin typeface="Courier New" pitchFamily="49" charset="0"/>
              </a:rPr>
              <a:t>// 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oldsize 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*(p+newsize) = oldsize - newsize;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0983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0983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0983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0983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0983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0983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0983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0983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0983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0983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0983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0983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38615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31476" y="40838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38615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39377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0983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0983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0983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0983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38615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88975" y="3533239"/>
            <a:ext cx="1820371" cy="3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4)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0931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0983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39314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0070C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3952" y="4730476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newsize = ((</a:t>
            </a:r>
            <a:r>
              <a:rPr lang="en-GB" sz="1600" dirty="0" err="1">
                <a:latin typeface="Courier New" pitchFamily="49" charset="0"/>
              </a:rPr>
              <a:t>len</a:t>
            </a:r>
            <a:r>
              <a:rPr lang="en-GB" sz="1600" dirty="0">
                <a:latin typeface="Courier New" pitchFamily="49" charset="0"/>
              </a:rPr>
              <a:t> + 1) &gt;&gt; 1) &lt;&lt; 1;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u="sng" dirty="0">
                <a:solidFill>
                  <a:schemeClr val="accent2"/>
                </a:solidFill>
                <a:latin typeface="Courier New" pitchFamily="49" charset="0"/>
              </a:rPr>
              <a:t>int oldsize = *p &amp; -2;                </a:t>
            </a:r>
            <a:r>
              <a:rPr lang="en-GB" sz="1600" u="sng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*(p+newsize) = oldsize - newsize;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0983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0983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0983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0983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0983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0983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0983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0983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0983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0983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0983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0983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38615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31476" y="40838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38615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39377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0983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0983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0983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0983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38615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88975" y="3533239"/>
            <a:ext cx="1820371" cy="3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4)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0931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0983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39314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A937C403-C82F-324D-BB01-367CC121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230484"/>
            <a:ext cx="86106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/>
              <a:t>Implicit List: Allocating in Free Block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103561285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0070C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3952" y="4730476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newsize = ((len + 1) &gt;&gt; 1) &lt;&lt; 1;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oldsize 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u="sng" dirty="0">
                <a:solidFill>
                  <a:schemeClr val="accent2"/>
                </a:solidFill>
                <a:latin typeface="Courier New" pitchFamily="49" charset="0"/>
              </a:rPr>
              <a:t>*p = newsize | 1;                     </a:t>
            </a:r>
            <a:r>
              <a:rPr lang="en-GB" sz="1600" u="sng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*(p+newsize) = oldsize - newsize;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0983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0983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0983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0983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0983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0983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0983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0983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0983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0983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0983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0983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38615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31476" y="40838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38615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39377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0983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0983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0983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0983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38615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88975" y="3533239"/>
            <a:ext cx="1820371" cy="3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4)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0931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0983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39314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22E02975-B2F9-B940-95D3-8482EDB5D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230484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Allocating in Free Block</a:t>
            </a:r>
          </a:p>
        </p:txBody>
      </p:sp>
    </p:spTree>
    <p:extLst>
      <p:ext uri="{BB962C8B-B14F-4D97-AF65-F5344CB8AC3E}">
        <p14:creationId xmlns:p14="http://schemas.microsoft.com/office/powerpoint/2010/main" val="397965956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0070C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3952" y="4730476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newsize = ((len + 1) &gt;&gt; 1) &lt;&lt; 1;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oldsize 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u="sng" dirty="0">
                <a:solidFill>
                  <a:schemeClr val="accent2"/>
                </a:solidFill>
                <a:latin typeface="Courier New" pitchFamily="49" charset="0"/>
              </a:rPr>
              <a:t>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GB" sz="1600" u="sng" dirty="0">
                <a:solidFill>
                  <a:schemeClr val="accent2"/>
                </a:solidFill>
                <a:latin typeface="Courier New" pitchFamily="49" charset="0"/>
              </a:rPr>
              <a:t>*(p+newsize) = oldsize - newsize;</a:t>
            </a:r>
            <a:r>
              <a:rPr lang="en-GB" sz="1600" u="sng" dirty="0">
                <a:latin typeface="Courier New" pitchFamily="49" charset="0"/>
              </a:rPr>
              <a:t>   </a:t>
            </a:r>
            <a:r>
              <a:rPr lang="en-GB" sz="1600" u="sng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u="sng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0983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0983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0983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0983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0983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0983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0983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0983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0983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0983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0983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0983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38615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31476" y="40838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38615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39377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0983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0983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0983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0983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38615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88975" y="3533239"/>
            <a:ext cx="1820371" cy="3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4)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0931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0983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39314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DEF924BE-EB07-3349-A907-0CD43A796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230484"/>
            <a:ext cx="86106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/>
              <a:t>Implicit List: Allocating in Free Block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12536831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971550" y="136677"/>
            <a:ext cx="72009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</a:t>
            </a:r>
            <a:r>
              <a:rPr lang="en-GB" dirty="0">
                <a:solidFill>
                  <a:srgbClr val="0070C0"/>
                </a:solidFill>
              </a:rPr>
              <a:t>clear</a:t>
            </a:r>
            <a:r>
              <a:rPr lang="en-GB" dirty="0"/>
              <a:t> the “allocated” flag</a:t>
            </a:r>
          </a:p>
          <a:p>
            <a:pPr marL="1249363" lvl="2" indent="-341313">
              <a:lnSpc>
                <a:spcPct val="101000"/>
              </a:lnSpc>
              <a:spcBef>
                <a:spcPts val="200"/>
              </a:spcBef>
              <a:buSzPct val="90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void </a:t>
            </a:r>
            <a:r>
              <a:rPr lang="en-GB" sz="1600" b="1" dirty="0" err="1">
                <a:latin typeface="Courier New" pitchFamily="49" charset="0"/>
              </a:rPr>
              <a:t>free_block(ptr</a:t>
            </a:r>
            <a:r>
              <a:rPr lang="en-GB" sz="1600" b="1" dirty="0">
                <a:latin typeface="Courier New" pitchFamily="49" charset="0"/>
              </a:rPr>
              <a:t> p) { *p = *p &amp; -2 }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But can lead to “</a:t>
            </a:r>
            <a:r>
              <a:rPr lang="en-GB" dirty="0">
                <a:solidFill>
                  <a:srgbClr val="0070C0"/>
                </a:solidFill>
              </a:rPr>
              <a:t>false fragmentation</a:t>
            </a:r>
            <a:r>
              <a:rPr lang="en-GB" dirty="0"/>
              <a:t>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3167513"/>
            <a:ext cx="4876800" cy="541638"/>
            <a:chOff x="2133600" y="3167513"/>
            <a:chExt cx="4876800" cy="541638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5500" y="3707564"/>
            <a:ext cx="6184900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1045777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841375" y="4967828"/>
            <a:ext cx="1786364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malloc(5*SIZ)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728743" y="4890302"/>
            <a:ext cx="925616" cy="471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rgbClr val="C00000"/>
                </a:solidFill>
                <a:latin typeface="Calibri" pitchFamily="34" charset="0"/>
              </a:rPr>
              <a:t>Yike</a:t>
            </a:r>
            <a:r>
              <a:rPr lang="en-GB" b="1" i="1" dirty="0">
                <a:solidFill>
                  <a:srgbClr val="C00000"/>
                </a:solidFill>
                <a:latin typeface="Calibri" pitchFamily="34" charset="0"/>
              </a:rPr>
              <a:t>s!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4000" y="5079753"/>
            <a:ext cx="3756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There is enough contiguous</a:t>
            </a:r>
          </a:p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free space, but the allocator</a:t>
            </a:r>
            <a:br>
              <a:rPr lang="en-GB" i="1" dirty="0">
                <a:solidFill>
                  <a:srgbClr val="C00000"/>
                </a:solidFill>
                <a:latin typeface="+mj-lt"/>
              </a:rPr>
            </a:br>
            <a:r>
              <a:rPr lang="en-GB" i="1" dirty="0">
                <a:solidFill>
                  <a:srgbClr val="C00000"/>
                </a:solidFill>
                <a:latin typeface="+mj-lt"/>
              </a:rPr>
              <a:t>won’t be able to find it</a:t>
            </a:r>
          </a:p>
          <a:p>
            <a:endParaRPr lang="en-US" sz="1800" dirty="0">
              <a:latin typeface="+mj-lt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1828410" y="340276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822066" y="438671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7010400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7010400" y="43949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9" name="Freeform 40"/>
          <p:cNvSpPr>
            <a:spLocks/>
          </p:cNvSpPr>
          <p:nvPr/>
        </p:nvSpPr>
        <p:spPr bwMode="auto">
          <a:xfrm>
            <a:off x="6555828" y="323929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40"/>
          <p:cNvSpPr>
            <a:spLocks/>
          </p:cNvSpPr>
          <p:nvPr/>
        </p:nvSpPr>
        <p:spPr bwMode="auto">
          <a:xfrm>
            <a:off x="6566338" y="421613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5" grpId="0"/>
      <p:bldP spid="24626" grpId="0"/>
      <p:bldP spid="53" grpId="0"/>
      <p:bldP spid="56" grpId="0" animBg="1"/>
      <p:bldP spid="58" grpId="0" animBg="1"/>
      <p:bldP spid="6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088832" y="113523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689" y="1220788"/>
            <a:ext cx="8307387" cy="5486400"/>
          </a:xfrm>
          <a:ln>
            <a:prstDash val="sysDash"/>
          </a:ln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0070C0"/>
                </a:solidFill>
              </a:rPr>
              <a:t>(coalesce) </a:t>
            </a:r>
            <a:r>
              <a:rPr lang="en-GB" dirty="0"/>
              <a:t>with next/previous 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how do we </a:t>
            </a:r>
            <a:r>
              <a:rPr lang="en-GB" dirty="0">
                <a:solidFill>
                  <a:srgbClr val="0070C0"/>
                </a:solidFill>
              </a:rPr>
              <a:t>coalesce with </a:t>
            </a:r>
            <a:r>
              <a:rPr lang="en-GB" i="1" dirty="0">
                <a:solidFill>
                  <a:srgbClr val="0070C0"/>
                </a:solidFill>
              </a:rPr>
              <a:t>previous</a:t>
            </a:r>
            <a:r>
              <a:rPr lang="en-GB" dirty="0">
                <a:solidFill>
                  <a:srgbClr val="0070C0"/>
                </a:solidFill>
              </a:rPr>
              <a:t> block</a:t>
            </a:r>
            <a:r>
              <a:rPr lang="en-GB" dirty="0"/>
              <a:t>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887027" y="3999389"/>
            <a:ext cx="6353319" cy="148701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buClr>
                <a:srgbClr val="005400"/>
              </a:buClr>
              <a:buSzPct val="90000"/>
              <a:buFont typeface="Wingdings" pitchFamily="2" charset="2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free_block(ptr p) {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*p = *p &amp; -2;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clear allocated flag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next = p + *p;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find next block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if ((*next &amp; 1) == 0)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  *p = *p + *next;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add to this block if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}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 not allocated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37338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37338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6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99195" y="2570831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6173204" y="2924774"/>
            <a:ext cx="1625991" cy="473227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48981" y="240740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2057400" y="3398450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7247419" y="24117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247419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103" name="Freeform 18"/>
          <p:cNvSpPr>
            <a:spLocks/>
          </p:cNvSpPr>
          <p:nvPr/>
        </p:nvSpPr>
        <p:spPr bwMode="auto">
          <a:xfrm>
            <a:off x="6803685" y="2232299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18"/>
          <p:cNvSpPr>
            <a:spLocks/>
          </p:cNvSpPr>
          <p:nvPr/>
        </p:nvSpPr>
        <p:spPr bwMode="auto">
          <a:xfrm>
            <a:off x="6803685" y="3230187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176320" y="104282"/>
            <a:ext cx="8763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4127" y="1220788"/>
            <a:ext cx="8307387" cy="1325562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0070C0"/>
                </a:solidFill>
              </a:rPr>
              <a:t>Boundary tags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Replicate size/allocated word at “</a:t>
            </a:r>
            <a:r>
              <a:rPr lang="en-GB" sz="1800" dirty="0">
                <a:solidFill>
                  <a:srgbClr val="0070C0"/>
                </a:solidFill>
              </a:rPr>
              <a:t>bottom</a:t>
            </a:r>
            <a:r>
              <a:rPr lang="en-GB" sz="1800" dirty="0"/>
              <a:t>” (end) of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427528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703913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656288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4222691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427528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936872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936872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910498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61040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524000" y="2895600"/>
            <a:ext cx="54864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4267200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4276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219200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7013028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42" name="Freeform 31"/>
          <p:cNvSpPr>
            <a:spLocks/>
          </p:cNvSpPr>
          <p:nvPr/>
        </p:nvSpPr>
        <p:spPr bwMode="auto">
          <a:xfrm>
            <a:off x="5943600" y="2880784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4"/>
          <p:cNvSpPr>
            <a:spLocks/>
          </p:cNvSpPr>
          <p:nvPr/>
        </p:nvSpPr>
        <p:spPr bwMode="auto">
          <a:xfrm>
            <a:off x="1368972" y="3473450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36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711317" y="98105"/>
            <a:ext cx="7592093" cy="762000"/>
          </a:xfrm>
        </p:spPr>
        <p:txBody>
          <a:bodyPr/>
          <a:lstStyle/>
          <a:p>
            <a:r>
              <a:rPr lang="en-GB" dirty="0"/>
              <a:t>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80875" y="2797818"/>
            <a:ext cx="4093996" cy="3815473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0070C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>
                <a:latin typeface="Courier New"/>
                <a:cs typeface="Courier New"/>
              </a:rPr>
              <a:t>malloc</a:t>
            </a:r>
            <a:r>
              <a:rPr lang="en-US" dirty="0"/>
              <a:t>) to acquire virtual memory (VM) at run time. </a:t>
            </a:r>
          </a:p>
          <a:p>
            <a:pPr lvl="1"/>
            <a:r>
              <a:rPr lang="en-US" dirty="0"/>
              <a:t>for data structures whose size is only known at runtime</a:t>
            </a:r>
          </a:p>
          <a:p>
            <a:r>
              <a:rPr lang="en-US" dirty="0"/>
              <a:t>Dynamic memory allocators manage an area of process VM known as the </a:t>
            </a:r>
            <a:r>
              <a:rPr lang="en-US" i="1" dirty="0">
                <a:solidFill>
                  <a:srgbClr val="0070C0"/>
                </a:solidFill>
              </a:rPr>
              <a:t>heap</a:t>
            </a:r>
            <a:r>
              <a:rPr lang="en-US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59F402-DA8D-4BA1-8DCC-12F3B2AF8AE4}"/>
              </a:ext>
            </a:extLst>
          </p:cNvPr>
          <p:cNvGrpSpPr/>
          <p:nvPr/>
        </p:nvGrpSpPr>
        <p:grpSpPr>
          <a:xfrm>
            <a:off x="701418" y="1218983"/>
            <a:ext cx="3505200" cy="1371600"/>
            <a:chOff x="4189412" y="1362075"/>
            <a:chExt cx="3505200" cy="13716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189412" y="13620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Application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189412" y="1819275"/>
              <a:ext cx="3505200" cy="4572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Dynamic Memory Allocator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89412" y="22764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+mn-lt"/>
                </a:rPr>
                <a:t>Heap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47B32-6206-4367-B7C8-5DDEB992958D}"/>
              </a:ext>
            </a:extLst>
          </p:cNvPr>
          <p:cNvGrpSpPr/>
          <p:nvPr/>
        </p:nvGrpSpPr>
        <p:grpSpPr>
          <a:xfrm>
            <a:off x="3985528" y="914400"/>
            <a:ext cx="5172476" cy="5876709"/>
            <a:chOff x="3985528" y="1057491"/>
            <a:chExt cx="5172476" cy="5876709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0120" y="4240429"/>
              <a:ext cx="552052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brk</a:t>
              </a:r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5" y="4407116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32">
              <a:extLst>
                <a:ext uri="{FF2B5EF4-FFF2-40B4-BE49-F238E27FC236}">
                  <a16:creationId xmlns:a16="http://schemas.microsoft.com/office/drawing/2014/main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8" name="AutoShape 36">
              <a:extLst>
                <a:ext uri="{FF2B5EF4-FFF2-40B4-BE49-F238E27FC236}">
                  <a16:creationId xmlns:a16="http://schemas.microsoft.com/office/drawing/2014/main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7">
              <a:extLst>
                <a:ext uri="{FF2B5EF4-FFF2-40B4-BE49-F238E27FC236}">
                  <a16:creationId xmlns:a16="http://schemas.microsoft.com/office/drawing/2014/main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022350" y="152400"/>
            <a:ext cx="7023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438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38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38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962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62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962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486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486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486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10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010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010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68176" y="2749550"/>
            <a:ext cx="1284624" cy="63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B</a:t>
            </a:r>
            <a:r>
              <a:rPr lang="en-GB" sz="1800" b="1" dirty="0">
                <a:latin typeface="Calibri" pitchFamily="34" charset="0"/>
              </a:rPr>
              <a:t>lock 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828800" y="3048000"/>
            <a:ext cx="457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590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114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638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162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5E2A2-882F-254C-BC31-3F5F3B209981}"/>
              </a:ext>
            </a:extLst>
          </p:cNvPr>
          <p:cNvSpPr txBox="1"/>
          <p:nvPr/>
        </p:nvSpPr>
        <p:spPr>
          <a:xfrm>
            <a:off x="8430055" y="25585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92A014-84D5-8C44-81B7-08DC2A64123D}"/>
              </a:ext>
            </a:extLst>
          </p:cNvPr>
          <p:cNvSpPr txBox="1"/>
          <p:nvPr/>
        </p:nvSpPr>
        <p:spPr>
          <a:xfrm>
            <a:off x="8438872" y="28633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0A7F81-D775-0D43-95BF-FF1217FA69F2}"/>
              </a:ext>
            </a:extLst>
          </p:cNvPr>
          <p:cNvSpPr txBox="1"/>
          <p:nvPr/>
        </p:nvSpPr>
        <p:spPr>
          <a:xfrm>
            <a:off x="8438872" y="3168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4196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Constant Time Coalescing (Case 2)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733800" y="1905000"/>
            <a:ext cx="2514600" cy="2743200"/>
            <a:chOff x="3733800" y="1905000"/>
            <a:chExt cx="2514600" cy="274320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2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733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72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Rectangle 4">
            <a:extLst>
              <a:ext uri="{FF2B5EF4-FFF2-40B4-BE49-F238E27FC236}">
                <a16:creationId xmlns:a16="http://schemas.microsoft.com/office/drawing/2014/main" id="{0553E786-F9D0-AC44-914A-64E360222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Constant Time Coalescing (Case 3)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">
            <a:extLst>
              <a:ext uri="{FF2B5EF4-FFF2-40B4-BE49-F238E27FC236}">
                <a16:creationId xmlns:a16="http://schemas.microsoft.com/office/drawing/2014/main" id="{ED012E33-7EC6-0640-8DAB-81C35DE65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Constant Time Coalescing (Case 4)</a:t>
            </a:r>
          </a:p>
        </p:txBody>
      </p:sp>
      <p:sp>
        <p:nvSpPr>
          <p:cNvPr id="42" name="Line 21">
            <a:extLst>
              <a:ext uri="{FF2B5EF4-FFF2-40B4-BE49-F238E27FC236}">
                <a16:creationId xmlns:a16="http://schemas.microsoft.com/office/drawing/2014/main" id="{A0479AFC-4832-8B43-AD1C-5A3C8C948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2BA1B1BA-B705-FF49-9981-091DCB544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44" name="Rectangle 23">
            <a:extLst>
              <a:ext uri="{FF2B5EF4-FFF2-40B4-BE49-F238E27FC236}">
                <a16:creationId xmlns:a16="http://schemas.microsoft.com/office/drawing/2014/main" id="{935B3CBD-BBAA-9844-AF9E-9CC0E27B9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5213A24D-E75F-0741-9E2E-2CAB55A23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id="{61638CC4-C8E5-6C40-A1EC-25848B903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6">
            <a:extLst>
              <a:ext uri="{FF2B5EF4-FFF2-40B4-BE49-F238E27FC236}">
                <a16:creationId xmlns:a16="http://schemas.microsoft.com/office/drawing/2014/main" id="{23B5C807-C864-1D40-9EF7-1C5AF916B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907C73AC-3A14-0644-95D0-C3AB6A4E4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F9E87092-F1CA-5440-8D8C-0A9A39884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9">
            <a:extLst>
              <a:ext uri="{FF2B5EF4-FFF2-40B4-BE49-F238E27FC236}">
                <a16:creationId xmlns:a16="http://schemas.microsoft.com/office/drawing/2014/main" id="{D9CE04C7-4259-C944-AFD5-7E63167B8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1" name="Rectangle 30">
            <a:extLst>
              <a:ext uri="{FF2B5EF4-FFF2-40B4-BE49-F238E27FC236}">
                <a16:creationId xmlns:a16="http://schemas.microsoft.com/office/drawing/2014/main" id="{BFE2EAE3-C63C-0B41-AF5E-6E93D7B22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52" name="Rectangle 31">
            <a:extLst>
              <a:ext uri="{FF2B5EF4-FFF2-40B4-BE49-F238E27FC236}">
                <a16:creationId xmlns:a16="http://schemas.microsoft.com/office/drawing/2014/main" id="{C645881A-646A-B74B-95EF-60C5E6B55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EE15CA8B-7722-4A48-AAB2-54B164F5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3">
            <a:extLst>
              <a:ext uri="{FF2B5EF4-FFF2-40B4-BE49-F238E27FC236}">
                <a16:creationId xmlns:a16="http://schemas.microsoft.com/office/drawing/2014/main" id="{EA0D9E2B-B0DF-104B-A170-202D99FFB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5" name="Rectangle 34">
            <a:extLst>
              <a:ext uri="{FF2B5EF4-FFF2-40B4-BE49-F238E27FC236}">
                <a16:creationId xmlns:a16="http://schemas.microsoft.com/office/drawing/2014/main" id="{A269B061-453E-3146-BEF0-A4CE3DB1C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56" name="Rectangle 35">
            <a:extLst>
              <a:ext uri="{FF2B5EF4-FFF2-40B4-BE49-F238E27FC236}">
                <a16:creationId xmlns:a16="http://schemas.microsoft.com/office/drawing/2014/main" id="{C748760E-3A47-F946-BF1E-9A3547906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8">
            <a:extLst>
              <a:ext uri="{FF2B5EF4-FFF2-40B4-BE49-F238E27FC236}">
                <a16:creationId xmlns:a16="http://schemas.microsoft.com/office/drawing/2014/main" id="{5B02B513-039E-BE4E-803C-D3E6F431A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05000"/>
            <a:ext cx="1676400" cy="330758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9">
            <a:extLst>
              <a:ext uri="{FF2B5EF4-FFF2-40B4-BE49-F238E27FC236}">
                <a16:creationId xmlns:a16="http://schemas.microsoft.com/office/drawing/2014/main" id="{7376A06D-231E-0A41-8894-A327A50A2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n+m1+m2</a:t>
            </a:r>
          </a:p>
        </p:txBody>
      </p:sp>
      <p:sp>
        <p:nvSpPr>
          <p:cNvPr id="66" name="Rectangle 10">
            <a:extLst>
              <a:ext uri="{FF2B5EF4-FFF2-40B4-BE49-F238E27FC236}">
                <a16:creationId xmlns:a16="http://schemas.microsoft.com/office/drawing/2014/main" id="{E85FFFBA-9104-8E45-9C19-8BF6911E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67" name="Rectangle 11">
            <a:extLst>
              <a:ext uri="{FF2B5EF4-FFF2-40B4-BE49-F238E27FC236}">
                <a16:creationId xmlns:a16="http://schemas.microsoft.com/office/drawing/2014/main" id="{74B3600E-4620-6445-BE17-C025F3620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12">
            <a:extLst>
              <a:ext uri="{FF2B5EF4-FFF2-40B4-BE49-F238E27FC236}">
                <a16:creationId xmlns:a16="http://schemas.microsoft.com/office/drawing/2014/main" id="{EBA8E362-7263-F445-AE01-BB3CE2A7E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n+m1+m2</a:t>
            </a:r>
          </a:p>
        </p:txBody>
      </p:sp>
      <p:sp>
        <p:nvSpPr>
          <p:cNvPr id="69" name="Rectangle 13">
            <a:extLst>
              <a:ext uri="{FF2B5EF4-FFF2-40B4-BE49-F238E27FC236}">
                <a16:creationId xmlns:a16="http://schemas.microsoft.com/office/drawing/2014/main" id="{9FDAEEA5-9F92-C74A-9EA2-0B234944B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70" name="Line 36">
            <a:extLst>
              <a:ext uri="{FF2B5EF4-FFF2-40B4-BE49-F238E27FC236}">
                <a16:creationId xmlns:a16="http://schemas.microsoft.com/office/drawing/2014/main" id="{2B661098-D0A5-E54C-99B1-24F1685E1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Rectangle 38">
            <a:extLst>
              <a:ext uri="{FF2B5EF4-FFF2-40B4-BE49-F238E27FC236}">
                <a16:creationId xmlns:a16="http://schemas.microsoft.com/office/drawing/2014/main" id="{DDAE59AC-2B3F-B84F-991E-6134E0DF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05000"/>
            <a:ext cx="1676400" cy="27432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1">
            <a:extLst>
              <a:ext uri="{FF2B5EF4-FFF2-40B4-BE49-F238E27FC236}">
                <a16:creationId xmlns:a16="http://schemas.microsoft.com/office/drawing/2014/main" id="{880A8555-7F6F-134D-8F0F-3E5301156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74" name="Rectangle 2">
            <a:extLst>
              <a:ext uri="{FF2B5EF4-FFF2-40B4-BE49-F238E27FC236}">
                <a16:creationId xmlns:a16="http://schemas.microsoft.com/office/drawing/2014/main" id="{9D209287-7803-524C-8108-1680CC115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75" name="Rectangle 3">
            <a:extLst>
              <a:ext uri="{FF2B5EF4-FFF2-40B4-BE49-F238E27FC236}">
                <a16:creationId xmlns:a16="http://schemas.microsoft.com/office/drawing/2014/main" id="{C3F79663-78C6-4545-9CCA-5E2569D75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5">
            <a:extLst>
              <a:ext uri="{FF2B5EF4-FFF2-40B4-BE49-F238E27FC236}">
                <a16:creationId xmlns:a16="http://schemas.microsoft.com/office/drawing/2014/main" id="{F0724405-4D6B-DB43-971F-F4D88FFE3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6">
            <a:extLst>
              <a:ext uri="{FF2B5EF4-FFF2-40B4-BE49-F238E27FC236}">
                <a16:creationId xmlns:a16="http://schemas.microsoft.com/office/drawing/2014/main" id="{4339E075-BFA1-7947-BE49-CC0F7CB42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78" name="Rectangle 7">
            <a:extLst>
              <a:ext uri="{FF2B5EF4-FFF2-40B4-BE49-F238E27FC236}">
                <a16:creationId xmlns:a16="http://schemas.microsoft.com/office/drawing/2014/main" id="{67996874-5E05-6C47-B462-7DF7232C5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79" name="Rectangle 8">
            <a:extLst>
              <a:ext uri="{FF2B5EF4-FFF2-40B4-BE49-F238E27FC236}">
                <a16:creationId xmlns:a16="http://schemas.microsoft.com/office/drawing/2014/main" id="{3F4B294A-1E0A-744C-A3BC-8F8B138F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940" y="85725"/>
            <a:ext cx="7592093" cy="762000"/>
          </a:xfrm>
        </p:spPr>
        <p:txBody>
          <a:bodyPr/>
          <a:lstStyle/>
          <a:p>
            <a:r>
              <a:rPr lang="en-US" dirty="0"/>
              <a:t>Disadvantages of Boundary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r>
              <a:rPr lang="en-US" dirty="0"/>
              <a:t>Internal fragmentation</a:t>
            </a:r>
          </a:p>
          <a:p>
            <a:endParaRPr lang="en-US" dirty="0"/>
          </a:p>
          <a:p>
            <a:r>
              <a:rPr lang="en-US" dirty="0"/>
              <a:t>Can it be optimized?</a:t>
            </a:r>
          </a:p>
          <a:p>
            <a:pPr lvl="1"/>
            <a:r>
              <a:rPr lang="en-US" dirty="0"/>
              <a:t>Which blocks need the footer tag?</a:t>
            </a:r>
          </a:p>
          <a:p>
            <a:pPr lvl="1"/>
            <a:r>
              <a:rPr lang="en-US" dirty="0"/>
              <a:t>What does that mean?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F57139-4973-46EF-A295-D3149FB01D9D}"/>
              </a:ext>
            </a:extLst>
          </p:cNvPr>
          <p:cNvGrpSpPr/>
          <p:nvPr/>
        </p:nvGrpSpPr>
        <p:grpSpPr>
          <a:xfrm>
            <a:off x="6172200" y="1981200"/>
            <a:ext cx="1677987" cy="2042584"/>
            <a:chOff x="3109913" y="4275288"/>
            <a:chExt cx="1677987" cy="2042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7B472C-40D0-47BD-A8FD-125D3963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275288"/>
              <a:ext cx="1370013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9C049783-DB1F-4D16-B893-899494DC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656288"/>
              <a:ext cx="1676400" cy="1285875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P</a:t>
              </a:r>
              <a:r>
                <a:rPr lang="en-GB" sz="1600" b="1" dirty="0">
                  <a:latin typeface="Calibri" pitchFamily="34" charset="0"/>
                </a:rPr>
                <a:t>ayload and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padding</a:t>
              </a: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930DBF7-B355-470B-A8F1-628DEE31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4275288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A8B5133E-3153-4C43-89E6-96984164B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913" y="5936872"/>
              <a:ext cx="1370012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E78BD71-016E-4E92-8921-292A900FF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5936872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990" y="185607"/>
            <a:ext cx="7592093" cy="762000"/>
          </a:xfrm>
        </p:spPr>
        <p:txBody>
          <a:bodyPr/>
          <a:lstStyle/>
          <a:p>
            <a:r>
              <a:rPr lang="en-GB" dirty="0"/>
              <a:t>No Boundary Tag for Allocated Blocks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96875" y="1219200"/>
            <a:ext cx="8442325" cy="897985"/>
          </a:xfrm>
        </p:spPr>
        <p:txBody>
          <a:bodyPr/>
          <a:lstStyle/>
          <a:p>
            <a:r>
              <a:rPr lang="en-US" dirty="0"/>
              <a:t>Boundary tag needed </a:t>
            </a:r>
            <a:r>
              <a:rPr lang="en-US" dirty="0">
                <a:solidFill>
                  <a:srgbClr val="0070C0"/>
                </a:solidFill>
              </a:rPr>
              <a:t>only for free blocks</a:t>
            </a:r>
          </a:p>
          <a:p>
            <a:r>
              <a:rPr lang="en-US" dirty="0">
                <a:solidFill>
                  <a:srgbClr val="0070C0"/>
                </a:solidFill>
              </a:rPr>
              <a:t>How to know if the previous block is free or allocated?</a:t>
            </a:r>
          </a:p>
          <a:p>
            <a:pPr lvl="1"/>
            <a:r>
              <a:rPr lang="en-US" dirty="0"/>
              <a:t>Last bit means nothing if there is no bottom boundary tag </a:t>
            </a:r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7F862819-B945-CA49-A8FA-7B608A16F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00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BD986ADE-0F0C-604A-B70E-DBCC798A4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200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62B4DCDC-8358-DC49-9AD7-925D4BEED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5052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498FDD80-86DD-C649-9A2D-426BAF551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18">
            <a:extLst>
              <a:ext uri="{FF2B5EF4-FFF2-40B4-BE49-F238E27FC236}">
                <a16:creationId xmlns:a16="http://schemas.microsoft.com/office/drawing/2014/main" id="{BA0C898C-D22C-8E48-8655-831917079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58" name="Rectangle 20">
            <a:extLst>
              <a:ext uri="{FF2B5EF4-FFF2-40B4-BE49-F238E27FC236}">
                <a16:creationId xmlns:a16="http://schemas.microsoft.com/office/drawing/2014/main" id="{EBAC4649-C67A-CB4B-A24B-1FDB2AE78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00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1">
            <a:extLst>
              <a:ext uri="{FF2B5EF4-FFF2-40B4-BE49-F238E27FC236}">
                <a16:creationId xmlns:a16="http://schemas.microsoft.com/office/drawing/2014/main" id="{3712B003-8E79-3047-ADB4-4A099CED5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4864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Rectangle 22">
            <a:extLst>
              <a:ext uri="{FF2B5EF4-FFF2-40B4-BE49-F238E27FC236}">
                <a16:creationId xmlns:a16="http://schemas.microsoft.com/office/drawing/2014/main" id="{91F5B40A-ECE6-D843-900A-6815982DD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1148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61" name="Rectangle 23">
            <a:extLst>
              <a:ext uri="{FF2B5EF4-FFF2-40B4-BE49-F238E27FC236}">
                <a16:creationId xmlns:a16="http://schemas.microsoft.com/office/drawing/2014/main" id="{797225A4-338E-7246-BD54-7C9F831B1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148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62" name="Rectangle 24">
            <a:extLst>
              <a:ext uri="{FF2B5EF4-FFF2-40B4-BE49-F238E27FC236}">
                <a16:creationId xmlns:a16="http://schemas.microsoft.com/office/drawing/2014/main" id="{6A80A52F-4EC3-2C4A-AD3E-66C0141D2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196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25">
            <a:extLst>
              <a:ext uri="{FF2B5EF4-FFF2-40B4-BE49-F238E27FC236}">
                <a16:creationId xmlns:a16="http://schemas.microsoft.com/office/drawing/2014/main" id="{91657D5E-DB56-A74F-B9E0-078844251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26">
            <a:extLst>
              <a:ext uri="{FF2B5EF4-FFF2-40B4-BE49-F238E27FC236}">
                <a16:creationId xmlns:a16="http://schemas.microsoft.com/office/drawing/2014/main" id="{365C3E13-BCEC-D448-9D09-35DE59C04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id="{F9875ABC-4CDC-D949-88CF-F639C05F4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24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66" name="Rectangle 28">
            <a:extLst>
              <a:ext uri="{FF2B5EF4-FFF2-40B4-BE49-F238E27FC236}">
                <a16:creationId xmlns:a16="http://schemas.microsoft.com/office/drawing/2014/main" id="{C9A80425-15A1-AA46-84AC-6C27CC5D0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114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29">
            <a:extLst>
              <a:ext uri="{FF2B5EF4-FFF2-40B4-BE49-F238E27FC236}">
                <a16:creationId xmlns:a16="http://schemas.microsoft.com/office/drawing/2014/main" id="{76034581-0A48-8F44-A75A-37A337969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0292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68" name="Rectangle 30">
            <a:extLst>
              <a:ext uri="{FF2B5EF4-FFF2-40B4-BE49-F238E27FC236}">
                <a16:creationId xmlns:a16="http://schemas.microsoft.com/office/drawing/2014/main" id="{E7ECA1FF-89AA-BE49-B250-C00CC4E3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69" name="Rectangle 31">
            <a:extLst>
              <a:ext uri="{FF2B5EF4-FFF2-40B4-BE49-F238E27FC236}">
                <a16:creationId xmlns:a16="http://schemas.microsoft.com/office/drawing/2014/main" id="{2EBD7DAA-D466-6440-89E1-91E557F5D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32">
            <a:extLst>
              <a:ext uri="{FF2B5EF4-FFF2-40B4-BE49-F238E27FC236}">
                <a16:creationId xmlns:a16="http://schemas.microsoft.com/office/drawing/2014/main" id="{95E9E955-06F8-4D4C-B125-A849009C4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638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33">
            <a:extLst>
              <a:ext uri="{FF2B5EF4-FFF2-40B4-BE49-F238E27FC236}">
                <a16:creationId xmlns:a16="http://schemas.microsoft.com/office/drawing/2014/main" id="{2840073D-C309-9A40-AD64-1EC49918D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638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72" name="Rectangle 34">
            <a:extLst>
              <a:ext uri="{FF2B5EF4-FFF2-40B4-BE49-F238E27FC236}">
                <a16:creationId xmlns:a16="http://schemas.microsoft.com/office/drawing/2014/main" id="{F99B9C72-050A-1445-ADC9-AF319396C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73" name="Rectangle 35">
            <a:extLst>
              <a:ext uri="{FF2B5EF4-FFF2-40B4-BE49-F238E27FC236}">
                <a16:creationId xmlns:a16="http://schemas.microsoft.com/office/drawing/2014/main" id="{C1BFC721-B9E9-C648-9490-22B30329C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0292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6530EC6-2AB1-E645-A0B2-108F402707D3}"/>
              </a:ext>
            </a:extLst>
          </p:cNvPr>
          <p:cNvSpPr/>
          <p:nvPr/>
        </p:nvSpPr>
        <p:spPr bwMode="auto">
          <a:xfrm>
            <a:off x="4648200" y="3810000"/>
            <a:ext cx="457200" cy="304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kumimoji="1" lang="zh-CN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5744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990" y="185607"/>
            <a:ext cx="7592093" cy="762000"/>
          </a:xfrm>
        </p:spPr>
        <p:txBody>
          <a:bodyPr/>
          <a:lstStyle/>
          <a:p>
            <a:r>
              <a:rPr lang="en-GB" dirty="0"/>
              <a:t>No Boundary Tag for Allocated Blocks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33407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2404" y="267100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90600" y="3721779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25775" y="3363435"/>
            <a:ext cx="2931550" cy="2024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1: Previous block is allocated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0: Previous block is free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62200" y="33407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1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90600" y="5004479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 rot="16200000">
            <a:off x="1714502" y="228290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99213" y="3306385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00801" y="3692603"/>
            <a:ext cx="1676400" cy="1616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Unallocated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772401" y="330638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399214" y="53092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769226" y="53092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855231" y="263764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17" name="AutoShape 8"/>
          <p:cNvSpPr>
            <a:spLocks/>
          </p:cNvSpPr>
          <p:nvPr/>
        </p:nvSpPr>
        <p:spPr bwMode="auto">
          <a:xfrm rot="16200000">
            <a:off x="7127329" y="224954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19201" y="5906869"/>
            <a:ext cx="108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Allocated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29844" y="5830669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Free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96875" y="1219200"/>
            <a:ext cx="8442325" cy="897985"/>
          </a:xfrm>
        </p:spPr>
        <p:txBody>
          <a:bodyPr/>
          <a:lstStyle/>
          <a:p>
            <a:r>
              <a:rPr lang="en-US" dirty="0"/>
              <a:t>When sizes are multiples of 4 or more, have 2+ spare bits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An extra bit </a:t>
            </a:r>
            <a:r>
              <a:rPr lang="en-US" dirty="0"/>
              <a:t>to record if the allocation status of the previous block</a:t>
            </a:r>
          </a:p>
        </p:txBody>
      </p:sp>
    </p:spTree>
    <p:extLst>
      <p:ext uri="{BB962C8B-B14F-4D97-AF65-F5344CB8AC3E}">
        <p14:creationId xmlns:p14="http://schemas.microsoft.com/office/powerpoint/2010/main" val="21782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743200" y="22098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50510" y="457200"/>
            <a:ext cx="884298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</a:t>
            </a:r>
            <a:br>
              <a:rPr lang="en-GB" dirty="0"/>
            </a:br>
            <a:r>
              <a:rPr lang="en-GB" dirty="0"/>
              <a:t>(Case 1)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743200" y="191824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038600" y="1905000"/>
            <a:ext cx="381000" cy="320544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7432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743200" y="3132123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743200" y="2829964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4038600" y="2819400"/>
            <a:ext cx="381000" cy="32054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7432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745828" y="4054344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735189" y="375218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030589" y="3744261"/>
            <a:ext cx="381000" cy="31421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7432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0" y="1905000"/>
            <a:ext cx="2514600" cy="2743885"/>
            <a:chOff x="4572000" y="1905000"/>
            <a:chExt cx="2514600" cy="2743885"/>
          </a:xfrm>
        </p:grpSpPr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5410200" y="2205682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5410200" y="1912883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6705600" y="1924530"/>
              <a:ext cx="381000" cy="293153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54102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62484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54102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67056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54102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54102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54102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67056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54102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5410200" y="4039285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5410200" y="3753677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6705600" y="3744350"/>
              <a:ext cx="381000" cy="309993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54102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45720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953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931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664042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514600" y="2235036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95800" y="1905000"/>
            <a:ext cx="2514600" cy="2743200"/>
            <a:chOff x="4495800" y="1905000"/>
            <a:chExt cx="2514600" cy="2743200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5334000" y="2219394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5334000" y="1924844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6629400" y="192550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5334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334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6629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5334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334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6629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4495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5334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5334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954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429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07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6F408B-09D8-4F4F-8A1C-7B5D6C9A673D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3F1A8395-716E-0741-8A08-F522D8F8D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10" y="457200"/>
            <a:ext cx="884298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 dirty="0"/>
              <a:t>No Boundary Tag for Allocated Blocks</a:t>
            </a:r>
            <a:br>
              <a:rPr lang="en-GB" kern="0" dirty="0"/>
            </a:br>
            <a:r>
              <a:rPr lang="en-GB" kern="0" dirty="0"/>
              <a:t>(Case 2)</a:t>
            </a:r>
          </a:p>
        </p:txBody>
      </p:sp>
    </p:spTree>
    <p:extLst>
      <p:ext uri="{BB962C8B-B14F-4D97-AF65-F5344CB8AC3E}">
        <p14:creationId xmlns:p14="http://schemas.microsoft.com/office/powerpoint/2010/main" val="3990404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8940" y="152400"/>
            <a:ext cx="7592093" cy="762000"/>
          </a:xfrm>
        </p:spPr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671637"/>
            <a:ext cx="7896225" cy="4348163"/>
          </a:xfrm>
        </p:spPr>
        <p:txBody>
          <a:bodyPr/>
          <a:lstStyle/>
          <a:p>
            <a:r>
              <a:rPr lang="en-US" dirty="0"/>
              <a:t>Allocator maintains heap as collection of variable sized </a:t>
            </a:r>
            <a:r>
              <a:rPr lang="en-US" i="1" dirty="0">
                <a:solidFill>
                  <a:srgbClr val="0070C0"/>
                </a:solidFill>
              </a:rPr>
              <a:t>blocks</a:t>
            </a:r>
            <a:r>
              <a:rPr lang="en-US" dirty="0">
                <a:solidFill>
                  <a:srgbClr val="000000"/>
                </a:solidFill>
              </a:rPr>
              <a:t>, which are either </a:t>
            </a:r>
            <a:r>
              <a:rPr lang="en-US" i="1" dirty="0">
                <a:solidFill>
                  <a:srgbClr val="0070C0"/>
                </a:solidFill>
              </a:rPr>
              <a:t>allocated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i="1" dirty="0">
                <a:solidFill>
                  <a:srgbClr val="0070C0"/>
                </a:solidFill>
              </a:rPr>
              <a:t>free</a:t>
            </a:r>
          </a:p>
          <a:p>
            <a:r>
              <a:rPr lang="en-US" dirty="0"/>
              <a:t>Types of allocators</a:t>
            </a:r>
          </a:p>
          <a:p>
            <a:pPr lvl="1"/>
            <a:r>
              <a:rPr lang="en-US" b="1" i="1" dirty="0">
                <a:solidFill>
                  <a:srgbClr val="0070C0"/>
                </a:solidFill>
              </a:rPr>
              <a:t>Explicit allocator</a:t>
            </a:r>
            <a:r>
              <a:rPr lang="en-US" b="1" dirty="0"/>
              <a:t>:  </a:t>
            </a:r>
            <a:r>
              <a:rPr lang="en-US" dirty="0"/>
              <a:t>application allocates and frees space </a:t>
            </a:r>
          </a:p>
          <a:p>
            <a:pPr lvl="2"/>
            <a:r>
              <a:rPr lang="en-US" dirty="0"/>
              <a:t>E.g.,  </a:t>
            </a:r>
            <a:r>
              <a:rPr lang="en-US" b="1" dirty="0" err="1">
                <a:latin typeface="Courier New"/>
                <a:cs typeface="Courier New"/>
              </a:rPr>
              <a:t>malloc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free</a:t>
            </a:r>
            <a:r>
              <a:rPr lang="en-US" dirty="0"/>
              <a:t> in C</a:t>
            </a:r>
          </a:p>
          <a:p>
            <a:pPr lvl="1"/>
            <a:r>
              <a:rPr lang="en-US" b="1" i="1" dirty="0">
                <a:solidFill>
                  <a:srgbClr val="0070C0"/>
                </a:solidFill>
              </a:rPr>
              <a:t>Implicit allocator</a:t>
            </a:r>
            <a:r>
              <a:rPr lang="en-US" b="1" i="1" dirty="0">
                <a:solidFill>
                  <a:srgbClr val="990000"/>
                </a:solidFill>
              </a:rPr>
              <a:t>:</a:t>
            </a:r>
            <a:r>
              <a:rPr lang="en-US" dirty="0"/>
              <a:t> application allocates, but </a:t>
            </a:r>
            <a:r>
              <a:rPr lang="en-US" dirty="0">
                <a:solidFill>
                  <a:srgbClr val="0070C0"/>
                </a:solidFill>
              </a:rPr>
              <a:t>does not free</a:t>
            </a:r>
            <a:r>
              <a:rPr lang="en-US" dirty="0"/>
              <a:t> space</a:t>
            </a:r>
          </a:p>
          <a:p>
            <a:pPr lvl="2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and garbage collection in Java</a:t>
            </a:r>
          </a:p>
          <a:p>
            <a:endParaRPr lang="en-US" dirty="0"/>
          </a:p>
          <a:p>
            <a:r>
              <a:rPr lang="en-US" dirty="0"/>
              <a:t>Will discuss simple explicit memory allocation today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590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5908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5908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5908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8862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5908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5908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8862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590800" y="3124200"/>
            <a:ext cx="1676400" cy="588579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5908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590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886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590800" y="40386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2590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5257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6553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257800" y="2209800"/>
            <a:ext cx="1676400" cy="12192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2578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5257800" y="3429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553200" y="3429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5257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6553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5257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4196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5257800" y="1905000"/>
            <a:ext cx="1676400" cy="18288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3716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191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169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5266997" y="4038600"/>
            <a:ext cx="1667203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192E3F-5DFB-4F1D-A433-3BBC743F2A14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3B4629A4-5745-C140-9A69-90E3E4FE7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10" y="457200"/>
            <a:ext cx="884298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 dirty="0"/>
              <a:t>No Boundary Tag for Allocated Blocks</a:t>
            </a:r>
            <a:br>
              <a:rPr lang="en-GB" kern="0" dirty="0"/>
            </a:br>
            <a:r>
              <a:rPr lang="en-GB" kern="0" dirty="0"/>
              <a:t>(Case 3)</a:t>
            </a:r>
          </a:p>
        </p:txBody>
      </p:sp>
    </p:spTree>
    <p:extLst>
      <p:ext uri="{BB962C8B-B14F-4D97-AF65-F5344CB8AC3E}">
        <p14:creationId xmlns:p14="http://schemas.microsoft.com/office/powerpoint/2010/main" val="197155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4" grpId="0" animBg="1"/>
      <p:bldP spid="30745" grpId="0" animBg="1"/>
      <p:bldP spid="30746" grpId="0" animBg="1"/>
      <p:bldP spid="30748" grpId="0" animBg="1"/>
      <p:bldP spid="30749" grpId="0" animBg="1"/>
      <p:bldP spid="30750" grpId="0" animBg="1"/>
      <p:bldP spid="30751" grpId="0" animBg="1"/>
      <p:bldP spid="30752" grpId="0" animBg="1"/>
      <p:bldP spid="30757" grpId="0" animBg="1"/>
      <p:bldP spid="30758" grpId="0" animBg="1"/>
      <p:bldP spid="30759" grpId="0" animBg="1"/>
      <p:bldP spid="4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255572" y="202174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3141" y="283205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00939" y="391936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2525110" y="2514600"/>
            <a:ext cx="128489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3810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255516" y="1907108"/>
            <a:ext cx="2514600" cy="2743200"/>
            <a:chOff x="4255516" y="1907108"/>
            <a:chExt cx="2514600" cy="2743200"/>
          </a:xfrm>
        </p:grpSpPr>
        <p:grpSp>
          <p:nvGrpSpPr>
            <p:cNvPr id="2" name="Group 1"/>
            <p:cNvGrpSpPr/>
            <p:nvPr/>
          </p:nvGrpSpPr>
          <p:grpSpPr>
            <a:xfrm>
              <a:off x="4255516" y="1907108"/>
              <a:ext cx="2514600" cy="2743200"/>
              <a:chOff x="3581400" y="1905000"/>
              <a:chExt cx="2514600" cy="2743200"/>
            </a:xfrm>
          </p:grpSpPr>
          <p:sp>
            <p:nvSpPr>
              <p:cNvPr id="31768" name="Rectangle 24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0" name="Rectangle 26"/>
              <p:cNvSpPr>
                <a:spLocks noChangeArrowheads="1"/>
              </p:cNvSpPr>
              <p:nvPr/>
            </p:nvSpPr>
            <p:spPr bwMode="auto">
              <a:xfrm>
                <a:off x="4419600" y="2209800"/>
                <a:ext cx="1676400" cy="213360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676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Rectangle 28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3" name="Rectangle 29"/>
              <p:cNvSpPr>
                <a:spLocks noChangeArrowheads="1"/>
              </p:cNvSpPr>
              <p:nvPr/>
            </p:nvSpPr>
            <p:spPr bwMode="auto">
              <a:xfrm>
                <a:off x="5715000" y="4343400"/>
                <a:ext cx="3810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</a:endParaRPr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3581400" y="3276600"/>
                <a:ext cx="609600" cy="1588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Rectangle 31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676400" cy="27432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6385034" y="1907108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6385034" y="4342880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F9A8C06-F363-4FD3-8696-FBFF22FDB6C2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BD424696-276E-8F44-B085-C241D3AB3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10" y="457200"/>
            <a:ext cx="884298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 dirty="0"/>
              <a:t>No Boundary Tag for Allocated Blocks</a:t>
            </a:r>
            <a:br>
              <a:rPr lang="en-GB" kern="0" dirty="0"/>
            </a:br>
            <a:r>
              <a:rPr lang="en-GB" kern="0" dirty="0"/>
              <a:t>(Case 4)</a:t>
            </a:r>
          </a:p>
        </p:txBody>
      </p:sp>
    </p:spTree>
    <p:extLst>
      <p:ext uri="{BB962C8B-B14F-4D97-AF65-F5344CB8AC3E}">
        <p14:creationId xmlns:p14="http://schemas.microsoft.com/office/powerpoint/2010/main" val="3181555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342106" y="152400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990600"/>
            <a:ext cx="8307387" cy="54975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Placement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next-fit, best-fit, etc.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Trades off </a:t>
            </a:r>
            <a:r>
              <a:rPr lang="en-GB" dirty="0">
                <a:solidFill>
                  <a:srgbClr val="0070C0"/>
                </a:solidFill>
              </a:rPr>
              <a:t>lower throughput </a:t>
            </a:r>
            <a:r>
              <a:rPr lang="en-GB" dirty="0"/>
              <a:t>for </a:t>
            </a:r>
            <a:r>
              <a:rPr lang="en-GB" dirty="0">
                <a:solidFill>
                  <a:srgbClr val="0070C0"/>
                </a:solidFill>
              </a:rPr>
              <a:t>less fragmentation</a:t>
            </a:r>
            <a:r>
              <a:rPr lang="en-GB" dirty="0"/>
              <a:t>	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Segregated free lists (next lecture) approximate a best fit placement policy without having to search entire free list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Splitting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do we go ahead and split free blocks?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much internal fragmentation are we willing to tolerate?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0070C0"/>
                </a:solidFill>
              </a:rPr>
              <a:t>Immediate coalescing:</a:t>
            </a:r>
            <a:r>
              <a:rPr lang="en-GB" b="1" i="1" dirty="0">
                <a:solidFill>
                  <a:srgbClr val="C00000"/>
                </a:solidFill>
              </a:rPr>
              <a:t> </a:t>
            </a:r>
            <a:r>
              <a:rPr lang="en-GB" dirty="0"/>
              <a:t>coalesce each time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is called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0070C0"/>
                </a:solidFill>
              </a:rPr>
              <a:t>Deferred coalescing: </a:t>
            </a:r>
            <a:r>
              <a:rPr lang="en-GB" dirty="0"/>
              <a:t>try to improve performance of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by deferring coalescing until needed. Examples:</a:t>
            </a:r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as you scan the free list for </a:t>
            </a:r>
            <a:r>
              <a:rPr lang="en-GB" b="1" dirty="0" err="1">
                <a:latin typeface="Courier New" pitchFamily="49" charset="0"/>
              </a:rPr>
              <a:t>malloc</a:t>
            </a:r>
            <a:endParaRPr lang="en-GB" b="1" dirty="0"/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when the amount of external fragmentation reaches some threshold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1215759" y="152400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</a:t>
            </a:r>
            <a:r>
              <a:rPr lang="en-US" dirty="0"/>
              <a:t>(Free) </a:t>
            </a:r>
            <a:r>
              <a:rPr lang="en-GB" dirty="0"/>
              <a:t>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70C0"/>
                </a:solidFill>
              </a:rPr>
              <a:t>linear time </a:t>
            </a:r>
            <a:r>
              <a:rPr lang="en-GB" dirty="0"/>
              <a:t>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70C0"/>
                </a:solidFill>
              </a:rPr>
              <a:t>constant time </a:t>
            </a:r>
            <a:r>
              <a:rPr lang="en-GB" dirty="0"/>
              <a:t>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usage: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depend on </a:t>
            </a:r>
            <a:r>
              <a:rPr lang="en-GB" dirty="0">
                <a:solidFill>
                  <a:srgbClr val="0070C0"/>
                </a:solidFill>
              </a:rPr>
              <a:t>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70C0"/>
                </a:solidFill>
              </a:rPr>
              <a:t>Not</a:t>
            </a:r>
            <a:r>
              <a:rPr lang="en-GB" dirty="0"/>
              <a:t> used in practice for  </a:t>
            </a:r>
            <a:r>
              <a:rPr lang="en-GB" dirty="0">
                <a:latin typeface="Courier New" pitchFamily="49" charset="0"/>
              </a:rPr>
              <a:t>malloc/free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0070C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783556" y="188913"/>
            <a:ext cx="5943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126524"/>
            <a:ext cx="8624887" cy="5486400"/>
          </a:xfrm>
          <a:ln/>
        </p:spPr>
        <p:txBody>
          <a:bodyPr/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solidFill>
                  <a:srgbClr val="0070C0"/>
                </a:solidFill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Successful: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bytes</a:t>
            </a:r>
            <a:br>
              <a:rPr lang="en-GB" dirty="0"/>
            </a:br>
            <a:r>
              <a:rPr lang="en-GB" dirty="0"/>
              <a:t>aligned to a 16-byte boundary (on x86-64)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Unsuccessful: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to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ENOMEM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</a:t>
            </a:r>
            <a:r>
              <a:rPr lang="en-GB" sz="2000" dirty="0">
                <a:solidFill>
                  <a:srgbClr val="0070C0"/>
                </a:solidFill>
                <a:latin typeface="Courier New" pitchFamily="49" charset="0"/>
              </a:rPr>
              <a:t>free</a:t>
            </a:r>
            <a:r>
              <a:rPr lang="en-GB" sz="2000" dirty="0">
                <a:latin typeface="Courier New" pitchFamily="49" charset="0"/>
              </a:rPr>
              <a:t>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or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+mn-lt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solidFill>
                  <a:srgbClr val="0070C0"/>
                </a:solidFill>
                <a:latin typeface="Courier New"/>
                <a:cs typeface="Courier New"/>
              </a:rPr>
              <a:t>calloc</a:t>
            </a:r>
            <a:r>
              <a:rPr lang="en-GB" b="1" dirty="0"/>
              <a:t>:</a:t>
            </a:r>
            <a:r>
              <a:rPr lang="en-GB" dirty="0"/>
              <a:t> Version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that initializes allocated block to </a:t>
            </a:r>
            <a:r>
              <a:rPr lang="en-GB" dirty="0">
                <a:solidFill>
                  <a:srgbClr val="0070C0"/>
                </a:solidFill>
              </a:rPr>
              <a:t>zero</a:t>
            </a:r>
            <a:r>
              <a:rPr lang="en-GB" dirty="0"/>
              <a:t>.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solidFill>
                  <a:srgbClr val="0070C0"/>
                </a:solidFill>
                <a:latin typeface="Courier New"/>
                <a:cs typeface="Courier New"/>
              </a:rPr>
              <a:t>realloc</a:t>
            </a:r>
            <a:r>
              <a:rPr lang="en-GB" b="1" dirty="0">
                <a:latin typeface="Courier New"/>
                <a:cs typeface="Courier New"/>
              </a:rPr>
              <a:t>:</a:t>
            </a:r>
            <a:r>
              <a:rPr lang="en-GB" dirty="0"/>
              <a:t> Changes the size of a previously allocated block.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solidFill>
                  <a:srgbClr val="0070C0"/>
                </a:solidFill>
                <a:latin typeface="Courier New"/>
                <a:cs typeface="Courier New"/>
              </a:rPr>
              <a:t>sbrk</a:t>
            </a:r>
            <a:r>
              <a:rPr lang="en-GB" b="1" dirty="0"/>
              <a:t>:</a:t>
            </a:r>
            <a:r>
              <a:rPr lang="en-GB" dirty="0"/>
              <a:t> Used </a:t>
            </a:r>
            <a:r>
              <a:rPr lang="en-GB" dirty="0">
                <a:solidFill>
                  <a:srgbClr val="0070C0"/>
                </a:solidFill>
              </a:rPr>
              <a:t>internally</a:t>
            </a:r>
            <a:r>
              <a:rPr lang="en-GB" dirty="0"/>
              <a:t>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5943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80772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block of n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* </a:t>
            </a:r>
            <a:r>
              <a:rPr lang="en-US" sz="1600" dirty="0" err="1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 == </a:t>
            </a:r>
            <a:r>
              <a:rPr lang="en-US" sz="1600" dirty="0">
                <a:solidFill>
                  <a:srgbClr val="2C92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perror(</a:t>
            </a:r>
            <a:r>
              <a:rPr lang="fi-FI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"malloc</a:t>
            </a:r>
            <a:r>
              <a:rPr lang="fi-FI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exit(0);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= 0; i &lt; n;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p[i] = i;</a:t>
            </a:r>
          </a:p>
          <a:p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free(p);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84137" y="78523"/>
            <a:ext cx="8991600" cy="762000"/>
          </a:xfrm>
        </p:spPr>
        <p:txBody>
          <a:bodyPr/>
          <a:lstStyle/>
          <a:p>
            <a:r>
              <a:rPr lang="en-GB" dirty="0"/>
              <a:t>Simplifying </a:t>
            </a:r>
            <a:r>
              <a:rPr lang="en-GB" dirty="0">
                <a:solidFill>
                  <a:srgbClr val="0070C0"/>
                </a:solidFill>
              </a:rPr>
              <a:t>Assumptions</a:t>
            </a:r>
            <a:r>
              <a:rPr lang="en-GB" dirty="0"/>
              <a:t> Made in This Lecture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Memory is </a:t>
            </a:r>
            <a:r>
              <a:rPr lang="en-GB" dirty="0">
                <a:solidFill>
                  <a:srgbClr val="0070C0"/>
                </a:solidFill>
              </a:rPr>
              <a:t>word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addressed</a:t>
            </a:r>
            <a:r>
              <a:rPr lang="en-GB" dirty="0"/>
              <a:t>.</a:t>
            </a:r>
          </a:p>
          <a:p>
            <a:r>
              <a:rPr lang="en-GB" dirty="0"/>
              <a:t>Words are</a:t>
            </a:r>
            <a:r>
              <a:rPr lang="en-GB" dirty="0">
                <a:solidFill>
                  <a:srgbClr val="0070C0"/>
                </a:solidFill>
              </a:rPr>
              <a:t> int-sized</a:t>
            </a:r>
            <a:r>
              <a:rPr lang="en-GB" dirty="0"/>
              <a:t>.</a:t>
            </a:r>
          </a:p>
          <a:p>
            <a:r>
              <a:rPr lang="en-GB" dirty="0"/>
              <a:t>Allocations are </a:t>
            </a:r>
            <a:r>
              <a:rPr lang="en-GB" dirty="0">
                <a:solidFill>
                  <a:srgbClr val="0070C0"/>
                </a:solidFill>
              </a:rPr>
              <a:t>double-word aligned</a:t>
            </a:r>
            <a:r>
              <a:rPr lang="en-GB" dirty="0"/>
              <a:t>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00162" y="33853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04962" y="33853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9762" y="33853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14562" y="33853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19362" y="33853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24162" y="33853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28962" y="33853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433762" y="33853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738562" y="33853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043362" y="33853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348162" y="33853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652962" y="33853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957762" y="33853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262562" y="33853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567362" y="33853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72162" y="33853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76962" y="33853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481762" y="33853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786562" y="33853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91362" y="33853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186248" y="4038600"/>
            <a:ext cx="148416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(4 words)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130307" y="4038600"/>
            <a:ext cx="1095469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(2 words)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6532256" y="431240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532256" y="469340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913256" y="4312401"/>
            <a:ext cx="10424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word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910081" y="4693401"/>
            <a:ext cx="147191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word</a:t>
            </a:r>
          </a:p>
        </p:txBody>
      </p:sp>
      <p:sp>
        <p:nvSpPr>
          <p:cNvPr id="32" name="AutoShape 17"/>
          <p:cNvSpPr>
            <a:spLocks/>
          </p:cNvSpPr>
          <p:nvPr/>
        </p:nvSpPr>
        <p:spPr bwMode="auto">
          <a:xfrm rot="16200000">
            <a:off x="1827796" y="3232918"/>
            <a:ext cx="182880" cy="11887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7"/>
          <p:cNvSpPr>
            <a:spLocks/>
          </p:cNvSpPr>
          <p:nvPr/>
        </p:nvSpPr>
        <p:spPr bwMode="auto">
          <a:xfrm rot="16200000">
            <a:off x="4575400" y="3534318"/>
            <a:ext cx="180842" cy="583882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131887" y="267587"/>
            <a:ext cx="6464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Example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76831" y="1582738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76831" y="2464826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176831" y="3365128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33400" y="4244975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176831" y="5128926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malloc(2*SIZ)</a:t>
            </a: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5592525" y="1027230"/>
            <a:ext cx="3352498" cy="354906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92437" y="1614488"/>
            <a:ext cx="5486400" cy="304800"/>
            <a:chOff x="2992437" y="1614488"/>
            <a:chExt cx="5486400" cy="304800"/>
          </a:xfrm>
        </p:grpSpPr>
        <p:grpSp>
          <p:nvGrpSpPr>
            <p:cNvPr id="98" name="Group 9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11266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92437" y="2501901"/>
            <a:ext cx="5486400" cy="304800"/>
            <a:chOff x="2992437" y="2501901"/>
            <a:chExt cx="54864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92437" y="3389313"/>
            <a:ext cx="5486400" cy="304800"/>
            <a:chOff x="2992437" y="3389313"/>
            <a:chExt cx="54864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92437" y="4272080"/>
            <a:ext cx="5486400" cy="309446"/>
            <a:chOff x="2992437" y="4272080"/>
            <a:chExt cx="5486400" cy="309446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92437" y="5164138"/>
            <a:ext cx="5486400" cy="304800"/>
            <a:chOff x="2992437" y="5164138"/>
            <a:chExt cx="54864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9"/>
            <p:cNvSpPr>
              <a:spLocks noChangeArrowheads="1"/>
            </p:cNvSpPr>
            <p:nvPr/>
          </p:nvSpPr>
          <p:spPr bwMode="auto">
            <a:xfrm>
              <a:off x="8174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881896" y="228600"/>
            <a:ext cx="55245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2893" y="1143000"/>
            <a:ext cx="8542507" cy="5562600"/>
          </a:xfrm>
          <a:ln/>
        </p:spPr>
        <p:txBody>
          <a:bodyPr/>
          <a:lstStyle/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Applications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</a:t>
            </a:r>
            <a:r>
              <a:rPr lang="en-GB" dirty="0">
                <a:solidFill>
                  <a:srgbClr val="0070C0"/>
                </a:solidFill>
              </a:rPr>
              <a:t>arbitrary sequence</a:t>
            </a:r>
            <a:r>
              <a:rPr lang="en-GB" dirty="0"/>
              <a:t>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and </a:t>
            </a: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/>
              <a:t>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request must be to a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>
                <a:cs typeface="Courier New"/>
              </a:rPr>
              <a:t>’d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 block</a:t>
            </a:r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Explicit Allocators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</a:t>
            </a:r>
            <a:r>
              <a:rPr lang="en-GB" dirty="0">
                <a:solidFill>
                  <a:srgbClr val="0070C0"/>
                </a:solidFill>
              </a:rPr>
              <a:t>immediately</a:t>
            </a:r>
            <a:r>
              <a:rPr lang="en-GB" dirty="0"/>
              <a:t> to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1" dirty="0">
                <a:cs typeface="Courier New"/>
              </a:rPr>
              <a:t> </a:t>
            </a:r>
            <a:r>
              <a:rPr lang="en-GB" dirty="0"/>
              <a:t>requests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can’t reorder or buffer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</a:t>
            </a:r>
            <a:r>
              <a:rPr lang="en-GB" dirty="0">
                <a:solidFill>
                  <a:srgbClr val="0070C0"/>
                </a:solidFill>
              </a:rPr>
              <a:t>free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memory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 only place allocated blocks in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</a:t>
            </a:r>
            <a:r>
              <a:rPr lang="en-GB" dirty="0">
                <a:solidFill>
                  <a:srgbClr val="0070C0"/>
                </a:solidFill>
              </a:rPr>
              <a:t>alignment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requirements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solidFill>
                  <a:srgbClr val="0070C0"/>
                </a:solidFill>
              </a:rPr>
              <a:t>16-byte (x86-64) alignment on Linux</a:t>
            </a:r>
            <a:endParaRPr lang="en-GB" dirty="0"/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solidFill>
                  <a:srgbClr val="0070C0"/>
                </a:solidFill>
              </a:rPr>
              <a:t>Can’t move </a:t>
            </a:r>
            <a:r>
              <a:rPr lang="en-GB" dirty="0"/>
              <a:t>the allocated blocks once they are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/>
              <a:t>’d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compaction is not allowed.  </a:t>
            </a:r>
            <a:r>
              <a:rPr lang="en-GB" i="1" dirty="0"/>
              <a:t>Why not?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16259</TotalTime>
  <Words>3194</Words>
  <Application>Microsoft Macintosh PowerPoint</Application>
  <PresentationFormat>全屏显示(4:3)</PresentationFormat>
  <Paragraphs>757</Paragraphs>
  <Slides>43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Dynamic Memory Allocation:  Basic Concepts</vt:lpstr>
      <vt:lpstr>Today</vt:lpstr>
      <vt:lpstr>Dynamic Memory Allocation </vt:lpstr>
      <vt:lpstr>Dynamic Memory Allocation</vt:lpstr>
      <vt:lpstr>The malloc Package</vt:lpstr>
      <vt:lpstr>malloc Example</vt:lpstr>
      <vt:lpstr>Simplifying Assumptions Made in This Lecture</vt:lpstr>
      <vt:lpstr>Allocation Example</vt:lpstr>
      <vt:lpstr>Constraints</vt:lpstr>
      <vt:lpstr>Performance Goal: Throughput</vt:lpstr>
      <vt:lpstr>Performance Goal: Peak Memory Utilization</vt:lpstr>
      <vt:lpstr>Fragmentation</vt:lpstr>
      <vt:lpstr>Internal Fragmentation</vt:lpstr>
      <vt:lpstr>Internal Fragmentation</vt:lpstr>
      <vt:lpstr>External Fragmentation</vt:lpstr>
      <vt:lpstr>Implementation Issues</vt:lpstr>
      <vt:lpstr>Knowing How Much to Free</vt:lpstr>
      <vt:lpstr>Keeping Track of Free Blocks</vt:lpstr>
      <vt:lpstr>Today</vt:lpstr>
      <vt:lpstr>Method 1: Implicit Free List</vt:lpstr>
      <vt:lpstr>Detailed Implicit Free List Example</vt:lpstr>
      <vt:lpstr>Implicit List: Finding a Free Block</vt:lpstr>
      <vt:lpstr>Implicit List: Allocating in Free Block</vt:lpstr>
      <vt:lpstr>PowerPoint 演示文稿</vt:lpstr>
      <vt:lpstr>Implicit List: Allocating in Free Block</vt:lpstr>
      <vt:lpstr>PowerPoint 演示文稿</vt:lpstr>
      <vt:lpstr>Implicit List: Freeing a Block</vt:lpstr>
      <vt:lpstr>Implicit List: Coalescing</vt:lpstr>
      <vt:lpstr>Implicit List: Bidirectional Coalescing 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Disadvantages of Boundary Tags</vt:lpstr>
      <vt:lpstr>No Boundary Tag for Allocated Blocks</vt:lpstr>
      <vt:lpstr>No Boundary Tag for Allocated Blocks</vt:lpstr>
      <vt:lpstr>No Boundary Tag for Allocated Blocks (Case 1)</vt:lpstr>
      <vt:lpstr>PowerPoint 演示文稿</vt:lpstr>
      <vt:lpstr>PowerPoint 演示文稿</vt:lpstr>
      <vt:lpstr>PowerPoint 演示文稿</vt:lpstr>
      <vt:lpstr>Summary of Key Allocator Policies</vt:lpstr>
      <vt:lpstr>Implicit (Free) Lists: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Microsoft Office User</cp:lastModifiedBy>
  <cp:revision>756</cp:revision>
  <cp:lastPrinted>1999-09-20T15:19:18Z</cp:lastPrinted>
  <dcterms:created xsi:type="dcterms:W3CDTF">2012-10-29T21:36:53Z</dcterms:created>
  <dcterms:modified xsi:type="dcterms:W3CDTF">2022-11-10T07:14:19Z</dcterms:modified>
</cp:coreProperties>
</file>