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0" r:id="rId2"/>
    <p:sldMasterId id="2147483662" r:id="rId3"/>
    <p:sldMasterId id="2147483676" r:id="rId4"/>
  </p:sldMasterIdLst>
  <p:notesMasterIdLst>
    <p:notesMasterId r:id="rId66"/>
  </p:notesMasterIdLst>
  <p:handoutMasterIdLst>
    <p:handoutMasterId r:id="rId67"/>
  </p:handoutMasterIdLst>
  <p:sldIdLst>
    <p:sldId id="1473" r:id="rId5"/>
    <p:sldId id="1522" r:id="rId6"/>
    <p:sldId id="1501" r:id="rId7"/>
    <p:sldId id="1500" r:id="rId8"/>
    <p:sldId id="1474" r:id="rId9"/>
    <p:sldId id="1467" r:id="rId10"/>
    <p:sldId id="1428" r:id="rId11"/>
    <p:sldId id="1468" r:id="rId12"/>
    <p:sldId id="1429" r:id="rId13"/>
    <p:sldId id="1502" r:id="rId14"/>
    <p:sldId id="1431" r:id="rId15"/>
    <p:sldId id="1433" r:id="rId16"/>
    <p:sldId id="1432" r:id="rId17"/>
    <p:sldId id="1434" r:id="rId18"/>
    <p:sldId id="1503" r:id="rId19"/>
    <p:sldId id="1435" r:id="rId20"/>
    <p:sldId id="1496" r:id="rId21"/>
    <p:sldId id="1437" r:id="rId22"/>
    <p:sldId id="1438" r:id="rId23"/>
    <p:sldId id="1439" r:id="rId24"/>
    <p:sldId id="1440" r:id="rId25"/>
    <p:sldId id="1497" r:id="rId26"/>
    <p:sldId id="1441" r:id="rId27"/>
    <p:sldId id="1442" r:id="rId28"/>
    <p:sldId id="1443" r:id="rId29"/>
    <p:sldId id="1444" r:id="rId30"/>
    <p:sldId id="1446" r:id="rId31"/>
    <p:sldId id="1445" r:id="rId32"/>
    <p:sldId id="1505" r:id="rId33"/>
    <p:sldId id="1506" r:id="rId34"/>
    <p:sldId id="1507" r:id="rId35"/>
    <p:sldId id="1508" r:id="rId36"/>
    <p:sldId id="1509" r:id="rId37"/>
    <p:sldId id="1510" r:id="rId38"/>
    <p:sldId id="1511" r:id="rId39"/>
    <p:sldId id="1512" r:id="rId40"/>
    <p:sldId id="1513" r:id="rId41"/>
    <p:sldId id="1514" r:id="rId42"/>
    <p:sldId id="1515" r:id="rId43"/>
    <p:sldId id="1516" r:id="rId44"/>
    <p:sldId id="1448" r:id="rId45"/>
    <p:sldId id="1498" r:id="rId46"/>
    <p:sldId id="1475" r:id="rId47"/>
    <p:sldId id="1493" r:id="rId48"/>
    <p:sldId id="1476" r:id="rId49"/>
    <p:sldId id="1477" r:id="rId50"/>
    <p:sldId id="1478" r:id="rId51"/>
    <p:sldId id="1479" r:id="rId52"/>
    <p:sldId id="1480" r:id="rId53"/>
    <p:sldId id="1481" r:id="rId54"/>
    <p:sldId id="1491" r:id="rId55"/>
    <p:sldId id="1482" r:id="rId56"/>
    <p:sldId id="1483" r:id="rId57"/>
    <p:sldId id="1484" r:id="rId58"/>
    <p:sldId id="1485" r:id="rId59"/>
    <p:sldId id="1486" r:id="rId60"/>
    <p:sldId id="1487" r:id="rId61"/>
    <p:sldId id="1523" r:id="rId62"/>
    <p:sldId id="1495" r:id="rId63"/>
    <p:sldId id="1525" r:id="rId64"/>
    <p:sldId id="1524" r:id="rId65"/>
  </p:sldIdLst>
  <p:sldSz cx="9144000" cy="6858000" type="screen4x3"/>
  <p:notesSz cx="7302500" cy="9586913"/>
  <p:custDataLst>
    <p:tags r:id="rId6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C0000"/>
    <a:srgbClr val="00AC00"/>
    <a:srgbClr val="00FF00"/>
    <a:srgbClr val="990000"/>
    <a:srgbClr val="F6F5BD"/>
    <a:srgbClr val="F1C7C7"/>
    <a:srgbClr val="EBAFAF"/>
    <a:srgbClr val="ACE3A1"/>
    <a:srgbClr val="D5F1C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0" autoAdjust="0"/>
    <p:restoredTop sz="94649" autoAdjust="0"/>
  </p:normalViewPr>
  <p:slideViewPr>
    <p:cSldViewPr snapToObjects="1">
      <p:cViewPr varScale="1">
        <p:scale>
          <a:sx n="127" d="100"/>
          <a:sy n="127" d="100"/>
        </p:scale>
        <p:origin x="16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9627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ags" Target="tags/tag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09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07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0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90" y="48736"/>
            <a:ext cx="7592093" cy="78805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877888"/>
            <a:ext cx="8366125" cy="5456237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4" y="44450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877888"/>
            <a:ext cx="7896225" cy="54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936750"/>
            <a:ext cx="7772400" cy="1720850"/>
          </a:xfrm>
        </p:spPr>
        <p:txBody>
          <a:bodyPr/>
          <a:lstStyle/>
          <a:p>
            <a:pPr marL="0" indent="0"/>
            <a:r>
              <a:rPr lang="en-US" sz="4000" dirty="0"/>
              <a:t>Dynamic Memory Allocation: </a:t>
            </a:r>
            <a:br>
              <a:rPr lang="en-US" sz="4000" dirty="0"/>
            </a:br>
            <a:r>
              <a:rPr lang="en-US" sz="4000" dirty="0"/>
              <a:t>Advanced Concepts</a:t>
            </a:r>
            <a:endParaRPr lang="en-US" sz="2400" b="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55267" y="152400"/>
            <a:ext cx="74549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Explicit Free Lists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24" y="990600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0070C0"/>
                </a:solidFill>
              </a:rPr>
              <a:t>Insertion policy</a:t>
            </a:r>
            <a:r>
              <a:rPr lang="en-GB" dirty="0">
                <a:solidFill>
                  <a:srgbClr val="0070C0"/>
                </a:solidFill>
              </a:rPr>
              <a:t>: </a:t>
            </a:r>
            <a:r>
              <a:rPr lang="en-GB" dirty="0"/>
              <a:t>Where in the free list do you put a newly freed block?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Unordered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70C0"/>
                </a:solidFill>
              </a:rPr>
              <a:t>LIFO</a:t>
            </a:r>
            <a:r>
              <a:rPr lang="en-GB" dirty="0"/>
              <a:t> (last-in-first-out)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</a:t>
            </a:r>
            <a:r>
              <a:rPr lang="en-GB" dirty="0">
                <a:solidFill>
                  <a:srgbClr val="0070C0"/>
                </a:solidFill>
              </a:rPr>
              <a:t>beginning</a:t>
            </a:r>
            <a:r>
              <a:rPr lang="en-GB" dirty="0"/>
              <a:t> of the free list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70C0"/>
                </a:solidFill>
              </a:rPr>
              <a:t>FIFO</a:t>
            </a:r>
            <a:r>
              <a:rPr lang="en-GB" dirty="0"/>
              <a:t> (first-in-first-out)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</a:t>
            </a:r>
            <a:r>
              <a:rPr lang="en-GB" dirty="0">
                <a:solidFill>
                  <a:srgbClr val="0070C0"/>
                </a:solidFill>
              </a:rPr>
              <a:t>end</a:t>
            </a:r>
            <a:r>
              <a:rPr lang="en-GB" dirty="0"/>
              <a:t> of the free list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0070C0"/>
                </a:solidFill>
              </a:rPr>
              <a:t>Pro: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simple and constant time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0070C0"/>
                </a:solidFill>
              </a:rPr>
              <a:t>Con: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studies suggest fragmentation is worse than address ordered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Address-ordered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blocks so that free list blocks are always in address order: </a:t>
            </a:r>
            <a:br>
              <a:rPr lang="en-GB" dirty="0"/>
            </a:br>
            <a:r>
              <a:rPr lang="en-GB" dirty="0"/>
              <a:t>	        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prev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curr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(next)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0070C0"/>
                </a:solidFill>
              </a:rPr>
              <a:t>Con:</a:t>
            </a:r>
            <a:r>
              <a:rPr lang="en-GB" dirty="0"/>
              <a:t> requires search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0070C0"/>
                </a:solidFill>
              </a:rPr>
              <a:t>Pro:</a:t>
            </a:r>
            <a:r>
              <a:rPr lang="en-GB" dirty="0"/>
              <a:t> studies suggest </a:t>
            </a:r>
            <a:r>
              <a:rPr lang="en-GB" dirty="0">
                <a:solidFill>
                  <a:srgbClr val="0070C0"/>
                </a:solidFill>
              </a:rPr>
              <a:t>fragmentation is lower </a:t>
            </a:r>
            <a:r>
              <a:rPr lang="en-GB" dirty="0"/>
              <a:t>than LIFO/FIFO</a:t>
            </a:r>
          </a:p>
        </p:txBody>
      </p:sp>
    </p:spTree>
    <p:extLst>
      <p:ext uri="{BB962C8B-B14F-4D97-AF65-F5344CB8AC3E}">
        <p14:creationId xmlns:p14="http://schemas.microsoft.com/office/powerpoint/2010/main" val="2217505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382588" y="4652963"/>
            <a:ext cx="8151812" cy="174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382588" y="1681163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97325" y="2844801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1474788" y="2684463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67039" y="67469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022725"/>
            <a:ext cx="8307387" cy="55403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the freed block at the root of the list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97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02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06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911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826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30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778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082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87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692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216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521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177925" y="2921001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0125" y="2844801"/>
            <a:ext cx="1065213" cy="455612"/>
            <a:chOff x="4560" y="1399"/>
            <a:chExt cx="671" cy="287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426325" y="299720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502525" y="3073401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31125" y="2997201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625850" y="2006601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606925" y="21590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148138" y="2235201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9973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3021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069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9117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826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130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778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082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3877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692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0735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5213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202639" y="5532438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0125" y="5456238"/>
            <a:ext cx="1065213" cy="455612"/>
            <a:chOff x="4560" y="3395"/>
            <a:chExt cx="671" cy="287"/>
          </a:xfrm>
        </p:grpSpPr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74263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502525" y="568483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731125" y="560863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216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4149725" y="5380038"/>
            <a:ext cx="3200400" cy="304800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059363" y="5692775"/>
            <a:ext cx="2752725" cy="371475"/>
          </a:xfrm>
          <a:custGeom>
            <a:avLst/>
            <a:gdLst/>
            <a:ahLst/>
            <a:cxnLst>
              <a:cxn ang="0">
                <a:pos x="1734" y="0"/>
              </a:cxn>
              <a:cxn ang="0">
                <a:pos x="1481" y="192"/>
              </a:cxn>
              <a:cxn ang="0">
                <a:pos x="304" y="217"/>
              </a:cxn>
              <a:cxn ang="0">
                <a:pos x="0" y="91"/>
              </a:cxn>
            </a:cxnLst>
            <a:rect l="0" t="0" r="r" b="b"/>
            <a:pathLst>
              <a:path w="1734" h="2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00050" y="28686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5925" y="5481638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35624" y="1690688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0688" y="4652963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4378325" y="5608638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1482725" y="5243513"/>
            <a:ext cx="2671763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480" y="41"/>
              </a:cxn>
              <a:cxn ang="0">
                <a:pos x="1445" y="30"/>
              </a:cxn>
              <a:cxn ang="0">
                <a:pos x="1683" y="182"/>
              </a:cxn>
            </a:cxnLst>
            <a:rect l="0" t="0" r="r" b="b"/>
            <a:pathLst>
              <a:path w="1683" h="278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76350" y="1333115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A7A164-567B-4B64-8415-8650C2578D81}"/>
              </a:ext>
            </a:extLst>
          </p:cNvPr>
          <p:cNvGrpSpPr/>
          <p:nvPr/>
        </p:nvGrpSpPr>
        <p:grpSpPr>
          <a:xfrm>
            <a:off x="2920589" y="1162790"/>
            <a:ext cx="3425059" cy="305622"/>
            <a:chOff x="2820166" y="1307690"/>
            <a:chExt cx="3425059" cy="305622"/>
          </a:xfrm>
        </p:grpSpPr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759DD9D2-8476-4FF6-A3FA-E73FEFE61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606" y="1308101"/>
              <a:ext cx="11430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67E21CC7-9B7B-402C-B3A5-E1613CFD8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6" y="1308512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1ADF3B39-6E20-4B41-9999-8744EF20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225" y="1307690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70" grpId="0"/>
      <p:bldP spid="9272" grpId="0"/>
      <p:bldP spid="9273" grpId="0" animBg="1"/>
      <p:bldP spid="92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397476" y="1450974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012213" y="2397124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89676" y="2236787"/>
            <a:ext cx="5862637" cy="388937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63332" y="67176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2)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8324" y="3879849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successor block, </a:t>
            </a:r>
            <a:r>
              <a:rPr lang="en-GB" dirty="0">
                <a:solidFill>
                  <a:srgbClr val="0070C0"/>
                </a:solidFill>
              </a:rPr>
              <a:t>coalesce</a:t>
            </a:r>
            <a:r>
              <a:rPr lang="en-GB" dirty="0"/>
              <a:t> both memory blocks, and insert the new block at the root of the list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0122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317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21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26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8410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458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793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97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02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74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314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362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31413" y="1711324"/>
            <a:ext cx="1065213" cy="455613"/>
            <a:chOff x="3216" y="876"/>
            <a:chExt cx="671" cy="287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31413" y="3082924"/>
            <a:ext cx="1065213" cy="455613"/>
            <a:chOff x="3216" y="1740"/>
            <a:chExt cx="671" cy="287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53076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838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5307613" y="18637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5383813" y="19399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 flipV="1">
            <a:off x="5612413" y="32353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688613" y="27765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 flipV="1">
            <a:off x="5612413" y="25495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5688613" y="2090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192813" y="2473324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65013" y="2397124"/>
            <a:ext cx="1065213" cy="455613"/>
            <a:chOff x="4560" y="1308"/>
            <a:chExt cx="671" cy="287"/>
          </a:xfrm>
        </p:grpSpPr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4412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5174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746013" y="2549524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640738" y="1558924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621813" y="171132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4163026" y="1787524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0" name="Oval 86"/>
          <p:cNvSpPr>
            <a:spLocks noChangeArrowheads="1"/>
          </p:cNvSpPr>
          <p:nvPr/>
        </p:nvSpPr>
        <p:spPr bwMode="auto">
          <a:xfrm>
            <a:off x="5307613" y="32353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 flipV="1">
            <a:off x="5612413" y="18637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414938" y="24209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6" name="Text Box 92"/>
          <p:cNvSpPr txBox="1">
            <a:spLocks noChangeArrowheads="1"/>
          </p:cNvSpPr>
          <p:nvPr/>
        </p:nvSpPr>
        <p:spPr bwMode="auto">
          <a:xfrm>
            <a:off x="430813" y="1463674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5C7AB1-70D5-47DD-B1ED-1D095A7A7DD9}"/>
              </a:ext>
            </a:extLst>
          </p:cNvPr>
          <p:cNvGrpSpPr/>
          <p:nvPr/>
        </p:nvGrpSpPr>
        <p:grpSpPr>
          <a:xfrm>
            <a:off x="397476" y="4762499"/>
            <a:ext cx="8151812" cy="1943101"/>
            <a:chOff x="397476" y="4762499"/>
            <a:chExt cx="8151812" cy="1943101"/>
          </a:xfrm>
        </p:grpSpPr>
        <p:sp>
          <p:nvSpPr>
            <p:cNvPr id="11360" name="Rectangle 96"/>
            <p:cNvSpPr>
              <a:spLocks noChangeArrowheads="1"/>
            </p:cNvSpPr>
            <p:nvPr/>
          </p:nvSpPr>
          <p:spPr bwMode="auto">
            <a:xfrm>
              <a:off x="397476" y="4762499"/>
              <a:ext cx="8151812" cy="19431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5231413" y="6243119"/>
              <a:ext cx="1065213" cy="431848"/>
              <a:chOff x="3216" y="3782"/>
              <a:chExt cx="671" cy="287"/>
            </a:xfrm>
          </p:grpSpPr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216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408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600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3696" y="37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5688613" y="5302685"/>
              <a:ext cx="1588" cy="115861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4012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4317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4621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49266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5841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6145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27930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30978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34026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37074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40884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536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5231413" y="4943062"/>
              <a:ext cx="1065213" cy="431848"/>
              <a:chOff x="3216" y="2918"/>
              <a:chExt cx="671" cy="287"/>
            </a:xfrm>
          </p:grpSpPr>
          <p:sp>
            <p:nvSpPr>
              <p:cNvPr id="11330" name="Rectangle 66"/>
              <p:cNvSpPr>
                <a:spLocks noChangeArrowheads="1"/>
              </p:cNvSpPr>
              <p:nvPr/>
            </p:nvSpPr>
            <p:spPr bwMode="auto">
              <a:xfrm>
                <a:off x="3216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/>
              <p:cNvSpPr>
                <a:spLocks noChangeArrowheads="1"/>
              </p:cNvSpPr>
              <p:nvPr/>
            </p:nvSpPr>
            <p:spPr bwMode="auto">
              <a:xfrm>
                <a:off x="3408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/>
              <p:cNvSpPr>
                <a:spLocks noChangeArrowheads="1"/>
              </p:cNvSpPr>
              <p:nvPr/>
            </p:nvSpPr>
            <p:spPr bwMode="auto">
              <a:xfrm>
                <a:off x="3600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/>
              <p:cNvSpPr>
                <a:spLocks noChangeArrowheads="1"/>
              </p:cNvSpPr>
              <p:nvPr/>
            </p:nvSpPr>
            <p:spPr bwMode="auto">
              <a:xfrm>
                <a:off x="3696" y="2918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Oval 70"/>
            <p:cNvSpPr>
              <a:spLocks noChangeArrowheads="1"/>
            </p:cNvSpPr>
            <p:nvPr/>
          </p:nvSpPr>
          <p:spPr bwMode="auto">
            <a:xfrm>
              <a:off x="5307613" y="5087513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5383813" y="5159739"/>
              <a:ext cx="1588" cy="1155606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Oval 72"/>
            <p:cNvSpPr>
              <a:spLocks noChangeArrowheads="1"/>
            </p:cNvSpPr>
            <p:nvPr/>
          </p:nvSpPr>
          <p:spPr bwMode="auto">
            <a:xfrm flipV="1">
              <a:off x="5612413" y="6386066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73"/>
            <p:cNvSpPr>
              <a:spLocks noChangeArrowheads="1"/>
            </p:cNvSpPr>
            <p:nvPr/>
          </p:nvSpPr>
          <p:spPr bwMode="auto">
            <a:xfrm>
              <a:off x="1192813" y="5665316"/>
              <a:ext cx="304800" cy="288901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593091"/>
              <a:ext cx="1065213" cy="431848"/>
              <a:chOff x="4560" y="3350"/>
              <a:chExt cx="671" cy="287"/>
            </a:xfrm>
          </p:grpSpPr>
          <p:sp>
            <p:nvSpPr>
              <p:cNvPr id="11339" name="Rectangle 75"/>
              <p:cNvSpPr>
                <a:spLocks noChangeArrowheads="1"/>
              </p:cNvSpPr>
              <p:nvPr/>
            </p:nvSpPr>
            <p:spPr bwMode="auto">
              <a:xfrm>
                <a:off x="4560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Rectangle 76"/>
              <p:cNvSpPr>
                <a:spLocks noChangeArrowheads="1"/>
              </p:cNvSpPr>
              <p:nvPr/>
            </p:nvSpPr>
            <p:spPr bwMode="auto">
              <a:xfrm>
                <a:off x="4752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Rectangle 77"/>
              <p:cNvSpPr>
                <a:spLocks noChangeArrowheads="1"/>
              </p:cNvSpPr>
              <p:nvPr/>
            </p:nvSpPr>
            <p:spPr bwMode="auto">
              <a:xfrm>
                <a:off x="4944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Rectangle 78"/>
              <p:cNvSpPr>
                <a:spLocks noChangeArrowheads="1"/>
              </p:cNvSpPr>
              <p:nvPr/>
            </p:nvSpPr>
            <p:spPr bwMode="auto">
              <a:xfrm>
                <a:off x="5040" y="33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3" name="Oval 79"/>
            <p:cNvSpPr>
              <a:spLocks noChangeArrowheads="1"/>
            </p:cNvSpPr>
            <p:nvPr/>
          </p:nvSpPr>
          <p:spPr bwMode="auto">
            <a:xfrm>
              <a:off x="74412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80"/>
            <p:cNvSpPr>
              <a:spLocks noChangeShapeType="1"/>
            </p:cNvSpPr>
            <p:nvPr/>
          </p:nvSpPr>
          <p:spPr bwMode="auto">
            <a:xfrm>
              <a:off x="7517413" y="5809767"/>
              <a:ext cx="1588" cy="50557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Oval 81"/>
            <p:cNvSpPr>
              <a:spLocks noChangeArrowheads="1"/>
            </p:cNvSpPr>
            <p:nvPr/>
          </p:nvSpPr>
          <p:spPr bwMode="auto">
            <a:xfrm>
              <a:off x="7746013" y="5737542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2314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4393213" y="5737542"/>
              <a:ext cx="152400" cy="144451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151913" y="5474220"/>
              <a:ext cx="3213100" cy="335547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288" y="31"/>
                </a:cxn>
                <a:cxn ang="0">
                  <a:pos x="1349" y="36"/>
                </a:cxn>
                <a:cxn ang="0">
                  <a:pos x="2024" y="223"/>
                </a:cxn>
              </a:cxnLst>
              <a:rect l="0" t="0" r="r" b="b"/>
              <a:pathLst>
                <a:path w="2024" h="223">
                  <a:moveTo>
                    <a:pt x="0" y="223"/>
                  </a:moveTo>
                  <a:cubicBezTo>
                    <a:pt x="48" y="191"/>
                    <a:pt x="63" y="62"/>
                    <a:pt x="288" y="31"/>
                  </a:cubicBezTo>
                  <a:cubicBezTo>
                    <a:pt x="513" y="0"/>
                    <a:pt x="1060" y="4"/>
                    <a:pt x="1349" y="36"/>
                  </a:cubicBezTo>
                  <a:cubicBezTo>
                    <a:pt x="1638" y="68"/>
                    <a:pt x="1884" y="184"/>
                    <a:pt x="2024" y="223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Freeform 85"/>
            <p:cNvSpPr>
              <a:spLocks/>
            </p:cNvSpPr>
            <p:nvPr/>
          </p:nvSpPr>
          <p:spPr bwMode="auto">
            <a:xfrm>
              <a:off x="6450613" y="5787197"/>
              <a:ext cx="1371600" cy="346080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5307613" y="6387570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Oval 88"/>
            <p:cNvSpPr>
              <a:spLocks noChangeArrowheads="1"/>
            </p:cNvSpPr>
            <p:nvPr/>
          </p:nvSpPr>
          <p:spPr bwMode="auto">
            <a:xfrm flipV="1">
              <a:off x="5612413" y="5086009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Text Box 91"/>
            <p:cNvSpPr txBox="1">
              <a:spLocks noChangeArrowheads="1"/>
            </p:cNvSpPr>
            <p:nvPr/>
          </p:nvSpPr>
          <p:spPr bwMode="auto">
            <a:xfrm>
              <a:off x="430813" y="5617166"/>
              <a:ext cx="697692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1357" name="Text Box 93"/>
            <p:cNvSpPr txBox="1">
              <a:spLocks noChangeArrowheads="1"/>
            </p:cNvSpPr>
            <p:nvPr/>
          </p:nvSpPr>
          <p:spPr bwMode="auto">
            <a:xfrm>
              <a:off x="448635" y="4770140"/>
              <a:ext cx="744178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11358" name="Freeform 94"/>
            <p:cNvSpPr>
              <a:spLocks/>
            </p:cNvSpPr>
            <p:nvPr/>
          </p:nvSpPr>
          <p:spPr bwMode="auto">
            <a:xfrm>
              <a:off x="1481738" y="5388452"/>
              <a:ext cx="2662238" cy="413792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515" y="43"/>
                </a:cxn>
                <a:cxn ang="0">
                  <a:pos x="1389" y="22"/>
                </a:cxn>
                <a:cxn ang="0">
                  <a:pos x="1677" y="174"/>
                </a:cxn>
              </a:cxnLst>
              <a:rect l="0" t="0" r="r" b="b"/>
              <a:pathLst>
                <a:path w="1677" h="275">
                  <a:moveTo>
                    <a:pt x="0" y="275"/>
                  </a:moveTo>
                  <a:cubicBezTo>
                    <a:pt x="86" y="236"/>
                    <a:pt x="284" y="85"/>
                    <a:pt x="515" y="43"/>
                  </a:cubicBezTo>
                  <a:cubicBezTo>
                    <a:pt x="746" y="1"/>
                    <a:pt x="1195" y="0"/>
                    <a:pt x="1389" y="22"/>
                  </a:cubicBezTo>
                  <a:cubicBezTo>
                    <a:pt x="1583" y="44"/>
                    <a:pt x="1617" y="142"/>
                    <a:pt x="1677" y="174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078468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ED51D5B9-AC8F-48F0-BCB7-8041521C7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AEA1D0A6-F6CD-438E-B638-126B3600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313" y="1030762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FBC8F91D-C318-4712-80E2-A381C000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30762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397476" y="1522412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012213" y="2433637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489676" y="2273299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67300" y="7835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3)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67300" y="3774503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block, </a:t>
            </a:r>
            <a:r>
              <a:rPr lang="en-GB" dirty="0">
                <a:solidFill>
                  <a:srgbClr val="0070C0"/>
                </a:solidFill>
              </a:rPr>
              <a:t>coalesce</a:t>
            </a:r>
            <a:r>
              <a:rPr lang="en-GB" dirty="0"/>
              <a:t> both memory blocks, and insert the new block at the root of the list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012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17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621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66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841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145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7930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978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4026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7074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93013" y="1747837"/>
            <a:ext cx="1065213" cy="455612"/>
            <a:chOff x="1680" y="831"/>
            <a:chExt cx="671" cy="287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60" y="831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93013" y="3119437"/>
            <a:ext cx="1065213" cy="455612"/>
            <a:chOff x="1680" y="1695"/>
            <a:chExt cx="671" cy="287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16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869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945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869213" y="19002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945413" y="19764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 flipV="1">
            <a:off x="3174013" y="32702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250213" y="28114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V="1">
            <a:off x="3174013" y="25844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V="1">
            <a:off x="3250213" y="21256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2314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536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1192813" y="250983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365013" y="2433637"/>
            <a:ext cx="1065213" cy="455612"/>
            <a:chOff x="4560" y="1263"/>
            <a:chExt cx="671" cy="287"/>
          </a:xfrm>
        </p:grpSpPr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5040" y="12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7441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517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46013" y="258603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3640738" y="1595437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4621813" y="174783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H="1">
            <a:off x="4163026" y="1824037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7" name="Oval 87"/>
          <p:cNvSpPr>
            <a:spLocks noChangeArrowheads="1"/>
          </p:cNvSpPr>
          <p:nvPr/>
        </p:nvSpPr>
        <p:spPr bwMode="auto">
          <a:xfrm>
            <a:off x="2869213" y="32718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0" name="Oval 90"/>
          <p:cNvSpPr>
            <a:spLocks noChangeArrowheads="1"/>
          </p:cNvSpPr>
          <p:nvPr/>
        </p:nvSpPr>
        <p:spPr bwMode="auto">
          <a:xfrm flipV="1">
            <a:off x="3174013" y="18986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14938" y="2457449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430813" y="1525711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533954-12F9-49EF-9CB9-3F3634CB577C}"/>
              </a:ext>
            </a:extLst>
          </p:cNvPr>
          <p:cNvGrpSpPr/>
          <p:nvPr/>
        </p:nvGrpSpPr>
        <p:grpSpPr>
          <a:xfrm>
            <a:off x="378424" y="4712244"/>
            <a:ext cx="8151812" cy="1933105"/>
            <a:chOff x="397476" y="4848695"/>
            <a:chExt cx="8151812" cy="1933105"/>
          </a:xfrm>
        </p:grpSpPr>
        <p:sp>
          <p:nvSpPr>
            <p:cNvPr id="10336" name="Rectangle 96"/>
            <p:cNvSpPr>
              <a:spLocks noChangeArrowheads="1"/>
            </p:cNvSpPr>
            <p:nvPr/>
          </p:nvSpPr>
          <p:spPr bwMode="auto">
            <a:xfrm>
              <a:off x="397476" y="4848695"/>
              <a:ext cx="8151812" cy="19331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793013" y="6324599"/>
              <a:ext cx="1065213" cy="455613"/>
              <a:chOff x="1680" y="3714"/>
              <a:chExt cx="671" cy="287"/>
            </a:xfrm>
          </p:grpSpPr>
          <p:sp>
            <p:nvSpPr>
              <p:cNvPr id="10243" name="Rectangle 3"/>
              <p:cNvSpPr>
                <a:spLocks noChangeArrowheads="1"/>
              </p:cNvSpPr>
              <p:nvPr/>
            </p:nvSpPr>
            <p:spPr bwMode="auto">
              <a:xfrm>
                <a:off x="1680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1872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2064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" name="Rectangle 6"/>
              <p:cNvSpPr>
                <a:spLocks noChangeArrowheads="1"/>
              </p:cNvSpPr>
              <p:nvPr/>
            </p:nvSpPr>
            <p:spPr bwMode="auto">
              <a:xfrm>
                <a:off x="2160" y="3714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3250213" y="53324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793013" y="4952999"/>
              <a:ext cx="1065213" cy="455613"/>
              <a:chOff x="1680" y="2850"/>
              <a:chExt cx="671" cy="287"/>
            </a:xfrm>
          </p:grpSpPr>
          <p:sp>
            <p:nvSpPr>
              <p:cNvPr id="10249" name="Rectangle 9"/>
              <p:cNvSpPr>
                <a:spLocks noChangeArrowheads="1"/>
              </p:cNvSpPr>
              <p:nvPr/>
            </p:nvSpPr>
            <p:spPr bwMode="auto">
              <a:xfrm>
                <a:off x="1680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/>
            </p:nvSpPr>
            <p:spPr bwMode="auto">
              <a:xfrm>
                <a:off x="1872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Rectangle 11"/>
              <p:cNvSpPr>
                <a:spLocks noChangeArrowheads="1"/>
              </p:cNvSpPr>
              <p:nvPr/>
            </p:nvSpPr>
            <p:spPr bwMode="auto">
              <a:xfrm>
                <a:off x="2064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/>
            </p:nvSpPr>
            <p:spPr bwMode="auto">
              <a:xfrm>
                <a:off x="2160" y="28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2945413" y="5181599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Rectangle 59"/>
            <p:cNvSpPr>
              <a:spLocks noChangeArrowheads="1"/>
            </p:cNvSpPr>
            <p:nvPr/>
          </p:nvSpPr>
          <p:spPr bwMode="auto">
            <a:xfrm>
              <a:off x="40122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Rectangle 60"/>
            <p:cNvSpPr>
              <a:spLocks noChangeArrowheads="1"/>
            </p:cNvSpPr>
            <p:nvPr/>
          </p:nvSpPr>
          <p:spPr bwMode="auto">
            <a:xfrm>
              <a:off x="4317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Rectangle 61"/>
            <p:cNvSpPr>
              <a:spLocks noChangeArrowheads="1"/>
            </p:cNvSpPr>
            <p:nvPr/>
          </p:nvSpPr>
          <p:spPr bwMode="auto">
            <a:xfrm>
              <a:off x="4621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Rectangle 62"/>
            <p:cNvSpPr>
              <a:spLocks noChangeArrowheads="1"/>
            </p:cNvSpPr>
            <p:nvPr/>
          </p:nvSpPr>
          <p:spPr bwMode="auto">
            <a:xfrm>
              <a:off x="4926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Rectangle 63"/>
            <p:cNvSpPr>
              <a:spLocks noChangeArrowheads="1"/>
            </p:cNvSpPr>
            <p:nvPr/>
          </p:nvSpPr>
          <p:spPr bwMode="auto">
            <a:xfrm>
              <a:off x="58410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61458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2793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Rectangle 66"/>
            <p:cNvSpPr>
              <a:spLocks noChangeArrowheads="1"/>
            </p:cNvSpPr>
            <p:nvPr/>
          </p:nvSpPr>
          <p:spPr bwMode="auto">
            <a:xfrm>
              <a:off x="3097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3402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37074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Oval 69"/>
            <p:cNvSpPr>
              <a:spLocks noChangeArrowheads="1"/>
            </p:cNvSpPr>
            <p:nvPr/>
          </p:nvSpPr>
          <p:spPr bwMode="auto">
            <a:xfrm>
              <a:off x="2869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Oval 70"/>
            <p:cNvSpPr>
              <a:spLocks noChangeArrowheads="1"/>
            </p:cNvSpPr>
            <p:nvPr/>
          </p:nvSpPr>
          <p:spPr bwMode="auto">
            <a:xfrm>
              <a:off x="2869213" y="51053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Oval 71"/>
            <p:cNvSpPr>
              <a:spLocks noChangeArrowheads="1"/>
            </p:cNvSpPr>
            <p:nvPr/>
          </p:nvSpPr>
          <p:spPr bwMode="auto">
            <a:xfrm flipV="1">
              <a:off x="3174013" y="64754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2" name="Rectangle 72"/>
            <p:cNvSpPr>
              <a:spLocks noChangeArrowheads="1"/>
            </p:cNvSpPr>
            <p:nvPr/>
          </p:nvSpPr>
          <p:spPr bwMode="auto">
            <a:xfrm>
              <a:off x="55362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3" name="Rectangle 73"/>
            <p:cNvSpPr>
              <a:spLocks noChangeArrowheads="1"/>
            </p:cNvSpPr>
            <p:nvPr/>
          </p:nvSpPr>
          <p:spPr bwMode="auto">
            <a:xfrm>
              <a:off x="1192813" y="5714999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638799"/>
              <a:ext cx="1065213" cy="455613"/>
              <a:chOff x="4560" y="3282"/>
              <a:chExt cx="671" cy="287"/>
            </a:xfrm>
          </p:grpSpPr>
          <p:sp>
            <p:nvSpPr>
              <p:cNvPr id="10315" name="Rectangle 75"/>
              <p:cNvSpPr>
                <a:spLocks noChangeArrowheads="1"/>
              </p:cNvSpPr>
              <p:nvPr/>
            </p:nvSpPr>
            <p:spPr bwMode="auto">
              <a:xfrm>
                <a:off x="4560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6" name="Rectangle 76"/>
              <p:cNvSpPr>
                <a:spLocks noChangeArrowheads="1"/>
              </p:cNvSpPr>
              <p:nvPr/>
            </p:nvSpPr>
            <p:spPr bwMode="auto">
              <a:xfrm>
                <a:off x="4752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7" name="Rectangle 77"/>
              <p:cNvSpPr>
                <a:spLocks noChangeArrowheads="1"/>
              </p:cNvSpPr>
              <p:nvPr/>
            </p:nvSpPr>
            <p:spPr bwMode="auto">
              <a:xfrm>
                <a:off x="4944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8" name="Rectangle 78"/>
              <p:cNvSpPr>
                <a:spLocks noChangeArrowheads="1"/>
              </p:cNvSpPr>
              <p:nvPr/>
            </p:nvSpPr>
            <p:spPr bwMode="auto">
              <a:xfrm>
                <a:off x="5040" y="32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19" name="Oval 79"/>
            <p:cNvSpPr>
              <a:spLocks noChangeArrowheads="1"/>
            </p:cNvSpPr>
            <p:nvPr/>
          </p:nvSpPr>
          <p:spPr bwMode="auto">
            <a:xfrm>
              <a:off x="7441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0" name="Line 80"/>
            <p:cNvSpPr>
              <a:spLocks noChangeShapeType="1"/>
            </p:cNvSpPr>
            <p:nvPr/>
          </p:nvSpPr>
          <p:spPr bwMode="auto">
            <a:xfrm>
              <a:off x="7517413" y="5867399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Oval 81"/>
            <p:cNvSpPr>
              <a:spLocks noChangeArrowheads="1"/>
            </p:cNvSpPr>
            <p:nvPr/>
          </p:nvSpPr>
          <p:spPr bwMode="auto">
            <a:xfrm>
              <a:off x="7746013" y="5791199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Line 82"/>
            <p:cNvSpPr>
              <a:spLocks noChangeShapeType="1"/>
            </p:cNvSpPr>
            <p:nvPr/>
          </p:nvSpPr>
          <p:spPr bwMode="auto">
            <a:xfrm>
              <a:off x="1421413" y="5867399"/>
              <a:ext cx="1371600" cy="158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Rectangle 83"/>
            <p:cNvSpPr>
              <a:spLocks noChangeArrowheads="1"/>
            </p:cNvSpPr>
            <p:nvPr/>
          </p:nvSpPr>
          <p:spPr bwMode="auto">
            <a:xfrm>
              <a:off x="52314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Oval 84"/>
            <p:cNvSpPr>
              <a:spLocks noChangeArrowheads="1"/>
            </p:cNvSpPr>
            <p:nvPr/>
          </p:nvSpPr>
          <p:spPr bwMode="auto">
            <a:xfrm>
              <a:off x="3174013" y="5791199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Freeform 85"/>
            <p:cNvSpPr>
              <a:spLocks/>
            </p:cNvSpPr>
            <p:nvPr/>
          </p:nvSpPr>
          <p:spPr bwMode="auto">
            <a:xfrm>
              <a:off x="2945413" y="5521324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Freeform 86"/>
            <p:cNvSpPr>
              <a:spLocks/>
            </p:cNvSpPr>
            <p:nvPr/>
          </p:nvSpPr>
          <p:spPr bwMode="auto">
            <a:xfrm>
              <a:off x="5091713" y="5867399"/>
              <a:ext cx="2730500" cy="395288"/>
            </a:xfrm>
            <a:custGeom>
              <a:avLst/>
              <a:gdLst/>
              <a:ahLst/>
              <a:cxnLst>
                <a:cxn ang="0">
                  <a:pos x="1720" y="0"/>
                </a:cxn>
                <a:cxn ang="0">
                  <a:pos x="1389" y="212"/>
                </a:cxn>
                <a:cxn ang="0">
                  <a:pos x="262" y="222"/>
                </a:cxn>
                <a:cxn ang="0">
                  <a:pos x="0" y="101"/>
                </a:cxn>
              </a:cxnLst>
              <a:rect l="0" t="0" r="r" b="b"/>
              <a:pathLst>
                <a:path w="1720" h="249">
                  <a:moveTo>
                    <a:pt x="1720" y="0"/>
                  </a:moveTo>
                  <a:cubicBezTo>
                    <a:pt x="1665" y="35"/>
                    <a:pt x="1632" y="175"/>
                    <a:pt x="1389" y="212"/>
                  </a:cubicBezTo>
                  <a:cubicBezTo>
                    <a:pt x="1146" y="249"/>
                    <a:pt x="493" y="240"/>
                    <a:pt x="262" y="222"/>
                  </a:cubicBezTo>
                  <a:cubicBezTo>
                    <a:pt x="31" y="204"/>
                    <a:pt x="55" y="126"/>
                    <a:pt x="0" y="101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8" name="Oval 88"/>
            <p:cNvSpPr>
              <a:spLocks noChangeArrowheads="1"/>
            </p:cNvSpPr>
            <p:nvPr/>
          </p:nvSpPr>
          <p:spPr bwMode="auto">
            <a:xfrm>
              <a:off x="2869213" y="64769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9" name="Oval 89"/>
            <p:cNvSpPr>
              <a:spLocks noChangeArrowheads="1"/>
            </p:cNvSpPr>
            <p:nvPr/>
          </p:nvSpPr>
          <p:spPr bwMode="auto">
            <a:xfrm flipV="1">
              <a:off x="3174013" y="51038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2" name="Text Box 92"/>
            <p:cNvSpPr txBox="1">
              <a:spLocks noChangeArrowheads="1"/>
            </p:cNvSpPr>
            <p:nvPr/>
          </p:nvSpPr>
          <p:spPr bwMode="auto">
            <a:xfrm>
              <a:off x="430813" y="5664199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0334" name="Text Box 94"/>
            <p:cNvSpPr txBox="1">
              <a:spLocks noChangeArrowheads="1"/>
            </p:cNvSpPr>
            <p:nvPr/>
          </p:nvSpPr>
          <p:spPr bwMode="auto">
            <a:xfrm>
              <a:off x="439564" y="4890355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17642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99" name="Rectangle 5">
            <a:extLst>
              <a:ext uri="{FF2B5EF4-FFF2-40B4-BE49-F238E27FC236}">
                <a16:creationId xmlns:a16="http://schemas.microsoft.com/office/drawing/2014/main" id="{0A99BDE4-0F59-4624-9510-1ED753A4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4CAFA6EA-303D-42A9-88E2-3538DF3D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27347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7CF85211-538E-42C7-A3ED-0BC9CCF54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Rectangle 131"/>
          <p:cNvSpPr>
            <a:spLocks noChangeArrowheads="1"/>
          </p:cNvSpPr>
          <p:nvPr/>
        </p:nvSpPr>
        <p:spPr bwMode="auto">
          <a:xfrm>
            <a:off x="405329" y="15271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020066" y="2473325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497529" y="2312987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0171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4)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4800" y="3777617"/>
            <a:ext cx="8472487" cy="11318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and successor blocks, </a:t>
            </a:r>
            <a:r>
              <a:rPr lang="en-GB" dirty="0">
                <a:solidFill>
                  <a:srgbClr val="0070C0"/>
                </a:solidFill>
              </a:rPr>
              <a:t>coalesce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all</a:t>
            </a:r>
            <a:r>
              <a:rPr lang="en-GB" dirty="0"/>
              <a:t> 3 blocks, and insert the new block at the root of the list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0200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248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296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344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48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153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00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05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4104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15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0866" y="1787525"/>
            <a:ext cx="1065213" cy="455612"/>
            <a:chOff x="1680" y="853"/>
            <a:chExt cx="671" cy="287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00866" y="3159125"/>
            <a:ext cx="1065213" cy="455612"/>
            <a:chOff x="1680" y="1717"/>
            <a:chExt cx="671" cy="28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2877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953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28770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29532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flipV="1">
            <a:off x="31818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32580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 flipV="1">
            <a:off x="31818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2580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39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5440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239266" y="1787525"/>
            <a:ext cx="1065213" cy="455612"/>
            <a:chOff x="3216" y="853"/>
            <a:chExt cx="671" cy="287"/>
          </a:xfrm>
        </p:grpSpPr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239266" y="3159125"/>
            <a:ext cx="1065213" cy="455612"/>
            <a:chOff x="3216" y="1717"/>
            <a:chExt cx="671" cy="287"/>
          </a:xfrm>
        </p:grpSpPr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53154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3916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3154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3916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flipV="1">
            <a:off x="56202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 flipV="1">
            <a:off x="56964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flipV="1">
            <a:off x="56202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6964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200666" y="254952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72866" y="2473325"/>
            <a:ext cx="1065213" cy="455612"/>
            <a:chOff x="4560" y="1285"/>
            <a:chExt cx="671" cy="287"/>
          </a:xfrm>
        </p:grpSpPr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449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7525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753866" y="262572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3648591" y="1635125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629666" y="1787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H="1">
            <a:off x="4170879" y="1863725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53154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28770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Oval 124"/>
          <p:cNvSpPr>
            <a:spLocks noChangeArrowheads="1"/>
          </p:cNvSpPr>
          <p:nvPr/>
        </p:nvSpPr>
        <p:spPr bwMode="auto">
          <a:xfrm flipV="1">
            <a:off x="56202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Oval 126"/>
          <p:cNvSpPr>
            <a:spLocks noChangeArrowheads="1"/>
          </p:cNvSpPr>
          <p:nvPr/>
        </p:nvSpPr>
        <p:spPr bwMode="auto">
          <a:xfrm flipV="1">
            <a:off x="31818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422791" y="24971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438666" y="1539875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5329" y="4648200"/>
            <a:ext cx="8151812" cy="1981200"/>
            <a:chOff x="405329" y="4498975"/>
            <a:chExt cx="8151812" cy="2130425"/>
          </a:xfrm>
        </p:grpSpPr>
        <p:sp>
          <p:nvSpPr>
            <p:cNvPr id="12420" name="Rectangle 132"/>
            <p:cNvSpPr>
              <a:spLocks noChangeArrowheads="1"/>
            </p:cNvSpPr>
            <p:nvPr/>
          </p:nvSpPr>
          <p:spPr bwMode="auto">
            <a:xfrm>
              <a:off x="405329" y="44989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800866" y="6096000"/>
              <a:ext cx="1065213" cy="455612"/>
              <a:chOff x="1680" y="3827"/>
              <a:chExt cx="671" cy="287"/>
            </a:xfrm>
          </p:grpSpPr>
          <p:sp>
            <p:nvSpPr>
              <p:cNvPr id="12291" name="Rectangle 3"/>
              <p:cNvSpPr>
                <a:spLocks noChangeArrowheads="1"/>
              </p:cNvSpPr>
              <p:nvPr/>
            </p:nvSpPr>
            <p:spPr bwMode="auto">
              <a:xfrm>
                <a:off x="168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1872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2064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>
                <a:off x="2160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32580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00866" y="4724400"/>
              <a:ext cx="1065213" cy="455612"/>
              <a:chOff x="1680" y="2963"/>
              <a:chExt cx="671" cy="287"/>
            </a:xfrm>
          </p:grpSpPr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168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Rectangle 10"/>
              <p:cNvSpPr>
                <a:spLocks noChangeArrowheads="1"/>
              </p:cNvSpPr>
              <p:nvPr/>
            </p:nvSpPr>
            <p:spPr bwMode="auto">
              <a:xfrm>
                <a:off x="1872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2064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2160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532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239266" y="6096000"/>
              <a:ext cx="1065213" cy="455612"/>
              <a:chOff x="3216" y="3827"/>
              <a:chExt cx="671" cy="287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3216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408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360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3696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56964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4020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4324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4629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4934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5848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6153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Rectangle 89"/>
            <p:cNvSpPr>
              <a:spLocks noChangeArrowheads="1"/>
            </p:cNvSpPr>
            <p:nvPr/>
          </p:nvSpPr>
          <p:spPr bwMode="auto">
            <a:xfrm>
              <a:off x="2800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Rectangle 90"/>
            <p:cNvSpPr>
              <a:spLocks noChangeArrowheads="1"/>
            </p:cNvSpPr>
            <p:nvPr/>
          </p:nvSpPr>
          <p:spPr bwMode="auto">
            <a:xfrm>
              <a:off x="3105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Rectangle 91"/>
            <p:cNvSpPr>
              <a:spLocks noChangeArrowheads="1"/>
            </p:cNvSpPr>
            <p:nvPr/>
          </p:nvSpPr>
          <p:spPr bwMode="auto">
            <a:xfrm>
              <a:off x="3410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Rectangle 92"/>
            <p:cNvSpPr>
              <a:spLocks noChangeArrowheads="1"/>
            </p:cNvSpPr>
            <p:nvPr/>
          </p:nvSpPr>
          <p:spPr bwMode="auto">
            <a:xfrm>
              <a:off x="3715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Oval 93"/>
            <p:cNvSpPr>
              <a:spLocks noChangeArrowheads="1"/>
            </p:cNvSpPr>
            <p:nvPr/>
          </p:nvSpPr>
          <p:spPr bwMode="auto">
            <a:xfrm>
              <a:off x="2877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Oval 94"/>
            <p:cNvSpPr>
              <a:spLocks noChangeArrowheads="1"/>
            </p:cNvSpPr>
            <p:nvPr/>
          </p:nvSpPr>
          <p:spPr bwMode="auto">
            <a:xfrm>
              <a:off x="28770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3" name="Oval 95"/>
            <p:cNvSpPr>
              <a:spLocks noChangeArrowheads="1"/>
            </p:cNvSpPr>
            <p:nvPr/>
          </p:nvSpPr>
          <p:spPr bwMode="auto">
            <a:xfrm flipV="1">
              <a:off x="31818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4" name="Rectangle 96"/>
            <p:cNvSpPr>
              <a:spLocks noChangeArrowheads="1"/>
            </p:cNvSpPr>
            <p:nvPr/>
          </p:nvSpPr>
          <p:spPr bwMode="auto">
            <a:xfrm>
              <a:off x="5544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5239266" y="4724400"/>
              <a:ext cx="1065213" cy="455612"/>
              <a:chOff x="3216" y="2963"/>
              <a:chExt cx="671" cy="287"/>
            </a:xfrm>
          </p:grpSpPr>
          <p:sp>
            <p:nvSpPr>
              <p:cNvPr id="12386" name="Rectangle 98"/>
              <p:cNvSpPr>
                <a:spLocks noChangeArrowheads="1"/>
              </p:cNvSpPr>
              <p:nvPr/>
            </p:nvSpPr>
            <p:spPr bwMode="auto">
              <a:xfrm>
                <a:off x="3216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Rectangle 99"/>
              <p:cNvSpPr>
                <a:spLocks noChangeArrowheads="1"/>
              </p:cNvSpPr>
              <p:nvPr/>
            </p:nvSpPr>
            <p:spPr bwMode="auto">
              <a:xfrm>
                <a:off x="3408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Rectangle 100"/>
              <p:cNvSpPr>
                <a:spLocks noChangeArrowheads="1"/>
              </p:cNvSpPr>
              <p:nvPr/>
            </p:nvSpPr>
            <p:spPr bwMode="auto">
              <a:xfrm>
                <a:off x="360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9" name="Rectangle 101"/>
              <p:cNvSpPr>
                <a:spLocks noChangeArrowheads="1"/>
              </p:cNvSpPr>
              <p:nvPr/>
            </p:nvSpPr>
            <p:spPr bwMode="auto">
              <a:xfrm>
                <a:off x="3696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0" name="Oval 102"/>
            <p:cNvSpPr>
              <a:spLocks noChangeArrowheads="1"/>
            </p:cNvSpPr>
            <p:nvPr/>
          </p:nvSpPr>
          <p:spPr bwMode="auto">
            <a:xfrm>
              <a:off x="53154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" name="Line 103"/>
            <p:cNvSpPr>
              <a:spLocks noChangeShapeType="1"/>
            </p:cNvSpPr>
            <p:nvPr/>
          </p:nvSpPr>
          <p:spPr bwMode="auto">
            <a:xfrm>
              <a:off x="53916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Oval 104"/>
            <p:cNvSpPr>
              <a:spLocks noChangeArrowheads="1"/>
            </p:cNvSpPr>
            <p:nvPr/>
          </p:nvSpPr>
          <p:spPr bwMode="auto">
            <a:xfrm flipV="1">
              <a:off x="56202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" name="Rectangle 105"/>
            <p:cNvSpPr>
              <a:spLocks noChangeArrowheads="1"/>
            </p:cNvSpPr>
            <p:nvPr/>
          </p:nvSpPr>
          <p:spPr bwMode="auto">
            <a:xfrm>
              <a:off x="1200666" y="5486400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>
              <a:off x="7372866" y="5410200"/>
              <a:ext cx="1065213" cy="455612"/>
              <a:chOff x="4560" y="3395"/>
              <a:chExt cx="671" cy="287"/>
            </a:xfrm>
          </p:grpSpPr>
          <p:sp>
            <p:nvSpPr>
              <p:cNvPr id="12395" name="Rectangle 107"/>
              <p:cNvSpPr>
                <a:spLocks noChangeArrowheads="1"/>
              </p:cNvSpPr>
              <p:nvPr/>
            </p:nvSpPr>
            <p:spPr bwMode="auto">
              <a:xfrm>
                <a:off x="4560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Rectangle 108"/>
              <p:cNvSpPr>
                <a:spLocks noChangeArrowheads="1"/>
              </p:cNvSpPr>
              <p:nvPr/>
            </p:nvSpPr>
            <p:spPr bwMode="auto">
              <a:xfrm>
                <a:off x="4752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Rectangle 109"/>
              <p:cNvSpPr>
                <a:spLocks noChangeArrowheads="1"/>
              </p:cNvSpPr>
              <p:nvPr/>
            </p:nvSpPr>
            <p:spPr bwMode="auto">
              <a:xfrm>
                <a:off x="4944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Rectangle 110"/>
              <p:cNvSpPr>
                <a:spLocks noChangeArrowheads="1"/>
              </p:cNvSpPr>
              <p:nvPr/>
            </p:nvSpPr>
            <p:spPr bwMode="auto">
              <a:xfrm>
                <a:off x="5040" y="3395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9" name="Oval 111"/>
            <p:cNvSpPr>
              <a:spLocks noChangeArrowheads="1"/>
            </p:cNvSpPr>
            <p:nvPr/>
          </p:nvSpPr>
          <p:spPr bwMode="auto">
            <a:xfrm>
              <a:off x="7449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0" name="Line 112"/>
            <p:cNvSpPr>
              <a:spLocks noChangeShapeType="1"/>
            </p:cNvSpPr>
            <p:nvPr/>
          </p:nvSpPr>
          <p:spPr bwMode="auto">
            <a:xfrm>
              <a:off x="7525266" y="5638800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Oval 113"/>
            <p:cNvSpPr>
              <a:spLocks noChangeArrowheads="1"/>
            </p:cNvSpPr>
            <p:nvPr/>
          </p:nvSpPr>
          <p:spPr bwMode="auto">
            <a:xfrm>
              <a:off x="7753866" y="5562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2" name="Line 114"/>
            <p:cNvSpPr>
              <a:spLocks noChangeShapeType="1"/>
            </p:cNvSpPr>
            <p:nvPr/>
          </p:nvSpPr>
          <p:spPr bwMode="auto">
            <a:xfrm>
              <a:off x="1429266" y="5638800"/>
              <a:ext cx="1371600" cy="1587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Rectangle 115"/>
            <p:cNvSpPr>
              <a:spLocks noChangeArrowheads="1"/>
            </p:cNvSpPr>
            <p:nvPr/>
          </p:nvSpPr>
          <p:spPr bwMode="auto">
            <a:xfrm>
              <a:off x="5239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4" name="Oval 116"/>
            <p:cNvSpPr>
              <a:spLocks noChangeArrowheads="1"/>
            </p:cNvSpPr>
            <p:nvPr/>
          </p:nvSpPr>
          <p:spPr bwMode="auto">
            <a:xfrm>
              <a:off x="3181866" y="5562600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5" name="Freeform 117"/>
            <p:cNvSpPr>
              <a:spLocks/>
            </p:cNvSpPr>
            <p:nvPr/>
          </p:nvSpPr>
          <p:spPr bwMode="auto">
            <a:xfrm>
              <a:off x="2953266" y="5292725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6" name="Freeform 118"/>
            <p:cNvSpPr>
              <a:spLocks/>
            </p:cNvSpPr>
            <p:nvPr/>
          </p:nvSpPr>
          <p:spPr bwMode="auto">
            <a:xfrm>
              <a:off x="6458466" y="5614987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9" name="Oval 121"/>
            <p:cNvSpPr>
              <a:spLocks noChangeArrowheads="1"/>
            </p:cNvSpPr>
            <p:nvPr/>
          </p:nvSpPr>
          <p:spPr bwMode="auto">
            <a:xfrm>
              <a:off x="28770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0" name="Oval 122"/>
            <p:cNvSpPr>
              <a:spLocks noChangeArrowheads="1"/>
            </p:cNvSpPr>
            <p:nvPr/>
          </p:nvSpPr>
          <p:spPr bwMode="auto">
            <a:xfrm>
              <a:off x="53154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" name="Oval 123"/>
            <p:cNvSpPr>
              <a:spLocks noChangeArrowheads="1"/>
            </p:cNvSpPr>
            <p:nvPr/>
          </p:nvSpPr>
          <p:spPr bwMode="auto">
            <a:xfrm flipV="1">
              <a:off x="56202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3" name="Oval 125"/>
            <p:cNvSpPr>
              <a:spLocks noChangeArrowheads="1"/>
            </p:cNvSpPr>
            <p:nvPr/>
          </p:nvSpPr>
          <p:spPr bwMode="auto">
            <a:xfrm flipV="1">
              <a:off x="31818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6" name="Text Box 128"/>
            <p:cNvSpPr txBox="1">
              <a:spLocks noChangeArrowheads="1"/>
            </p:cNvSpPr>
            <p:nvPr/>
          </p:nvSpPr>
          <p:spPr bwMode="auto">
            <a:xfrm>
              <a:off x="438666" y="5435600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2418" name="Text Box 130"/>
            <p:cNvSpPr txBox="1">
              <a:spLocks noChangeArrowheads="1"/>
            </p:cNvSpPr>
            <p:nvPr/>
          </p:nvSpPr>
          <p:spPr bwMode="auto">
            <a:xfrm>
              <a:off x="443429" y="45164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701064" y="118835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36" name="Rectangle 5">
            <a:extLst>
              <a:ext uri="{FF2B5EF4-FFF2-40B4-BE49-F238E27FC236}">
                <a16:creationId xmlns:a16="http://schemas.microsoft.com/office/drawing/2014/main" id="{332EBAFD-0367-43B4-8B34-E8B4780B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7">
            <a:extLst>
              <a:ext uri="{FF2B5EF4-FFF2-40B4-BE49-F238E27FC236}">
                <a16:creationId xmlns:a16="http://schemas.microsoft.com/office/drawing/2014/main" id="{11189CD8-1611-403C-A2F6-6AAC4040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139" name="Rectangle 7">
            <a:extLst>
              <a:ext uri="{FF2B5EF4-FFF2-40B4-BE49-F238E27FC236}">
                <a16:creationId xmlns:a16="http://schemas.microsoft.com/office/drawing/2014/main" id="{FF53B84F-9AF6-416C-A914-C8FFD6D38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Advice: An Implementation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581401"/>
            <a:ext cx="7896225" cy="2752724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circular, doubly-linked list</a:t>
            </a:r>
          </a:p>
          <a:p>
            <a:r>
              <a:rPr lang="en-US" dirty="0">
                <a:solidFill>
                  <a:srgbClr val="0070C0"/>
                </a:solidFill>
              </a:rPr>
              <a:t>Support multiple approaches</a:t>
            </a:r>
            <a:r>
              <a:rPr lang="en-US" dirty="0"/>
              <a:t> with single data structure</a:t>
            </a:r>
          </a:p>
          <a:p>
            <a:r>
              <a:rPr lang="en-US" dirty="0"/>
              <a:t>First-fit vs. next-fit</a:t>
            </a:r>
          </a:p>
          <a:p>
            <a:pPr lvl="1"/>
            <a:r>
              <a:rPr lang="en-US" dirty="0"/>
              <a:t>Either keep </a:t>
            </a:r>
            <a:r>
              <a:rPr lang="en-US" dirty="0">
                <a:solidFill>
                  <a:srgbClr val="0070C0"/>
                </a:solidFill>
              </a:rPr>
              <a:t>free pointer fixed or move </a:t>
            </a:r>
            <a:r>
              <a:rPr lang="en-US" dirty="0"/>
              <a:t>as search list</a:t>
            </a:r>
          </a:p>
          <a:p>
            <a:r>
              <a:rPr lang="en-US" dirty="0"/>
              <a:t>LIFO vs. FIFO</a:t>
            </a:r>
          </a:p>
          <a:p>
            <a:pPr lvl="1"/>
            <a:r>
              <a:rPr lang="en-US" dirty="0"/>
              <a:t>Insert as </a:t>
            </a:r>
            <a:r>
              <a:rPr lang="en-US" dirty="0">
                <a:solidFill>
                  <a:srgbClr val="0070C0"/>
                </a:solidFill>
              </a:rPr>
              <a:t>next</a:t>
            </a:r>
            <a:r>
              <a:rPr lang="en-US" dirty="0"/>
              <a:t> block (LIFO), or </a:t>
            </a:r>
            <a:r>
              <a:rPr lang="en-US" dirty="0">
                <a:solidFill>
                  <a:srgbClr val="0070C0"/>
                </a:solidFill>
              </a:rPr>
              <a:t>previous</a:t>
            </a:r>
            <a:r>
              <a:rPr lang="en-US" dirty="0"/>
              <a:t> block (FIFO)</a:t>
            </a:r>
          </a:p>
          <a:p>
            <a:pPr lvl="1"/>
            <a:endParaRPr lang="en-US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5792788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5791201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H="1">
            <a:off x="7011989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ounded Rectangle 23"/>
          <p:cNvSpPr/>
          <p:nvPr/>
        </p:nvSpPr>
        <p:spPr bwMode="auto">
          <a:xfrm>
            <a:off x="1905000" y="16002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00AC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905000" y="22098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AC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54588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75376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 flipV="1">
            <a:off x="4041774" y="2286001"/>
            <a:ext cx="0" cy="533399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1219200" y="2819400"/>
            <a:ext cx="282257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4727" y="2527012"/>
            <a:ext cx="81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Free</a:t>
            </a:r>
          </a:p>
          <a:p>
            <a:pPr algn="r"/>
            <a:r>
              <a:rPr lang="en-US" sz="1600" dirty="0">
                <a:latin typeface="Calibri" pitchFamily="34" charset="0"/>
              </a:rPr>
              <a:t>Pointer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200" y="1219200"/>
            <a:ext cx="3545555" cy="1143000"/>
            <a:chOff x="76200" y="1219200"/>
            <a:chExt cx="3545555" cy="1143000"/>
          </a:xfrm>
        </p:grpSpPr>
        <p:sp>
          <p:nvSpPr>
            <p:cNvPr id="30" name="Oval 29"/>
            <p:cNvSpPr/>
            <p:nvPr/>
          </p:nvSpPr>
          <p:spPr bwMode="auto">
            <a:xfrm>
              <a:off x="3469355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676400" y="1523999"/>
              <a:ext cx="1792955" cy="457201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" y="1219200"/>
              <a:ext cx="1600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FIFO Insertion</a:t>
              </a:r>
            </a:p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8200" y="972235"/>
            <a:ext cx="3200399" cy="1389965"/>
            <a:chOff x="4648200" y="972235"/>
            <a:chExt cx="3200399" cy="1389965"/>
          </a:xfrm>
        </p:grpSpPr>
        <p:sp>
          <p:nvSpPr>
            <p:cNvPr id="6" name="Oval 5"/>
            <p:cNvSpPr/>
            <p:nvPr/>
          </p:nvSpPr>
          <p:spPr bwMode="auto">
            <a:xfrm>
              <a:off x="4648200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800599" y="1295401"/>
              <a:ext cx="1447800" cy="685799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48399" y="972235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LIFO Insertion</a:t>
              </a:r>
            </a:p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54426" y="2286000"/>
            <a:ext cx="3697085" cy="825788"/>
            <a:chOff x="3654426" y="2286000"/>
            <a:chExt cx="3697085" cy="825788"/>
          </a:xfrm>
        </p:grpSpPr>
        <p:grpSp>
          <p:nvGrpSpPr>
            <p:cNvPr id="16" name="Group 15"/>
            <p:cNvGrpSpPr/>
            <p:nvPr/>
          </p:nvGrpSpPr>
          <p:grpSpPr>
            <a:xfrm>
              <a:off x="3654426" y="2286000"/>
              <a:ext cx="2822574" cy="533399"/>
              <a:chOff x="3654426" y="2286000"/>
              <a:chExt cx="2822574" cy="533399"/>
            </a:xfrm>
          </p:grpSpPr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H="1" flipV="1">
                <a:off x="6477000" y="2286000"/>
                <a:ext cx="0" cy="533399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3654426" y="2819399"/>
                <a:ext cx="2822574" cy="0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 type="none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452369" y="2742456"/>
              <a:ext cx="89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Next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664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8523" y="152400"/>
            <a:ext cx="65405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Explicit List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080" y="1220788"/>
            <a:ext cx="8307387" cy="5475287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Comparison to implicit list: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is linear time in number of </a:t>
            </a:r>
            <a:r>
              <a:rPr lang="en-GB" b="1" i="1" dirty="0">
                <a:solidFill>
                  <a:srgbClr val="0070C0"/>
                </a:solidFill>
              </a:rPr>
              <a:t>free</a:t>
            </a:r>
            <a:r>
              <a:rPr lang="en-GB" dirty="0"/>
              <a:t> blocks instead of </a:t>
            </a:r>
            <a:r>
              <a:rPr lang="en-GB" b="1" i="1" dirty="0">
                <a:solidFill>
                  <a:srgbClr val="0070C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0070C0"/>
                </a:solidFill>
              </a:rPr>
              <a:t>Much faster </a:t>
            </a:r>
            <a:r>
              <a:rPr lang="en-GB" dirty="0"/>
              <a:t>when </a:t>
            </a:r>
            <a:r>
              <a:rPr lang="en-GB" dirty="0">
                <a:solidFill>
                  <a:srgbClr val="0070C0"/>
                </a:solidFill>
              </a:rPr>
              <a:t>most of the memory is full</a:t>
            </a:r>
            <a:r>
              <a:rPr lang="en-GB" dirty="0"/>
              <a:t> 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Slightly more complicated allocate and free because need to </a:t>
            </a:r>
            <a:r>
              <a:rPr lang="en-GB" dirty="0">
                <a:solidFill>
                  <a:srgbClr val="0070C0"/>
                </a:solidFill>
              </a:rPr>
              <a:t>splice blocks in and out of the list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</a:t>
            </a:r>
            <a:r>
              <a:rPr lang="en-GB" dirty="0">
                <a:solidFill>
                  <a:srgbClr val="0070C0"/>
                </a:solidFill>
              </a:rPr>
              <a:t>extra space </a:t>
            </a:r>
            <a:r>
              <a:rPr lang="en-GB" dirty="0"/>
              <a:t>for the links (2 extra words needed for each block)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this increase internal fragmentation?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common use of linked list approach is in conjunction with </a:t>
            </a:r>
            <a:r>
              <a:rPr lang="en-GB" dirty="0">
                <a:solidFill>
                  <a:srgbClr val="0070C0"/>
                </a:solidFill>
              </a:rPr>
              <a:t>segregated free lists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Keep multiple linked lists of </a:t>
            </a:r>
            <a:r>
              <a:rPr lang="en-GB" dirty="0">
                <a:solidFill>
                  <a:srgbClr val="0070C0"/>
                </a:solidFill>
              </a:rPr>
              <a:t>different size classes</a:t>
            </a:r>
            <a:r>
              <a:rPr lang="en-GB" dirty="0"/>
              <a:t>, or possibly for different types of objects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/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4783"/>
            <a:ext cx="8229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Segregated List (</a:t>
            </a:r>
            <a:r>
              <a:rPr lang="en-GB" dirty="0" err="1"/>
              <a:t>Seglist</a:t>
            </a:r>
            <a:r>
              <a:rPr lang="en-GB" dirty="0"/>
              <a:t>) Allocators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ln/>
            </p:spPr>
            <p:txBody>
              <a:bodyPr/>
              <a:lstStyle/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Each </a:t>
                </a:r>
                <a:r>
                  <a:rPr lang="en-GB" i="1" dirty="0">
                    <a:solidFill>
                      <a:srgbClr val="0070C0"/>
                    </a:solidFill>
                  </a:rPr>
                  <a:t>size class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of blocks has its own free list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Often have separate classes for each small size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For larger sizes: </a:t>
                </a:r>
                <a:r>
                  <a:rPr lang="en-GB" dirty="0">
                    <a:solidFill>
                      <a:srgbClr val="0070C0"/>
                    </a:solidFill>
                  </a:rPr>
                  <a:t>one class for each size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]</a:t>
                </a:r>
                <a:endParaRPr lang="en-GB" dirty="0"/>
              </a:p>
            </p:txBody>
          </p:sp>
        </mc:Choice>
        <mc:Fallback xmlns="">
          <p:sp>
            <p:nvSpPr>
              <p:cNvPr id="1536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blipFill>
                <a:blip r:embed="rId3"/>
                <a:stretch>
                  <a:fillRect l="-153" t="-120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7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62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76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1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191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95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447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752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057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667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971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276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886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191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495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105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410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715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447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752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362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971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276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581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495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800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5105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410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447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1752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057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362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667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971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276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581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4191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4495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4800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5105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5410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5715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6324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6629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6934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1447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1752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2057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2362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2667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Rectangle 57"/>
          <p:cNvSpPr>
            <a:spLocks noChangeArrowheads="1"/>
          </p:cNvSpPr>
          <p:nvPr/>
        </p:nvSpPr>
        <p:spPr bwMode="auto">
          <a:xfrm>
            <a:off x="2971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3276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3581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3886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Rectangle 61"/>
          <p:cNvSpPr>
            <a:spLocks noChangeArrowheads="1"/>
          </p:cNvSpPr>
          <p:nvPr/>
        </p:nvSpPr>
        <p:spPr bwMode="auto">
          <a:xfrm>
            <a:off x="4191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4495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4800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5105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5" name="Rectangle 65"/>
          <p:cNvSpPr>
            <a:spLocks noChangeArrowheads="1"/>
          </p:cNvSpPr>
          <p:nvPr/>
        </p:nvSpPr>
        <p:spPr bwMode="auto">
          <a:xfrm>
            <a:off x="5410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5715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Rectangle 67"/>
          <p:cNvSpPr>
            <a:spLocks noChangeArrowheads="1"/>
          </p:cNvSpPr>
          <p:nvPr/>
        </p:nvSpPr>
        <p:spPr bwMode="auto">
          <a:xfrm>
            <a:off x="6019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915988" y="19494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1-2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1068388" y="2635250"/>
            <a:ext cx="29368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1050925" y="3305175"/>
            <a:ext cx="295275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915988" y="40068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5-8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763588" y="4692650"/>
            <a:ext cx="57340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9-inf</a:t>
            </a: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20574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>
            <a:off x="29718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>
            <a:off x="38862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>
            <a:off x="38862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23622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>
            <a:off x="48006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35814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>
            <a:off x="2667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60198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>
            <a:off x="4191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3" name="Line 83"/>
          <p:cNvSpPr>
            <a:spLocks noChangeShapeType="1"/>
          </p:cNvSpPr>
          <p:nvPr/>
        </p:nvSpPr>
        <p:spPr bwMode="auto">
          <a:xfrm>
            <a:off x="48006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>
            <a:off x="72390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5" name="Line 85"/>
          <p:cNvSpPr>
            <a:spLocks noChangeShapeType="1"/>
          </p:cNvSpPr>
          <p:nvPr/>
        </p:nvSpPr>
        <p:spPr bwMode="auto">
          <a:xfrm>
            <a:off x="60198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6" name="Line 86"/>
          <p:cNvSpPr>
            <a:spLocks noChangeShapeType="1"/>
          </p:cNvSpPr>
          <p:nvPr/>
        </p:nvSpPr>
        <p:spPr bwMode="auto">
          <a:xfrm>
            <a:off x="5715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7" name="Line 87"/>
          <p:cNvSpPr>
            <a:spLocks noChangeShapeType="1"/>
          </p:cNvSpPr>
          <p:nvPr/>
        </p:nvSpPr>
        <p:spPr bwMode="auto">
          <a:xfrm>
            <a:off x="6324600" y="48450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457200" y="5410200"/>
            <a:ext cx="85344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742950" lvl="1" indent="-246063" eaLnBrk="1" hangingPunct="1">
              <a:lnSpc>
                <a:spcPct val="100000"/>
              </a:lnSpc>
              <a:spcBef>
                <a:spcPts val="625"/>
              </a:spcBef>
              <a:buClr>
                <a:srgbClr val="660033"/>
              </a:buClr>
              <a:buSzPct val="75000"/>
              <a:buFont typeface="Wingdings" charset="2"/>
              <a:buNone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</a:pPr>
            <a:endParaRPr lang="en-GB" sz="2000" dirty="0">
              <a:solidFill>
                <a:srgbClr val="000066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7021" y="1317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Seglist</a:t>
            </a:r>
            <a:r>
              <a:rPr lang="en-GB" dirty="0"/>
              <a:t> Allocator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7021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an array of free lists, each one for some size class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allocate a block of size </a:t>
            </a:r>
            <a:r>
              <a:rPr lang="en-GB" i="1" dirty="0"/>
              <a:t>n</a:t>
            </a:r>
            <a:r>
              <a:rPr lang="en-GB" dirty="0"/>
              <a:t>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Search appropriate free list for block of </a:t>
            </a:r>
            <a:r>
              <a:rPr lang="en-GB" dirty="0">
                <a:solidFill>
                  <a:srgbClr val="0070C0"/>
                </a:solidFill>
              </a:rPr>
              <a:t>size </a:t>
            </a:r>
            <a:r>
              <a:rPr lang="en-GB" i="1" dirty="0">
                <a:solidFill>
                  <a:srgbClr val="0070C0"/>
                </a:solidFill>
              </a:rPr>
              <a:t>m &gt; n </a:t>
            </a:r>
            <a:r>
              <a:rPr lang="en-GB" dirty="0"/>
              <a:t>(i.e., first fit)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appropriate block is found: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70C0"/>
                </a:solidFill>
              </a:rPr>
              <a:t>Split</a:t>
            </a:r>
            <a:r>
              <a:rPr lang="en-GB" dirty="0"/>
              <a:t> block and </a:t>
            </a:r>
            <a:r>
              <a:rPr lang="en-GB" dirty="0">
                <a:solidFill>
                  <a:srgbClr val="0070C0"/>
                </a:solidFill>
              </a:rPr>
              <a:t>place</a:t>
            </a:r>
            <a:r>
              <a:rPr lang="en-GB" dirty="0"/>
              <a:t> fragment on appropriate list (optional)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found, </a:t>
            </a:r>
            <a:r>
              <a:rPr lang="en-GB" dirty="0">
                <a:solidFill>
                  <a:srgbClr val="0070C0"/>
                </a:solidFill>
              </a:rPr>
              <a:t>try next larger class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Repeat until block is found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70C0"/>
                </a:solidFill>
              </a:rPr>
              <a:t>Request additional heap </a:t>
            </a:r>
            <a:r>
              <a:rPr lang="en-GB" dirty="0"/>
              <a:t>memory from OS (using </a:t>
            </a:r>
            <a:r>
              <a:rPr lang="en-GB" b="1" dirty="0" err="1">
                <a:latin typeface="Courier New" pitchFamily="49" charset="0"/>
              </a:rPr>
              <a:t>sbrk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dirty="0"/>
              <a:t>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block of </a:t>
            </a:r>
            <a:r>
              <a:rPr lang="en-GB" i="1" dirty="0"/>
              <a:t>n</a:t>
            </a:r>
            <a:r>
              <a:rPr lang="en-GB" dirty="0"/>
              <a:t> bytes from this new memory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 remainder as a single free block in largest size class.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711317" y="86348"/>
            <a:ext cx="7592093" cy="788052"/>
          </a:xfrm>
        </p:spPr>
        <p:txBody>
          <a:bodyPr/>
          <a:lstStyle/>
          <a:p>
            <a:r>
              <a:rPr lang="en-GB" dirty="0"/>
              <a:t>Review: 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80875" y="2940909"/>
            <a:ext cx="4093996" cy="3815473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0070C0"/>
                </a:solidFill>
              </a:rPr>
              <a:t>dynamic memory allocators</a:t>
            </a:r>
            <a:r>
              <a:rPr lang="en-US" i="1" dirty="0">
                <a:solidFill>
                  <a:srgbClr val="990000"/>
                </a:solidFill>
              </a:rPr>
              <a:t>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 time. 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0070C0"/>
                </a:solidFill>
              </a:rPr>
              <a:t>heap</a:t>
            </a:r>
            <a:r>
              <a:rPr lang="en-US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59F402-DA8D-4BA1-8DCC-12F3B2AF8AE4}"/>
              </a:ext>
            </a:extLst>
          </p:cNvPr>
          <p:cNvGrpSpPr/>
          <p:nvPr/>
        </p:nvGrpSpPr>
        <p:grpSpPr>
          <a:xfrm>
            <a:off x="701418" y="1362074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+mn-lt"/>
                </a:rPr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47B32-6206-4367-B7C8-5DDEB992958D}"/>
              </a:ext>
            </a:extLst>
          </p:cNvPr>
          <p:cNvGrpSpPr/>
          <p:nvPr/>
        </p:nvGrpSpPr>
        <p:grpSpPr>
          <a:xfrm>
            <a:off x="3985528" y="1057491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00178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Seglist</a:t>
            </a:r>
            <a:r>
              <a:rPr lang="en-GB" dirty="0"/>
              <a:t> Allocator (cont.)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189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free a block: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70C0"/>
                </a:solidFill>
              </a:rPr>
              <a:t>Coalesce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place</a:t>
            </a:r>
            <a:r>
              <a:rPr lang="en-GB" dirty="0"/>
              <a:t> on appropriate list </a:t>
            </a:r>
          </a:p>
          <a:p>
            <a:pPr lvl="1">
              <a:lnSpc>
                <a:spcPct val="10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Advantages of </a:t>
            </a:r>
            <a:r>
              <a:rPr lang="en-GB" dirty="0" err="1"/>
              <a:t>seglist</a:t>
            </a:r>
            <a:r>
              <a:rPr lang="en-GB" dirty="0"/>
              <a:t> allocators vs. non-</a:t>
            </a:r>
            <a:r>
              <a:rPr lang="en-GB" dirty="0" err="1"/>
              <a:t>seglist</a:t>
            </a:r>
            <a:r>
              <a:rPr lang="en-GB" dirty="0"/>
              <a:t> allocators (both with first-fit)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70C0"/>
                </a:solidFill>
              </a:rPr>
              <a:t>Higher throughput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70C0"/>
                </a:solidFill>
              </a:rPr>
              <a:t> log time </a:t>
            </a:r>
            <a:r>
              <a:rPr lang="en-GB" dirty="0"/>
              <a:t>for power-of-two size classes vs. linear time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70C0"/>
                </a:solidFill>
              </a:rPr>
              <a:t>Better memory utilization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70C0"/>
                </a:solidFill>
              </a:rPr>
              <a:t>First-fit</a:t>
            </a:r>
            <a:r>
              <a:rPr lang="en-GB" dirty="0"/>
              <a:t> search of segregated free list </a:t>
            </a:r>
            <a:r>
              <a:rPr lang="en-GB" dirty="0">
                <a:solidFill>
                  <a:srgbClr val="0070C0"/>
                </a:solidFill>
              </a:rPr>
              <a:t>approximates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a best-fit </a:t>
            </a:r>
            <a:r>
              <a:rPr lang="en-GB" dirty="0"/>
              <a:t>search of entire heap.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Extreme case: Giving each block its own size class is equivalent to best-fit.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65485" y="0"/>
            <a:ext cx="7899400" cy="1096963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More Info on Allocators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192" y="1447800"/>
            <a:ext cx="8535987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D. Knuth, “</a:t>
            </a:r>
            <a:r>
              <a:rPr lang="en-GB" i="1" dirty="0"/>
              <a:t>The Art of Computer Programming</a:t>
            </a:r>
            <a:r>
              <a:rPr lang="en-GB" dirty="0"/>
              <a:t>”, 2</a:t>
            </a:r>
            <a:r>
              <a:rPr lang="en-GB" baseline="30000" dirty="0"/>
              <a:t>nd</a:t>
            </a:r>
            <a:r>
              <a:rPr lang="en-GB" dirty="0"/>
              <a:t> edition, Addison Wesley, 1973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reference on dynamic storage allocation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Wilson et al, “</a:t>
            </a:r>
            <a:r>
              <a:rPr lang="en-GB" i="1" dirty="0"/>
              <a:t>Dynamic Storage Allocation: A Survey and Critical Review</a:t>
            </a:r>
            <a:r>
              <a:rPr lang="en-GB" dirty="0"/>
              <a:t>”, Proc. 1995 Int’l Workshop on Memory Management, Kinross, Scotland, Sept, 1995.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Comprehensive survey</a:t>
            </a:r>
          </a:p>
          <a:p>
            <a:pPr marL="0" indent="0">
              <a:lnSpc>
                <a:spcPct val="9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/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96950" y="84137"/>
            <a:ext cx="7302500" cy="1096963"/>
          </a:xfrm>
          <a:ln/>
        </p:spPr>
        <p:txBody>
          <a:bodyPr/>
          <a:lstStyle/>
          <a:p>
            <a:pPr marL="0" indent="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Memory Management:</a:t>
            </a:r>
            <a:br>
              <a:rPr lang="en-GB" dirty="0"/>
            </a:br>
            <a:r>
              <a:rPr lang="en-GB" dirty="0"/>
              <a:t>Garbage Collection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0070C0"/>
                </a:solidFill>
              </a:rPr>
              <a:t>Garbage collection: </a:t>
            </a:r>
            <a:r>
              <a:rPr lang="en-GB" dirty="0"/>
              <a:t>automatic reclamation of heap-allocated storage—application never has to explicitly free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Common in many </a:t>
            </a:r>
            <a:r>
              <a:rPr lang="en-GB" dirty="0">
                <a:solidFill>
                  <a:srgbClr val="0070C0"/>
                </a:solidFill>
                <a:ea typeface="msgothic" charset="0"/>
                <a:cs typeface="msgothic" charset="0"/>
              </a:rPr>
              <a:t>dynamic</a:t>
            </a:r>
            <a:r>
              <a:rPr lang="en-GB" dirty="0">
                <a:ea typeface="msgothic" charset="0"/>
                <a:cs typeface="msgothic" charset="0"/>
              </a:rPr>
              <a:t> </a:t>
            </a:r>
            <a:r>
              <a:rPr lang="en-GB" dirty="0">
                <a:solidFill>
                  <a:srgbClr val="0070C0"/>
                </a:solidFill>
                <a:ea typeface="msgothic" charset="0"/>
                <a:cs typeface="msgothic" charset="0"/>
              </a:rPr>
              <a:t>languages</a:t>
            </a:r>
            <a:r>
              <a:rPr lang="en-GB" dirty="0">
                <a:ea typeface="msgothic" charset="0"/>
                <a:cs typeface="msgothic" charset="0"/>
              </a:rPr>
              <a:t>: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Python, Ruby, Java, Perl, ML, Lisp, </a:t>
            </a:r>
            <a:r>
              <a:rPr lang="en-GB" dirty="0" err="1">
                <a:ea typeface="msgothic" charset="0"/>
                <a:cs typeface="msgothic" charset="0"/>
              </a:rPr>
              <a:t>Mathematica</a:t>
            </a: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Variants (“conservative” garbage collectors) exist for C and C++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However, cannot necessarily collect all garbage</a:t>
            </a:r>
          </a:p>
          <a:p>
            <a:pPr>
              <a:lnSpc>
                <a:spcPct val="9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4995576" cy="1079399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void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*p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(128);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p block is now garbage */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22400" y="112713"/>
            <a:ext cx="6350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Garbage Collection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does the memory manager know when memory can be freed?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general we cannot know what is going to be used in the future since it depends on conditionals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we can tell that certain blocks cannot be used </a:t>
            </a:r>
            <a:r>
              <a:rPr lang="en-GB" dirty="0">
                <a:solidFill>
                  <a:srgbClr val="0070C0"/>
                </a:solidFill>
              </a:rPr>
              <a:t>if there are no pointers to them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Must make certain assumptions about 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manager can </a:t>
            </a:r>
            <a:r>
              <a:rPr lang="en-GB" dirty="0">
                <a:solidFill>
                  <a:srgbClr val="0070C0"/>
                </a:solidFill>
              </a:rPr>
              <a:t>distinguish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pointers</a:t>
            </a:r>
            <a:r>
              <a:rPr lang="en-GB" dirty="0"/>
              <a:t> from non-pointers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 pointers point to the </a:t>
            </a:r>
            <a:r>
              <a:rPr lang="en-GB" dirty="0">
                <a:solidFill>
                  <a:srgbClr val="0070C0"/>
                </a:solidFill>
              </a:rPr>
              <a:t>start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of a block 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70C0"/>
                </a:solidFill>
              </a:rPr>
              <a:t>Cannot hide </a:t>
            </a:r>
            <a:r>
              <a:rPr lang="en-GB" dirty="0"/>
              <a:t>pointers </a:t>
            </a:r>
            <a:br>
              <a:rPr lang="en-GB" dirty="0"/>
            </a:br>
            <a:r>
              <a:rPr lang="en-GB" dirty="0"/>
              <a:t>(e.g., by coercing them to an 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dirty="0"/>
              <a:t>, and then back again)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98550" y="228600"/>
            <a:ext cx="68834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Classical GC Algorithms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6812"/>
            <a:ext cx="8318500" cy="54625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Mark-and-sweep collection (McCarthy,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(unless you also “compact”)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 counting (Collins,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Copying collection (</a:t>
            </a:r>
            <a:r>
              <a:rPr lang="en-GB" dirty="0" err="1"/>
              <a:t>Minsky</a:t>
            </a:r>
            <a:r>
              <a:rPr lang="en-GB" dirty="0"/>
              <a:t>, 1963)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Moves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Generational Collectors (Lieberman and Hewitt, 1983)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Collection based on lifetimes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allocations become garbage very soon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focus reclamation work on zones of memory recently allocated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more information: </a:t>
            </a:r>
            <a:br>
              <a:rPr lang="en-GB" dirty="0"/>
            </a:br>
            <a:r>
              <a:rPr lang="en-GB" dirty="0"/>
              <a:t>Jones and Lin, “</a:t>
            </a:r>
            <a:r>
              <a:rPr lang="en-GB" i="1" dirty="0"/>
              <a:t>Garbage Collection: Algorithms for Automatic Dynamic Memory</a:t>
            </a:r>
            <a:r>
              <a:rPr lang="en-GB" dirty="0"/>
              <a:t>”, John Wiley &amp; Sons, 1996.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932851" y="3803944"/>
            <a:ext cx="5984875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7351" y="169070"/>
            <a:ext cx="63373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as a Graph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70900" cy="1766646"/>
          </a:xfrm>
          <a:ln/>
        </p:spPr>
        <p:txBody>
          <a:bodyPr/>
          <a:lstStyle/>
          <a:p>
            <a:pPr>
              <a:lnSpc>
                <a:spcPct val="85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 view memory as a </a:t>
            </a:r>
            <a:r>
              <a:rPr lang="en-GB" dirty="0">
                <a:solidFill>
                  <a:srgbClr val="0070C0"/>
                </a:solidFill>
              </a:rPr>
              <a:t>directed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block is a node in the graph 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pointer is an edge in the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70C0"/>
                </a:solidFill>
              </a:rPr>
              <a:t>Locations not in the heap </a:t>
            </a:r>
            <a:r>
              <a:rPr lang="en-GB" dirty="0"/>
              <a:t>that contain pointers into the heap are called </a:t>
            </a:r>
            <a:r>
              <a:rPr lang="en-GB" b="1" i="1" dirty="0">
                <a:solidFill>
                  <a:srgbClr val="0070C0"/>
                </a:solidFill>
              </a:rPr>
              <a:t>root</a:t>
            </a:r>
            <a:r>
              <a:rPr lang="en-GB" dirty="0"/>
              <a:t>  nodes  (e.g. </a:t>
            </a:r>
            <a:r>
              <a:rPr lang="en-GB" dirty="0">
                <a:solidFill>
                  <a:srgbClr val="0070C0"/>
                </a:solidFill>
              </a:rPr>
              <a:t>registers, locations on the stack, global variables</a:t>
            </a:r>
            <a:r>
              <a:rPr lang="en-GB" dirty="0"/>
              <a:t>)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6441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710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853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2337789" y="3422944"/>
            <a:ext cx="384175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32851" y="3082209"/>
            <a:ext cx="114798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Root nodes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939383" y="3803944"/>
            <a:ext cx="118844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Heap nodes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863376" y="3422944"/>
            <a:ext cx="1588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082576" y="3422944"/>
            <a:ext cx="533400" cy="965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186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3710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5397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1651989" y="4565944"/>
            <a:ext cx="536575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15011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491776" y="4565944"/>
            <a:ext cx="533400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2872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692176" y="4642144"/>
            <a:ext cx="1588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5539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4590451" y="4642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4590451" y="5404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742851" y="4946944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3828451" y="50993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 flipV="1">
            <a:off x="4131664" y="5326357"/>
            <a:ext cx="460375" cy="1555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4145432" y="4901024"/>
            <a:ext cx="460376" cy="25441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6266851" y="47945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7170139" y="39309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7170139" y="4388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549551" y="4337344"/>
            <a:ext cx="1396129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Not-reachable</a:t>
            </a:r>
            <a:b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(garbage)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7560664" y="3880144"/>
            <a:ext cx="1017821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reachable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843951" y="5943600"/>
            <a:ext cx="74041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A node (block) is </a:t>
            </a:r>
            <a:r>
              <a:rPr lang="en-GB" sz="1800" i="1" dirty="0">
                <a:solidFill>
                  <a:srgbClr val="0070C0"/>
                </a:solidFill>
                <a:latin typeface="Calibri" pitchFamily="34" charset="0"/>
                <a:ea typeface="msgothic" charset="0"/>
                <a:cs typeface="msgothic" charset="0"/>
              </a:rPr>
              <a:t>reachable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  if there is a path from any root to that node.</a:t>
            </a:r>
          </a:p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Non-reachable nodes are </a:t>
            </a:r>
            <a:r>
              <a:rPr lang="en-GB" sz="1800" i="1" dirty="0">
                <a:solidFill>
                  <a:srgbClr val="0070C0"/>
                </a:solidFill>
                <a:latin typeface="Calibri" pitchFamily="34" charset="0"/>
                <a:ea typeface="msgothic" charset="0"/>
                <a:cs typeface="msgothic" charset="0"/>
              </a:rPr>
              <a:t>garbage</a:t>
            </a:r>
            <a:r>
              <a:rPr lang="en-GB" sz="1800" i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(cannot be needed by the application)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20750" y="152400"/>
            <a:ext cx="71501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Collecting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9413" y="914400"/>
            <a:ext cx="8307387" cy="240665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build on top of </a:t>
            </a:r>
            <a:r>
              <a:rPr lang="en-GB" dirty="0" err="1">
                <a:solidFill>
                  <a:srgbClr val="0070C0"/>
                </a:solidFill>
              </a:rPr>
              <a:t>malloc</a:t>
            </a:r>
            <a:r>
              <a:rPr lang="en-GB" dirty="0">
                <a:solidFill>
                  <a:srgbClr val="0070C0"/>
                </a:solidFill>
              </a:rPr>
              <a:t>/free </a:t>
            </a:r>
            <a:r>
              <a:rPr lang="en-GB" dirty="0"/>
              <a:t>package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Allocate using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0" dirty="0"/>
              <a:t> until you “run out of space”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out of space: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Use extra </a:t>
            </a:r>
            <a:r>
              <a:rPr lang="en-GB" b="1" i="1" dirty="0">
                <a:solidFill>
                  <a:srgbClr val="0070C0"/>
                </a:solidFill>
              </a:rPr>
              <a:t>mark bit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b="0" dirty="0"/>
              <a:t>in the head of each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0070C0"/>
                </a:solidFill>
              </a:rPr>
              <a:t>Mark:</a:t>
            </a:r>
            <a:r>
              <a:rPr lang="en-GB" dirty="0"/>
              <a:t> </a:t>
            </a:r>
            <a:r>
              <a:rPr lang="en-GB" b="0" dirty="0"/>
              <a:t>Start at roots and set </a:t>
            </a:r>
            <a:r>
              <a:rPr lang="en-GB" dirty="0"/>
              <a:t>mark bit</a:t>
            </a:r>
            <a:r>
              <a:rPr lang="en-GB" b="0" dirty="0"/>
              <a:t> on each reachable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0070C0"/>
                </a:solidFill>
              </a:rPr>
              <a:t>Sweep:</a:t>
            </a:r>
            <a:r>
              <a:rPr lang="en-GB" dirty="0"/>
              <a:t> </a:t>
            </a:r>
            <a:r>
              <a:rPr lang="en-GB" b="0" dirty="0"/>
              <a:t>Scan all blocks and </a:t>
            </a:r>
            <a:r>
              <a:rPr lang="en-GB" dirty="0"/>
              <a:t>free</a:t>
            </a:r>
            <a:r>
              <a:rPr lang="en-GB" b="0" dirty="0"/>
              <a:t> blocks that are </a:t>
            </a:r>
            <a:r>
              <a:rPr lang="en-GB" dirty="0"/>
              <a:t>not marked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grpSp>
        <p:nvGrpSpPr>
          <p:cNvPr id="78" name="Group 77"/>
          <p:cNvGrpSpPr/>
          <p:nvPr/>
        </p:nvGrpSpPr>
        <p:grpSpPr>
          <a:xfrm>
            <a:off x="377825" y="4572000"/>
            <a:ext cx="8551679" cy="939800"/>
            <a:chOff x="377825" y="4724400"/>
            <a:chExt cx="8551679" cy="939800"/>
          </a:xfrm>
        </p:grpSpPr>
        <p:sp>
          <p:nvSpPr>
            <p:cNvPr id="24577" name="Rectangle 1"/>
            <p:cNvSpPr>
              <a:spLocks noChangeArrowheads="1"/>
            </p:cNvSpPr>
            <p:nvPr/>
          </p:nvSpPr>
          <p:spPr bwMode="auto">
            <a:xfrm>
              <a:off x="60198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38862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2766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Freeform 28"/>
            <p:cNvSpPr>
              <a:spLocks/>
            </p:cNvSpPr>
            <p:nvPr/>
          </p:nvSpPr>
          <p:spPr bwMode="auto">
            <a:xfrm>
              <a:off x="3657600" y="4749800"/>
              <a:ext cx="685800" cy="482600"/>
            </a:xfrm>
            <a:custGeom>
              <a:avLst/>
              <a:gdLst/>
              <a:ahLst/>
              <a:cxnLst>
                <a:cxn ang="0">
                  <a:pos x="768" y="304"/>
                </a:cxn>
                <a:cxn ang="0">
                  <a:pos x="384" y="16"/>
                </a:cxn>
                <a:cxn ang="0">
                  <a:pos x="0" y="208"/>
                </a:cxn>
              </a:cxnLst>
              <a:rect l="0" t="0" r="r" b="b"/>
              <a:pathLst>
                <a:path w="768" h="304">
                  <a:moveTo>
                    <a:pt x="768" y="304"/>
                  </a:moveTo>
                  <a:cubicBezTo>
                    <a:pt x="640" y="168"/>
                    <a:pt x="512" y="32"/>
                    <a:pt x="384" y="16"/>
                  </a:cubicBezTo>
                  <a:cubicBezTo>
                    <a:pt x="256" y="0"/>
                    <a:pt x="128" y="104"/>
                    <a:pt x="0" y="208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Freeform 29"/>
            <p:cNvSpPr>
              <a:spLocks/>
            </p:cNvSpPr>
            <p:nvPr/>
          </p:nvSpPr>
          <p:spPr bwMode="auto">
            <a:xfrm>
              <a:off x="4648200" y="4724400"/>
              <a:ext cx="1752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432" y="16"/>
                </a:cxn>
                <a:cxn ang="0">
                  <a:pos x="960" y="256"/>
                </a:cxn>
              </a:cxnLst>
              <a:rect l="0" t="0" r="r" b="b"/>
              <a:pathLst>
                <a:path w="960" h="352">
                  <a:moveTo>
                    <a:pt x="0" y="352"/>
                  </a:moveTo>
                  <a:cubicBezTo>
                    <a:pt x="136" y="192"/>
                    <a:pt x="272" y="32"/>
                    <a:pt x="432" y="16"/>
                  </a:cubicBezTo>
                  <a:cubicBezTo>
                    <a:pt x="592" y="0"/>
                    <a:pt x="776" y="128"/>
                    <a:pt x="960" y="25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Freeform 30"/>
            <p:cNvSpPr>
              <a:spLocks/>
            </p:cNvSpPr>
            <p:nvPr/>
          </p:nvSpPr>
          <p:spPr bwMode="auto">
            <a:xfrm>
              <a:off x="2514600" y="52832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377825" y="5086866"/>
              <a:ext cx="133277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 mark</a:t>
              </a:r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4343400" y="4876800"/>
              <a:ext cx="1588" cy="2286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2667000" y="5130800"/>
              <a:ext cx="609600" cy="30480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3276600" y="5130800"/>
              <a:ext cx="609600" cy="30480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3886200" y="5130800"/>
              <a:ext cx="914400" cy="30480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4800600" y="5130800"/>
              <a:ext cx="1219200" cy="30480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6019800" y="5130800"/>
              <a:ext cx="914400" cy="30480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2971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23622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35814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41910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4495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5105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54102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57150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63246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6629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20574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Rectangle 72"/>
            <p:cNvSpPr>
              <a:spLocks noChangeArrowheads="1"/>
            </p:cNvSpPr>
            <p:nvPr/>
          </p:nvSpPr>
          <p:spPr bwMode="auto">
            <a:xfrm>
              <a:off x="7391400" y="5111341"/>
              <a:ext cx="304800" cy="304800"/>
            </a:xfrm>
            <a:prstGeom prst="rect">
              <a:avLst/>
            </a:prstGeom>
            <a:solidFill>
              <a:srgbClr val="EBAFA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Text Box 73"/>
            <p:cNvSpPr txBox="1">
              <a:spLocks noChangeArrowheads="1"/>
            </p:cNvSpPr>
            <p:nvPr/>
          </p:nvSpPr>
          <p:spPr bwMode="auto">
            <a:xfrm>
              <a:off x="7718425" y="5111341"/>
              <a:ext cx="1211079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Mark bit set</a:t>
              </a:r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2057400" y="5130800"/>
              <a:ext cx="609600" cy="30480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2588" y="5689600"/>
            <a:ext cx="6551612" cy="939800"/>
            <a:chOff x="382588" y="5842000"/>
            <a:chExt cx="6551612" cy="939800"/>
          </a:xfrm>
        </p:grpSpPr>
        <p:sp>
          <p:nvSpPr>
            <p:cNvPr id="24628" name="Freeform 52"/>
            <p:cNvSpPr>
              <a:spLocks/>
            </p:cNvSpPr>
            <p:nvPr/>
          </p:nvSpPr>
          <p:spPr bwMode="auto">
            <a:xfrm>
              <a:off x="2514600" y="64008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82588" y="5842000"/>
              <a:ext cx="6551612" cy="762686"/>
              <a:chOff x="382588" y="5842000"/>
              <a:chExt cx="6551612" cy="762686"/>
            </a:xfrm>
          </p:grpSpPr>
          <p:sp>
            <p:nvSpPr>
              <p:cNvPr id="24626" name="Freeform 50"/>
              <p:cNvSpPr>
                <a:spLocks/>
              </p:cNvSpPr>
              <p:nvPr/>
            </p:nvSpPr>
            <p:spPr bwMode="auto">
              <a:xfrm>
                <a:off x="3657600" y="586740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7" name="Freeform 51"/>
              <p:cNvSpPr>
                <a:spLocks/>
              </p:cNvSpPr>
              <p:nvPr/>
            </p:nvSpPr>
            <p:spPr bwMode="auto">
              <a:xfrm>
                <a:off x="4648200" y="584200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9" name="Text Box 53"/>
              <p:cNvSpPr txBox="1">
                <a:spLocks noChangeArrowheads="1"/>
              </p:cNvSpPr>
              <p:nvPr/>
            </p:nvSpPr>
            <p:spPr bwMode="auto">
              <a:xfrm>
                <a:off x="382588" y="6202395"/>
                <a:ext cx="1470572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After sweep</a:t>
                </a:r>
              </a:p>
            </p:txBody>
          </p:sp>
          <p:sp>
            <p:nvSpPr>
              <p:cNvPr id="24630" name="Line 54"/>
              <p:cNvSpPr>
                <a:spLocks noChangeShapeType="1"/>
              </p:cNvSpPr>
              <p:nvPr/>
            </p:nvSpPr>
            <p:spPr bwMode="auto">
              <a:xfrm>
                <a:off x="4343400" y="599440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Rectangle 55"/>
              <p:cNvSpPr>
                <a:spLocks noChangeArrowheads="1"/>
              </p:cNvSpPr>
              <p:nvPr/>
            </p:nvSpPr>
            <p:spPr bwMode="auto">
              <a:xfrm>
                <a:off x="2057400" y="6248400"/>
                <a:ext cx="609600" cy="3048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Rectangle 57"/>
              <p:cNvSpPr>
                <a:spLocks noChangeArrowheads="1"/>
              </p:cNvSpPr>
              <p:nvPr/>
            </p:nvSpPr>
            <p:spPr bwMode="auto">
              <a:xfrm>
                <a:off x="3276600" y="6248400"/>
                <a:ext cx="609600" cy="3048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Rectangle 58"/>
              <p:cNvSpPr>
                <a:spLocks noChangeArrowheads="1"/>
              </p:cNvSpPr>
              <p:nvPr/>
            </p:nvSpPr>
            <p:spPr bwMode="auto">
              <a:xfrm>
                <a:off x="3886200" y="6248400"/>
                <a:ext cx="914400" cy="3048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6" name="Rectangle 60"/>
              <p:cNvSpPr>
                <a:spLocks noChangeArrowheads="1"/>
              </p:cNvSpPr>
              <p:nvPr/>
            </p:nvSpPr>
            <p:spPr bwMode="auto">
              <a:xfrm>
                <a:off x="6019800" y="6248400"/>
                <a:ext cx="914400" cy="3048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Line 61"/>
              <p:cNvSpPr>
                <a:spLocks noChangeShapeType="1"/>
              </p:cNvSpPr>
              <p:nvPr/>
            </p:nvSpPr>
            <p:spPr bwMode="auto">
              <a:xfrm>
                <a:off x="29718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23622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Line 63"/>
              <p:cNvSpPr>
                <a:spLocks noChangeShapeType="1"/>
              </p:cNvSpPr>
              <p:nvPr/>
            </p:nvSpPr>
            <p:spPr bwMode="auto">
              <a:xfrm>
                <a:off x="3581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Line 64"/>
              <p:cNvSpPr>
                <a:spLocks noChangeShapeType="1"/>
              </p:cNvSpPr>
              <p:nvPr/>
            </p:nvSpPr>
            <p:spPr bwMode="auto">
              <a:xfrm>
                <a:off x="41910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Line 65"/>
              <p:cNvSpPr>
                <a:spLocks noChangeShapeType="1"/>
              </p:cNvSpPr>
              <p:nvPr/>
            </p:nvSpPr>
            <p:spPr bwMode="auto">
              <a:xfrm>
                <a:off x="44958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Line 66"/>
              <p:cNvSpPr>
                <a:spLocks noChangeShapeType="1"/>
              </p:cNvSpPr>
              <p:nvPr/>
            </p:nvSpPr>
            <p:spPr bwMode="auto">
              <a:xfrm>
                <a:off x="51054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Line 67"/>
              <p:cNvSpPr>
                <a:spLocks noChangeShapeType="1"/>
              </p:cNvSpPr>
              <p:nvPr/>
            </p:nvSpPr>
            <p:spPr bwMode="auto">
              <a:xfrm>
                <a:off x="54102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Line 68"/>
              <p:cNvSpPr>
                <a:spLocks noChangeShapeType="1"/>
              </p:cNvSpPr>
              <p:nvPr/>
            </p:nvSpPr>
            <p:spPr bwMode="auto">
              <a:xfrm>
                <a:off x="57150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Line 69"/>
              <p:cNvSpPr>
                <a:spLocks noChangeShapeType="1"/>
              </p:cNvSpPr>
              <p:nvPr/>
            </p:nvSpPr>
            <p:spPr bwMode="auto">
              <a:xfrm>
                <a:off x="63246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Rectangle 71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  <p:sp>
            <p:nvSpPr>
              <p:cNvPr id="24646" name="Line 70"/>
              <p:cNvSpPr>
                <a:spLocks noChangeShapeType="1"/>
              </p:cNvSpPr>
              <p:nvPr/>
            </p:nvSpPr>
            <p:spPr bwMode="auto">
              <a:xfrm>
                <a:off x="6629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5" name="Rectangle 59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50" name="Rectangle 74"/>
              <p:cNvSpPr>
                <a:spLocks noChangeArrowheads="1"/>
              </p:cNvSpPr>
              <p:nvPr/>
            </p:nvSpPr>
            <p:spPr bwMode="auto">
              <a:xfrm>
                <a:off x="2665412" y="6248743"/>
                <a:ext cx="6096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  <p:sp>
            <p:nvSpPr>
              <p:cNvPr id="24632" name="Rectangle 56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379413" y="3309552"/>
            <a:ext cx="8764587" cy="1141798"/>
            <a:chOff x="379413" y="3461952"/>
            <a:chExt cx="8764587" cy="1141798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4030807" y="3461952"/>
              <a:ext cx="63386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9413" y="3617893"/>
              <a:ext cx="8764587" cy="985857"/>
              <a:chOff x="379413" y="3617893"/>
              <a:chExt cx="8764587" cy="985857"/>
            </a:xfrm>
          </p:grpSpPr>
          <p:sp>
            <p:nvSpPr>
              <p:cNvPr id="24582" name="Freeform 6"/>
              <p:cNvSpPr>
                <a:spLocks/>
              </p:cNvSpPr>
              <p:nvPr/>
            </p:nvSpPr>
            <p:spPr bwMode="auto">
              <a:xfrm>
                <a:off x="3657600" y="368935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3" name="Freeform 7"/>
              <p:cNvSpPr>
                <a:spLocks/>
              </p:cNvSpPr>
              <p:nvPr/>
            </p:nvSpPr>
            <p:spPr bwMode="auto">
              <a:xfrm>
                <a:off x="4648200" y="366395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4" name="Freeform 8"/>
              <p:cNvSpPr>
                <a:spLocks/>
              </p:cNvSpPr>
              <p:nvPr/>
            </p:nvSpPr>
            <p:spPr bwMode="auto">
              <a:xfrm>
                <a:off x="2362200" y="4222750"/>
                <a:ext cx="1371600" cy="381000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384" y="240"/>
                  </a:cxn>
                  <a:cxn ang="0">
                    <a:pos x="0" y="96"/>
                  </a:cxn>
                </a:cxnLst>
                <a:rect l="0" t="0" r="r" b="b"/>
                <a:pathLst>
                  <a:path w="768" h="256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379413" y="4035340"/>
                <a:ext cx="1495579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Before mark</a:t>
                </a:r>
              </a:p>
            </p:txBody>
          </p: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4343400" y="381635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2057400" y="4070350"/>
                <a:ext cx="609600" cy="3048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Rectangle 13"/>
              <p:cNvSpPr>
                <a:spLocks noChangeArrowheads="1"/>
              </p:cNvSpPr>
              <p:nvPr/>
            </p:nvSpPr>
            <p:spPr bwMode="auto">
              <a:xfrm>
                <a:off x="2667000" y="4070350"/>
                <a:ext cx="609600" cy="3048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Rectangle 14"/>
              <p:cNvSpPr>
                <a:spLocks noChangeArrowheads="1"/>
              </p:cNvSpPr>
              <p:nvPr/>
            </p:nvSpPr>
            <p:spPr bwMode="auto">
              <a:xfrm>
                <a:off x="3276600" y="4070350"/>
                <a:ext cx="609600" cy="3048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3886200" y="4070350"/>
                <a:ext cx="914400" cy="3048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Rectangle 16"/>
              <p:cNvSpPr>
                <a:spLocks noChangeArrowheads="1"/>
              </p:cNvSpPr>
              <p:nvPr/>
            </p:nvSpPr>
            <p:spPr bwMode="auto">
              <a:xfrm>
                <a:off x="4800600" y="4070350"/>
                <a:ext cx="1219200" cy="3048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19800" y="4070350"/>
                <a:ext cx="914400" cy="3048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2971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>
                <a:off x="2362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3581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>
                <a:off x="4191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22"/>
              <p:cNvSpPr>
                <a:spLocks noChangeShapeType="1"/>
              </p:cNvSpPr>
              <p:nvPr/>
            </p:nvSpPr>
            <p:spPr bwMode="auto">
              <a:xfrm>
                <a:off x="4495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/>
              <p:cNvSpPr>
                <a:spLocks noChangeShapeType="1"/>
              </p:cNvSpPr>
              <p:nvPr/>
            </p:nvSpPr>
            <p:spPr bwMode="auto">
              <a:xfrm>
                <a:off x="5105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5410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25"/>
              <p:cNvSpPr>
                <a:spLocks noChangeShapeType="1"/>
              </p:cNvSpPr>
              <p:nvPr/>
            </p:nvSpPr>
            <p:spPr bwMode="auto">
              <a:xfrm>
                <a:off x="5715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26"/>
              <p:cNvSpPr>
                <a:spLocks noChangeShapeType="1"/>
              </p:cNvSpPr>
              <p:nvPr/>
            </p:nvSpPr>
            <p:spPr bwMode="auto">
              <a:xfrm>
                <a:off x="63246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/>
              <p:cNvSpPr>
                <a:spLocks noChangeShapeType="1"/>
              </p:cNvSpPr>
              <p:nvPr/>
            </p:nvSpPr>
            <p:spPr bwMode="auto">
              <a:xfrm>
                <a:off x="6629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696200" y="3617893"/>
                <a:ext cx="14478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i="1" dirty="0">
                    <a:latin typeface="Calibri" pitchFamily="34" charset="0"/>
                  </a:rPr>
                  <a:t>Note: arrows here denote memory refs, not free list </a:t>
                </a:r>
                <a:r>
                  <a:rPr lang="en-US" sz="1400" b="0" i="1" dirty="0" err="1">
                    <a:latin typeface="Calibri" pitchFamily="34" charset="0"/>
                  </a:rPr>
                  <a:t>ptrs</a:t>
                </a:r>
                <a:r>
                  <a:rPr lang="en-US" sz="1400" b="0" i="1" dirty="0">
                    <a:latin typeface="Calibri" pitchFamily="34" charset="0"/>
                  </a:rPr>
                  <a:t>. 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2443" y="228600"/>
            <a:ext cx="84582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Assumptions For a Simple Implementation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74750"/>
            <a:ext cx="8701087" cy="5378450"/>
          </a:xfrm>
          <a:ln/>
        </p:spPr>
        <p:txBody>
          <a:bodyPr/>
          <a:lstStyle/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Application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new(n)</a:t>
            </a:r>
            <a:r>
              <a:rPr lang="en-GB" b="1" dirty="0"/>
              <a:t>:  </a:t>
            </a:r>
            <a:r>
              <a:rPr lang="en-GB" dirty="0"/>
              <a:t>returns pointer to new block with all locations cleared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read(</a:t>
            </a:r>
            <a:r>
              <a:rPr lang="en-GB" b="1" dirty="0" err="1">
                <a:latin typeface="Courier New" pitchFamily="49" charset="0"/>
              </a:rPr>
              <a:t>b,i</a:t>
            </a:r>
            <a:r>
              <a:rPr lang="en-GB" b="1" dirty="0">
                <a:latin typeface="Courier New" pitchFamily="49" charset="0"/>
              </a:rPr>
              <a:t>):</a:t>
            </a:r>
            <a:r>
              <a:rPr lang="en-GB" b="1" dirty="0"/>
              <a:t> </a:t>
            </a:r>
            <a:r>
              <a:rPr lang="en-GB" dirty="0"/>
              <a:t>read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  <a:r>
              <a:rPr lang="en-GB" dirty="0"/>
              <a:t> into register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write(</a:t>
            </a:r>
            <a:r>
              <a:rPr lang="en-GB" b="1" dirty="0" err="1">
                <a:latin typeface="Courier New" pitchFamily="49" charset="0"/>
              </a:rPr>
              <a:t>b,i,v</a:t>
            </a:r>
            <a:r>
              <a:rPr lang="en-GB" b="1" dirty="0">
                <a:latin typeface="Courier New" pitchFamily="49" charset="0"/>
              </a:rPr>
              <a:t>): </a:t>
            </a:r>
            <a:r>
              <a:rPr lang="en-GB" dirty="0"/>
              <a:t>write </a:t>
            </a:r>
            <a:r>
              <a:rPr lang="en-GB" b="1" dirty="0">
                <a:latin typeface="Courier New" pitchFamily="49" charset="0"/>
              </a:rPr>
              <a:t>v</a:t>
            </a:r>
            <a:r>
              <a:rPr lang="en-GB" dirty="0"/>
              <a:t> into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0" indent="0">
              <a:lnSpc>
                <a:spcPct val="95000"/>
              </a:lnSpc>
              <a:spcBef>
                <a:spcPts val="1125"/>
              </a:spcBef>
              <a:buSzPct val="100000"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sz="1800" dirty="0">
              <a:solidFill>
                <a:srgbClr val="000066"/>
              </a:solidFill>
            </a:endParaRPr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Each block will have a </a:t>
            </a:r>
            <a:r>
              <a:rPr lang="en-GB" dirty="0">
                <a:solidFill>
                  <a:srgbClr val="0070C0"/>
                </a:solidFill>
              </a:rPr>
              <a:t>header word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addressed as </a:t>
            </a:r>
            <a:r>
              <a:rPr lang="en-GB" b="1" dirty="0">
                <a:latin typeface="Courier New" pitchFamily="49" charset="0"/>
              </a:rPr>
              <a:t>b[-1]</a:t>
            </a:r>
            <a:r>
              <a:rPr lang="en-GB" dirty="0"/>
              <a:t>, for a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Used for different purposes in different collectors</a:t>
            </a:r>
          </a:p>
          <a:p>
            <a:pPr marL="431800" lvl="1" indent="-215900">
              <a:lnSpc>
                <a:spcPct val="100000"/>
              </a:lnSpc>
              <a:buSzPct val="75000"/>
              <a:buFont typeface="Wingdings" charset="2"/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Instructions used by the Garbage Collector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solidFill>
                  <a:srgbClr val="0070C0"/>
                </a:solidFill>
                <a:latin typeface="Courier New" pitchFamily="49" charset="0"/>
              </a:rPr>
              <a:t>is_ptr</a:t>
            </a:r>
            <a:r>
              <a:rPr lang="en-GB" b="1" dirty="0">
                <a:solidFill>
                  <a:srgbClr val="0070C0"/>
                </a:solidFill>
                <a:latin typeface="Courier New" pitchFamily="49" charset="0"/>
              </a:rPr>
              <a:t>(p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):</a:t>
            </a:r>
            <a:r>
              <a:rPr lang="en-GB" dirty="0"/>
              <a:t>determines whether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is a pointer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solidFill>
                  <a:srgbClr val="0070C0"/>
                </a:solidFill>
                <a:latin typeface="Courier New" pitchFamily="49" charset="0"/>
              </a:rPr>
              <a:t>length(b</a:t>
            </a:r>
            <a:r>
              <a:rPr lang="en-GB" b="1" dirty="0">
                <a:solidFill>
                  <a:srgbClr val="0070C0"/>
                </a:solidFill>
              </a:rPr>
              <a:t>):  </a:t>
            </a:r>
            <a:r>
              <a:rPr lang="en-GB" dirty="0"/>
              <a:t>returns the length of block </a:t>
            </a:r>
            <a:r>
              <a:rPr lang="en-GB" b="1" dirty="0">
                <a:latin typeface="Courier New" pitchFamily="49" charset="0"/>
              </a:rPr>
              <a:t>b</a:t>
            </a:r>
            <a:r>
              <a:rPr lang="en-GB" dirty="0"/>
              <a:t>, not including the header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 pitchFamily="49" charset="0"/>
              </a:rPr>
              <a:t>get_roots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:  </a:t>
            </a:r>
            <a:r>
              <a:rPr lang="en-GB" dirty="0"/>
              <a:t>returns all the roots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34944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1828800"/>
            <a:ext cx="4572000" cy="1524000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45024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045278"/>
            <a:ext cx="80613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46" y="107091"/>
            <a:ext cx="8482182" cy="762000"/>
          </a:xfrm>
        </p:spPr>
        <p:txBody>
          <a:bodyPr/>
          <a:lstStyle/>
          <a:p>
            <a:r>
              <a:rPr lang="en-US" dirty="0"/>
              <a:t>Review: 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018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0070C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0070C0"/>
                </a:solidFill>
              </a:rPr>
              <a:t>Explicit list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0070C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0070C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057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057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057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057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057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057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057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057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057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057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057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057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057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057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057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057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057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8205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8205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8205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810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810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810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810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810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810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810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810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810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810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810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810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810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810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810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810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810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479800"/>
            <a:ext cx="2438400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133600"/>
            <a:ext cx="4572000" cy="1371600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805F80-0117-2042-ACAD-ED407CDC3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4944"/>
            <a:ext cx="6781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/>
              <a:t>Mark and Sweep (cont.)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28942995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362200"/>
            <a:ext cx="4572000" cy="1143000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5036D4B-DA68-0B4A-990B-5301244A7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4944"/>
            <a:ext cx="6781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/>
              <a:t>Mark and Sweep (cont.)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10189057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625458"/>
            <a:ext cx="4572000" cy="879742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7EA9D4A-AE37-9945-ACAA-CE3ADF1D7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4944"/>
            <a:ext cx="6781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/>
              <a:t>Mark and Sweep (cont.)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87867812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64521E9-AD0A-EB48-A471-9748AC9E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4944"/>
            <a:ext cx="6781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/>
              <a:t>Mark and Sweep (cont.)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50272123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D7BD4E-B6AB-0846-989E-774B5C0E6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4944"/>
            <a:ext cx="6781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/>
              <a:t>Mark and Sweep (cont.)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72861578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0070C0"/>
                </a:solidFill>
                <a:latin typeface="Calibri" pitchFamily="34" charset="0"/>
                <a:ea typeface="msgothic" charset="0"/>
                <a:cs typeface="msgothic" charset="0"/>
              </a:rPr>
              <a:t>Mark</a:t>
            </a: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0070C0"/>
                </a:solidFill>
                <a:latin typeface="Calibri" pitchFamily="34" charset="0"/>
                <a:ea typeface="msgothic" charset="0"/>
                <a:cs typeface="msgothic" charset="0"/>
              </a:rPr>
              <a:t>Sweep</a:t>
            </a: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</a:t>
            </a:r>
            <a:b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D9EB8D1-9921-5141-9141-6E54D2035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4944"/>
            <a:ext cx="6781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/>
              <a:t>Mark and Sweep (cont.)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52349132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BDFDC5-FFF1-594C-849A-1F01EB4A9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4944"/>
            <a:ext cx="6781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/>
              <a:t>Mark and Sweep (cont.)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67632361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31050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zh-CN" altLang="en-US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US" altLang="zh-CN" sz="16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821FAD6-E496-054B-8AF0-621E2EF3F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4944"/>
            <a:ext cx="6781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/>
              <a:t>Mark and Sweep (cont.)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52331095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31050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zh-CN" altLang="en-US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US" altLang="zh-CN" sz="16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BD21835-EA14-5442-BD4A-5C2B5ABFB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4944"/>
            <a:ext cx="6781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/>
              <a:t>Mark and Sweep (cont.)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74262068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31050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		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its garbage, free 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zh-CN" altLang="en-US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US" altLang="zh-CN" sz="16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B1C3DC9-15BE-EF4D-B5D0-2EA723477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4944"/>
            <a:ext cx="6781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/>
              <a:t>Mark and Sweep (cont.)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6636352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1215759" y="152400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Implicit Lists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70C0"/>
                </a:solidFill>
              </a:rPr>
              <a:t>linear time </a:t>
            </a:r>
            <a:r>
              <a:rPr lang="en-GB" dirty="0"/>
              <a:t>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70C0"/>
                </a:solidFill>
              </a:rPr>
              <a:t>constant time </a:t>
            </a:r>
            <a:r>
              <a:rPr lang="en-GB" dirty="0"/>
              <a:t>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usage: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depend on </a:t>
            </a:r>
            <a:r>
              <a:rPr lang="en-GB" dirty="0">
                <a:solidFill>
                  <a:srgbClr val="0070C0"/>
                </a:solidFill>
              </a:rPr>
              <a:t>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>
                <a:latin typeface="Courier New" pitchFamily="49" charset="0"/>
              </a:rPr>
              <a:t>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0070C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08F965-5045-4D54-85ED-60C9C84B3CA7}"/>
              </a:ext>
            </a:extLst>
          </p:cNvPr>
          <p:cNvSpPr txBox="1"/>
          <p:nvPr/>
        </p:nvSpPr>
        <p:spPr>
          <a:xfrm>
            <a:off x="5029200" y="2775327"/>
            <a:ext cx="3882424" cy="1588255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latin typeface="Courier New" pitchFamily="49" charset="0"/>
              </a:rPr>
              <a:t>malloc(p)</a:t>
            </a:r>
            <a:r>
              <a:rPr lang="en-GB" sz="1800" dirty="0"/>
              <a:t>:  </a:t>
            </a:r>
            <a:r>
              <a:rPr lang="en-GB" sz="1800" i="1" dirty="0">
                <a:solidFill>
                  <a:srgbClr val="0070C0"/>
                </a:solidFill>
              </a:rPr>
              <a:t>payload</a:t>
            </a:r>
            <a:r>
              <a:rPr lang="en-GB" sz="1800" dirty="0"/>
              <a:t> of </a:t>
            </a:r>
            <a:r>
              <a:rPr lang="en-GB" sz="1800" dirty="0">
                <a:latin typeface="Courier New" pitchFamily="49" charset="0"/>
              </a:rPr>
              <a:t>p</a:t>
            </a:r>
            <a:r>
              <a:rPr lang="en-GB" sz="1800" dirty="0"/>
              <a:t> bytes</a:t>
            </a:r>
          </a:p>
          <a:p>
            <a:pPr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After k requests:</a:t>
            </a:r>
          </a:p>
          <a:p>
            <a:pPr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i="1" dirty="0">
                <a:solidFill>
                  <a:srgbClr val="C00000"/>
                </a:solidFill>
              </a:rPr>
              <a:t>  </a:t>
            </a:r>
            <a:r>
              <a:rPr lang="en-GB" sz="1800" i="1" dirty="0">
                <a:solidFill>
                  <a:srgbClr val="0070C0"/>
                </a:solidFill>
              </a:rPr>
              <a:t>aggregate payload </a:t>
            </a:r>
            <a:r>
              <a:rPr lang="en-GB" sz="1800" i="1" dirty="0" err="1"/>
              <a:t>P</a:t>
            </a:r>
            <a:r>
              <a:rPr lang="en-GB" sz="1800" i="1" baseline="-25000" dirty="0" err="1"/>
              <a:t>k</a:t>
            </a:r>
            <a:r>
              <a:rPr lang="en-GB" sz="1800" i="1" baseline="-25000" dirty="0"/>
              <a:t> </a:t>
            </a:r>
            <a:r>
              <a:rPr lang="en-GB" sz="1800" dirty="0"/>
              <a:t> = sum of </a:t>
            </a:r>
            <a:br>
              <a:rPr lang="en-GB" sz="1800" dirty="0"/>
            </a:br>
            <a:r>
              <a:rPr lang="en-GB" sz="1800" dirty="0"/>
              <a:t>        currently allocated payloads</a:t>
            </a:r>
          </a:p>
          <a:p>
            <a:pPr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i="1" dirty="0">
                <a:solidFill>
                  <a:srgbClr val="C00000"/>
                </a:solidFill>
              </a:rPr>
              <a:t>  </a:t>
            </a:r>
            <a:r>
              <a:rPr lang="en-GB" sz="1800" i="1" dirty="0">
                <a:solidFill>
                  <a:srgbClr val="0070C0"/>
                </a:solidFill>
              </a:rPr>
              <a:t>memory utilizatio</a:t>
            </a:r>
            <a:r>
              <a:rPr lang="en-GB" sz="1800" i="1" dirty="0">
                <a:solidFill>
                  <a:srgbClr val="C00000"/>
                </a:solidFill>
              </a:rPr>
              <a:t>n</a:t>
            </a:r>
            <a:r>
              <a:rPr lang="en-GB" sz="1800" dirty="0">
                <a:solidFill>
                  <a:srgbClr val="C00000"/>
                </a:solidFill>
              </a:rPr>
              <a:t> </a:t>
            </a:r>
            <a:r>
              <a:rPr lang="en-GB" sz="1800" dirty="0"/>
              <a:t>= </a:t>
            </a:r>
            <a:r>
              <a:rPr lang="en-GB" sz="1800" i="1" dirty="0" err="1"/>
              <a:t>P</a:t>
            </a:r>
            <a:r>
              <a:rPr lang="en-GB" sz="1800" i="1" baseline="-25000" dirty="0" err="1"/>
              <a:t>k</a:t>
            </a:r>
            <a:r>
              <a:rPr lang="en-GB" sz="1800" i="1" baseline="-25000" dirty="0"/>
              <a:t> </a:t>
            </a:r>
            <a:r>
              <a:rPr lang="en-US" sz="1800" dirty="0">
                <a:latin typeface="Calibri" pitchFamily="34" charset="0"/>
              </a:rPr>
              <a:t>/</a:t>
            </a:r>
            <a:r>
              <a:rPr lang="en-GB" sz="1800" i="1" dirty="0" err="1"/>
              <a:t>H</a:t>
            </a:r>
            <a:r>
              <a:rPr lang="en-GB" sz="1800" i="1" baseline="-25000" dirty="0" err="1"/>
              <a:t>k</a:t>
            </a:r>
            <a:endParaRPr lang="en-GB" sz="1800" dirty="0"/>
          </a:p>
          <a:p>
            <a:r>
              <a:rPr lang="en-US" sz="1800" dirty="0">
                <a:latin typeface="Calibri" pitchFamily="34" charset="0"/>
              </a:rPr>
              <a:t>        where </a:t>
            </a:r>
            <a:r>
              <a:rPr lang="en-GB" sz="1800" i="1" dirty="0" err="1"/>
              <a:t>H</a:t>
            </a:r>
            <a:r>
              <a:rPr lang="en-GB" sz="1800" i="1" baseline="-25000" dirty="0" err="1"/>
              <a:t>k</a:t>
            </a:r>
            <a:r>
              <a:rPr lang="en-US" sz="1800" dirty="0">
                <a:latin typeface="Calibri" pitchFamily="34" charset="0"/>
              </a:rPr>
              <a:t> is current heap size</a:t>
            </a:r>
          </a:p>
        </p:txBody>
      </p:sp>
    </p:spTree>
    <p:extLst>
      <p:ext uri="{BB962C8B-B14F-4D97-AF65-F5344CB8AC3E}">
        <p14:creationId xmlns:p14="http://schemas.microsoft.com/office/powerpoint/2010/main" val="294190338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31050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		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its garbage, free 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next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zh-CN" altLang="en-US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US" altLang="zh-CN" sz="16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9C04693-CE9E-9A41-B47C-27DC45666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4944"/>
            <a:ext cx="6781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/>
              <a:t>Mark and Sweep (cont.)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14068790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2606" y="157272"/>
            <a:ext cx="8001000" cy="76993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Conservative Mark &amp; Sweep in C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449897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“conservative garbage collector” for </a:t>
            </a:r>
            <a:r>
              <a:rPr lang="en-GB" dirty="0">
                <a:solidFill>
                  <a:srgbClr val="0070C0"/>
                </a:solidFill>
              </a:rPr>
              <a:t>C programs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is_ptr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determines if a word is a pointer by checking if it points to an allocated block of memory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But, in C pointers can </a:t>
            </a:r>
            <a:r>
              <a:rPr lang="en-GB" b="1" dirty="0">
                <a:solidFill>
                  <a:srgbClr val="0070C0"/>
                </a:solidFill>
              </a:rPr>
              <a:t>point to the middle of a block</a:t>
            </a:r>
            <a:br>
              <a:rPr lang="en-GB" dirty="0"/>
            </a:b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mark header, need to </a:t>
            </a:r>
            <a:r>
              <a:rPr lang="en-GB" dirty="0">
                <a:solidFill>
                  <a:srgbClr val="0070C0"/>
                </a:solidFill>
              </a:rPr>
              <a:t>find the beginning </a:t>
            </a:r>
            <a:r>
              <a:rPr lang="en-GB" dirty="0"/>
              <a:t>of the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</a:t>
            </a:r>
            <a:r>
              <a:rPr lang="en-GB" dirty="0">
                <a:solidFill>
                  <a:srgbClr val="0070C0"/>
                </a:solidFill>
              </a:rPr>
              <a:t>balanced binary tree</a:t>
            </a:r>
            <a:r>
              <a:rPr lang="en-GB" dirty="0"/>
              <a:t> to keep track of </a:t>
            </a:r>
            <a:r>
              <a:rPr lang="en-GB" dirty="0">
                <a:solidFill>
                  <a:srgbClr val="0070C0"/>
                </a:solidFill>
              </a:rPr>
              <a:t>all allocated blocks </a:t>
            </a:r>
            <a:r>
              <a:rPr lang="en-GB" dirty="0"/>
              <a:t>(key is start-of-block)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Balanced-tree pointers can be stored in header (use two additional words)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607276" y="3216275"/>
            <a:ext cx="3200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072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60820" y="2886761"/>
            <a:ext cx="80212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Header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829651" y="2590800"/>
            <a:ext cx="45243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ptr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055076" y="2911475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235676" y="3216275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356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9694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9725" y="5759450"/>
            <a:ext cx="1097280" cy="33535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962400" y="5759450"/>
            <a:ext cx="1828800" cy="335358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074845" y="5438775"/>
            <a:ext cx="62589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400104" y="5438775"/>
            <a:ext cx="58090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ata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3794125" y="5988050"/>
            <a:ext cx="228600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88110" y="6369050"/>
            <a:ext cx="500755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eft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698464" y="6369050"/>
            <a:ext cx="624287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ight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838227" y="5784850"/>
            <a:ext cx="469121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S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ize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276600" y="5756190"/>
            <a:ext cx="338618" cy="33861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>
            <a:off x="3106738" y="5988050"/>
            <a:ext cx="307975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5943600"/>
            <a:ext cx="23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Left:</a:t>
            </a:r>
            <a:r>
              <a:rPr lang="en-US" sz="1800" b="0" dirty="0">
                <a:latin typeface="Calibri" pitchFamily="34" charset="0"/>
              </a:rPr>
              <a:t> smaller addresses</a:t>
            </a:r>
          </a:p>
          <a:p>
            <a:r>
              <a:rPr lang="en-US" sz="1800" dirty="0">
                <a:latin typeface="Calibri" pitchFamily="34" charset="0"/>
              </a:rPr>
              <a:t>Right:</a:t>
            </a:r>
            <a:r>
              <a:rPr lang="en-US" sz="1800" b="0" dirty="0">
                <a:latin typeface="Calibri" pitchFamily="34" charset="0"/>
              </a:rPr>
              <a:t> larger addresses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2B81B0-2CCE-45AA-8957-642236833C70}"/>
              </a:ext>
            </a:extLst>
          </p:cNvPr>
          <p:cNvSpPr txBox="1"/>
          <p:nvPr/>
        </p:nvSpPr>
        <p:spPr>
          <a:xfrm>
            <a:off x="6115519" y="28194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Assumes </a:t>
            </a:r>
            <a:r>
              <a:rPr lang="en-US" sz="1800" b="0" dirty="0" err="1">
                <a:latin typeface="Calibri" pitchFamily="34" charset="0"/>
              </a:rPr>
              <a:t>ptr</a:t>
            </a:r>
            <a:r>
              <a:rPr lang="en-US" sz="1800" b="0" dirty="0">
                <a:latin typeface="Calibri" pitchFamily="34" charset="0"/>
              </a:rPr>
              <a:t> in middle can be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used to reach anywhere in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the block, but no other block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8" grpId="0" animBg="1"/>
      <p:bldP spid="26639" grpId="0"/>
      <p:bldP spid="26640" grpId="0"/>
      <p:bldP spid="26642" grpId="0" animBg="1"/>
      <p:bldP spid="26643" grpId="0"/>
      <p:bldP spid="26644" grpId="0"/>
      <p:bldP spid="26645" grpId="0"/>
      <p:bldP spid="23" grpId="0" animBg="1"/>
      <p:bldP spid="26641" grpId="0" animBg="1"/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rgbClr val="000000"/>
                </a:solidFill>
              </a:rPr>
              <a:t>Memory-related perils and pitfalls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4193" y="304800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Memory-Related Perils and Pitfalls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Dereferencing bad pointers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Reading uninitialized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Overwriting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nonexistent variables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Freeing blocks multiple times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freed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Failing to free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3400" y="1295400"/>
            <a:ext cx="67056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1056" y="101608"/>
            <a:ext cx="5080000" cy="573088"/>
          </a:xfrm>
        </p:spPr>
        <p:txBody>
          <a:bodyPr/>
          <a:lstStyle/>
          <a:p>
            <a:r>
              <a:rPr lang="en-US" dirty="0"/>
              <a:t>C operators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66619" y="962085"/>
            <a:ext cx="6924781" cy="4524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Operators					Associativity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()  []  </a:t>
            </a:r>
            <a:r>
              <a:rPr lang="en-US" sz="1800" dirty="0">
                <a:latin typeface="Courier New" pitchFamily="49" charset="0"/>
              </a:rPr>
              <a:t>-&gt;  . ++ --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!  ~  ++ --  +  -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* 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&amp;</a:t>
            </a:r>
            <a:r>
              <a:rPr lang="en-US" sz="1800" dirty="0">
                <a:latin typeface="Courier New" pitchFamily="49" charset="0"/>
              </a:rPr>
              <a:t> (type)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  /  %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+  -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&lt;&lt;  &gt;&gt;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  &lt;=  &gt;  &gt;=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==  !=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^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?:				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 += -= *= /= %= &amp;= ^= != &lt;&lt;= &gt;&gt;=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,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7162800" cy="1143000"/>
          </a:xfrm>
          <a:noFill/>
          <a:ln/>
        </p:spPr>
        <p:txBody>
          <a:bodyPr/>
          <a:lstStyle/>
          <a:p>
            <a:pPr marL="63500" indent="-238125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-&gt;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[]</a:t>
            </a:r>
            <a:r>
              <a:rPr lang="en-US" sz="2000" dirty="0"/>
              <a:t> have high precedence, with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and </a:t>
            </a:r>
            <a:r>
              <a:rPr lang="en-US" sz="2000" dirty="0">
                <a:latin typeface="Courier New"/>
                <a:cs typeface="Courier New"/>
              </a:rPr>
              <a:t>&amp;</a:t>
            </a:r>
            <a:r>
              <a:rPr lang="en-US" sz="2000" dirty="0"/>
              <a:t> just below</a:t>
            </a:r>
          </a:p>
          <a:p>
            <a:pPr marL="63500" indent="-238125"/>
            <a:r>
              <a:rPr lang="en-US" sz="2000" dirty="0"/>
              <a:t>Unary </a:t>
            </a:r>
            <a:r>
              <a:rPr lang="en-US" sz="2000" dirty="0">
                <a:latin typeface="Courier New"/>
                <a:cs typeface="Courier New"/>
              </a:rPr>
              <a:t>+</a:t>
            </a:r>
            <a:r>
              <a:rPr lang="en-US" sz="2000" dirty="0">
                <a:latin typeface="+mn-lt"/>
                <a:cs typeface="Courier New"/>
              </a:rPr>
              <a:t>,</a:t>
            </a:r>
            <a:r>
              <a:rPr lang="en-US" sz="2000" dirty="0">
                <a:latin typeface="Courier New"/>
                <a:cs typeface="Courier New"/>
              </a:rPr>
              <a:t> -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have higher precedence than binary 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6473551"/>
            <a:ext cx="309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page 53, updated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808196"/>
            <a:ext cx="3742486" cy="1784092"/>
            <a:chOff x="457200" y="808196"/>
            <a:chExt cx="3742486" cy="1784092"/>
          </a:xfrm>
        </p:grpSpPr>
        <p:sp>
          <p:nvSpPr>
            <p:cNvPr id="2" name="Oval 1"/>
            <p:cNvSpPr/>
            <p:nvPr/>
          </p:nvSpPr>
          <p:spPr bwMode="auto">
            <a:xfrm>
              <a:off x="2362200" y="12192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295400" y="15240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209800" y="1546083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57200" y="20574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 flipH="1">
              <a:off x="3124200" y="962085"/>
              <a:ext cx="381000" cy="333315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3429000" y="1927083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Unary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905521" y="1897797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502059" y="808196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Postfix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6634" y="2284511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Binary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1363155" y="2255225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85839" y="215928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Prefix</a:t>
              </a:r>
            </a:p>
          </p:txBody>
        </p:sp>
        <p:cxnSp>
          <p:nvCxnSpPr>
            <p:cNvPr id="20" name="Straight Arrow Connector 19"/>
            <p:cNvCxnSpPr>
              <a:endCxn id="8" idx="5"/>
            </p:cNvCxnSpPr>
            <p:nvPr/>
          </p:nvCxnSpPr>
          <p:spPr bwMode="auto">
            <a:xfrm flipH="1" flipV="1">
              <a:off x="2075889" y="1849204"/>
              <a:ext cx="586151" cy="440398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34F679E7-8C1C-456F-802C-04B4868872D4}"/>
              </a:ext>
            </a:extLst>
          </p:cNvPr>
          <p:cNvSpPr/>
          <p:nvPr/>
        </p:nvSpPr>
        <p:spPr bwMode="auto">
          <a:xfrm>
            <a:off x="3409784" y="1579235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FA1B2E-7CDB-461B-86B4-188D87817FE5}"/>
              </a:ext>
            </a:extLst>
          </p:cNvPr>
          <p:cNvSpPr txBox="1"/>
          <p:nvPr/>
        </p:nvSpPr>
        <p:spPr>
          <a:xfrm>
            <a:off x="4506740" y="1942599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Unary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542ECF-2679-4AF9-BF45-F24F412218C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28405" y="1828802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E8F5FDC-4ED8-448A-AD46-78A5AE07E715}"/>
              </a:ext>
            </a:extLst>
          </p:cNvPr>
          <p:cNvSpPr/>
          <p:nvPr/>
        </p:nvSpPr>
        <p:spPr bwMode="auto">
          <a:xfrm>
            <a:off x="425669" y="3170351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0FCD8E-6153-431F-ABF8-89607534F394}"/>
              </a:ext>
            </a:extLst>
          </p:cNvPr>
          <p:cNvSpPr txBox="1"/>
          <p:nvPr/>
        </p:nvSpPr>
        <p:spPr>
          <a:xfrm>
            <a:off x="1522625" y="3533715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Binary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9195A5-6225-4E49-ADDD-60731C0593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44290" y="3419918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4543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Dereferencing Bad Pointers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</a:t>
            </a:r>
            <a:r>
              <a:rPr lang="en-GB" dirty="0" err="1">
                <a:latin typeface="Courier New" pitchFamily="49" charset="0"/>
              </a:rPr>
              <a:t>scanf</a:t>
            </a:r>
            <a:r>
              <a:rPr lang="en-GB" dirty="0"/>
              <a:t> bug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2764146" cy="169495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scanf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%d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4625" y="112456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Reading Uninitialized Memory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Assuming that heap data is initialized to zero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avoid by using </a:t>
            </a:r>
            <a:r>
              <a:rPr lang="en-GB" dirty="0" err="1">
                <a:solidFill>
                  <a:srgbClr val="0070C0"/>
                </a:solidFill>
                <a:latin typeface="Courier New"/>
                <a:cs typeface="Courier New"/>
              </a:rPr>
              <a:t>calloc</a:t>
            </a:r>
            <a:endParaRPr lang="en-GB" dirty="0">
              <a:solidFill>
                <a:srgbClr val="0070C0"/>
              </a:solidFill>
              <a:latin typeface="Courier New"/>
              <a:cs typeface="Courier New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09727" y="1930144"/>
            <a:ext cx="5413959" cy="3480056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return y =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Ax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matvec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**A,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*x)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*y 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j;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for (j=0; j&lt;N; j++)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+=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A[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][j]*x[j];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the (possibly) wrong sized object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you spot the bug?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12703" y="21336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(i=0; i&lt;N; i++)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p[i]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D382E0-9568-2D43-91C6-166EF8885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107950"/>
            <a:ext cx="8716962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/>
              <a:t>Overwriting Memory</a:t>
            </a:r>
            <a:endParaRPr lang="en-GB" kern="0" dirty="0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Off-by-</a:t>
            </a:r>
            <a:r>
              <a:rPr lang="en-GB"/>
              <a:t>one errors</a:t>
            </a:r>
            <a:endParaRPr lang="en-GB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char **p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&lt;=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4572000"/>
            <a:ext cx="3567851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*p;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strlen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(s));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strcpy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p,s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74CE0E-9E35-BF41-BBC6-7276D148E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107950"/>
            <a:ext cx="8716962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/>
              <a:t>Overwriting Memory</a:t>
            </a:r>
            <a:endParaRPr lang="en-GB" kern="0" dirty="0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44942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checking the max string size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Basis for classic buffer overflow attacks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21724" y="1871803"/>
            <a:ext cx="7106730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s[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gets(s);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reads “123456789” from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stdin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AA344B5-D402-604C-9AD2-950B790B4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107950"/>
            <a:ext cx="8716962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/>
              <a:t>Overwriting Memory</a:t>
            </a:r>
            <a:endParaRPr lang="en-GB" kern="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free lists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Misunderstanding pointer arithmetic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23918" y="2018250"/>
            <a:ext cx="4798406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*search(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while (p &amp;&amp; *p !=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p +=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501B219-4234-AD40-B410-447188D11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107950"/>
            <a:ext cx="8716962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/>
              <a:t>Overwriting Memory</a:t>
            </a:r>
            <a:endParaRPr lang="en-GB" kern="0" dirty="0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4625" y="10795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0" y="3810000"/>
            <a:ext cx="4305300" cy="2815004"/>
            <a:chOff x="4572000" y="3810000"/>
            <a:chExt cx="4305300" cy="28150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810000"/>
              <a:ext cx="4305300" cy="2815004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 bwMode="auto">
            <a:xfrm>
              <a:off x="6096000" y="4180409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6019800" y="3993936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</p:grp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2587" y="1524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Referencing </a:t>
            </a:r>
            <a:r>
              <a:rPr lang="en-GB" dirty="0" err="1"/>
              <a:t>Nonexistent</a:t>
            </a:r>
            <a:r>
              <a:rPr lang="en-GB" dirty="0"/>
              <a:t> Variables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3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Forgetting that </a:t>
            </a:r>
            <a:r>
              <a:rPr lang="en-GB" dirty="0">
                <a:solidFill>
                  <a:srgbClr val="0070C0"/>
                </a:solidFill>
              </a:rPr>
              <a:t>local variables disappear </a:t>
            </a:r>
            <a:r>
              <a:rPr lang="en-GB" dirty="0"/>
              <a:t>when a function returns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2310714"/>
            <a:ext cx="2490082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*foo 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  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8149" y="2286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Blocks Multiple Times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Nasty!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05248" y="19812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y&gt;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2863" y="1524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Referencing Freed Blocks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651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Evil! (But can run without error)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&lt;M;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]++;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6050" y="119064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Slow, long-term killer!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86714" y="2009775"/>
            <a:ext cx="5486400" cy="1619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foo()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return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8149" y="79376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Freeing only part of a data structure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885950"/>
            <a:ext cx="8077200" cy="43624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*next;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*head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head-&gt;next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&lt;create and manipulate the rest of the list&gt;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free(head)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4625" y="1524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Dealing With Memory Bugs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Debugger: </a:t>
            </a:r>
            <a:r>
              <a:rPr lang="en-GB" dirty="0" err="1">
                <a:solidFill>
                  <a:srgbClr val="0070C0"/>
                </a:solidFill>
                <a:latin typeface="Courier New"/>
                <a:cs typeface="Courier New"/>
              </a:rPr>
              <a:t>gdb</a:t>
            </a:r>
            <a:endParaRPr lang="en-GB" dirty="0">
              <a:solidFill>
                <a:srgbClr val="0070C0"/>
              </a:solidFill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for finding  </a:t>
            </a:r>
            <a:r>
              <a:rPr lang="en-GB" dirty="0">
                <a:solidFill>
                  <a:srgbClr val="0070C0"/>
                </a:solidFill>
              </a:rPr>
              <a:t>bad pointer dereferences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Hard to detect the other memory bugs</a:t>
            </a:r>
          </a:p>
          <a:p>
            <a:pPr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Data structure consistency checker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Runs silently, prints message only on error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as a probe to zero in on error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Binary translator:  </a:t>
            </a:r>
            <a:r>
              <a:rPr lang="en-GB" dirty="0" err="1">
                <a:solidFill>
                  <a:srgbClr val="0070C0"/>
                </a:solidFill>
                <a:latin typeface="Courier New"/>
                <a:cs typeface="Courier New"/>
              </a:rPr>
              <a:t>valgrind</a:t>
            </a:r>
            <a:r>
              <a:rPr lang="en-GB" dirty="0"/>
              <a:t>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Powerful debugging and analysis technique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Rewrites text section of executable object file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Checks each individual reference at runtime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Bad pointers, overwrites, refs outside of allocated block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err="1"/>
              <a:t>glibc</a:t>
            </a:r>
            <a:r>
              <a:rPr lang="en-GB" dirty="0"/>
              <a:t> </a:t>
            </a:r>
            <a:r>
              <a:rPr lang="en-GB" dirty="0" err="1"/>
              <a:t>malloc</a:t>
            </a:r>
            <a:r>
              <a:rPr lang="en-GB" dirty="0"/>
              <a:t> contains checking code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solidFill>
                  <a:srgbClr val="0070C0"/>
                </a:solidFill>
                <a:latin typeface="Courier New"/>
                <a:cs typeface="Courier New"/>
              </a:rPr>
              <a:t>setenv</a:t>
            </a:r>
            <a:r>
              <a:rPr lang="en-GB" b="1" dirty="0">
                <a:solidFill>
                  <a:srgbClr val="0070C0"/>
                </a:solidFill>
                <a:latin typeface="Courier New"/>
                <a:cs typeface="Courier New"/>
              </a:rPr>
              <a:t> MALLOC_CHECK_ 3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Detect double calls of free(), off-by-one bugs 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64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p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 pointer to an array[13] of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function returning a pointer to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pointer to a function returning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4970501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returning pointers to array[5] of </a:t>
            </a:r>
            <a:r>
              <a:rPr lang="en-US" sz="1800" b="0" dirty="0" err="1">
                <a:latin typeface="+mn-lt"/>
              </a:rPr>
              <a:t>ints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  <p:extLst>
      <p:ext uri="{BB962C8B-B14F-4D97-AF65-F5344CB8AC3E}">
        <p14:creationId xmlns:p14="http://schemas.microsoft.com/office/powerpoint/2010/main" val="402533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utoUpdateAnimBg="0"/>
      <p:bldP spid="681989" grpId="0" autoUpdateAnimBg="0"/>
      <p:bldP spid="681990" grpId="0" autoUpdateAnimBg="0"/>
      <p:bldP spid="681991" grpId="0" autoUpdateAnimBg="0"/>
      <p:bldP spid="681992" grpId="0" autoUpdateAnimBg="0"/>
      <p:bldP spid="681993" grpId="0" autoUpdateAnimBg="0"/>
      <p:bldP spid="681994" grpId="0" autoUpdateAnimBg="0"/>
      <p:bldP spid="68199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2941520"/>
            <a:ext cx="8594725" cy="16217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5947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0070C0"/>
                </a:solidFill>
              </a:rPr>
              <a:t>Implicit free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0070C0"/>
                </a:solidFill>
              </a:rPr>
              <a:t>Explicit free list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0070C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0070C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599744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53553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(*(*f())[13])()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an array[13] of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an array[13] of pointer to int</a:t>
            </a: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an array[13] of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function returning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pointer to a function returning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5" name="Text Box 11"/>
          <p:cNvSpPr txBox="1">
            <a:spLocks noChangeArrowheads="1"/>
          </p:cNvSpPr>
          <p:nvPr/>
        </p:nvSpPr>
        <p:spPr bwMode="auto">
          <a:xfrm>
            <a:off x="3733800" y="5761166"/>
            <a:ext cx="4140692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f is a function returning </a:t>
            </a:r>
            <a:r>
              <a:rPr lang="en-US" sz="1800" b="0" dirty="0" err="1">
                <a:latin typeface="+mn-lt"/>
              </a:rPr>
              <a:t>ptr</a:t>
            </a:r>
            <a:r>
              <a:rPr lang="en-US" sz="1800" b="0" dirty="0">
                <a:latin typeface="+mn-lt"/>
              </a:rPr>
              <a:t> to an array[13]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of pointers to functions returning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4932362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returning pointers to array[5] of </a:t>
            </a:r>
            <a:r>
              <a:rPr lang="en-US" sz="1800" b="0" dirty="0" err="1">
                <a:latin typeface="+mn-lt"/>
              </a:rPr>
              <a:t>ints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  <p:extLst>
      <p:ext uri="{BB962C8B-B14F-4D97-AF65-F5344CB8AC3E}">
        <p14:creationId xmlns:p14="http://schemas.microsoft.com/office/powerpoint/2010/main" val="9358379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(*(*f())[13])()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0" y="1143000"/>
            <a:ext cx="3928646" cy="400110"/>
            <a:chOff x="1176754" y="1143000"/>
            <a:chExt cx="3928646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())[13])()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846" y="114300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9585" y="2260096"/>
            <a:ext cx="6544747" cy="707886"/>
            <a:chOff x="1176754" y="2807622"/>
            <a:chExt cx="654474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1176754" y="2807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[13])()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6846" y="2807622"/>
              <a:ext cx="29546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91308" y="4300521"/>
            <a:ext cx="8083630" cy="707886"/>
            <a:chOff x="1176754" y="3569622"/>
            <a:chExt cx="8083630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1176754" y="3569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(*f())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66846" y="3569622"/>
              <a:ext cx="4493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3723" y="3126420"/>
            <a:ext cx="7621965" cy="1015663"/>
            <a:chOff x="1176754" y="4407822"/>
            <a:chExt cx="7621965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1176754" y="44078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*(*f())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)()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6846" y="4407822"/>
              <a:ext cx="40318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 an </a:t>
              </a:r>
              <a:b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 of 13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2000" y="5474622"/>
            <a:ext cx="8237518" cy="1015663"/>
            <a:chOff x="1176754" y="5474622"/>
            <a:chExt cx="8237518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1176754" y="5474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(*(*f())[13])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66846" y="5474622"/>
              <a:ext cx="464742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functions returning an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00" y="1701548"/>
            <a:ext cx="6083082" cy="400110"/>
            <a:chOff x="1176754" y="1143000"/>
            <a:chExt cx="6083082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)[13])()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66846" y="1143000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is a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6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408906" y="218872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13"/>
            <a:ext cx="8307387" cy="1843087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Maintain list(s) of </a:t>
            </a:r>
            <a:r>
              <a:rPr lang="en-GB" i="1" dirty="0">
                <a:solidFill>
                  <a:srgbClr val="0070C0"/>
                </a:solidFill>
              </a:rPr>
              <a:t>free</a:t>
            </a:r>
            <a:r>
              <a:rPr lang="en-GB" dirty="0"/>
              <a:t> blocks, not </a:t>
            </a:r>
            <a:r>
              <a:rPr lang="en-GB" i="1" dirty="0">
                <a:solidFill>
                  <a:srgbClr val="0070C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“next” free block could be anywhere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we need to store forward/back </a:t>
            </a:r>
            <a:r>
              <a:rPr lang="en-GB" dirty="0">
                <a:solidFill>
                  <a:srgbClr val="0070C0"/>
                </a:solidFill>
              </a:rPr>
              <a:t>pointers</a:t>
            </a:r>
            <a:r>
              <a:rPr lang="en-GB" dirty="0"/>
              <a:t>, not just sizes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Still need </a:t>
            </a:r>
            <a:r>
              <a:rPr lang="en-GB" dirty="0">
                <a:solidFill>
                  <a:srgbClr val="0070C0"/>
                </a:solidFill>
              </a:rPr>
              <a:t>boundary tags for coalescing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Luckily we track only free blocks, so we </a:t>
            </a:r>
            <a:r>
              <a:rPr lang="en-GB" dirty="0">
                <a:solidFill>
                  <a:srgbClr val="0070C0"/>
                </a:solidFill>
              </a:rPr>
              <a:t>can use payload area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6002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00200" y="2133600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9718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5986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9718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1054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05400" y="28956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4770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51038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105400" y="2133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105400" y="2514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alibri" pitchFamily="34" charset="0"/>
              </a:rPr>
              <a:t>P</a:t>
            </a:r>
            <a:r>
              <a:rPr lang="en-GB" sz="1600" b="1" dirty="0" err="1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1600" y="1307068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Allocated (as before)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1295400"/>
            <a:ext cx="60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Free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096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8681" y="1269236"/>
            <a:ext cx="8307387" cy="24368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Logically: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Physically: blocks can be in </a:t>
            </a:r>
            <a:r>
              <a:rPr lang="en-GB" dirty="0">
                <a:solidFill>
                  <a:srgbClr val="0070C0"/>
                </a:solidFill>
              </a:rPr>
              <a:t>any order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953000" y="19812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132013" y="2209800"/>
            <a:ext cx="3079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1D6558-6B62-43C4-AB55-898AADAF9C4F}"/>
              </a:ext>
            </a:extLst>
          </p:cNvPr>
          <p:cNvGrpSpPr/>
          <p:nvPr/>
        </p:nvGrpSpPr>
        <p:grpSpPr>
          <a:xfrm>
            <a:off x="1186389" y="3986212"/>
            <a:ext cx="7516841" cy="1728788"/>
            <a:chOff x="1186389" y="3986212"/>
            <a:chExt cx="7516841" cy="1728788"/>
          </a:xfrm>
        </p:grpSpPr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186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491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795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2100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2405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2710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3015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3319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3929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Rectangle 21"/>
            <p:cNvSpPr>
              <a:spLocks noChangeArrowheads="1"/>
            </p:cNvSpPr>
            <p:nvPr/>
          </p:nvSpPr>
          <p:spPr bwMode="auto">
            <a:xfrm>
              <a:off x="4234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4539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4843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5148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6</a:t>
              </a: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5758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3624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6</a:t>
              </a:r>
            </a:p>
          </p:txBody>
        </p:sp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6672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5453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6063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6367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6977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7282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7587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8" name="Freeform 34"/>
            <p:cNvSpPr>
              <a:spLocks/>
            </p:cNvSpPr>
            <p:nvPr/>
          </p:nvSpPr>
          <p:spPr bwMode="auto">
            <a:xfrm>
              <a:off x="1643589" y="4484687"/>
              <a:ext cx="5181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968" y="16"/>
                </a:cxn>
                <a:cxn ang="0">
                  <a:pos x="3264" y="256"/>
                </a:cxn>
              </a:cxnLst>
              <a:rect l="0" t="0" r="r" b="b"/>
              <a:pathLst>
                <a:path w="3264" h="352">
                  <a:moveTo>
                    <a:pt x="0" y="352"/>
                  </a:moveTo>
                  <a:cubicBezTo>
                    <a:pt x="712" y="191"/>
                    <a:pt x="1424" y="31"/>
                    <a:pt x="1968" y="16"/>
                  </a:cubicBezTo>
                  <a:cubicBezTo>
                    <a:pt x="2511" y="0"/>
                    <a:pt x="2887" y="128"/>
                    <a:pt x="3264" y="256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Freeform 35"/>
            <p:cNvSpPr>
              <a:spLocks/>
            </p:cNvSpPr>
            <p:nvPr/>
          </p:nvSpPr>
          <p:spPr bwMode="auto">
            <a:xfrm>
              <a:off x="3777189" y="4408487"/>
              <a:ext cx="3352800" cy="635000"/>
            </a:xfrm>
            <a:custGeom>
              <a:avLst/>
              <a:gdLst/>
              <a:ahLst/>
              <a:cxnLst>
                <a:cxn ang="0">
                  <a:pos x="2112" y="400"/>
                </a:cxn>
                <a:cxn ang="0">
                  <a:pos x="1680" y="16"/>
                </a:cxn>
                <a:cxn ang="0">
                  <a:pos x="0" y="304"/>
                </a:cxn>
              </a:cxnLst>
              <a:rect l="0" t="0" r="r" b="b"/>
              <a:pathLst>
                <a:path w="2112" h="400">
                  <a:moveTo>
                    <a:pt x="2112" y="400"/>
                  </a:moveTo>
                  <a:cubicBezTo>
                    <a:pt x="2072" y="216"/>
                    <a:pt x="2032" y="32"/>
                    <a:pt x="1680" y="16"/>
                  </a:cubicBezTo>
                  <a:cubicBezTo>
                    <a:pt x="1328" y="0"/>
                    <a:pt x="280" y="256"/>
                    <a:pt x="0" y="304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Freeform 36"/>
            <p:cNvSpPr>
              <a:spLocks/>
            </p:cNvSpPr>
            <p:nvPr/>
          </p:nvSpPr>
          <p:spPr bwMode="auto">
            <a:xfrm>
              <a:off x="1338789" y="5043487"/>
              <a:ext cx="6096000" cy="671513"/>
            </a:xfrm>
            <a:custGeom>
              <a:avLst/>
              <a:gdLst/>
              <a:ahLst/>
              <a:cxnLst>
                <a:cxn ang="0">
                  <a:pos x="3840" y="0"/>
                </a:cxn>
                <a:cxn ang="0">
                  <a:pos x="3072" y="336"/>
                </a:cxn>
                <a:cxn ang="0">
                  <a:pos x="672" y="384"/>
                </a:cxn>
                <a:cxn ang="0">
                  <a:pos x="0" y="96"/>
                </a:cxn>
              </a:cxnLst>
              <a:rect l="0" t="0" r="r" b="b"/>
              <a:pathLst>
                <a:path w="3840" h="423">
                  <a:moveTo>
                    <a:pt x="3840" y="0"/>
                  </a:moveTo>
                  <a:cubicBezTo>
                    <a:pt x="3719" y="136"/>
                    <a:pt x="3599" y="272"/>
                    <a:pt x="3072" y="336"/>
                  </a:cubicBezTo>
                  <a:cubicBezTo>
                    <a:pt x="2544" y="399"/>
                    <a:pt x="1183" y="423"/>
                    <a:pt x="672" y="384"/>
                  </a:cubicBezTo>
                  <a:cubicBezTo>
                    <a:pt x="160" y="344"/>
                    <a:pt x="80" y="220"/>
                    <a:pt x="0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Freeform 37"/>
            <p:cNvSpPr>
              <a:spLocks/>
            </p:cNvSpPr>
            <p:nvPr/>
          </p:nvSpPr>
          <p:spPr bwMode="auto">
            <a:xfrm>
              <a:off x="4386789" y="5043487"/>
              <a:ext cx="2438400" cy="481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288"/>
                </a:cxn>
                <a:cxn ang="0">
                  <a:pos x="1536" y="96"/>
                </a:cxn>
              </a:cxnLst>
              <a:rect l="0" t="0" r="r" b="b"/>
              <a:pathLst>
                <a:path w="1536" h="303">
                  <a:moveTo>
                    <a:pt x="0" y="0"/>
                  </a:moveTo>
                  <a:cubicBezTo>
                    <a:pt x="280" y="136"/>
                    <a:pt x="560" y="272"/>
                    <a:pt x="816" y="288"/>
                  </a:cubicBezTo>
                  <a:cubicBezTo>
                    <a:pt x="1071" y="303"/>
                    <a:pt x="1303" y="199"/>
                    <a:pt x="1536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Text Box 38"/>
            <p:cNvSpPr txBox="1">
              <a:spLocks noChangeArrowheads="1"/>
            </p:cNvSpPr>
            <p:nvPr/>
          </p:nvSpPr>
          <p:spPr bwMode="auto">
            <a:xfrm>
              <a:off x="6826777" y="4205287"/>
              <a:ext cx="1876453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66FF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00B050"/>
                  </a:solidFill>
                  <a:latin typeface="Calibri" pitchFamily="34" charset="0"/>
                  <a:ea typeface="msgothic" charset="0"/>
                  <a:cs typeface="msgothic" charset="0"/>
                </a:rPr>
                <a:t>Forward (next) links</a:t>
              </a:r>
            </a:p>
          </p:txBody>
        </p:sp>
        <p:sp>
          <p:nvSpPr>
            <p:cNvPr id="6183" name="Text Box 39"/>
            <p:cNvSpPr txBox="1">
              <a:spLocks noChangeArrowheads="1"/>
            </p:cNvSpPr>
            <p:nvPr/>
          </p:nvSpPr>
          <p:spPr bwMode="auto">
            <a:xfrm>
              <a:off x="7112527" y="5341937"/>
              <a:ext cx="1572908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Back (</a:t>
              </a:r>
              <a:r>
                <a:rPr lang="en-GB" sz="1600" b="1" dirty="0" err="1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prev</a:t>
              </a: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) links</a:t>
              </a:r>
            </a:p>
          </p:txBody>
        </p:sp>
        <p:sp>
          <p:nvSpPr>
            <p:cNvPr id="6184" name="Text Box 40"/>
            <p:cNvSpPr txBox="1">
              <a:spLocks noChangeArrowheads="1"/>
            </p:cNvSpPr>
            <p:nvPr/>
          </p:nvSpPr>
          <p:spPr bwMode="auto">
            <a:xfrm>
              <a:off x="7647514" y="4960937"/>
              <a:ext cx="184150" cy="336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Freeform 41"/>
            <p:cNvSpPr>
              <a:spLocks/>
            </p:cNvSpPr>
            <p:nvPr/>
          </p:nvSpPr>
          <p:spPr bwMode="auto">
            <a:xfrm>
              <a:off x="4081989" y="3986212"/>
              <a:ext cx="3495675" cy="1057275"/>
            </a:xfrm>
            <a:custGeom>
              <a:avLst/>
              <a:gdLst/>
              <a:ahLst/>
              <a:cxnLst>
                <a:cxn ang="0">
                  <a:pos x="0" y="666"/>
                </a:cxn>
                <a:cxn ang="0">
                  <a:pos x="422" y="178"/>
                </a:cxn>
                <a:cxn ang="0">
                  <a:pos x="2202" y="0"/>
                </a:cxn>
              </a:cxnLst>
              <a:rect l="0" t="0" r="r" b="b"/>
              <a:pathLst>
                <a:path w="2202" h="666">
                  <a:moveTo>
                    <a:pt x="0" y="666"/>
                  </a:moveTo>
                  <a:cubicBezTo>
                    <a:pt x="70" y="585"/>
                    <a:pt x="55" y="289"/>
                    <a:pt x="422" y="178"/>
                  </a:cubicBezTo>
                  <a:cubicBezTo>
                    <a:pt x="789" y="67"/>
                    <a:pt x="1831" y="37"/>
                    <a:pt x="2202" y="0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Freeform 42"/>
            <p:cNvSpPr>
              <a:spLocks/>
            </p:cNvSpPr>
            <p:nvPr/>
          </p:nvSpPr>
          <p:spPr bwMode="auto">
            <a:xfrm>
              <a:off x="1186389" y="5043487"/>
              <a:ext cx="762000" cy="457200"/>
            </a:xfrm>
            <a:custGeom>
              <a:avLst/>
              <a:gdLst/>
              <a:ahLst/>
              <a:cxnLst>
                <a:cxn ang="0">
                  <a:pos x="480" y="0"/>
                </a:cxn>
                <a:cxn ang="0">
                  <a:pos x="336" y="240"/>
                </a:cxn>
                <a:cxn ang="0">
                  <a:pos x="0" y="288"/>
                </a:cxn>
              </a:cxnLst>
              <a:rect l="0" t="0" r="r" b="b"/>
              <a:pathLst>
                <a:path w="480" h="288">
                  <a:moveTo>
                    <a:pt x="480" y="0"/>
                  </a:moveTo>
                  <a:cubicBezTo>
                    <a:pt x="448" y="96"/>
                    <a:pt x="416" y="192"/>
                    <a:pt x="336" y="240"/>
                  </a:cubicBezTo>
                  <a:cubicBezTo>
                    <a:pt x="256" y="288"/>
                    <a:pt x="128" y="288"/>
                    <a:pt x="0" y="288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1624539" y="4581525"/>
              <a:ext cx="30679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A</a:t>
              </a:r>
            </a:p>
          </p:txBody>
        </p:sp>
        <p:sp>
          <p:nvSpPr>
            <p:cNvPr id="6188" name="Text Box 44"/>
            <p:cNvSpPr txBox="1">
              <a:spLocks noChangeArrowheads="1"/>
            </p:cNvSpPr>
            <p:nvPr/>
          </p:nvSpPr>
          <p:spPr bwMode="auto">
            <a:xfrm>
              <a:off x="7207777" y="4586287"/>
              <a:ext cx="297174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B</a:t>
              </a:r>
            </a:p>
          </p:txBody>
        </p:sp>
        <p:sp>
          <p:nvSpPr>
            <p:cNvPr id="6189" name="Text Box 45"/>
            <p:cNvSpPr txBox="1">
              <a:spLocks noChangeArrowheads="1"/>
            </p:cNvSpPr>
            <p:nvPr/>
          </p:nvSpPr>
          <p:spPr bwMode="auto">
            <a:xfrm>
              <a:off x="4386789" y="5197475"/>
              <a:ext cx="29076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C</a:t>
              </a:r>
            </a:p>
          </p:txBody>
        </p:sp>
      </p:grpSp>
      <p:sp>
        <p:nvSpPr>
          <p:cNvPr id="48" name="Rectangle 4">
            <a:extLst>
              <a:ext uri="{FF2B5EF4-FFF2-40B4-BE49-F238E27FC236}">
                <a16:creationId xmlns:a16="http://schemas.microsoft.com/office/drawing/2014/main" id="{0BBC9A9D-67CF-BE45-9505-644189C7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906" y="218872"/>
            <a:ext cx="60706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/>
              <a:t>Explicit Free Lists</a:t>
            </a:r>
            <a:endParaRPr lang="en-GB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487480" y="1377950"/>
            <a:ext cx="7607300" cy="2003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69312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Allocating From Explicit Free Lists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567105" y="2227263"/>
            <a:ext cx="36576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567103" y="1541465"/>
            <a:ext cx="762001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567105" y="29130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643305" y="23034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719505" y="23796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2643305" y="16176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719505" y="16938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 flipV="1">
            <a:off x="2948105" y="29876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024305" y="25288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 flipV="1">
            <a:off x="2948105" y="2301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3024305" y="18430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>
            <a:off x="2643305" y="29892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flipV="1">
            <a:off x="2948105" y="16160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552097" y="1371600"/>
            <a:ext cx="93249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3329104" y="1465265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329105" y="2836863"/>
            <a:ext cx="3048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7480" y="3649663"/>
            <a:ext cx="7607300" cy="2828925"/>
            <a:chOff x="487480" y="3649663"/>
            <a:chExt cx="7607300" cy="2828925"/>
          </a:xfrm>
        </p:grpSpPr>
        <p:sp>
          <p:nvSpPr>
            <p:cNvPr id="7241" name="Rectangle 73"/>
            <p:cNvSpPr>
              <a:spLocks noChangeArrowheads="1"/>
            </p:cNvSpPr>
            <p:nvPr/>
          </p:nvSpPr>
          <p:spPr bwMode="auto">
            <a:xfrm>
              <a:off x="487480" y="3649663"/>
              <a:ext cx="7607300" cy="28289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2567105" y="5181600"/>
              <a:ext cx="762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567104" y="3810000"/>
              <a:ext cx="761999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Oval 42"/>
            <p:cNvSpPr>
              <a:spLocks noChangeArrowheads="1"/>
            </p:cNvSpPr>
            <p:nvPr/>
          </p:nvSpPr>
          <p:spPr bwMode="auto">
            <a:xfrm>
              <a:off x="1576505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flipV="1">
              <a:off x="1652705" y="4799013"/>
              <a:ext cx="914400" cy="1374775"/>
            </a:xfrm>
            <a:prstGeom prst="line">
              <a:avLst/>
            </a:prstGeom>
            <a:noFill/>
            <a:ln w="57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4395905" y="4495800"/>
              <a:ext cx="1828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>
              <a:off x="2567105" y="4495800"/>
              <a:ext cx="1828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Oval 54"/>
            <p:cNvSpPr>
              <a:spLocks noChangeArrowheads="1"/>
            </p:cNvSpPr>
            <p:nvPr/>
          </p:nvSpPr>
          <p:spPr bwMode="auto">
            <a:xfrm>
              <a:off x="4472105" y="4572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Oval 55"/>
            <p:cNvSpPr>
              <a:spLocks noChangeArrowheads="1"/>
            </p:cNvSpPr>
            <p:nvPr/>
          </p:nvSpPr>
          <p:spPr bwMode="auto">
            <a:xfrm>
              <a:off x="2643305" y="3886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Oval 56"/>
            <p:cNvSpPr>
              <a:spLocks noChangeArrowheads="1"/>
            </p:cNvSpPr>
            <p:nvPr/>
          </p:nvSpPr>
          <p:spPr bwMode="auto">
            <a:xfrm flipV="1">
              <a:off x="2948105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Oval 60"/>
            <p:cNvSpPr>
              <a:spLocks noChangeArrowheads="1"/>
            </p:cNvSpPr>
            <p:nvPr/>
          </p:nvSpPr>
          <p:spPr bwMode="auto">
            <a:xfrm>
              <a:off x="2643305" y="5257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Oval 61"/>
            <p:cNvSpPr>
              <a:spLocks noChangeArrowheads="1"/>
            </p:cNvSpPr>
            <p:nvPr/>
          </p:nvSpPr>
          <p:spPr bwMode="auto">
            <a:xfrm flipV="1">
              <a:off x="2948105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2" name="Text Box 64"/>
            <p:cNvSpPr txBox="1">
              <a:spLocks noChangeArrowheads="1"/>
            </p:cNvSpPr>
            <p:nvPr/>
          </p:nvSpPr>
          <p:spPr bwMode="auto">
            <a:xfrm>
              <a:off x="552097" y="3657600"/>
              <a:ext cx="740459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7233" name="Oval 65"/>
            <p:cNvSpPr>
              <a:spLocks noChangeArrowheads="1"/>
            </p:cNvSpPr>
            <p:nvPr/>
          </p:nvSpPr>
          <p:spPr bwMode="auto">
            <a:xfrm flipV="1">
              <a:off x="4776905" y="4572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Freeform 66"/>
            <p:cNvSpPr>
              <a:spLocks/>
            </p:cNvSpPr>
            <p:nvPr/>
          </p:nvSpPr>
          <p:spPr bwMode="auto">
            <a:xfrm>
              <a:off x="2719505" y="39624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 flipH="1">
              <a:off x="2719505" y="46482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Text Box 70"/>
            <p:cNvSpPr txBox="1">
              <a:spLocks noChangeArrowheads="1"/>
            </p:cNvSpPr>
            <p:nvPr/>
          </p:nvSpPr>
          <p:spPr bwMode="auto">
            <a:xfrm>
              <a:off x="1762243" y="5972175"/>
              <a:ext cx="212013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ourier New" pitchFamily="49" charset="0"/>
                  <a:ea typeface="msgothic" charset="0"/>
                  <a:cs typeface="msgothic" charset="0"/>
                </a:rPr>
                <a:t>= malloc(…)</a:t>
              </a:r>
            </a:p>
          </p:txBody>
        </p:sp>
        <p:sp>
          <p:nvSpPr>
            <p:cNvPr id="7239" name="Text Box 71"/>
            <p:cNvSpPr txBox="1">
              <a:spLocks noChangeArrowheads="1"/>
            </p:cNvSpPr>
            <p:nvPr/>
          </p:nvSpPr>
          <p:spPr bwMode="auto">
            <a:xfrm>
              <a:off x="6086043" y="3657600"/>
              <a:ext cx="196746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(with splitting)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3329105" y="37338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Freeform 69"/>
            <p:cNvSpPr>
              <a:spLocks/>
            </p:cNvSpPr>
            <p:nvPr/>
          </p:nvSpPr>
          <p:spPr bwMode="auto">
            <a:xfrm>
              <a:off x="3176704" y="4038600"/>
              <a:ext cx="1684339" cy="596900"/>
            </a:xfrm>
            <a:custGeom>
              <a:avLst/>
              <a:gdLst/>
              <a:ahLst/>
              <a:cxnLst>
                <a:cxn ang="0">
                  <a:pos x="965" y="424"/>
                </a:cxn>
                <a:cxn ang="0">
                  <a:pos x="758" y="126"/>
                </a:cxn>
                <a:cxn ang="0">
                  <a:pos x="263" y="76"/>
                </a:cxn>
                <a:cxn ang="0">
                  <a:pos x="0" y="0"/>
                </a:cxn>
              </a:cxnLst>
              <a:rect l="0" t="0" r="r" b="b"/>
              <a:pathLst>
                <a:path w="965" h="424">
                  <a:moveTo>
                    <a:pt x="965" y="424"/>
                  </a:moveTo>
                  <a:cubicBezTo>
                    <a:pt x="930" y="374"/>
                    <a:pt x="875" y="184"/>
                    <a:pt x="758" y="126"/>
                  </a:cubicBezTo>
                  <a:cubicBezTo>
                    <a:pt x="641" y="68"/>
                    <a:pt x="389" y="97"/>
                    <a:pt x="263" y="76"/>
                  </a:cubicBezTo>
                  <a:cubicBezTo>
                    <a:pt x="137" y="55"/>
                    <a:pt x="55" y="16"/>
                    <a:pt x="0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3329105" y="51054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Freeform 68"/>
            <p:cNvSpPr>
              <a:spLocks/>
            </p:cNvSpPr>
            <p:nvPr/>
          </p:nvSpPr>
          <p:spPr bwMode="auto">
            <a:xfrm>
              <a:off x="3024305" y="4800600"/>
              <a:ext cx="1828800" cy="533400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318" y="184"/>
                </a:cxn>
                <a:cxn ang="0">
                  <a:pos x="955" y="154"/>
                </a:cxn>
                <a:cxn ang="0">
                  <a:pos x="1152" y="0"/>
                </a:cxn>
              </a:cxnLst>
              <a:rect l="0" t="0" r="r" b="b"/>
              <a:pathLst>
                <a:path w="1152" h="336">
                  <a:moveTo>
                    <a:pt x="0" y="336"/>
                  </a:moveTo>
                  <a:cubicBezTo>
                    <a:pt x="53" y="311"/>
                    <a:pt x="159" y="214"/>
                    <a:pt x="318" y="184"/>
                  </a:cubicBezTo>
                  <a:cubicBezTo>
                    <a:pt x="477" y="154"/>
                    <a:pt x="816" y="185"/>
                    <a:pt x="955" y="154"/>
                  </a:cubicBezTo>
                  <a:cubicBezTo>
                    <a:pt x="1094" y="123"/>
                    <a:pt x="1111" y="32"/>
                    <a:pt x="1152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243864" y="106680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16196</TotalTime>
  <Words>5232</Words>
  <Application>Microsoft Macintosh PowerPoint</Application>
  <PresentationFormat>全屏显示(4:3)</PresentationFormat>
  <Paragraphs>835</Paragraphs>
  <Slides>61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61</vt:i4>
      </vt:variant>
    </vt:vector>
  </HeadingPairs>
  <TitlesOfParts>
    <vt:vector size="74" baseType="lpstr">
      <vt:lpstr>Arial</vt:lpstr>
      <vt:lpstr>Arial Narrow</vt:lpstr>
      <vt:lpstr>Calibri</vt:lpstr>
      <vt:lpstr>Cambria Math</vt:lpstr>
      <vt:lpstr>Courier New</vt:lpstr>
      <vt:lpstr>Helvetica</vt:lpstr>
      <vt:lpstr>Times New Roman</vt:lpstr>
      <vt:lpstr>Wingdings</vt:lpstr>
      <vt:lpstr>Wingdings 2</vt:lpstr>
      <vt:lpstr>template2007</vt:lpstr>
      <vt:lpstr>3_template2007</vt:lpstr>
      <vt:lpstr>1_template2007</vt:lpstr>
      <vt:lpstr>2_template2007</vt:lpstr>
      <vt:lpstr>Dynamic Memory Allocation:  Advanced Concepts</vt:lpstr>
      <vt:lpstr>Review: Dynamic Memory Allocation </vt:lpstr>
      <vt:lpstr>Review: Keeping Track of Free Blocks</vt:lpstr>
      <vt:lpstr>Review: Implicit Lists Summary</vt:lpstr>
      <vt:lpstr>Today</vt:lpstr>
      <vt:lpstr>Keeping Track of Free Blocks</vt:lpstr>
      <vt:lpstr>Explicit Free Lists</vt:lpstr>
      <vt:lpstr>PowerPoint 演示文稿</vt:lpstr>
      <vt:lpstr>Allocating From Explicit Free Lists</vt:lpstr>
      <vt:lpstr>Freeing With Explicit Free Lists</vt:lpstr>
      <vt:lpstr>Freeing With a LIFO Policy (Case 1)</vt:lpstr>
      <vt:lpstr>Freeing With a LIFO Policy (Case 2)</vt:lpstr>
      <vt:lpstr>Freeing With a LIFO Policy (Case 3)</vt:lpstr>
      <vt:lpstr>Freeing With a LIFO Policy (Case 4)</vt:lpstr>
      <vt:lpstr>Some Advice: An Implementation Trick</vt:lpstr>
      <vt:lpstr>Explicit List Summary</vt:lpstr>
      <vt:lpstr>Today</vt:lpstr>
      <vt:lpstr>Segregated List (Seglist) Allocators</vt:lpstr>
      <vt:lpstr>Seglist Allocator</vt:lpstr>
      <vt:lpstr>Seglist Allocator (cont.)</vt:lpstr>
      <vt:lpstr>More Info on Allocators</vt:lpstr>
      <vt:lpstr>Today</vt:lpstr>
      <vt:lpstr>Implicit Memory Management: Garbage Collection</vt:lpstr>
      <vt:lpstr>Garbage Collection</vt:lpstr>
      <vt:lpstr>Classical GC Algorithms</vt:lpstr>
      <vt:lpstr>Memory as a Graph</vt:lpstr>
      <vt:lpstr>Mark and Sweep Collecting</vt:lpstr>
      <vt:lpstr>Assumptions For a Simple Implementation</vt:lpstr>
      <vt:lpstr>Mark and Sweep (cont.)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Conservative Mark &amp; Sweep in C</vt:lpstr>
      <vt:lpstr>Today</vt:lpstr>
      <vt:lpstr>Memory-Related Perils and Pitfalls</vt:lpstr>
      <vt:lpstr>C operators</vt:lpstr>
      <vt:lpstr>Dereferencing Bad Pointers</vt:lpstr>
      <vt:lpstr>Reading Uninitialized Memory</vt:lpstr>
      <vt:lpstr>PowerPoint 演示文稿</vt:lpstr>
      <vt:lpstr>PowerPoint 演示文稿</vt:lpstr>
      <vt:lpstr>PowerPoint 演示文稿</vt:lpstr>
      <vt:lpstr>PowerPoint 演示文稿</vt:lpstr>
      <vt:lpstr>Overwriting Memory</vt:lpstr>
      <vt:lpstr>Referencing Nonexistent Variables</vt:lpstr>
      <vt:lpstr>Freeing Blocks Multiple Times</vt:lpstr>
      <vt:lpstr>Referencing Freed Blocks</vt:lpstr>
      <vt:lpstr>Failing to Free Blocks (Memory Leaks)</vt:lpstr>
      <vt:lpstr>Failing to Free Blocks (Memory Leaks)</vt:lpstr>
      <vt:lpstr>Dealing With Memory Bugs</vt:lpstr>
      <vt:lpstr>Supplemental slides</vt:lpstr>
      <vt:lpstr>C Pointer Declarations: Test Yourself!</vt:lpstr>
      <vt:lpstr>C Pointer Declarations: Test Yourself!</vt:lpstr>
      <vt:lpstr>Parsing:  int (*(*f())[13])()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Microsoft Office User</cp:lastModifiedBy>
  <cp:revision>736</cp:revision>
  <cp:lastPrinted>2016-11-01T18:34:42Z</cp:lastPrinted>
  <dcterms:created xsi:type="dcterms:W3CDTF">2012-11-01T14:52:42Z</dcterms:created>
  <dcterms:modified xsi:type="dcterms:W3CDTF">2022-11-10T04:33:40Z</dcterms:modified>
</cp:coreProperties>
</file>