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1" r:id="rId3"/>
    <p:sldId id="290" r:id="rId4"/>
    <p:sldId id="291" r:id="rId5"/>
    <p:sldId id="292" r:id="rId6"/>
    <p:sldId id="293" r:id="rId7"/>
    <p:sldId id="295" r:id="rId8"/>
    <p:sldId id="296" r:id="rId9"/>
    <p:sldId id="297" r:id="rId10"/>
    <p:sldId id="298" r:id="rId11"/>
    <p:sldId id="299" r:id="rId12"/>
    <p:sldId id="272" r:id="rId13"/>
    <p:sldId id="273" r:id="rId14"/>
    <p:sldId id="274" r:id="rId15"/>
    <p:sldId id="275" r:id="rId16"/>
    <p:sldId id="301" r:id="rId17"/>
    <p:sldId id="276" r:id="rId18"/>
    <p:sldId id="277" r:id="rId19"/>
    <p:sldId id="278" r:id="rId20"/>
    <p:sldId id="279" r:id="rId21"/>
    <p:sldId id="281" r:id="rId22"/>
    <p:sldId id="283" r:id="rId23"/>
    <p:sldId id="318" r:id="rId24"/>
    <p:sldId id="284" r:id="rId25"/>
    <p:sldId id="313" r:id="rId26"/>
    <p:sldId id="319" r:id="rId27"/>
    <p:sldId id="315" r:id="rId28"/>
    <p:sldId id="285" r:id="rId29"/>
    <p:sldId id="286" r:id="rId30"/>
    <p:sldId id="302" r:id="rId31"/>
    <p:sldId id="303" r:id="rId32"/>
    <p:sldId id="304" r:id="rId33"/>
    <p:sldId id="305" r:id="rId34"/>
    <p:sldId id="306" r:id="rId35"/>
    <p:sldId id="308" r:id="rId36"/>
    <p:sldId id="309" r:id="rId37"/>
    <p:sldId id="310" r:id="rId38"/>
    <p:sldId id="311" r:id="rId39"/>
    <p:sldId id="312" r:id="rId40"/>
    <p:sldId id="288" r:id="rId41"/>
    <p:sldId id="289" r:id="rId42"/>
    <p:sldId id="317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736B5D"/>
    <a:srgbClr val="A8E799"/>
    <a:srgbClr val="CDF1C5"/>
    <a:srgbClr val="F1C7C7"/>
    <a:srgbClr val="E0E0E0"/>
    <a:srgbClr val="E0F4E3"/>
    <a:srgbClr val="E3E4E6"/>
    <a:srgbClr val="FFFF99"/>
    <a:srgbClr val="FF9999"/>
    <a:srgbClr val="E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2" autoAdjust="0"/>
    <p:restoredTop sz="94660"/>
  </p:normalViewPr>
  <p:slideViewPr>
    <p:cSldViewPr snapToObjects="1">
      <p:cViewPr varScale="1">
        <p:scale>
          <a:sx n="127" d="100"/>
          <a:sy n="127" d="100"/>
        </p:scale>
        <p:origin x="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5460208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2" r:id="rId14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 dirty="0"/>
              <a:t>Virtual Memory: Policy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71874"/>
            <a:ext cx="8458200" cy="2600325"/>
          </a:xfrm>
        </p:spPr>
        <p:txBody>
          <a:bodyPr/>
          <a:lstStyle/>
          <a:p>
            <a:pPr marL="609600" indent="-609600" algn="l"/>
            <a:r>
              <a:rPr lang="en-US" dirty="0"/>
              <a:t>Questions answered in this lecture:</a:t>
            </a:r>
          </a:p>
          <a:p>
            <a:pPr marL="990600" lvl="1" indent="-533400" algn="l"/>
            <a:r>
              <a:rPr lang="en-US" dirty="0">
                <a:solidFill>
                  <a:schemeClr val="bg2"/>
                </a:solidFill>
                <a:effectLst/>
              </a:rPr>
              <a:t>How to run process when not enough physical memory?</a:t>
            </a:r>
          </a:p>
          <a:p>
            <a:pPr marL="990600" lvl="1" indent="-533400" algn="l"/>
            <a:r>
              <a:rPr lang="en-US" dirty="0">
                <a:solidFill>
                  <a:schemeClr val="bg2"/>
                </a:solidFill>
                <a:effectLst/>
              </a:rPr>
              <a:t>When should a page be moved from disk to memory?</a:t>
            </a:r>
          </a:p>
          <a:p>
            <a:pPr marL="990600" lvl="1" indent="-533400" algn="l"/>
            <a:r>
              <a:rPr lang="en-US" dirty="0">
                <a:solidFill>
                  <a:schemeClr val="bg2"/>
                </a:solidFill>
                <a:effectLst/>
              </a:rPr>
              <a:t>What page in memory should be replaced?</a:t>
            </a:r>
          </a:p>
          <a:p>
            <a:pPr marL="990600" lvl="1" indent="-533400" algn="l"/>
            <a:r>
              <a:rPr lang="en-US" dirty="0">
                <a:solidFill>
                  <a:schemeClr val="bg2"/>
                </a:solidFill>
                <a:effectLst/>
              </a:rPr>
              <a:t>How can the LRU page be approximated efficiently?</a:t>
            </a:r>
          </a:p>
        </p:txBody>
      </p:sp>
    </p:spTree>
    <p:extLst>
      <p:ext uri="{BB962C8B-B14F-4D97-AF65-F5344CB8AC3E}">
        <p14:creationId xmlns:p14="http://schemas.microsoft.com/office/powerpoint/2010/main" val="14198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807881" y="3251005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802512" y="806189"/>
            <a:ext cx="2018110" cy="265058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807881" y="608971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277415" y="1077780"/>
            <a:ext cx="904928" cy="145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1112678" y="1101964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942451" y="638644"/>
            <a:ext cx="2393668" cy="3122341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154433" y="1124639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199" name="Shape 199"/>
          <p:cNvSpPr/>
          <p:nvPr/>
        </p:nvSpPr>
        <p:spPr>
          <a:xfrm>
            <a:off x="1824161" y="1517546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200" name="Shape 200"/>
          <p:cNvSpPr/>
          <p:nvPr/>
        </p:nvSpPr>
        <p:spPr>
          <a:xfrm>
            <a:off x="1154433" y="1517546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201" name="Shape 201"/>
          <p:cNvSpPr/>
          <p:nvPr/>
        </p:nvSpPr>
        <p:spPr>
          <a:xfrm>
            <a:off x="6546926" y="810754"/>
            <a:ext cx="992323" cy="285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202" name="Shape 202"/>
          <p:cNvSpPr/>
          <p:nvPr/>
        </p:nvSpPr>
        <p:spPr>
          <a:xfrm>
            <a:off x="6150182" y="752981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512247" y="767452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204" name="Shape 204"/>
          <p:cNvSpPr/>
          <p:nvPr/>
        </p:nvSpPr>
        <p:spPr>
          <a:xfrm>
            <a:off x="7181973" y="767452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205" name="Shape 205"/>
          <p:cNvSpPr/>
          <p:nvPr/>
        </p:nvSpPr>
        <p:spPr>
          <a:xfrm>
            <a:off x="7181973" y="1160358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206" name="Shape 206"/>
          <p:cNvSpPr/>
          <p:nvPr/>
        </p:nvSpPr>
        <p:spPr>
          <a:xfrm>
            <a:off x="6512247" y="1160358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207" name="Shape 207"/>
          <p:cNvSpPr/>
          <p:nvPr/>
        </p:nvSpPr>
        <p:spPr>
          <a:xfrm>
            <a:off x="6254689" y="259194"/>
            <a:ext cx="1766057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Memory</a:t>
            </a:r>
          </a:p>
        </p:txBody>
      </p:sp>
      <p:sp>
        <p:nvSpPr>
          <p:cNvPr id="208" name="Shape 208"/>
          <p:cNvSpPr/>
          <p:nvPr/>
        </p:nvSpPr>
        <p:spPr>
          <a:xfrm>
            <a:off x="3769232" y="3302695"/>
            <a:ext cx="1605537" cy="1198619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745352" y="2923245"/>
            <a:ext cx="1537020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 Memory</a:t>
            </a:r>
          </a:p>
        </p:txBody>
      </p:sp>
      <p:sp>
        <p:nvSpPr>
          <p:cNvPr id="210" name="Shape 210"/>
          <p:cNvSpPr/>
          <p:nvPr/>
        </p:nvSpPr>
        <p:spPr>
          <a:xfrm>
            <a:off x="4591737" y="3386104"/>
            <a:ext cx="630253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211" name="Shape 211"/>
          <p:cNvSpPr/>
          <p:nvPr/>
        </p:nvSpPr>
        <p:spPr>
          <a:xfrm>
            <a:off x="3922010" y="3386104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219" name="Shape 219"/>
          <p:cNvSpPr/>
          <p:nvPr/>
        </p:nvSpPr>
        <p:spPr>
          <a:xfrm>
            <a:off x="5003266" y="1037429"/>
            <a:ext cx="2181294" cy="2773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ln w="50800">
            <a:solidFill>
              <a:srgbClr val="0065C1"/>
            </a:solidFill>
            <a:miter lim="400000"/>
            <a:head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3" name="Connector 213"/>
          <p:cNvCxnSpPr>
            <a:stCxn id="211" idx="0"/>
            <a:endCxn id="206" idx="0"/>
          </p:cNvCxnSpPr>
          <p:nvPr/>
        </p:nvCxnSpPr>
        <p:spPr>
          <a:xfrm flipV="1">
            <a:off x="4237136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cxnSp>
        <p:nvCxnSpPr>
          <p:cNvPr id="214" name="Connector 214"/>
          <p:cNvCxnSpPr>
            <a:stCxn id="210" idx="0"/>
            <a:endCxn id="205" idx="0"/>
          </p:cNvCxnSpPr>
          <p:nvPr/>
        </p:nvCxnSpPr>
        <p:spPr>
          <a:xfrm flipV="1">
            <a:off x="4906862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sp>
        <p:nvSpPr>
          <p:cNvPr id="215" name="Shape 215"/>
          <p:cNvSpPr/>
          <p:nvPr/>
        </p:nvSpPr>
        <p:spPr>
          <a:xfrm>
            <a:off x="3397514" y="1049319"/>
            <a:ext cx="2075116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(or move)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RAM</a:t>
            </a:r>
          </a:p>
        </p:txBody>
      </p:sp>
      <p:sp>
        <p:nvSpPr>
          <p:cNvPr id="216" name="Shape 216"/>
          <p:cNvSpPr/>
          <p:nvPr/>
        </p:nvSpPr>
        <p:spPr>
          <a:xfrm>
            <a:off x="4605382" y="3810621"/>
            <a:ext cx="630253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217" name="Shape 217"/>
          <p:cNvSpPr/>
          <p:nvPr/>
        </p:nvSpPr>
        <p:spPr>
          <a:xfrm>
            <a:off x="1824161" y="1124639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cxnSp>
        <p:nvCxnSpPr>
          <p:cNvPr id="218" name="Connector 218"/>
          <p:cNvCxnSpPr>
            <a:stCxn id="198" idx="0"/>
            <a:endCxn id="203" idx="0"/>
          </p:cNvCxnSpPr>
          <p:nvPr/>
        </p:nvCxnSpPr>
        <p:spPr>
          <a:xfrm flipV="1">
            <a:off x="1469560" y="948133"/>
            <a:ext cx="5357813" cy="357188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</p:spTree>
    <p:extLst>
      <p:ext uri="{BB962C8B-B14F-4D97-AF65-F5344CB8AC3E}">
        <p14:creationId xmlns:p14="http://schemas.microsoft.com/office/powerpoint/2010/main" val="8400764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807881" y="3251005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802512" y="806189"/>
            <a:ext cx="2018110" cy="265058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807881" y="608971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277415" y="1077780"/>
            <a:ext cx="904928" cy="145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225" name="Shape 225"/>
          <p:cNvSpPr/>
          <p:nvPr/>
        </p:nvSpPr>
        <p:spPr>
          <a:xfrm>
            <a:off x="1112678" y="1101964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942451" y="638644"/>
            <a:ext cx="2393668" cy="3122341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154433" y="1124639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228" name="Shape 228"/>
          <p:cNvSpPr/>
          <p:nvPr/>
        </p:nvSpPr>
        <p:spPr>
          <a:xfrm>
            <a:off x="1824161" y="1517546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229" name="Shape 229"/>
          <p:cNvSpPr/>
          <p:nvPr/>
        </p:nvSpPr>
        <p:spPr>
          <a:xfrm>
            <a:off x="1154433" y="1517546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230" name="Shape 230"/>
          <p:cNvSpPr/>
          <p:nvPr/>
        </p:nvSpPr>
        <p:spPr>
          <a:xfrm>
            <a:off x="6546926" y="810754"/>
            <a:ext cx="992323" cy="285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231" name="Shape 231"/>
          <p:cNvSpPr/>
          <p:nvPr/>
        </p:nvSpPr>
        <p:spPr>
          <a:xfrm>
            <a:off x="6150182" y="752981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512247" y="767452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233" name="Shape 233"/>
          <p:cNvSpPr/>
          <p:nvPr/>
        </p:nvSpPr>
        <p:spPr>
          <a:xfrm>
            <a:off x="7181973" y="767452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234" name="Shape 234"/>
          <p:cNvSpPr/>
          <p:nvPr/>
        </p:nvSpPr>
        <p:spPr>
          <a:xfrm>
            <a:off x="7181973" y="1160358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235" name="Shape 235"/>
          <p:cNvSpPr/>
          <p:nvPr/>
        </p:nvSpPr>
        <p:spPr>
          <a:xfrm>
            <a:off x="6512247" y="1160358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236" name="Shape 236"/>
          <p:cNvSpPr/>
          <p:nvPr/>
        </p:nvSpPr>
        <p:spPr>
          <a:xfrm>
            <a:off x="6254689" y="259194"/>
            <a:ext cx="1766057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Memory</a:t>
            </a:r>
          </a:p>
        </p:txBody>
      </p:sp>
      <p:sp>
        <p:nvSpPr>
          <p:cNvPr id="237" name="Shape 237"/>
          <p:cNvSpPr/>
          <p:nvPr/>
        </p:nvSpPr>
        <p:spPr>
          <a:xfrm>
            <a:off x="3769232" y="3302695"/>
            <a:ext cx="1605537" cy="1198619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3745352" y="2923245"/>
            <a:ext cx="1537020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 Memory</a:t>
            </a:r>
          </a:p>
        </p:txBody>
      </p:sp>
      <p:sp>
        <p:nvSpPr>
          <p:cNvPr id="239" name="Shape 239"/>
          <p:cNvSpPr/>
          <p:nvPr/>
        </p:nvSpPr>
        <p:spPr>
          <a:xfrm>
            <a:off x="4591737" y="3386104"/>
            <a:ext cx="630253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240" name="Shape 240"/>
          <p:cNvSpPr/>
          <p:nvPr/>
        </p:nvSpPr>
        <p:spPr>
          <a:xfrm>
            <a:off x="3922010" y="3386104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248" name="Shape 248"/>
          <p:cNvSpPr/>
          <p:nvPr/>
        </p:nvSpPr>
        <p:spPr>
          <a:xfrm>
            <a:off x="5003266" y="1037429"/>
            <a:ext cx="2181294" cy="2773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ln w="50800">
            <a:solidFill>
              <a:srgbClr val="0065C1"/>
            </a:solidFill>
            <a:miter lim="400000"/>
            <a:head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2" name="Connector 242"/>
          <p:cNvCxnSpPr>
            <a:stCxn id="240" idx="0"/>
            <a:endCxn id="235" idx="0"/>
          </p:cNvCxnSpPr>
          <p:nvPr/>
        </p:nvCxnSpPr>
        <p:spPr>
          <a:xfrm flipV="1">
            <a:off x="4237136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cxnSp>
        <p:nvCxnSpPr>
          <p:cNvPr id="243" name="Connector 243"/>
          <p:cNvCxnSpPr>
            <a:stCxn id="239" idx="0"/>
            <a:endCxn id="234" idx="0"/>
          </p:cNvCxnSpPr>
          <p:nvPr/>
        </p:nvCxnSpPr>
        <p:spPr>
          <a:xfrm flipV="1">
            <a:off x="4906862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sp>
        <p:nvSpPr>
          <p:cNvPr id="244" name="Shape 244"/>
          <p:cNvSpPr/>
          <p:nvPr/>
        </p:nvSpPr>
        <p:spPr>
          <a:xfrm>
            <a:off x="2974900" y="1315733"/>
            <a:ext cx="302903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5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alled</a:t>
            </a:r>
            <a:r>
              <a:rPr lang="en-US" sz="25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sz="2500" b="1">
                <a:solidFill>
                  <a:srgbClr val="E8A433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paging</a:t>
            </a:r>
            <a:r>
              <a:rPr sz="2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in</a:t>
            </a:r>
          </a:p>
        </p:txBody>
      </p:sp>
      <p:sp>
        <p:nvSpPr>
          <p:cNvPr id="245" name="Shape 245"/>
          <p:cNvSpPr/>
          <p:nvPr/>
        </p:nvSpPr>
        <p:spPr>
          <a:xfrm>
            <a:off x="4605382" y="3810621"/>
            <a:ext cx="630253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246" name="Shape 246"/>
          <p:cNvSpPr/>
          <p:nvPr/>
        </p:nvSpPr>
        <p:spPr>
          <a:xfrm>
            <a:off x="1824161" y="1124639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cxnSp>
        <p:nvCxnSpPr>
          <p:cNvPr id="247" name="Connector 247"/>
          <p:cNvCxnSpPr>
            <a:stCxn id="227" idx="0"/>
            <a:endCxn id="232" idx="0"/>
          </p:cNvCxnSpPr>
          <p:nvPr/>
        </p:nvCxnSpPr>
        <p:spPr>
          <a:xfrm flipV="1">
            <a:off x="1469560" y="948133"/>
            <a:ext cx="5357813" cy="357188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</p:spTree>
    <p:extLst>
      <p:ext uri="{BB962C8B-B14F-4D97-AF65-F5344CB8AC3E}">
        <p14:creationId xmlns:p14="http://schemas.microsoft.com/office/powerpoint/2010/main" val="8720132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753"/>
            <a:ext cx="8534400" cy="1283167"/>
          </a:xfrm>
        </p:spPr>
        <p:txBody>
          <a:bodyPr/>
          <a:lstStyle/>
          <a:p>
            <a:r>
              <a:rPr lang="en-US" dirty="0"/>
              <a:t>Locality of Reference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28800"/>
            <a:ext cx="8839200" cy="4297363"/>
          </a:xfrm>
        </p:spPr>
        <p:txBody>
          <a:bodyPr>
            <a:normAutofit/>
          </a:bodyPr>
          <a:lstStyle/>
          <a:p>
            <a:r>
              <a:rPr lang="en-US" sz="2400" dirty="0"/>
              <a:t>Leverage </a:t>
            </a:r>
            <a:r>
              <a:rPr lang="en-US" sz="2400" dirty="0">
                <a:solidFill>
                  <a:srgbClr val="0070C0"/>
                </a:solidFill>
              </a:rPr>
              <a:t>locality of reference </a:t>
            </a:r>
            <a:r>
              <a:rPr lang="en-US" sz="2400" dirty="0"/>
              <a:t>within processes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Spatial: </a:t>
            </a:r>
            <a:r>
              <a:rPr lang="en-US" sz="2000" dirty="0"/>
              <a:t>reference memory addresses </a:t>
            </a:r>
            <a:r>
              <a:rPr lang="en-US" sz="2000" b="1" dirty="0"/>
              <a:t>near </a:t>
            </a:r>
            <a:r>
              <a:rPr lang="en-US" sz="2000" dirty="0"/>
              <a:t>previously referenced addresses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Temporal: </a:t>
            </a:r>
            <a:r>
              <a:rPr lang="en-US" sz="2000" dirty="0"/>
              <a:t>reference memory addresses that have referenced in the past</a:t>
            </a:r>
          </a:p>
          <a:p>
            <a:pPr lvl="1"/>
            <a:r>
              <a:rPr lang="en-US" sz="2000" dirty="0"/>
              <a:t>Processes spend majority of time in small portion of code</a:t>
            </a:r>
          </a:p>
          <a:p>
            <a:pPr lvl="2"/>
            <a:r>
              <a:rPr lang="en-US" sz="1800" dirty="0"/>
              <a:t>Estimate: 90% of time in 10% of code</a:t>
            </a:r>
          </a:p>
          <a:p>
            <a:r>
              <a:rPr lang="en-US" sz="2400" dirty="0"/>
              <a:t>Implication: </a:t>
            </a:r>
          </a:p>
          <a:p>
            <a:pPr lvl="1"/>
            <a:r>
              <a:rPr lang="en-US" sz="2000" dirty="0"/>
              <a:t>Process only uses </a:t>
            </a:r>
            <a:r>
              <a:rPr lang="en-US" sz="2000" dirty="0">
                <a:solidFill>
                  <a:srgbClr val="0070C0"/>
                </a:solidFill>
              </a:rPr>
              <a:t>small amount of address space at any moment</a:t>
            </a:r>
          </a:p>
          <a:p>
            <a:pPr lvl="1"/>
            <a:r>
              <a:rPr lang="en-US" sz="2000" dirty="0"/>
              <a:t>Only small amount of address space must be resident in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76597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28725"/>
            <a:ext cx="8458200" cy="76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Leverage </a:t>
            </a:r>
            <a:r>
              <a:rPr lang="en-US" sz="2400" dirty="0">
                <a:solidFill>
                  <a:schemeClr val="folHlink"/>
                </a:solidFill>
              </a:rPr>
              <a:t>memory hierarchy</a:t>
            </a:r>
            <a:r>
              <a:rPr lang="en-US" sz="2400" dirty="0"/>
              <a:t> of machine architecture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layer acts as “backing store” for layer above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838200" y="2209800"/>
            <a:ext cx="7162800" cy="38100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590" name="AutoShape 6"/>
          <p:cNvSpPr>
            <a:spLocks noChangeArrowheads="1"/>
          </p:cNvSpPr>
          <p:nvPr/>
        </p:nvSpPr>
        <p:spPr bwMode="auto">
          <a:xfrm>
            <a:off x="1905000" y="2209800"/>
            <a:ext cx="5029200" cy="2667000"/>
          </a:xfrm>
          <a:prstGeom prst="triangle">
            <a:avLst>
              <a:gd name="adj" fmla="val 4955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5591" name="AutoShape 7"/>
          <p:cNvSpPr>
            <a:spLocks noChangeArrowheads="1"/>
          </p:cNvSpPr>
          <p:nvPr/>
        </p:nvSpPr>
        <p:spPr bwMode="auto">
          <a:xfrm>
            <a:off x="2743200" y="2204864"/>
            <a:ext cx="3352800" cy="1752600"/>
          </a:xfrm>
          <a:prstGeom prst="triangle">
            <a:avLst>
              <a:gd name="adj" fmla="val 49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592" name="AutoShape 8"/>
          <p:cNvSpPr>
            <a:spLocks noChangeArrowheads="1"/>
          </p:cNvSpPr>
          <p:nvPr/>
        </p:nvSpPr>
        <p:spPr bwMode="auto">
          <a:xfrm>
            <a:off x="3501008" y="2204864"/>
            <a:ext cx="1863080" cy="990600"/>
          </a:xfrm>
          <a:prstGeom prst="triangle">
            <a:avLst>
              <a:gd name="adj" fmla="val 4905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3522794" y="5167610"/>
            <a:ext cx="2797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 storage</a:t>
            </a: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3429000" y="4188767"/>
            <a:ext cx="19733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memory</a:t>
            </a: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3902842" y="3336895"/>
            <a:ext cx="9122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3902842" y="2663671"/>
            <a:ext cx="10927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95598" name="Line 14"/>
          <p:cNvSpPr>
            <a:spLocks noChangeShapeType="1"/>
          </p:cNvSpPr>
          <p:nvPr/>
        </p:nvSpPr>
        <p:spPr bwMode="auto">
          <a:xfrm>
            <a:off x="381000" y="2133600"/>
            <a:ext cx="0" cy="388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599" name="Line 15"/>
          <p:cNvSpPr>
            <a:spLocks noChangeShapeType="1"/>
          </p:cNvSpPr>
          <p:nvPr/>
        </p:nvSpPr>
        <p:spPr bwMode="auto">
          <a:xfrm>
            <a:off x="8001000" y="2133600"/>
            <a:ext cx="0" cy="388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600" name="Line 16"/>
          <p:cNvSpPr>
            <a:spLocks noChangeShapeType="1"/>
          </p:cNvSpPr>
          <p:nvPr/>
        </p:nvSpPr>
        <p:spPr bwMode="auto">
          <a:xfrm>
            <a:off x="8763000" y="2133600"/>
            <a:ext cx="0" cy="388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441325" y="2143125"/>
            <a:ext cx="577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7010400" y="2438400"/>
            <a:ext cx="8255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8153400" y="2438400"/>
            <a:ext cx="616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305445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Intuition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915400" cy="5284440"/>
          </a:xfrm>
        </p:spPr>
        <p:txBody>
          <a:bodyPr>
            <a:normAutofit/>
          </a:bodyPr>
          <a:lstStyle/>
          <a:p>
            <a:r>
              <a:rPr lang="en-US" sz="2400" dirty="0"/>
              <a:t>Idea: OS keeps </a:t>
            </a:r>
            <a:r>
              <a:rPr lang="en-US" sz="2400" dirty="0">
                <a:solidFill>
                  <a:srgbClr val="0070C0"/>
                </a:solidFill>
              </a:rPr>
              <a:t>unreferenced pages on disk</a:t>
            </a:r>
          </a:p>
          <a:p>
            <a:pPr lvl="1"/>
            <a:r>
              <a:rPr lang="en-US" sz="2000" dirty="0"/>
              <a:t>Slower, cheaper backing store than memory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Process can run </a:t>
            </a:r>
            <a:r>
              <a:rPr lang="en-US" sz="2400" dirty="0"/>
              <a:t>when </a:t>
            </a:r>
            <a:r>
              <a:rPr lang="en-US" sz="2400" dirty="0">
                <a:solidFill>
                  <a:srgbClr val="0070C0"/>
                </a:solidFill>
              </a:rPr>
              <a:t>not all pages </a:t>
            </a:r>
            <a:r>
              <a:rPr lang="en-US" sz="2400" dirty="0"/>
              <a:t>are loaded into main memory</a:t>
            </a:r>
          </a:p>
          <a:p>
            <a:r>
              <a:rPr lang="en-US" sz="2400" dirty="0"/>
              <a:t>OS and hardware cooperate to provide illusion of large memory</a:t>
            </a:r>
          </a:p>
          <a:p>
            <a:pPr lvl="1"/>
            <a:r>
              <a:rPr lang="en-US" sz="2000" dirty="0"/>
              <a:t>Same behavior as if all of address space in main memory</a:t>
            </a:r>
          </a:p>
          <a:p>
            <a:pPr lvl="1"/>
            <a:r>
              <a:rPr lang="en-US" sz="2000" dirty="0"/>
              <a:t>Hopefully have similar performance</a:t>
            </a:r>
          </a:p>
          <a:p>
            <a:pPr lvl="1"/>
            <a:r>
              <a:rPr lang="en-US" sz="2000" dirty="0"/>
              <a:t>What should be done?</a:t>
            </a:r>
          </a:p>
          <a:p>
            <a:pPr lvl="1"/>
            <a:endParaRPr lang="en-US" sz="2000" dirty="0"/>
          </a:p>
          <a:p>
            <a:r>
              <a:rPr lang="en-US" sz="2400" dirty="0"/>
              <a:t>Requirements:</a:t>
            </a:r>
          </a:p>
          <a:p>
            <a:pPr lvl="1"/>
            <a:r>
              <a:rPr lang="en-US" sz="2000" dirty="0"/>
              <a:t>OS must have </a:t>
            </a:r>
            <a:r>
              <a:rPr lang="en-US" sz="2000" b="1" dirty="0">
                <a:solidFill>
                  <a:srgbClr val="0070C0"/>
                </a:solidFill>
              </a:rPr>
              <a:t>mechanism</a:t>
            </a:r>
            <a:r>
              <a:rPr lang="en-US" sz="2000" b="1" dirty="0"/>
              <a:t>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0070C0"/>
                </a:solidFill>
              </a:rPr>
              <a:t>identify location </a:t>
            </a:r>
            <a:r>
              <a:rPr lang="en-US" sz="2000" dirty="0"/>
              <a:t>of each page in address space </a:t>
            </a:r>
            <a:r>
              <a:rPr lang="en-US" sz="2000" dirty="0">
                <a:sym typeface="Wingdings"/>
              </a:rPr>
              <a:t> in</a:t>
            </a:r>
            <a:r>
              <a:rPr lang="en-US" sz="2000" dirty="0"/>
              <a:t> memory or on disk</a:t>
            </a:r>
          </a:p>
          <a:p>
            <a:pPr lvl="1"/>
            <a:r>
              <a:rPr lang="en-US" sz="2000" dirty="0"/>
              <a:t>OS must have </a:t>
            </a:r>
            <a:r>
              <a:rPr lang="en-US" sz="2000" b="1" dirty="0">
                <a:solidFill>
                  <a:srgbClr val="0070C0"/>
                </a:solidFill>
              </a:rPr>
              <a:t>policy</a:t>
            </a:r>
            <a:r>
              <a:rPr lang="en-US" sz="2000" dirty="0"/>
              <a:t> for </a:t>
            </a:r>
            <a:r>
              <a:rPr lang="en-US" sz="2000" dirty="0">
                <a:solidFill>
                  <a:srgbClr val="0070C0"/>
                </a:solidFill>
              </a:rPr>
              <a:t>determining which pages</a:t>
            </a:r>
            <a:r>
              <a:rPr lang="en-US" sz="2000" dirty="0"/>
              <a:t> live in memory and which on disk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1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Address Space Mechanisms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393726" y="1484784"/>
            <a:ext cx="8282730" cy="475252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Each page in virtual address space maps to one of three locations:</a:t>
            </a:r>
          </a:p>
          <a:p>
            <a:pPr lvl="1"/>
            <a:r>
              <a:rPr lang="en-US" sz="2000" dirty="0"/>
              <a:t>Physical main </a:t>
            </a:r>
            <a:r>
              <a:rPr lang="en-US" sz="2000" dirty="0">
                <a:solidFill>
                  <a:srgbClr val="0070C0"/>
                </a:solidFill>
              </a:rPr>
              <a:t>memory</a:t>
            </a:r>
            <a:r>
              <a:rPr lang="en-US" sz="2000" dirty="0"/>
              <a:t>: Small, fast, expensive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Disk</a:t>
            </a:r>
            <a:r>
              <a:rPr lang="en-US" sz="2000" dirty="0"/>
              <a:t> (backing store): Large, slow, cheap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Nothing</a:t>
            </a:r>
            <a:r>
              <a:rPr lang="en-US" sz="2000" dirty="0"/>
              <a:t> (error): Free</a:t>
            </a:r>
          </a:p>
          <a:p>
            <a:pPr lvl="1"/>
            <a:endParaRPr lang="en-US" sz="2000" dirty="0"/>
          </a:p>
          <a:p>
            <a:r>
              <a:rPr lang="en-US" sz="2400" dirty="0"/>
              <a:t>Extend page tables with an </a:t>
            </a:r>
            <a:r>
              <a:rPr lang="en-US" sz="2400" dirty="0">
                <a:solidFill>
                  <a:srgbClr val="0070C0"/>
                </a:solidFill>
              </a:rPr>
              <a:t>extra bit: </a:t>
            </a:r>
            <a:r>
              <a:rPr lang="en-US" sz="2400" dirty="0">
                <a:solidFill>
                  <a:srgbClr val="0070C0"/>
                </a:solidFill>
                <a:latin typeface="Courier" charset="0"/>
              </a:rPr>
              <a:t>present</a:t>
            </a:r>
          </a:p>
          <a:p>
            <a:pPr lvl="1"/>
            <a:r>
              <a:rPr lang="en-US" sz="2000" dirty="0">
                <a:latin typeface="Courier" charset="0"/>
              </a:rPr>
              <a:t>permissions (</a:t>
            </a:r>
            <a:r>
              <a:rPr lang="en-US" sz="2000" dirty="0" err="1">
                <a:latin typeface="Courier" charset="0"/>
              </a:rPr>
              <a:t>r/w</a:t>
            </a:r>
            <a:r>
              <a:rPr lang="en-US" sz="2000" dirty="0">
                <a:latin typeface="Courier" charset="0"/>
              </a:rPr>
              <a:t>), valid, present</a:t>
            </a:r>
            <a:endParaRPr lang="en-US" sz="2000" dirty="0"/>
          </a:p>
          <a:p>
            <a:pPr lvl="1"/>
            <a:r>
              <a:rPr lang="en-US" sz="2000" dirty="0"/>
              <a:t>Page in </a:t>
            </a:r>
            <a:r>
              <a:rPr lang="en-US" sz="2000" dirty="0">
                <a:solidFill>
                  <a:srgbClr val="0070C0"/>
                </a:solidFill>
              </a:rPr>
              <a:t>memory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  <a:latin typeface="Courier" charset="0"/>
              </a:rPr>
              <a:t>present</a:t>
            </a:r>
            <a:r>
              <a:rPr lang="en-US" sz="2000" dirty="0">
                <a:solidFill>
                  <a:srgbClr val="0070C0"/>
                </a:solidFill>
              </a:rPr>
              <a:t> bit set in PTE</a:t>
            </a:r>
          </a:p>
          <a:p>
            <a:pPr lvl="1"/>
            <a:r>
              <a:rPr lang="en-US" sz="2000" dirty="0"/>
              <a:t>Page on </a:t>
            </a:r>
            <a:r>
              <a:rPr lang="en-US" sz="2000" dirty="0">
                <a:solidFill>
                  <a:srgbClr val="0070C0"/>
                </a:solidFill>
              </a:rPr>
              <a:t>disk</a:t>
            </a:r>
            <a:r>
              <a:rPr lang="en-US" sz="2000" dirty="0"/>
              <a:t>: </a:t>
            </a:r>
            <a:r>
              <a:rPr lang="en-US" sz="2000" dirty="0">
                <a:latin typeface="Courier" charset="0"/>
              </a:rPr>
              <a:t>present</a:t>
            </a:r>
            <a:r>
              <a:rPr lang="en-US" sz="2000" dirty="0"/>
              <a:t> bit cleared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PTE points to block </a:t>
            </a:r>
            <a:r>
              <a:rPr lang="en-US" sz="1800" dirty="0"/>
              <a:t>on disk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Causes trap into OS </a:t>
            </a:r>
            <a:r>
              <a:rPr lang="en-US" sz="1800" dirty="0"/>
              <a:t>when page is referenced</a:t>
            </a:r>
          </a:p>
          <a:p>
            <a:pPr lvl="2"/>
            <a:r>
              <a:rPr lang="en-US" sz="1800" b="1" dirty="0">
                <a:solidFill>
                  <a:schemeClr val="bg1"/>
                </a:solidFill>
              </a:rPr>
              <a:t>Trap: page fault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16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Present Bit</a:t>
            </a:r>
          </a:p>
        </p:txBody>
      </p:sp>
      <p:sp>
        <p:nvSpPr>
          <p:cNvPr id="271" name="Shape 271"/>
          <p:cNvSpPr/>
          <p:nvPr/>
        </p:nvSpPr>
        <p:spPr>
          <a:xfrm>
            <a:off x="3684571" y="1828800"/>
            <a:ext cx="597750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PFN	valid	</a:t>
            </a:r>
            <a:r>
              <a:rPr lang="en-US"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	</a:t>
            </a:r>
            <a:r>
              <a:rPr lang="en-US"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</a:t>
            </a:r>
          </a:p>
        </p:txBody>
      </p:sp>
      <p:sp>
        <p:nvSpPr>
          <p:cNvPr id="272" name="Shape 272"/>
          <p:cNvSpPr/>
          <p:nvPr/>
        </p:nvSpPr>
        <p:spPr>
          <a:xfrm>
            <a:off x="3711360" y="2096691"/>
            <a:ext cx="6026915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	1		r-x		1</a:t>
            </a:r>
          </a:p>
        </p:txBody>
      </p:sp>
      <p:sp>
        <p:nvSpPr>
          <p:cNvPr id="273" name="Shape 273"/>
          <p:cNvSpPr/>
          <p:nvPr/>
        </p:nvSpPr>
        <p:spPr>
          <a:xfrm>
            <a:off x="3711361" y="2334071"/>
            <a:ext cx="59507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	0		-		-</a:t>
            </a:r>
          </a:p>
        </p:txBody>
      </p:sp>
      <p:sp>
        <p:nvSpPr>
          <p:cNvPr id="274" name="Shape 274"/>
          <p:cNvSpPr/>
          <p:nvPr/>
        </p:nvSpPr>
        <p:spPr>
          <a:xfrm>
            <a:off x="3711361" y="2571453"/>
            <a:ext cx="60269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	1		rw-		0</a:t>
            </a:r>
          </a:p>
        </p:txBody>
      </p:sp>
      <p:sp>
        <p:nvSpPr>
          <p:cNvPr id="275" name="Shape 275"/>
          <p:cNvSpPr/>
          <p:nvPr/>
        </p:nvSpPr>
        <p:spPr>
          <a:xfrm>
            <a:off x="3674632" y="4696989"/>
            <a:ext cx="61793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	1		rw-		0</a:t>
            </a:r>
          </a:p>
        </p:txBody>
      </p:sp>
      <p:sp>
        <p:nvSpPr>
          <p:cNvPr id="276" name="Shape 276"/>
          <p:cNvSpPr/>
          <p:nvPr/>
        </p:nvSpPr>
        <p:spPr>
          <a:xfrm>
            <a:off x="3711361" y="4945261"/>
            <a:ext cx="60269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	1		rw-		1</a:t>
            </a:r>
          </a:p>
        </p:txBody>
      </p:sp>
      <p:sp>
        <p:nvSpPr>
          <p:cNvPr id="278" name="Shape 278"/>
          <p:cNvSpPr/>
          <p:nvPr/>
        </p:nvSpPr>
        <p:spPr>
          <a:xfrm>
            <a:off x="3711361" y="2808833"/>
            <a:ext cx="59507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	0		-		-</a:t>
            </a:r>
          </a:p>
        </p:txBody>
      </p:sp>
      <p:sp>
        <p:nvSpPr>
          <p:cNvPr id="279" name="Shape 279"/>
          <p:cNvSpPr/>
          <p:nvPr/>
        </p:nvSpPr>
        <p:spPr>
          <a:xfrm>
            <a:off x="3711361" y="3046214"/>
            <a:ext cx="60269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	0		-		-</a:t>
            </a:r>
          </a:p>
        </p:txBody>
      </p:sp>
      <p:sp>
        <p:nvSpPr>
          <p:cNvPr id="280" name="Shape 280"/>
          <p:cNvSpPr/>
          <p:nvPr/>
        </p:nvSpPr>
        <p:spPr>
          <a:xfrm>
            <a:off x="3711361" y="3283595"/>
            <a:ext cx="59507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	0		-		-</a:t>
            </a:r>
          </a:p>
        </p:txBody>
      </p:sp>
      <p:sp>
        <p:nvSpPr>
          <p:cNvPr id="281" name="Shape 281"/>
          <p:cNvSpPr/>
          <p:nvPr/>
        </p:nvSpPr>
        <p:spPr>
          <a:xfrm>
            <a:off x="3711361" y="3520976"/>
            <a:ext cx="59507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	0		-		-</a:t>
            </a:r>
          </a:p>
        </p:txBody>
      </p:sp>
      <p:sp>
        <p:nvSpPr>
          <p:cNvPr id="282" name="Shape 282"/>
          <p:cNvSpPr/>
          <p:nvPr/>
        </p:nvSpPr>
        <p:spPr>
          <a:xfrm>
            <a:off x="3711361" y="3758356"/>
            <a:ext cx="61793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	0		-		-</a:t>
            </a:r>
          </a:p>
        </p:txBody>
      </p:sp>
      <p:sp>
        <p:nvSpPr>
          <p:cNvPr id="283" name="Shape 283"/>
          <p:cNvSpPr/>
          <p:nvPr/>
        </p:nvSpPr>
        <p:spPr>
          <a:xfrm>
            <a:off x="3711361" y="3995738"/>
            <a:ext cx="61793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	0		-		-</a:t>
            </a:r>
          </a:p>
        </p:txBody>
      </p:sp>
      <p:sp>
        <p:nvSpPr>
          <p:cNvPr id="284" name="Shape 284"/>
          <p:cNvSpPr/>
          <p:nvPr/>
        </p:nvSpPr>
        <p:spPr>
          <a:xfrm>
            <a:off x="3711361" y="4233118"/>
            <a:ext cx="59507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	0		-		-</a:t>
            </a:r>
          </a:p>
        </p:txBody>
      </p:sp>
      <p:sp>
        <p:nvSpPr>
          <p:cNvPr id="285" name="Shape 285"/>
          <p:cNvSpPr/>
          <p:nvPr/>
        </p:nvSpPr>
        <p:spPr>
          <a:xfrm>
            <a:off x="3711361" y="4470499"/>
            <a:ext cx="61793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	0		-		-</a:t>
            </a:r>
          </a:p>
        </p:txBody>
      </p:sp>
      <p:sp>
        <p:nvSpPr>
          <p:cNvPr id="18" name="Shape 303"/>
          <p:cNvSpPr/>
          <p:nvPr/>
        </p:nvSpPr>
        <p:spPr>
          <a:xfrm>
            <a:off x="225040" y="2796374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304"/>
          <p:cNvSpPr/>
          <p:nvPr/>
        </p:nvSpPr>
        <p:spPr>
          <a:xfrm>
            <a:off x="223231" y="2178418"/>
            <a:ext cx="2018110" cy="853118"/>
          </a:xfrm>
          <a:prstGeom prst="rect">
            <a:avLst/>
          </a:prstGeom>
          <a:solidFill>
            <a:srgbClr val="736B5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 305"/>
          <p:cNvSpPr/>
          <p:nvPr/>
        </p:nvSpPr>
        <p:spPr>
          <a:xfrm>
            <a:off x="228600" y="1981200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Shape 306"/>
          <p:cNvSpPr/>
          <p:nvPr/>
        </p:nvSpPr>
        <p:spPr>
          <a:xfrm>
            <a:off x="425958" y="4011803"/>
            <a:ext cx="1605536" cy="1198619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Shape 307"/>
          <p:cNvSpPr/>
          <p:nvPr/>
        </p:nvSpPr>
        <p:spPr>
          <a:xfrm>
            <a:off x="402078" y="3632353"/>
            <a:ext cx="1537020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 Memory</a:t>
            </a:r>
          </a:p>
        </p:txBody>
      </p:sp>
      <p:sp>
        <p:nvSpPr>
          <p:cNvPr id="23" name="Shape 308"/>
          <p:cNvSpPr/>
          <p:nvPr/>
        </p:nvSpPr>
        <p:spPr>
          <a:xfrm>
            <a:off x="936832" y="1578525"/>
            <a:ext cx="522576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</a:p>
        </p:txBody>
      </p:sp>
      <p:sp>
        <p:nvSpPr>
          <p:cNvPr id="24" name="Shape 309"/>
          <p:cNvSpPr/>
          <p:nvPr/>
        </p:nvSpPr>
        <p:spPr>
          <a:xfrm flipH="1">
            <a:off x="2103277" y="2304208"/>
            <a:ext cx="1478869" cy="227047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Shape 310"/>
          <p:cNvSpPr/>
          <p:nvPr/>
        </p:nvSpPr>
        <p:spPr>
          <a:xfrm flipH="1" flipV="1">
            <a:off x="2101648" y="4150143"/>
            <a:ext cx="1487706" cy="92781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hape 311"/>
          <p:cNvSpPr/>
          <p:nvPr/>
        </p:nvSpPr>
        <p:spPr>
          <a:xfrm flipH="1" flipV="1">
            <a:off x="2285999" y="2514600"/>
            <a:ext cx="1447800" cy="22860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Shape 312"/>
          <p:cNvSpPr/>
          <p:nvPr/>
        </p:nvSpPr>
        <p:spPr>
          <a:xfrm flipH="1" flipV="1">
            <a:off x="2209798" y="2819398"/>
            <a:ext cx="1524001" cy="198120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Shape 342"/>
          <p:cNvSpPr/>
          <p:nvPr/>
        </p:nvSpPr>
        <p:spPr>
          <a:xfrm>
            <a:off x="1828800" y="2743200"/>
            <a:ext cx="327646" cy="24233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11DBE3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Shape 342"/>
          <p:cNvSpPr/>
          <p:nvPr/>
        </p:nvSpPr>
        <p:spPr>
          <a:xfrm>
            <a:off x="1600200" y="4876800"/>
            <a:ext cx="327646" cy="242336"/>
          </a:xfrm>
          <a:prstGeom prst="rect">
            <a:avLst/>
          </a:prstGeom>
          <a:solidFill>
            <a:srgbClr val="9B6C34"/>
          </a:solidFill>
          <a:ln w="12700">
            <a:solidFill>
              <a:srgbClr val="9B6C3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11DBE3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Shape 310"/>
          <p:cNvSpPr/>
          <p:nvPr/>
        </p:nvSpPr>
        <p:spPr>
          <a:xfrm flipH="1">
            <a:off x="2031493" y="4926741"/>
            <a:ext cx="1702305" cy="6732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Shape 275"/>
          <p:cNvSpPr/>
          <p:nvPr/>
        </p:nvSpPr>
        <p:spPr>
          <a:xfrm>
            <a:off x="3721278" y="4694978"/>
            <a:ext cx="61793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7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sz="17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		rw-		</a:t>
            </a:r>
            <a:r>
              <a:rPr lang="en-US" sz="17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7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6832" y="5791200"/>
            <a:ext cx="322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if access </a:t>
            </a:r>
            <a:r>
              <a:rPr lang="en-US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0xb?</a:t>
            </a:r>
          </a:p>
        </p:txBody>
      </p:sp>
    </p:spTree>
    <p:extLst>
      <p:ext uri="{BB962C8B-B14F-4D97-AF65-F5344CB8AC3E}">
        <p14:creationId xmlns:p14="http://schemas.microsoft.com/office/powerpoint/2010/main" val="3326627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Mechanisms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24744"/>
            <a:ext cx="8458200" cy="55808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Hardware and OS cooperate to translate addresses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First, hardware checks TLB for virtual address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TLB hit, address translation is done; page in physical memory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TLB miss</a:t>
            </a:r>
            <a:r>
              <a:rPr lang="en-US" sz="2400" dirty="0"/>
              <a:t>...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Hardware or OS walk page tables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PTE designates page is present, then page in physical memory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page fault </a:t>
            </a:r>
            <a:r>
              <a:rPr lang="en-US" sz="2400" dirty="0"/>
              <a:t>(i.e., </a:t>
            </a:r>
            <a:r>
              <a:rPr lang="en-US" sz="2400" dirty="0">
                <a:latin typeface="Courier" charset="0"/>
              </a:rPr>
              <a:t>present</a:t>
            </a:r>
            <a:r>
              <a:rPr lang="en-US" sz="2400" dirty="0"/>
              <a:t> bit is cleared)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Trap into OS </a:t>
            </a:r>
            <a:r>
              <a:rPr lang="en-US" sz="2000" dirty="0"/>
              <a:t>(not handled by hardware)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OS selects victim page </a:t>
            </a:r>
            <a:r>
              <a:rPr lang="en-US" sz="2000" dirty="0"/>
              <a:t>in memory to replace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Write victim page out to disk if modified (</a:t>
            </a:r>
            <a:r>
              <a:rPr lang="en-US" sz="1800" dirty="0">
                <a:solidFill>
                  <a:srgbClr val="0070C0"/>
                </a:solidFill>
              </a:rPr>
              <a:t>add </a:t>
            </a:r>
            <a:r>
              <a:rPr lang="en-US" sz="1800" dirty="0">
                <a:solidFill>
                  <a:srgbClr val="0070C0"/>
                </a:solidFill>
                <a:latin typeface="Courier" charset="0"/>
              </a:rPr>
              <a:t>dirty</a:t>
            </a:r>
            <a:r>
              <a:rPr lang="en-US" sz="1800" dirty="0">
                <a:solidFill>
                  <a:srgbClr val="0070C0"/>
                </a:solidFill>
              </a:rPr>
              <a:t> bit to PTE</a:t>
            </a:r>
            <a:r>
              <a:rPr lang="en-US" sz="1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OS reads referenced page </a:t>
            </a:r>
            <a:r>
              <a:rPr lang="en-US" sz="2000" dirty="0"/>
              <a:t>from disk into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 is </a:t>
            </a:r>
            <a:r>
              <a:rPr lang="en-US" sz="2000" dirty="0">
                <a:solidFill>
                  <a:srgbClr val="0070C0"/>
                </a:solidFill>
              </a:rPr>
              <a:t>updated</a:t>
            </a:r>
            <a:r>
              <a:rPr lang="en-US" sz="2000" dirty="0"/>
              <a:t>, </a:t>
            </a:r>
            <a:r>
              <a:rPr lang="en-US" sz="2000" dirty="0">
                <a:latin typeface="Courier" charset="0"/>
              </a:rPr>
              <a:t>present</a:t>
            </a:r>
            <a:r>
              <a:rPr lang="en-US" sz="2000" dirty="0"/>
              <a:t> bit is set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Process continues execution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/>
              <a:t>Where to continue?</a:t>
            </a:r>
          </a:p>
        </p:txBody>
      </p:sp>
    </p:spTree>
    <p:extLst>
      <p:ext uri="{BB962C8B-B14F-4D97-AF65-F5344CB8AC3E}">
        <p14:creationId xmlns:p14="http://schemas.microsoft.com/office/powerpoint/2010/main" val="37605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2753"/>
            <a:ext cx="8839200" cy="1283167"/>
          </a:xfrm>
        </p:spPr>
        <p:txBody>
          <a:bodyPr/>
          <a:lstStyle/>
          <a:p>
            <a:r>
              <a:rPr lang="en-US" dirty="0"/>
              <a:t>Mechanism for Continuing a Process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45920"/>
            <a:ext cx="8058151" cy="5449327"/>
          </a:xfrm>
        </p:spPr>
        <p:txBody>
          <a:bodyPr>
            <a:normAutofit/>
          </a:bodyPr>
          <a:lstStyle/>
          <a:p>
            <a:r>
              <a:rPr lang="en-US" sz="2400" dirty="0"/>
              <a:t>Continuing a process after a page fault is tricky</a:t>
            </a:r>
          </a:p>
          <a:p>
            <a:pPr lvl="1"/>
            <a:r>
              <a:rPr lang="en-US" sz="2000" dirty="0"/>
              <a:t>Want page fault to be </a:t>
            </a:r>
            <a:r>
              <a:rPr lang="en-US" sz="2000" dirty="0">
                <a:solidFill>
                  <a:srgbClr val="0070C0"/>
                </a:solidFill>
              </a:rPr>
              <a:t>transparent</a:t>
            </a:r>
            <a:r>
              <a:rPr lang="en-US" sz="2000" dirty="0"/>
              <a:t> to user</a:t>
            </a:r>
          </a:p>
          <a:p>
            <a:pPr lvl="1"/>
            <a:r>
              <a:rPr lang="en-US" sz="2000" dirty="0"/>
              <a:t>Page fault may have occurred in </a:t>
            </a:r>
            <a:r>
              <a:rPr lang="en-US" sz="2000" dirty="0">
                <a:solidFill>
                  <a:srgbClr val="0070C0"/>
                </a:solidFill>
              </a:rPr>
              <a:t>middle of instruction</a:t>
            </a:r>
          </a:p>
          <a:p>
            <a:pPr lvl="2"/>
            <a:r>
              <a:rPr lang="en-US" sz="1800" dirty="0"/>
              <a:t>When instruction is being fetched</a:t>
            </a:r>
          </a:p>
          <a:p>
            <a:pPr lvl="2"/>
            <a:r>
              <a:rPr lang="en-US" sz="1800" dirty="0"/>
              <a:t>When data is being loaded or stored</a:t>
            </a:r>
          </a:p>
          <a:p>
            <a:pPr lvl="1"/>
            <a:r>
              <a:rPr lang="en-US" sz="2000" dirty="0"/>
              <a:t>Requires hardware support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precise interrupts</a:t>
            </a:r>
            <a:r>
              <a:rPr lang="en-US" sz="1800" dirty="0"/>
              <a:t>: stop CPU pipeline such that instructions before faulting instruction have completed, and those after can be restarted</a:t>
            </a:r>
          </a:p>
          <a:p>
            <a:pPr lvl="2"/>
            <a:endParaRPr lang="en-US" sz="1800" dirty="0"/>
          </a:p>
          <a:p>
            <a:r>
              <a:rPr lang="en-US" sz="2400" dirty="0"/>
              <a:t>Complexity depends upon instruction set</a:t>
            </a:r>
          </a:p>
          <a:p>
            <a:pPr lvl="1"/>
            <a:r>
              <a:rPr lang="en-US" sz="2000" dirty="0"/>
              <a:t>Can faulting instruction be </a:t>
            </a:r>
            <a:r>
              <a:rPr lang="en-US" sz="2000" dirty="0">
                <a:solidFill>
                  <a:srgbClr val="0070C0"/>
                </a:solidFill>
              </a:rPr>
              <a:t>restarted from beginning</a:t>
            </a:r>
            <a:r>
              <a:rPr lang="en-US" sz="2000" dirty="0"/>
              <a:t>?</a:t>
            </a:r>
          </a:p>
          <a:p>
            <a:pPr lvl="2"/>
            <a:r>
              <a:rPr lang="en-US" sz="1800" dirty="0"/>
              <a:t>Example: </a:t>
            </a:r>
            <a:r>
              <a:rPr lang="en-US" sz="1800" dirty="0">
                <a:latin typeface="Courier" charset="0"/>
              </a:rPr>
              <a:t>push R2</a:t>
            </a:r>
            <a:br>
              <a:rPr lang="en-US" sz="1800" dirty="0">
                <a:latin typeface="Courier" charset="0"/>
              </a:rPr>
            </a:br>
            <a:r>
              <a:rPr lang="en-US" sz="1800" dirty="0">
                <a:latin typeface="Courier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urier" charset="0"/>
              </a:rPr>
              <a:t>stack pointer changes </a:t>
            </a:r>
            <a:r>
              <a:rPr lang="en-US" sz="1800" dirty="0">
                <a:latin typeface="Courier" charset="0"/>
              </a:rPr>
              <a:t>before accessing, if physical address)</a:t>
            </a:r>
          </a:p>
          <a:p>
            <a:pPr lvl="2"/>
            <a:r>
              <a:rPr lang="en-US" sz="1800" dirty="0"/>
              <a:t>Must </a:t>
            </a:r>
            <a:r>
              <a:rPr lang="en-US" sz="1800" dirty="0">
                <a:solidFill>
                  <a:srgbClr val="0070C0"/>
                </a:solidFill>
              </a:rPr>
              <a:t>track side effects</a:t>
            </a:r>
            <a:r>
              <a:rPr lang="en-US" sz="1800" dirty="0"/>
              <a:t> so hardware can undo</a:t>
            </a:r>
          </a:p>
        </p:txBody>
      </p:sp>
    </p:spTree>
    <p:extLst>
      <p:ext uri="{BB962C8B-B14F-4D97-AF65-F5344CB8AC3E}">
        <p14:creationId xmlns:p14="http://schemas.microsoft.com/office/powerpoint/2010/main" val="367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Policies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8763000" cy="5428456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sz="2800" dirty="0"/>
              <a:t>Goal: </a:t>
            </a:r>
            <a:r>
              <a:rPr lang="en-US" sz="2800" dirty="0">
                <a:solidFill>
                  <a:srgbClr val="0070C0"/>
                </a:solidFill>
              </a:rPr>
              <a:t>Minimize</a:t>
            </a:r>
            <a:r>
              <a:rPr lang="en-US" sz="2800" dirty="0"/>
              <a:t> number of page faults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Page faults require </a:t>
            </a:r>
            <a:r>
              <a:rPr lang="en-US" sz="2400" dirty="0">
                <a:solidFill>
                  <a:srgbClr val="0070C0"/>
                </a:solidFill>
              </a:rPr>
              <a:t>milliseconds</a:t>
            </a:r>
            <a:r>
              <a:rPr lang="en-US" sz="2400" dirty="0"/>
              <a:t> to handle (reading from disk)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Implication: Plenty of time for OS to make good decision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OS has two decisions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Page selection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When </a:t>
            </a:r>
            <a:r>
              <a:rPr lang="en-US" dirty="0"/>
              <a:t>should a page (or pages) on disk be </a:t>
            </a:r>
            <a:r>
              <a:rPr lang="en-US" b="1" dirty="0"/>
              <a:t>brought into </a:t>
            </a:r>
            <a:r>
              <a:rPr lang="en-US" dirty="0"/>
              <a:t>memory?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Page replacement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Which</a:t>
            </a:r>
            <a:r>
              <a:rPr lang="en-US" dirty="0"/>
              <a:t> resident page (or pages) in memory should be </a:t>
            </a:r>
            <a:r>
              <a:rPr lang="en-US" b="1" dirty="0"/>
              <a:t>thrown out </a:t>
            </a:r>
            <a:r>
              <a:rPr lang="en-US" dirty="0"/>
              <a:t>to disk?</a:t>
            </a:r>
          </a:p>
        </p:txBody>
      </p:sp>
    </p:spTree>
    <p:extLst>
      <p:ext uri="{BB962C8B-B14F-4D97-AF65-F5344CB8AC3E}">
        <p14:creationId xmlns:p14="http://schemas.microsoft.com/office/powerpoint/2010/main" val="88230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458200" cy="5432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OS goal: Support processes when </a:t>
            </a:r>
            <a:r>
              <a:rPr lang="en-US" sz="2400" dirty="0">
                <a:solidFill>
                  <a:srgbClr val="0070C0"/>
                </a:solidFill>
              </a:rPr>
              <a:t>not enough physical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Single process with very large address space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Multiple processes with combined address spaces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User code should </a:t>
            </a:r>
            <a:r>
              <a:rPr lang="en-US" sz="2400" dirty="0">
                <a:solidFill>
                  <a:srgbClr val="0070C0"/>
                </a:solidFill>
              </a:rPr>
              <a:t>be independent of amount of physical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Correctness, if not performance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Virtual memory: OS provides </a:t>
            </a:r>
            <a:r>
              <a:rPr lang="en-US" sz="2400" dirty="0">
                <a:solidFill>
                  <a:srgbClr val="0070C0"/>
                </a:solidFill>
              </a:rPr>
              <a:t>illusion of more physical memory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Why does this work?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Relies on key properties of user processes (workload) and machine architecture (hardware)</a:t>
            </a:r>
          </a:p>
        </p:txBody>
      </p:sp>
    </p:spTree>
    <p:extLst>
      <p:ext uri="{BB962C8B-B14F-4D97-AF65-F5344CB8AC3E}">
        <p14:creationId xmlns:p14="http://schemas.microsoft.com/office/powerpoint/2010/main" val="603754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Selection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752"/>
            <a:ext cx="8610600" cy="5904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When should a page be brought from disk into memory?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Demand paging</a:t>
            </a:r>
            <a:r>
              <a:rPr lang="en-US" sz="2400" dirty="0"/>
              <a:t>: Load page only when page fault occurs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Intuition: </a:t>
            </a:r>
            <a:r>
              <a:rPr lang="en-US" sz="2000" dirty="0"/>
              <a:t>Wait until page must absolutely be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process starts: No pages are loaded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Problems: Pay cost of page fault for every newly accessed page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70C0"/>
                </a:solidFill>
              </a:rPr>
              <a:t>Prepaging</a:t>
            </a:r>
            <a:r>
              <a:rPr lang="en-US" dirty="0">
                <a:solidFill>
                  <a:srgbClr val="0070C0"/>
                </a:solidFill>
              </a:rPr>
              <a:t> (anticipatory, prefetching) </a:t>
            </a:r>
            <a:r>
              <a:rPr lang="en-US" dirty="0"/>
              <a:t>: Load page before referenced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predicts future accesses (</a:t>
            </a:r>
            <a:r>
              <a:rPr lang="en-US" sz="2000" dirty="0">
                <a:solidFill>
                  <a:schemeClr val="folHlink"/>
                </a:solidFill>
              </a:rPr>
              <a:t>oracle</a:t>
            </a:r>
            <a:r>
              <a:rPr lang="en-US" sz="2000" dirty="0"/>
              <a:t>) and brings pages into memory early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dirty="0"/>
              <a:t>Works well for some access patterns (e.g., sequential)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Problems?</a:t>
            </a:r>
          </a:p>
          <a:p>
            <a:pPr>
              <a:lnSpc>
                <a:spcPct val="90000"/>
              </a:lnSpc>
            </a:pPr>
            <a:r>
              <a:rPr lang="en-US" dirty="0"/>
              <a:t>Hints: Combine above with </a:t>
            </a:r>
            <a:r>
              <a:rPr lang="en-US" dirty="0">
                <a:solidFill>
                  <a:srgbClr val="0070C0"/>
                </a:solidFill>
              </a:rPr>
              <a:t>user-supplied hints </a:t>
            </a:r>
            <a:r>
              <a:rPr lang="en-US" dirty="0"/>
              <a:t>about page references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User specifies: may need page in future, don’t need this page anymore, or sequential access pattern, ...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</a:t>
            </a:r>
            <a:r>
              <a:rPr lang="en-US" sz="2000" dirty="0" err="1">
                <a:solidFill>
                  <a:srgbClr val="0070C0"/>
                </a:solidFill>
                <a:latin typeface="Courier" charset="0"/>
              </a:rPr>
              <a:t>madvise</a:t>
            </a:r>
            <a:r>
              <a:rPr lang="en-US" sz="2000" dirty="0">
                <a:latin typeface="Courier" charset="0"/>
              </a:rPr>
              <a:t>()</a:t>
            </a:r>
            <a:r>
              <a:rPr lang="en-US" sz="2000" dirty="0"/>
              <a:t> in Unix (</a:t>
            </a:r>
            <a:r>
              <a:rPr lang="en-US" b="1" dirty="0"/>
              <a:t>MADV_RANDOM, MADV_SEQUENTIAL, MADV_WILLNEED, MADV_DONTNEED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92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86800" cy="61926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</a:rPr>
              <a:t>Which page </a:t>
            </a:r>
            <a:r>
              <a:rPr lang="en-US" sz="2400" dirty="0"/>
              <a:t>in main memory should selected as victim?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Write out victim page to disk if modified (dirty bit set)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victim page is not modified (clean), just discard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</a:rPr>
              <a:t>OPT</a:t>
            </a:r>
            <a:r>
              <a:rPr lang="en-US" sz="2400" dirty="0"/>
              <a:t>: Replace page not used for longest time in future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Advantages: Guaranteed to minimize number of page faults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Disadvantages: Requires that </a:t>
            </a:r>
            <a:r>
              <a:rPr lang="en-US" sz="2000" dirty="0">
                <a:solidFill>
                  <a:srgbClr val="0070C0"/>
                </a:solidFill>
              </a:rPr>
              <a:t>OS predict the future</a:t>
            </a:r>
            <a:r>
              <a:rPr lang="en-US" sz="2000" dirty="0"/>
              <a:t>; </a:t>
            </a:r>
            <a:r>
              <a:rPr lang="en-US" sz="1800" dirty="0"/>
              <a:t>Not practical, but good for comparison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70C0"/>
                </a:solidFill>
              </a:rPr>
              <a:t>FIFO</a:t>
            </a:r>
            <a:r>
              <a:rPr lang="en-US" dirty="0"/>
              <a:t>: Replace page that has been in memory the longest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Intuition: First referenced long time ago, done with it now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Advantages: </a:t>
            </a:r>
            <a:r>
              <a:rPr lang="en-US" sz="1800" dirty="0"/>
              <a:t>Fair: All pages receive equal residency; Easy to implement (circular buffer)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Disadvantage: </a:t>
            </a:r>
            <a:r>
              <a:rPr lang="en-US" sz="2000" dirty="0">
                <a:solidFill>
                  <a:srgbClr val="0070C0"/>
                </a:solidFill>
              </a:rPr>
              <a:t>Some pages may always be needed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70C0"/>
                </a:solidFill>
              </a:rPr>
              <a:t>LRU</a:t>
            </a:r>
            <a:r>
              <a:rPr lang="en-US" dirty="0"/>
              <a:t>: Least-recently-used: Replace page not used for longest time in past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Intuition: Use past to predict the future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Advantages: </a:t>
            </a:r>
            <a:r>
              <a:rPr lang="en-US" sz="1800" dirty="0"/>
              <a:t>With locality, LRU approximates OPT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Disadvantages: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solidFill>
                  <a:srgbClr val="0070C0"/>
                </a:solidFill>
              </a:rPr>
              <a:t>Harder to implement</a:t>
            </a:r>
            <a:r>
              <a:rPr lang="en-US" sz="1800" dirty="0"/>
              <a:t>, must track which pages have been accessed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Does not handle all workloads well</a:t>
            </a:r>
          </a:p>
        </p:txBody>
      </p:sp>
    </p:spTree>
    <p:extLst>
      <p:ext uri="{BB962C8B-B14F-4D97-AF65-F5344CB8AC3E}">
        <p14:creationId xmlns:p14="http://schemas.microsoft.com/office/powerpoint/2010/main" val="1563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Page Replacement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273269" y="1101725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Calibri" panose="020F0502020204030204" pitchFamily="34" charset="0"/>
              </a:rPr>
              <a:t>Page reference string: ABCABDADBCB</a:t>
            </a:r>
          </a:p>
        </p:txBody>
      </p:sp>
      <p:grpSp>
        <p:nvGrpSpPr>
          <p:cNvPr id="205840" name="Group 16"/>
          <p:cNvGrpSpPr>
            <a:grpSpLocks/>
          </p:cNvGrpSpPr>
          <p:nvPr/>
        </p:nvGrpSpPr>
        <p:grpSpPr bwMode="auto">
          <a:xfrm>
            <a:off x="2740282" y="2625725"/>
            <a:ext cx="4343400" cy="381000"/>
            <a:chOff x="1728" y="1824"/>
            <a:chExt cx="2736" cy="240"/>
          </a:xfrm>
        </p:grpSpPr>
        <p:sp>
          <p:nvSpPr>
            <p:cNvPr id="205828" name="Rectangle 4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3" name="Rectangle 9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3045082" y="1787525"/>
            <a:ext cx="619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OPT</a:t>
            </a:r>
          </a:p>
        </p:txBody>
      </p: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4264282" y="1787525"/>
            <a:ext cx="15779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6169282" y="1787525"/>
            <a:ext cx="604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LRU</a:t>
            </a:r>
          </a:p>
        </p:txBody>
      </p:sp>
      <p:grpSp>
        <p:nvGrpSpPr>
          <p:cNvPr id="205841" name="Group 17"/>
          <p:cNvGrpSpPr>
            <a:grpSpLocks/>
          </p:cNvGrpSpPr>
          <p:nvPr/>
        </p:nvGrpSpPr>
        <p:grpSpPr bwMode="auto">
          <a:xfrm>
            <a:off x="2740282" y="3082925"/>
            <a:ext cx="4343400" cy="381000"/>
            <a:chOff x="1728" y="1824"/>
            <a:chExt cx="2736" cy="240"/>
          </a:xfrm>
        </p:grpSpPr>
        <p:sp>
          <p:nvSpPr>
            <p:cNvPr id="205842" name="Rectangle 1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3" name="Rectangle 1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4" name="Rectangle 2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5" name="Rectangle 2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6" name="Rectangle 2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7" name="Rectangle 2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8" name="Rectangle 2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9" name="Rectangle 2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0" name="Rectangle 2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2740282" y="2168525"/>
            <a:ext cx="4343400" cy="381000"/>
            <a:chOff x="1728" y="1824"/>
            <a:chExt cx="2736" cy="240"/>
          </a:xfrm>
        </p:grpSpPr>
        <p:sp>
          <p:nvSpPr>
            <p:cNvPr id="205852" name="Rectangle 2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3" name="Rectangle 2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7" name="Rectangle 3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8" name="Rectangle 3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9" name="Rectangle 3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861" name="Group 37"/>
          <p:cNvGrpSpPr>
            <a:grpSpLocks/>
          </p:cNvGrpSpPr>
          <p:nvPr/>
        </p:nvGrpSpPr>
        <p:grpSpPr bwMode="auto">
          <a:xfrm>
            <a:off x="2740282" y="3540125"/>
            <a:ext cx="4343400" cy="381000"/>
            <a:chOff x="1728" y="1824"/>
            <a:chExt cx="2736" cy="240"/>
          </a:xfrm>
        </p:grpSpPr>
        <p:sp>
          <p:nvSpPr>
            <p:cNvPr id="205862" name="Rectangle 3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3" name="Rectangle 3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4" name="Rectangle 4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5" name="Rectangle 4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6" name="Rectangle 4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7" name="Rectangle 4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8" name="Rectangle 4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9" name="Rectangle 4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0" name="Rectangle 4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871" name="Group 47"/>
          <p:cNvGrpSpPr>
            <a:grpSpLocks/>
          </p:cNvGrpSpPr>
          <p:nvPr/>
        </p:nvGrpSpPr>
        <p:grpSpPr bwMode="auto">
          <a:xfrm>
            <a:off x="2740282" y="4073525"/>
            <a:ext cx="4343400" cy="381000"/>
            <a:chOff x="1728" y="1824"/>
            <a:chExt cx="2736" cy="240"/>
          </a:xfrm>
        </p:grpSpPr>
        <p:sp>
          <p:nvSpPr>
            <p:cNvPr id="205872" name="Rectangle 4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4" name="Rectangle 5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5" name="Rectangle 5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6" name="Rectangle 5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7" name="Rectangle 5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8" name="Rectangle 5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9" name="Rectangle 5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0" name="Rectangle 5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881" name="Group 57"/>
          <p:cNvGrpSpPr>
            <a:grpSpLocks/>
          </p:cNvGrpSpPr>
          <p:nvPr/>
        </p:nvGrpSpPr>
        <p:grpSpPr bwMode="auto">
          <a:xfrm>
            <a:off x="2740282" y="4606925"/>
            <a:ext cx="4343400" cy="381000"/>
            <a:chOff x="1728" y="1824"/>
            <a:chExt cx="2736" cy="240"/>
          </a:xfrm>
        </p:grpSpPr>
        <p:sp>
          <p:nvSpPr>
            <p:cNvPr id="205882" name="Rectangle 5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3" name="Rectangle 5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4" name="Rectangle 6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5" name="Rectangle 6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6" name="Rectangle 6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7" name="Rectangle 6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8" name="Rectangle 6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9" name="Rectangle 6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0" name="Rectangle 6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891" name="Group 67"/>
          <p:cNvGrpSpPr>
            <a:grpSpLocks/>
          </p:cNvGrpSpPr>
          <p:nvPr/>
        </p:nvGrpSpPr>
        <p:grpSpPr bwMode="auto">
          <a:xfrm>
            <a:off x="2740282" y="5140325"/>
            <a:ext cx="4343400" cy="381000"/>
            <a:chOff x="1728" y="1824"/>
            <a:chExt cx="2736" cy="240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3" name="Rectangle 6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4" name="Rectangle 7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5" name="Rectangle 7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6" name="Rectangle 7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7" name="Rectangle 7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9" name="Rectangle 7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0" name="Rectangle 7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901" name="Group 77"/>
          <p:cNvGrpSpPr>
            <a:grpSpLocks/>
          </p:cNvGrpSpPr>
          <p:nvPr/>
        </p:nvGrpSpPr>
        <p:grpSpPr bwMode="auto">
          <a:xfrm>
            <a:off x="2740282" y="5673725"/>
            <a:ext cx="4343400" cy="381000"/>
            <a:chOff x="1728" y="1824"/>
            <a:chExt cx="2736" cy="240"/>
          </a:xfrm>
        </p:grpSpPr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3" name="Rectangle 7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4" name="Rectangle 8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5" name="Rectangle 8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6" name="Rectangle 8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7" name="Rectangle 8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8" name="Rectangle 8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9" name="Rectangle 8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0" name="Rectangle 8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911" name="Group 87"/>
          <p:cNvGrpSpPr>
            <a:grpSpLocks/>
          </p:cNvGrpSpPr>
          <p:nvPr/>
        </p:nvGrpSpPr>
        <p:grpSpPr bwMode="auto">
          <a:xfrm>
            <a:off x="2740282" y="6130925"/>
            <a:ext cx="4343400" cy="381000"/>
            <a:chOff x="1728" y="1824"/>
            <a:chExt cx="2736" cy="240"/>
          </a:xfrm>
        </p:grpSpPr>
        <p:sp>
          <p:nvSpPr>
            <p:cNvPr id="205912" name="Rectangle 8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3" name="Rectangle 8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4" name="Rectangle 9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5" name="Rectangle 9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6" name="Rectangle 9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7" name="Rectangle 9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8" name="Rectangle 9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9" name="Rectangle 9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20" name="Rectangle 9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978282" y="2168525"/>
            <a:ext cx="968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</a:p>
        </p:txBody>
      </p:sp>
      <p:sp>
        <p:nvSpPr>
          <p:cNvPr id="205922" name="Text Box 98"/>
          <p:cNvSpPr txBox="1">
            <a:spLocks noChangeArrowheads="1"/>
          </p:cNvSpPr>
          <p:nvPr/>
        </p:nvSpPr>
        <p:spPr bwMode="auto">
          <a:xfrm>
            <a:off x="2292607" y="3159125"/>
            <a:ext cx="3286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05923" name="Text Box 99"/>
          <p:cNvSpPr txBox="1">
            <a:spLocks noChangeArrowheads="1"/>
          </p:cNvSpPr>
          <p:nvPr/>
        </p:nvSpPr>
        <p:spPr bwMode="auto">
          <a:xfrm>
            <a:off x="2283082" y="3540125"/>
            <a:ext cx="3460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05924" name="Text Box 100"/>
          <p:cNvSpPr txBox="1">
            <a:spLocks noChangeArrowheads="1"/>
          </p:cNvSpPr>
          <p:nvPr/>
        </p:nvSpPr>
        <p:spPr bwMode="auto">
          <a:xfrm>
            <a:off x="2283082" y="4073525"/>
            <a:ext cx="3476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05925" name="Text Box 101"/>
          <p:cNvSpPr txBox="1">
            <a:spLocks noChangeArrowheads="1"/>
          </p:cNvSpPr>
          <p:nvPr/>
        </p:nvSpPr>
        <p:spPr bwMode="auto">
          <a:xfrm>
            <a:off x="2283082" y="4606925"/>
            <a:ext cx="3460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05926" name="Text Box 102"/>
          <p:cNvSpPr txBox="1">
            <a:spLocks noChangeArrowheads="1"/>
          </p:cNvSpPr>
          <p:nvPr/>
        </p:nvSpPr>
        <p:spPr bwMode="auto">
          <a:xfrm>
            <a:off x="2292607" y="5140325"/>
            <a:ext cx="3286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05927" name="Text Box 103"/>
          <p:cNvSpPr txBox="1">
            <a:spLocks noChangeArrowheads="1"/>
          </p:cNvSpPr>
          <p:nvPr/>
        </p:nvSpPr>
        <p:spPr bwMode="auto">
          <a:xfrm>
            <a:off x="2289432" y="5673725"/>
            <a:ext cx="333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5928" name="Text Box 104"/>
          <p:cNvSpPr txBox="1">
            <a:spLocks noChangeArrowheads="1"/>
          </p:cNvSpPr>
          <p:nvPr/>
        </p:nvSpPr>
        <p:spPr bwMode="auto">
          <a:xfrm>
            <a:off x="2292607" y="6099175"/>
            <a:ext cx="3286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2283082" y="2625725"/>
            <a:ext cx="3476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31282" y="1363705"/>
            <a:ext cx="4572000" cy="4837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pages</a:t>
            </a:r>
            <a:b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physical memory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78082" y="2092325"/>
            <a:ext cx="11428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 count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082" y="3463925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5, 7, 5 misses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A38B41-5841-354B-92E3-087470B14981}"/>
              </a:ext>
            </a:extLst>
          </p:cNvPr>
          <p:cNvGrpSpPr/>
          <p:nvPr/>
        </p:nvGrpSpPr>
        <p:grpSpPr>
          <a:xfrm>
            <a:off x="3864736" y="2158970"/>
            <a:ext cx="345611" cy="3873311"/>
            <a:chOff x="3864736" y="2158970"/>
            <a:chExt cx="345611" cy="3873311"/>
          </a:xfrm>
        </p:grpSpPr>
        <p:sp>
          <p:nvSpPr>
            <p:cNvPr id="110" name="Text Box 99">
              <a:extLst>
                <a:ext uri="{FF2B5EF4-FFF2-40B4-BE49-F238E27FC236}">
                  <a16:creationId xmlns:a16="http://schemas.microsoft.com/office/drawing/2014/main" id="{FB365BFF-690B-6B44-9321-1913627B2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837" y="2158970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1" name="Text Box 99">
              <a:extLst>
                <a:ext uri="{FF2B5EF4-FFF2-40B4-BE49-F238E27FC236}">
                  <a16:creationId xmlns:a16="http://schemas.microsoft.com/office/drawing/2014/main" id="{8834ADDE-4EFE-C340-826C-5D7FAD04B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736" y="3530570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2" name="Text Box 99">
              <a:extLst>
                <a:ext uri="{FF2B5EF4-FFF2-40B4-BE49-F238E27FC236}">
                  <a16:creationId xmlns:a16="http://schemas.microsoft.com/office/drawing/2014/main" id="{D3E34398-D5AC-9C43-9976-B2547CF10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837" y="5632171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78F8EA-C102-674A-9E65-7009C324F979}"/>
              </a:ext>
            </a:extLst>
          </p:cNvPr>
          <p:cNvGrpSpPr/>
          <p:nvPr/>
        </p:nvGrpSpPr>
        <p:grpSpPr>
          <a:xfrm>
            <a:off x="5477533" y="2146598"/>
            <a:ext cx="349535" cy="3874242"/>
            <a:chOff x="5477533" y="2146598"/>
            <a:chExt cx="349535" cy="3874242"/>
          </a:xfrm>
        </p:grpSpPr>
        <p:sp>
          <p:nvSpPr>
            <p:cNvPr id="113" name="Text Box 99">
              <a:extLst>
                <a:ext uri="{FF2B5EF4-FFF2-40B4-BE49-F238E27FC236}">
                  <a16:creationId xmlns:a16="http://schemas.microsoft.com/office/drawing/2014/main" id="{CC88790F-EE75-CF4A-BD76-134D965FB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997" y="2146598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4" name="Text Box 99">
              <a:extLst>
                <a:ext uri="{FF2B5EF4-FFF2-40B4-BE49-F238E27FC236}">
                  <a16:creationId xmlns:a16="http://schemas.microsoft.com/office/drawing/2014/main" id="{D508F143-CD0C-D74C-8DC1-69B22C8B1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910" y="3509793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15" name="Text Box 99">
              <a:extLst>
                <a:ext uri="{FF2B5EF4-FFF2-40B4-BE49-F238E27FC236}">
                  <a16:creationId xmlns:a16="http://schemas.microsoft.com/office/drawing/2014/main" id="{ADDD6A4D-28A4-0D4B-8BFB-0393B6300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997" y="4079845"/>
              <a:ext cx="3289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16" name="Text Box 99">
              <a:extLst>
                <a:ext uri="{FF2B5EF4-FFF2-40B4-BE49-F238E27FC236}">
                  <a16:creationId xmlns:a16="http://schemas.microsoft.com/office/drawing/2014/main" id="{8210324E-E609-5644-988E-71D06CBE1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7533" y="5121215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17" name="Text Box 99">
              <a:extLst>
                <a:ext uri="{FF2B5EF4-FFF2-40B4-BE49-F238E27FC236}">
                  <a16:creationId xmlns:a16="http://schemas.microsoft.com/office/drawing/2014/main" id="{3D18D1E1-1AD4-2A42-AB51-AF6F66E58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524" y="5620730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364C9E-B4C0-394B-B407-2A57D6D76A3B}"/>
              </a:ext>
            </a:extLst>
          </p:cNvPr>
          <p:cNvGrpSpPr/>
          <p:nvPr/>
        </p:nvGrpSpPr>
        <p:grpSpPr>
          <a:xfrm>
            <a:off x="7171266" y="2140925"/>
            <a:ext cx="1356007" cy="3880363"/>
            <a:chOff x="7171266" y="2140925"/>
            <a:chExt cx="1356007" cy="3880363"/>
          </a:xfrm>
        </p:grpSpPr>
        <p:sp>
          <p:nvSpPr>
            <p:cNvPr id="118" name="Text Box 99">
              <a:extLst>
                <a:ext uri="{FF2B5EF4-FFF2-40B4-BE49-F238E27FC236}">
                  <a16:creationId xmlns:a16="http://schemas.microsoft.com/office/drawing/2014/main" id="{8250B4F6-2748-9441-831B-E7AAFF4AA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266" y="2144025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9" name="Text Box 99">
              <a:extLst>
                <a:ext uri="{FF2B5EF4-FFF2-40B4-BE49-F238E27FC236}">
                  <a16:creationId xmlns:a16="http://schemas.microsoft.com/office/drawing/2014/main" id="{EEF3C020-94C4-D24C-AF5D-A3D408588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0110" y="2140925"/>
              <a:ext cx="8515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 B  C</a:t>
              </a:r>
            </a:p>
          </p:txBody>
        </p:sp>
        <p:sp>
          <p:nvSpPr>
            <p:cNvPr id="120" name="Text Box 99">
              <a:extLst>
                <a:ext uri="{FF2B5EF4-FFF2-40B4-BE49-F238E27FC236}">
                  <a16:creationId xmlns:a16="http://schemas.microsoft.com/office/drawing/2014/main" id="{73BE52DD-3439-3241-B7B0-30029F197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0110" y="3500619"/>
              <a:ext cx="8771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 B  D</a:t>
              </a:r>
            </a:p>
          </p:txBody>
        </p:sp>
        <p:sp>
          <p:nvSpPr>
            <p:cNvPr id="121" name="Text Box 99">
              <a:extLst>
                <a:ext uri="{FF2B5EF4-FFF2-40B4-BE49-F238E27FC236}">
                  <a16:creationId xmlns:a16="http://schemas.microsoft.com/office/drawing/2014/main" id="{93930CC5-E6DA-6546-9971-D2519C66A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4462" y="5621178"/>
              <a:ext cx="8771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  B  D</a:t>
              </a:r>
            </a:p>
          </p:txBody>
        </p:sp>
        <p:sp>
          <p:nvSpPr>
            <p:cNvPr id="122" name="Text Box 99">
              <a:extLst>
                <a:ext uri="{FF2B5EF4-FFF2-40B4-BE49-F238E27FC236}">
                  <a16:creationId xmlns:a16="http://schemas.microsoft.com/office/drawing/2014/main" id="{9E12E064-889B-5241-90A1-0DC2D3A11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266" y="3504013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3" name="Text Box 99">
              <a:extLst>
                <a:ext uri="{FF2B5EF4-FFF2-40B4-BE49-F238E27FC236}">
                  <a16:creationId xmlns:a16="http://schemas.microsoft.com/office/drawing/2014/main" id="{DB9FBA01-08C1-7F43-BFC0-94A90D5E1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2367" y="5605614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Page Replacement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273269" y="1101725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Calibri" panose="020F0502020204030204" pitchFamily="34" charset="0"/>
              </a:rPr>
              <a:t>Page reference string: ABCABDADBCB</a:t>
            </a:r>
          </a:p>
        </p:txBody>
      </p:sp>
      <p:grpSp>
        <p:nvGrpSpPr>
          <p:cNvPr id="205840" name="Group 16"/>
          <p:cNvGrpSpPr>
            <a:grpSpLocks/>
          </p:cNvGrpSpPr>
          <p:nvPr/>
        </p:nvGrpSpPr>
        <p:grpSpPr bwMode="auto">
          <a:xfrm>
            <a:off x="2740282" y="2625725"/>
            <a:ext cx="4343400" cy="381000"/>
            <a:chOff x="1728" y="1824"/>
            <a:chExt cx="2736" cy="240"/>
          </a:xfrm>
        </p:grpSpPr>
        <p:sp>
          <p:nvSpPr>
            <p:cNvPr id="205828" name="Rectangle 4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3" name="Rectangle 9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3045082" y="1787525"/>
            <a:ext cx="619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OPT</a:t>
            </a:r>
          </a:p>
        </p:txBody>
      </p: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4264282" y="1787525"/>
            <a:ext cx="15779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6169282" y="1787525"/>
            <a:ext cx="604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LRU</a:t>
            </a:r>
          </a:p>
        </p:txBody>
      </p:sp>
      <p:grpSp>
        <p:nvGrpSpPr>
          <p:cNvPr id="205841" name="Group 17"/>
          <p:cNvGrpSpPr>
            <a:grpSpLocks/>
          </p:cNvGrpSpPr>
          <p:nvPr/>
        </p:nvGrpSpPr>
        <p:grpSpPr bwMode="auto">
          <a:xfrm>
            <a:off x="2740282" y="3082925"/>
            <a:ext cx="4343400" cy="381000"/>
            <a:chOff x="1728" y="1824"/>
            <a:chExt cx="2736" cy="240"/>
          </a:xfrm>
        </p:grpSpPr>
        <p:sp>
          <p:nvSpPr>
            <p:cNvPr id="205842" name="Rectangle 1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3" name="Rectangle 1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4" name="Rectangle 2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5" name="Rectangle 2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6" name="Rectangle 2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7" name="Rectangle 2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8" name="Rectangle 2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49" name="Rectangle 2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0" name="Rectangle 2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2740282" y="2168525"/>
            <a:ext cx="4343400" cy="381000"/>
            <a:chOff x="1728" y="1824"/>
            <a:chExt cx="2736" cy="240"/>
          </a:xfrm>
        </p:grpSpPr>
        <p:sp>
          <p:nvSpPr>
            <p:cNvPr id="205852" name="Rectangle 2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3" name="Rectangle 2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7" name="Rectangle 3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8" name="Rectangle 3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59" name="Rectangle 3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861" name="Group 37"/>
          <p:cNvGrpSpPr>
            <a:grpSpLocks/>
          </p:cNvGrpSpPr>
          <p:nvPr/>
        </p:nvGrpSpPr>
        <p:grpSpPr bwMode="auto">
          <a:xfrm>
            <a:off x="2740282" y="3540125"/>
            <a:ext cx="4343400" cy="381000"/>
            <a:chOff x="1728" y="1824"/>
            <a:chExt cx="2736" cy="240"/>
          </a:xfrm>
        </p:grpSpPr>
        <p:sp>
          <p:nvSpPr>
            <p:cNvPr id="205862" name="Rectangle 3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3" name="Rectangle 3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4" name="Rectangle 4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5" name="Rectangle 4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6" name="Rectangle 4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7" name="Rectangle 4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8" name="Rectangle 4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69" name="Rectangle 4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0" name="Rectangle 4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871" name="Group 47"/>
          <p:cNvGrpSpPr>
            <a:grpSpLocks/>
          </p:cNvGrpSpPr>
          <p:nvPr/>
        </p:nvGrpSpPr>
        <p:grpSpPr bwMode="auto">
          <a:xfrm>
            <a:off x="2740282" y="4073525"/>
            <a:ext cx="4343400" cy="381000"/>
            <a:chOff x="1728" y="1824"/>
            <a:chExt cx="2736" cy="240"/>
          </a:xfrm>
        </p:grpSpPr>
        <p:sp>
          <p:nvSpPr>
            <p:cNvPr id="205872" name="Rectangle 4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4" name="Rectangle 5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5" name="Rectangle 5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6" name="Rectangle 5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7" name="Rectangle 5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8" name="Rectangle 5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79" name="Rectangle 5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0" name="Rectangle 5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881" name="Group 57"/>
          <p:cNvGrpSpPr>
            <a:grpSpLocks/>
          </p:cNvGrpSpPr>
          <p:nvPr/>
        </p:nvGrpSpPr>
        <p:grpSpPr bwMode="auto">
          <a:xfrm>
            <a:off x="2740282" y="4606925"/>
            <a:ext cx="4343400" cy="381000"/>
            <a:chOff x="1728" y="1824"/>
            <a:chExt cx="2736" cy="240"/>
          </a:xfrm>
        </p:grpSpPr>
        <p:sp>
          <p:nvSpPr>
            <p:cNvPr id="205882" name="Rectangle 5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3" name="Rectangle 5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4" name="Rectangle 6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5" name="Rectangle 6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6" name="Rectangle 6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7" name="Rectangle 6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8" name="Rectangle 6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89" name="Rectangle 6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0" name="Rectangle 6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891" name="Group 67"/>
          <p:cNvGrpSpPr>
            <a:grpSpLocks/>
          </p:cNvGrpSpPr>
          <p:nvPr/>
        </p:nvGrpSpPr>
        <p:grpSpPr bwMode="auto">
          <a:xfrm>
            <a:off x="2740282" y="5140325"/>
            <a:ext cx="4343400" cy="381000"/>
            <a:chOff x="1728" y="1824"/>
            <a:chExt cx="2736" cy="240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3" name="Rectangle 6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4" name="Rectangle 7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5" name="Rectangle 7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6" name="Rectangle 7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7" name="Rectangle 7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99" name="Rectangle 7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0" name="Rectangle 7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901" name="Group 77"/>
          <p:cNvGrpSpPr>
            <a:grpSpLocks/>
          </p:cNvGrpSpPr>
          <p:nvPr/>
        </p:nvGrpSpPr>
        <p:grpSpPr bwMode="auto">
          <a:xfrm>
            <a:off x="2740282" y="5673725"/>
            <a:ext cx="4343400" cy="381000"/>
            <a:chOff x="1728" y="1824"/>
            <a:chExt cx="2736" cy="240"/>
          </a:xfrm>
        </p:grpSpPr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3" name="Rectangle 7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4" name="Rectangle 8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5" name="Rectangle 8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6" name="Rectangle 8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7" name="Rectangle 8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8" name="Rectangle 8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09" name="Rectangle 8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0" name="Rectangle 8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911" name="Group 87"/>
          <p:cNvGrpSpPr>
            <a:grpSpLocks/>
          </p:cNvGrpSpPr>
          <p:nvPr/>
        </p:nvGrpSpPr>
        <p:grpSpPr bwMode="auto">
          <a:xfrm>
            <a:off x="2740282" y="6130925"/>
            <a:ext cx="4343400" cy="381000"/>
            <a:chOff x="1728" y="1824"/>
            <a:chExt cx="2736" cy="240"/>
          </a:xfrm>
        </p:grpSpPr>
        <p:sp>
          <p:nvSpPr>
            <p:cNvPr id="205912" name="Rectangle 88"/>
            <p:cNvSpPr>
              <a:spLocks noChangeArrowheads="1"/>
            </p:cNvSpPr>
            <p:nvPr/>
          </p:nvSpPr>
          <p:spPr bwMode="auto">
            <a:xfrm>
              <a:off x="172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3" name="Rectangle 8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4" name="Rectangle 90"/>
            <p:cNvSpPr>
              <a:spLocks noChangeArrowheads="1"/>
            </p:cNvSpPr>
            <p:nvPr/>
          </p:nvSpPr>
          <p:spPr bwMode="auto">
            <a:xfrm>
              <a:off x="2208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5" name="Rectangle 91"/>
            <p:cNvSpPr>
              <a:spLocks noChangeArrowheads="1"/>
            </p:cNvSpPr>
            <p:nvPr/>
          </p:nvSpPr>
          <p:spPr bwMode="auto">
            <a:xfrm>
              <a:off x="27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6" name="Rectangle 92"/>
            <p:cNvSpPr>
              <a:spLocks noChangeArrowheads="1"/>
            </p:cNvSpPr>
            <p:nvPr/>
          </p:nvSpPr>
          <p:spPr bwMode="auto">
            <a:xfrm>
              <a:off x="29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7" name="Rectangle 93"/>
            <p:cNvSpPr>
              <a:spLocks noChangeArrowheads="1"/>
            </p:cNvSpPr>
            <p:nvPr/>
          </p:nvSpPr>
          <p:spPr bwMode="auto">
            <a:xfrm>
              <a:off x="321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8" name="Rectangle 94"/>
            <p:cNvSpPr>
              <a:spLocks noChangeArrowheads="1"/>
            </p:cNvSpPr>
            <p:nvPr/>
          </p:nvSpPr>
          <p:spPr bwMode="auto">
            <a:xfrm>
              <a:off x="374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19" name="Rectangle 95"/>
            <p:cNvSpPr>
              <a:spLocks noChangeArrowheads="1"/>
            </p:cNvSpPr>
            <p:nvPr/>
          </p:nvSpPr>
          <p:spPr bwMode="auto">
            <a:xfrm>
              <a:off x="398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20" name="Rectangle 96"/>
            <p:cNvSpPr>
              <a:spLocks noChangeArrowheads="1"/>
            </p:cNvSpPr>
            <p:nvPr/>
          </p:nvSpPr>
          <p:spPr bwMode="auto">
            <a:xfrm>
              <a:off x="42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978282" y="2168525"/>
            <a:ext cx="968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</a:p>
        </p:txBody>
      </p:sp>
      <p:sp>
        <p:nvSpPr>
          <p:cNvPr id="205922" name="Text Box 98"/>
          <p:cNvSpPr txBox="1">
            <a:spLocks noChangeArrowheads="1"/>
          </p:cNvSpPr>
          <p:nvPr/>
        </p:nvSpPr>
        <p:spPr bwMode="auto">
          <a:xfrm>
            <a:off x="2292607" y="3159125"/>
            <a:ext cx="3286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05923" name="Text Box 99"/>
          <p:cNvSpPr txBox="1">
            <a:spLocks noChangeArrowheads="1"/>
          </p:cNvSpPr>
          <p:nvPr/>
        </p:nvSpPr>
        <p:spPr bwMode="auto">
          <a:xfrm>
            <a:off x="2283082" y="3540125"/>
            <a:ext cx="3460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05924" name="Text Box 100"/>
          <p:cNvSpPr txBox="1">
            <a:spLocks noChangeArrowheads="1"/>
          </p:cNvSpPr>
          <p:nvPr/>
        </p:nvSpPr>
        <p:spPr bwMode="auto">
          <a:xfrm>
            <a:off x="2283082" y="4073525"/>
            <a:ext cx="3476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05925" name="Text Box 101"/>
          <p:cNvSpPr txBox="1">
            <a:spLocks noChangeArrowheads="1"/>
          </p:cNvSpPr>
          <p:nvPr/>
        </p:nvSpPr>
        <p:spPr bwMode="auto">
          <a:xfrm>
            <a:off x="2283082" y="4606925"/>
            <a:ext cx="3460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05926" name="Text Box 102"/>
          <p:cNvSpPr txBox="1">
            <a:spLocks noChangeArrowheads="1"/>
          </p:cNvSpPr>
          <p:nvPr/>
        </p:nvSpPr>
        <p:spPr bwMode="auto">
          <a:xfrm>
            <a:off x="2292607" y="5140325"/>
            <a:ext cx="3286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05927" name="Text Box 103"/>
          <p:cNvSpPr txBox="1">
            <a:spLocks noChangeArrowheads="1"/>
          </p:cNvSpPr>
          <p:nvPr/>
        </p:nvSpPr>
        <p:spPr bwMode="auto">
          <a:xfrm>
            <a:off x="2289432" y="5673725"/>
            <a:ext cx="333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5928" name="Text Box 104"/>
          <p:cNvSpPr txBox="1">
            <a:spLocks noChangeArrowheads="1"/>
          </p:cNvSpPr>
          <p:nvPr/>
        </p:nvSpPr>
        <p:spPr bwMode="auto">
          <a:xfrm>
            <a:off x="2292607" y="6099175"/>
            <a:ext cx="3286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2283082" y="2625725"/>
            <a:ext cx="3476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31282" y="1363705"/>
            <a:ext cx="4572000" cy="4837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pages</a:t>
            </a:r>
            <a:b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physical memory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78082" y="2092325"/>
            <a:ext cx="11428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 count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082" y="3463925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5, 7, 5 misses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A38B41-5841-354B-92E3-087470B14981}"/>
              </a:ext>
            </a:extLst>
          </p:cNvPr>
          <p:cNvGrpSpPr/>
          <p:nvPr/>
        </p:nvGrpSpPr>
        <p:grpSpPr>
          <a:xfrm>
            <a:off x="3864736" y="2158970"/>
            <a:ext cx="345611" cy="3873311"/>
            <a:chOff x="3864736" y="2158970"/>
            <a:chExt cx="345611" cy="3873311"/>
          </a:xfrm>
        </p:grpSpPr>
        <p:sp>
          <p:nvSpPr>
            <p:cNvPr id="110" name="Text Box 99">
              <a:extLst>
                <a:ext uri="{FF2B5EF4-FFF2-40B4-BE49-F238E27FC236}">
                  <a16:creationId xmlns:a16="http://schemas.microsoft.com/office/drawing/2014/main" id="{FB365BFF-690B-6B44-9321-1913627B2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837" y="2158970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1" name="Text Box 99">
              <a:extLst>
                <a:ext uri="{FF2B5EF4-FFF2-40B4-BE49-F238E27FC236}">
                  <a16:creationId xmlns:a16="http://schemas.microsoft.com/office/drawing/2014/main" id="{8834ADDE-4EFE-C340-826C-5D7FAD04B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736" y="3530570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2" name="Text Box 99">
              <a:extLst>
                <a:ext uri="{FF2B5EF4-FFF2-40B4-BE49-F238E27FC236}">
                  <a16:creationId xmlns:a16="http://schemas.microsoft.com/office/drawing/2014/main" id="{D3E34398-D5AC-9C43-9976-B2547CF10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837" y="5632171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78F8EA-C102-674A-9E65-7009C324F979}"/>
              </a:ext>
            </a:extLst>
          </p:cNvPr>
          <p:cNvGrpSpPr/>
          <p:nvPr/>
        </p:nvGrpSpPr>
        <p:grpSpPr>
          <a:xfrm>
            <a:off x="5477533" y="2146598"/>
            <a:ext cx="349535" cy="3874242"/>
            <a:chOff x="5477533" y="2146598"/>
            <a:chExt cx="349535" cy="3874242"/>
          </a:xfrm>
        </p:grpSpPr>
        <p:sp>
          <p:nvSpPr>
            <p:cNvPr id="113" name="Text Box 99">
              <a:extLst>
                <a:ext uri="{FF2B5EF4-FFF2-40B4-BE49-F238E27FC236}">
                  <a16:creationId xmlns:a16="http://schemas.microsoft.com/office/drawing/2014/main" id="{CC88790F-EE75-CF4A-BD76-134D965FB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997" y="2146598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4" name="Text Box 99">
              <a:extLst>
                <a:ext uri="{FF2B5EF4-FFF2-40B4-BE49-F238E27FC236}">
                  <a16:creationId xmlns:a16="http://schemas.microsoft.com/office/drawing/2014/main" id="{D508F143-CD0C-D74C-8DC1-69B22C8B1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910" y="3509793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15" name="Text Box 99">
              <a:extLst>
                <a:ext uri="{FF2B5EF4-FFF2-40B4-BE49-F238E27FC236}">
                  <a16:creationId xmlns:a16="http://schemas.microsoft.com/office/drawing/2014/main" id="{ADDD6A4D-28A4-0D4B-8BFB-0393B6300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997" y="4079845"/>
              <a:ext cx="3289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16" name="Text Box 99">
              <a:extLst>
                <a:ext uri="{FF2B5EF4-FFF2-40B4-BE49-F238E27FC236}">
                  <a16:creationId xmlns:a16="http://schemas.microsoft.com/office/drawing/2014/main" id="{8210324E-E609-5644-988E-71D06CBE1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7533" y="5121215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17" name="Text Box 99">
              <a:extLst>
                <a:ext uri="{FF2B5EF4-FFF2-40B4-BE49-F238E27FC236}">
                  <a16:creationId xmlns:a16="http://schemas.microsoft.com/office/drawing/2014/main" id="{3D18D1E1-1AD4-2A42-AB51-AF6F66E58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524" y="5620730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364C9E-B4C0-394B-B407-2A57D6D76A3B}"/>
              </a:ext>
            </a:extLst>
          </p:cNvPr>
          <p:cNvGrpSpPr/>
          <p:nvPr/>
        </p:nvGrpSpPr>
        <p:grpSpPr>
          <a:xfrm>
            <a:off x="7495166" y="2221912"/>
            <a:ext cx="345611" cy="3861699"/>
            <a:chOff x="7171266" y="2144025"/>
            <a:chExt cx="345611" cy="3861699"/>
          </a:xfrm>
        </p:grpSpPr>
        <p:sp>
          <p:nvSpPr>
            <p:cNvPr id="118" name="Text Box 99">
              <a:extLst>
                <a:ext uri="{FF2B5EF4-FFF2-40B4-BE49-F238E27FC236}">
                  <a16:creationId xmlns:a16="http://schemas.microsoft.com/office/drawing/2014/main" id="{8250B4F6-2748-9441-831B-E7AAFF4AA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266" y="2144025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2" name="Text Box 99">
              <a:extLst>
                <a:ext uri="{FF2B5EF4-FFF2-40B4-BE49-F238E27FC236}">
                  <a16:creationId xmlns:a16="http://schemas.microsoft.com/office/drawing/2014/main" id="{9E12E064-889B-5241-90A1-0DC2D3A11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266" y="3504013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3" name="Text Box 99">
              <a:extLst>
                <a:ext uri="{FF2B5EF4-FFF2-40B4-BE49-F238E27FC236}">
                  <a16:creationId xmlns:a16="http://schemas.microsoft.com/office/drawing/2014/main" id="{DB9FBA01-08C1-7F43-BFC0-94A90D5E1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2367" y="5605614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126" name="Text Box 99">
            <a:extLst>
              <a:ext uri="{FF2B5EF4-FFF2-40B4-BE49-F238E27FC236}">
                <a16:creationId xmlns:a16="http://schemas.microsoft.com/office/drawing/2014/main" id="{9C0EC418-D388-4747-8A94-4F95E386F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169" y="2167860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</a:t>
            </a:r>
          </a:p>
        </p:txBody>
      </p:sp>
      <p:sp>
        <p:nvSpPr>
          <p:cNvPr id="127" name="Text Box 99">
            <a:extLst>
              <a:ext uri="{FF2B5EF4-FFF2-40B4-BE49-F238E27FC236}">
                <a16:creationId xmlns:a16="http://schemas.microsoft.com/office/drawing/2014/main" id="{5C8F0EA1-96F4-BC4C-A1A0-37A99AF44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629" y="2604710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</a:t>
            </a:r>
          </a:p>
        </p:txBody>
      </p:sp>
      <p:sp>
        <p:nvSpPr>
          <p:cNvPr id="128" name="Text Box 99">
            <a:extLst>
              <a:ext uri="{FF2B5EF4-FFF2-40B4-BE49-F238E27FC236}">
                <a16:creationId xmlns:a16="http://schemas.microsoft.com/office/drawing/2014/main" id="{1FE92BF5-8062-7948-B0CD-D4F91915E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502" y="3081232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</a:t>
            </a:r>
          </a:p>
        </p:txBody>
      </p:sp>
      <p:sp>
        <p:nvSpPr>
          <p:cNvPr id="129" name="Text Box 99">
            <a:extLst>
              <a:ext uri="{FF2B5EF4-FFF2-40B4-BE49-F238E27FC236}">
                <a16:creationId xmlns:a16="http://schemas.microsoft.com/office/drawing/2014/main" id="{246136E6-7761-6B4E-A0E4-4C046A64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556" y="3540125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D</a:t>
            </a:r>
          </a:p>
        </p:txBody>
      </p:sp>
      <p:sp>
        <p:nvSpPr>
          <p:cNvPr id="130" name="Text Box 99">
            <a:extLst>
              <a:ext uri="{FF2B5EF4-FFF2-40B4-BE49-F238E27FC236}">
                <a16:creationId xmlns:a16="http://schemas.microsoft.com/office/drawing/2014/main" id="{B2687A27-AD40-BD4C-BE8E-E997EE59C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526" y="4092515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D</a:t>
            </a:r>
          </a:p>
        </p:txBody>
      </p:sp>
      <p:sp>
        <p:nvSpPr>
          <p:cNvPr id="131" name="Text Box 99">
            <a:extLst>
              <a:ext uri="{FF2B5EF4-FFF2-40B4-BE49-F238E27FC236}">
                <a16:creationId xmlns:a16="http://schemas.microsoft.com/office/drawing/2014/main" id="{F8C201DA-0FDF-A841-9CC4-66DF29B05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556" y="5118918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D</a:t>
            </a:r>
          </a:p>
        </p:txBody>
      </p:sp>
      <p:sp>
        <p:nvSpPr>
          <p:cNvPr id="132" name="Text Box 99">
            <a:extLst>
              <a:ext uri="{FF2B5EF4-FFF2-40B4-BE49-F238E27FC236}">
                <a16:creationId xmlns:a16="http://schemas.microsoft.com/office/drawing/2014/main" id="{C1142CEA-90AD-0243-A97C-54BE7436E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87" y="5643791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B    D</a:t>
            </a:r>
          </a:p>
        </p:txBody>
      </p:sp>
      <p:sp>
        <p:nvSpPr>
          <p:cNvPr id="133" name="Text Box 99">
            <a:extLst>
              <a:ext uri="{FF2B5EF4-FFF2-40B4-BE49-F238E27FC236}">
                <a16:creationId xmlns:a16="http://schemas.microsoft.com/office/drawing/2014/main" id="{2300C75C-2EDE-024A-9A84-50CC62F6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237" y="6105495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B    D</a:t>
            </a:r>
          </a:p>
        </p:txBody>
      </p:sp>
      <p:sp>
        <p:nvSpPr>
          <p:cNvPr id="134" name="Text Box 99">
            <a:extLst>
              <a:ext uri="{FF2B5EF4-FFF2-40B4-BE49-F238E27FC236}">
                <a16:creationId xmlns:a16="http://schemas.microsoft.com/office/drawing/2014/main" id="{0FB86907-FC41-F247-83A5-D2F25E2F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556" y="4591596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D</a:t>
            </a:r>
          </a:p>
        </p:txBody>
      </p:sp>
      <p:sp>
        <p:nvSpPr>
          <p:cNvPr id="135" name="Text Box 99">
            <a:extLst>
              <a:ext uri="{FF2B5EF4-FFF2-40B4-BE49-F238E27FC236}">
                <a16:creationId xmlns:a16="http://schemas.microsoft.com/office/drawing/2014/main" id="{2E86CF47-D3CD-0C4F-8577-B056A7828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6" y="2173903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</a:t>
            </a:r>
          </a:p>
        </p:txBody>
      </p:sp>
      <p:sp>
        <p:nvSpPr>
          <p:cNvPr id="136" name="Text Box 99">
            <a:extLst>
              <a:ext uri="{FF2B5EF4-FFF2-40B4-BE49-F238E27FC236}">
                <a16:creationId xmlns:a16="http://schemas.microsoft.com/office/drawing/2014/main" id="{62769F58-E375-984A-BF2F-32AF1E392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276" y="2610753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</a:t>
            </a:r>
          </a:p>
        </p:txBody>
      </p:sp>
      <p:sp>
        <p:nvSpPr>
          <p:cNvPr id="137" name="Text Box 99">
            <a:extLst>
              <a:ext uri="{FF2B5EF4-FFF2-40B4-BE49-F238E27FC236}">
                <a16:creationId xmlns:a16="http://schemas.microsoft.com/office/drawing/2014/main" id="{852E59E6-60E3-1C4F-A180-1E209A733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149" y="3087275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C</a:t>
            </a:r>
          </a:p>
        </p:txBody>
      </p:sp>
      <p:sp>
        <p:nvSpPr>
          <p:cNvPr id="138" name="Text Box 99">
            <a:extLst>
              <a:ext uri="{FF2B5EF4-FFF2-40B4-BE49-F238E27FC236}">
                <a16:creationId xmlns:a16="http://schemas.microsoft.com/office/drawing/2014/main" id="{877AB2BB-4E84-5A46-B237-C860B6B96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203" y="3546168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 B   C</a:t>
            </a:r>
          </a:p>
        </p:txBody>
      </p:sp>
      <p:sp>
        <p:nvSpPr>
          <p:cNvPr id="139" name="Text Box 99">
            <a:extLst>
              <a:ext uri="{FF2B5EF4-FFF2-40B4-BE49-F238E27FC236}">
                <a16:creationId xmlns:a16="http://schemas.microsoft.com/office/drawing/2014/main" id="{849BBBE4-1454-C742-A6F1-E096BE77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173" y="4098558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 A   C</a:t>
            </a:r>
          </a:p>
        </p:txBody>
      </p:sp>
      <p:sp>
        <p:nvSpPr>
          <p:cNvPr id="140" name="Text Box 99">
            <a:extLst>
              <a:ext uri="{FF2B5EF4-FFF2-40B4-BE49-F238E27FC236}">
                <a16:creationId xmlns:a16="http://schemas.microsoft.com/office/drawing/2014/main" id="{F4951E4D-918A-1D46-A6F8-ADE972197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203" y="5124961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 A   B</a:t>
            </a:r>
          </a:p>
        </p:txBody>
      </p:sp>
      <p:sp>
        <p:nvSpPr>
          <p:cNvPr id="141" name="Text Box 99">
            <a:extLst>
              <a:ext uri="{FF2B5EF4-FFF2-40B4-BE49-F238E27FC236}">
                <a16:creationId xmlns:a16="http://schemas.microsoft.com/office/drawing/2014/main" id="{603984D0-AE49-4D4A-83EB-19D076D49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434" y="5649834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 C    B</a:t>
            </a:r>
          </a:p>
        </p:txBody>
      </p:sp>
      <p:sp>
        <p:nvSpPr>
          <p:cNvPr id="142" name="Text Box 99">
            <a:extLst>
              <a:ext uri="{FF2B5EF4-FFF2-40B4-BE49-F238E27FC236}">
                <a16:creationId xmlns:a16="http://schemas.microsoft.com/office/drawing/2014/main" id="{10E8B6C4-D671-3F44-8E0F-A587CAAE7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884" y="6111538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 C    B</a:t>
            </a:r>
          </a:p>
        </p:txBody>
      </p:sp>
      <p:sp>
        <p:nvSpPr>
          <p:cNvPr id="143" name="Text Box 99">
            <a:extLst>
              <a:ext uri="{FF2B5EF4-FFF2-40B4-BE49-F238E27FC236}">
                <a16:creationId xmlns:a16="http://schemas.microsoft.com/office/drawing/2014/main" id="{305DB7D3-FCE6-554B-A572-EFCC5476E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203" y="4597639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 A   C</a:t>
            </a:r>
          </a:p>
        </p:txBody>
      </p:sp>
      <p:sp>
        <p:nvSpPr>
          <p:cNvPr id="153" name="Text Box 99">
            <a:extLst>
              <a:ext uri="{FF2B5EF4-FFF2-40B4-BE49-F238E27FC236}">
                <a16:creationId xmlns:a16="http://schemas.microsoft.com/office/drawing/2014/main" id="{ADA79962-3398-3C4D-9AF9-A1E5BF02E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045" y="2167860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</a:t>
            </a:r>
          </a:p>
        </p:txBody>
      </p:sp>
      <p:sp>
        <p:nvSpPr>
          <p:cNvPr id="154" name="Text Box 99">
            <a:extLst>
              <a:ext uri="{FF2B5EF4-FFF2-40B4-BE49-F238E27FC236}">
                <a16:creationId xmlns:a16="http://schemas.microsoft.com/office/drawing/2014/main" id="{14CFAE22-59C5-9145-B56D-8990A4B75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505" y="2604710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</a:t>
            </a:r>
          </a:p>
        </p:txBody>
      </p:sp>
      <p:sp>
        <p:nvSpPr>
          <p:cNvPr id="155" name="Text Box 99">
            <a:extLst>
              <a:ext uri="{FF2B5EF4-FFF2-40B4-BE49-F238E27FC236}">
                <a16:creationId xmlns:a16="http://schemas.microsoft.com/office/drawing/2014/main" id="{E3A74795-BA83-B643-8B85-EE92D81CB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78" y="3081232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</a:t>
            </a:r>
          </a:p>
        </p:txBody>
      </p:sp>
      <p:sp>
        <p:nvSpPr>
          <p:cNvPr id="156" name="Text Box 99">
            <a:extLst>
              <a:ext uri="{FF2B5EF4-FFF2-40B4-BE49-F238E27FC236}">
                <a16:creationId xmlns:a16="http://schemas.microsoft.com/office/drawing/2014/main" id="{824F7BE3-7B4C-7347-B249-0879C2C7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432" y="3540125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D</a:t>
            </a:r>
          </a:p>
        </p:txBody>
      </p:sp>
      <p:sp>
        <p:nvSpPr>
          <p:cNvPr id="157" name="Text Box 99">
            <a:extLst>
              <a:ext uri="{FF2B5EF4-FFF2-40B4-BE49-F238E27FC236}">
                <a16:creationId xmlns:a16="http://schemas.microsoft.com/office/drawing/2014/main" id="{11A5688A-1044-3E40-B6E8-99F747874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402" y="4092515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D</a:t>
            </a:r>
          </a:p>
        </p:txBody>
      </p:sp>
      <p:sp>
        <p:nvSpPr>
          <p:cNvPr id="158" name="Text Box 99">
            <a:extLst>
              <a:ext uri="{FF2B5EF4-FFF2-40B4-BE49-F238E27FC236}">
                <a16:creationId xmlns:a16="http://schemas.microsoft.com/office/drawing/2014/main" id="{3C6C94B7-5374-A147-96FF-F987335E5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432" y="5118918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D</a:t>
            </a:r>
          </a:p>
        </p:txBody>
      </p:sp>
      <p:sp>
        <p:nvSpPr>
          <p:cNvPr id="159" name="Text Box 99">
            <a:extLst>
              <a:ext uri="{FF2B5EF4-FFF2-40B4-BE49-F238E27FC236}">
                <a16:creationId xmlns:a16="http://schemas.microsoft.com/office/drawing/2014/main" id="{592B7379-A307-8444-B2A2-D2ADF95AD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663" y="5643791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B    D</a:t>
            </a:r>
          </a:p>
        </p:txBody>
      </p:sp>
      <p:sp>
        <p:nvSpPr>
          <p:cNvPr id="160" name="Text Box 99">
            <a:extLst>
              <a:ext uri="{FF2B5EF4-FFF2-40B4-BE49-F238E27FC236}">
                <a16:creationId xmlns:a16="http://schemas.microsoft.com/office/drawing/2014/main" id="{F887073F-DCE0-8B4A-8ACE-0D2E56440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113" y="6105495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B    D</a:t>
            </a:r>
          </a:p>
        </p:txBody>
      </p:sp>
      <p:sp>
        <p:nvSpPr>
          <p:cNvPr id="161" name="Text Box 99">
            <a:extLst>
              <a:ext uri="{FF2B5EF4-FFF2-40B4-BE49-F238E27FC236}">
                <a16:creationId xmlns:a16="http://schemas.microsoft.com/office/drawing/2014/main" id="{0D0F786E-2AB3-2C44-815D-4FB562CB6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432" y="4591596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D</a:t>
            </a:r>
          </a:p>
        </p:txBody>
      </p:sp>
    </p:spTree>
    <p:extLst>
      <p:ext uri="{BB962C8B-B14F-4D97-AF65-F5344CB8AC3E}">
        <p14:creationId xmlns:p14="http://schemas.microsoft.com/office/powerpoint/2010/main" val="358462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 Comparison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15672" cy="4297363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0070C0"/>
                </a:solidFill>
              </a:rPr>
              <a:t>more physical memory</a:t>
            </a:r>
            <a:r>
              <a:rPr lang="en-US" dirty="0"/>
              <a:t>, what happens to performance?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LRU, OPT</a:t>
            </a:r>
            <a:r>
              <a:rPr lang="en-US" dirty="0"/>
              <a:t>: Add more memory, guaranteed to have </a:t>
            </a:r>
            <a:r>
              <a:rPr lang="en-US" dirty="0">
                <a:solidFill>
                  <a:srgbClr val="0070C0"/>
                </a:solidFill>
              </a:rPr>
              <a:t>fewer (or same number of) page faults</a:t>
            </a:r>
          </a:p>
          <a:p>
            <a:pPr lvl="2"/>
            <a:r>
              <a:rPr lang="en-US" dirty="0"/>
              <a:t>Smaller memory sizes are guaranteed to contain a subset of larger memory sizes</a:t>
            </a:r>
          </a:p>
          <a:p>
            <a:pPr lvl="2"/>
            <a:r>
              <a:rPr lang="en-US" dirty="0">
                <a:solidFill>
                  <a:srgbClr val="333333"/>
                </a:solidFill>
              </a:rPr>
              <a:t>Stack property: smaller cache always subset of bigger</a:t>
            </a:r>
          </a:p>
          <a:p>
            <a:pPr lvl="2"/>
            <a:endParaRPr lang="en-US" dirty="0">
              <a:solidFill>
                <a:srgbClr val="333333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FIFO</a:t>
            </a:r>
            <a:r>
              <a:rPr lang="en-US" dirty="0"/>
              <a:t>: Add more memory, usually have fewer page faults</a:t>
            </a:r>
          </a:p>
          <a:p>
            <a:pPr lvl="2"/>
            <a:r>
              <a:rPr lang="en-US" dirty="0" err="1"/>
              <a:t>Belady’s</a:t>
            </a:r>
            <a:r>
              <a:rPr lang="en-US" dirty="0"/>
              <a:t> anomaly: May actually have </a:t>
            </a:r>
            <a:r>
              <a:rPr lang="en-US" b="1" dirty="0">
                <a:solidFill>
                  <a:schemeClr val="hlink"/>
                </a:solidFill>
              </a:rPr>
              <a:t>more</a:t>
            </a:r>
            <a:r>
              <a:rPr lang="en-US" dirty="0"/>
              <a:t> page faults!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0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FIFO Performance may Decrease!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818" y="1676400"/>
            <a:ext cx="8005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access stream: ABCDABEABCDE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physical memory size: 3 pages vs. 4 pages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many misses with FIFO?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411343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pages: 9 misses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pages: 10 misses</a:t>
            </a:r>
          </a:p>
        </p:txBody>
      </p:sp>
    </p:spTree>
    <p:extLst>
      <p:ext uri="{BB962C8B-B14F-4D97-AF65-F5344CB8AC3E}">
        <p14:creationId xmlns:p14="http://schemas.microsoft.com/office/powerpoint/2010/main" val="20378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Page Replacement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273269" y="1101725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Calibri" panose="020F0502020204030204" pitchFamily="34" charset="0"/>
              </a:rPr>
              <a:t>Page reference string: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ABCDABEABCDE</a:t>
            </a:r>
            <a:endParaRPr lang="en-US" sz="2800" dirty="0">
              <a:cs typeface="Calibri" panose="020F0502020204030204" pitchFamily="34" charset="0"/>
            </a:endParaRP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740282" y="2326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121282" y="2326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502282" y="2326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4772530" y="2326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5153530" y="2326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5534530" y="2326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5919192" y="2326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3045082" y="1488067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5167067" y="1472192"/>
            <a:ext cx="15779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05842" name="Rectangle 18"/>
          <p:cNvSpPr>
            <a:spLocks noChangeArrowheads="1"/>
          </p:cNvSpPr>
          <p:nvPr/>
        </p:nvSpPr>
        <p:spPr bwMode="auto">
          <a:xfrm>
            <a:off x="2740282" y="2783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3121282" y="2783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3502282" y="2783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4772530" y="2783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46" name="Rectangle 22"/>
          <p:cNvSpPr>
            <a:spLocks noChangeArrowheads="1"/>
          </p:cNvSpPr>
          <p:nvPr/>
        </p:nvSpPr>
        <p:spPr bwMode="auto">
          <a:xfrm>
            <a:off x="5153530" y="2783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5534530" y="2783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48" name="Rectangle 24"/>
          <p:cNvSpPr>
            <a:spLocks noChangeArrowheads="1"/>
          </p:cNvSpPr>
          <p:nvPr/>
        </p:nvSpPr>
        <p:spPr bwMode="auto">
          <a:xfrm>
            <a:off x="5919192" y="2783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740282" y="1869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121282" y="1869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502282" y="1869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55" name="Rectangle 31"/>
          <p:cNvSpPr>
            <a:spLocks noChangeArrowheads="1"/>
          </p:cNvSpPr>
          <p:nvPr/>
        </p:nvSpPr>
        <p:spPr bwMode="auto">
          <a:xfrm>
            <a:off x="4772530" y="1869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56" name="Rectangle 32"/>
          <p:cNvSpPr>
            <a:spLocks noChangeArrowheads="1"/>
          </p:cNvSpPr>
          <p:nvPr/>
        </p:nvSpPr>
        <p:spPr bwMode="auto">
          <a:xfrm>
            <a:off x="5153530" y="1869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57" name="Rectangle 33"/>
          <p:cNvSpPr>
            <a:spLocks noChangeArrowheads="1"/>
          </p:cNvSpPr>
          <p:nvPr/>
        </p:nvSpPr>
        <p:spPr bwMode="auto">
          <a:xfrm>
            <a:off x="5534530" y="1869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58" name="Rectangle 34"/>
          <p:cNvSpPr>
            <a:spLocks noChangeArrowheads="1"/>
          </p:cNvSpPr>
          <p:nvPr/>
        </p:nvSpPr>
        <p:spPr bwMode="auto">
          <a:xfrm>
            <a:off x="5919192" y="1869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2740282" y="32406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63" name="Rectangle 39"/>
          <p:cNvSpPr>
            <a:spLocks noChangeArrowheads="1"/>
          </p:cNvSpPr>
          <p:nvPr/>
        </p:nvSpPr>
        <p:spPr bwMode="auto">
          <a:xfrm>
            <a:off x="3121282" y="32406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64" name="Rectangle 40"/>
          <p:cNvSpPr>
            <a:spLocks noChangeArrowheads="1"/>
          </p:cNvSpPr>
          <p:nvPr/>
        </p:nvSpPr>
        <p:spPr bwMode="auto">
          <a:xfrm>
            <a:off x="3502282" y="32406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65" name="Rectangle 41"/>
          <p:cNvSpPr>
            <a:spLocks noChangeArrowheads="1"/>
          </p:cNvSpPr>
          <p:nvPr/>
        </p:nvSpPr>
        <p:spPr bwMode="auto">
          <a:xfrm>
            <a:off x="4772530" y="32406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66" name="Rectangle 42"/>
          <p:cNvSpPr>
            <a:spLocks noChangeArrowheads="1"/>
          </p:cNvSpPr>
          <p:nvPr/>
        </p:nvSpPr>
        <p:spPr bwMode="auto">
          <a:xfrm>
            <a:off x="5153530" y="32406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67" name="Rectangle 43"/>
          <p:cNvSpPr>
            <a:spLocks noChangeArrowheads="1"/>
          </p:cNvSpPr>
          <p:nvPr/>
        </p:nvSpPr>
        <p:spPr bwMode="auto">
          <a:xfrm>
            <a:off x="5534530" y="32406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68" name="Rectangle 44"/>
          <p:cNvSpPr>
            <a:spLocks noChangeArrowheads="1"/>
          </p:cNvSpPr>
          <p:nvPr/>
        </p:nvSpPr>
        <p:spPr bwMode="auto">
          <a:xfrm>
            <a:off x="5919192" y="32406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72" name="Rectangle 48"/>
          <p:cNvSpPr>
            <a:spLocks noChangeArrowheads="1"/>
          </p:cNvSpPr>
          <p:nvPr/>
        </p:nvSpPr>
        <p:spPr bwMode="auto">
          <a:xfrm>
            <a:off x="2740282" y="3774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73" name="Rectangle 49"/>
          <p:cNvSpPr>
            <a:spLocks noChangeArrowheads="1"/>
          </p:cNvSpPr>
          <p:nvPr/>
        </p:nvSpPr>
        <p:spPr bwMode="auto">
          <a:xfrm>
            <a:off x="3121282" y="3774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74" name="Rectangle 50"/>
          <p:cNvSpPr>
            <a:spLocks noChangeArrowheads="1"/>
          </p:cNvSpPr>
          <p:nvPr/>
        </p:nvSpPr>
        <p:spPr bwMode="auto">
          <a:xfrm>
            <a:off x="3502282" y="3774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75" name="Rectangle 51"/>
          <p:cNvSpPr>
            <a:spLocks noChangeArrowheads="1"/>
          </p:cNvSpPr>
          <p:nvPr/>
        </p:nvSpPr>
        <p:spPr bwMode="auto">
          <a:xfrm>
            <a:off x="4772530" y="3774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76" name="Rectangle 52"/>
          <p:cNvSpPr>
            <a:spLocks noChangeArrowheads="1"/>
          </p:cNvSpPr>
          <p:nvPr/>
        </p:nvSpPr>
        <p:spPr bwMode="auto">
          <a:xfrm>
            <a:off x="5153530" y="3774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77" name="Rectangle 53"/>
          <p:cNvSpPr>
            <a:spLocks noChangeArrowheads="1"/>
          </p:cNvSpPr>
          <p:nvPr/>
        </p:nvSpPr>
        <p:spPr bwMode="auto">
          <a:xfrm>
            <a:off x="5534530" y="3774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78" name="Rectangle 54"/>
          <p:cNvSpPr>
            <a:spLocks noChangeArrowheads="1"/>
          </p:cNvSpPr>
          <p:nvPr/>
        </p:nvSpPr>
        <p:spPr bwMode="auto">
          <a:xfrm>
            <a:off x="5919192" y="37740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82" name="Rectangle 58"/>
          <p:cNvSpPr>
            <a:spLocks noChangeArrowheads="1"/>
          </p:cNvSpPr>
          <p:nvPr/>
        </p:nvSpPr>
        <p:spPr bwMode="auto">
          <a:xfrm>
            <a:off x="2740282" y="4307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83" name="Rectangle 59"/>
          <p:cNvSpPr>
            <a:spLocks noChangeArrowheads="1"/>
          </p:cNvSpPr>
          <p:nvPr/>
        </p:nvSpPr>
        <p:spPr bwMode="auto">
          <a:xfrm>
            <a:off x="3121282" y="4307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84" name="Rectangle 60"/>
          <p:cNvSpPr>
            <a:spLocks noChangeArrowheads="1"/>
          </p:cNvSpPr>
          <p:nvPr/>
        </p:nvSpPr>
        <p:spPr bwMode="auto">
          <a:xfrm>
            <a:off x="3502282" y="4307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85" name="Rectangle 61"/>
          <p:cNvSpPr>
            <a:spLocks noChangeArrowheads="1"/>
          </p:cNvSpPr>
          <p:nvPr/>
        </p:nvSpPr>
        <p:spPr bwMode="auto">
          <a:xfrm>
            <a:off x="4772530" y="4307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86" name="Rectangle 62"/>
          <p:cNvSpPr>
            <a:spLocks noChangeArrowheads="1"/>
          </p:cNvSpPr>
          <p:nvPr/>
        </p:nvSpPr>
        <p:spPr bwMode="auto">
          <a:xfrm>
            <a:off x="5153530" y="4307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87" name="Rectangle 63"/>
          <p:cNvSpPr>
            <a:spLocks noChangeArrowheads="1"/>
          </p:cNvSpPr>
          <p:nvPr/>
        </p:nvSpPr>
        <p:spPr bwMode="auto">
          <a:xfrm>
            <a:off x="5534530" y="4307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88" name="Rectangle 64"/>
          <p:cNvSpPr>
            <a:spLocks noChangeArrowheads="1"/>
          </p:cNvSpPr>
          <p:nvPr/>
        </p:nvSpPr>
        <p:spPr bwMode="auto">
          <a:xfrm>
            <a:off x="5919192" y="4307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92" name="Rectangle 68"/>
          <p:cNvSpPr>
            <a:spLocks noChangeArrowheads="1"/>
          </p:cNvSpPr>
          <p:nvPr/>
        </p:nvSpPr>
        <p:spPr bwMode="auto">
          <a:xfrm>
            <a:off x="2740282" y="48408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93" name="Rectangle 69"/>
          <p:cNvSpPr>
            <a:spLocks noChangeArrowheads="1"/>
          </p:cNvSpPr>
          <p:nvPr/>
        </p:nvSpPr>
        <p:spPr bwMode="auto">
          <a:xfrm>
            <a:off x="3121282" y="48408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94" name="Rectangle 70"/>
          <p:cNvSpPr>
            <a:spLocks noChangeArrowheads="1"/>
          </p:cNvSpPr>
          <p:nvPr/>
        </p:nvSpPr>
        <p:spPr bwMode="auto">
          <a:xfrm>
            <a:off x="3502282" y="48408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95" name="Rectangle 71"/>
          <p:cNvSpPr>
            <a:spLocks noChangeArrowheads="1"/>
          </p:cNvSpPr>
          <p:nvPr/>
        </p:nvSpPr>
        <p:spPr bwMode="auto">
          <a:xfrm>
            <a:off x="4772530" y="48408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96" name="Rectangle 72"/>
          <p:cNvSpPr>
            <a:spLocks noChangeArrowheads="1"/>
          </p:cNvSpPr>
          <p:nvPr/>
        </p:nvSpPr>
        <p:spPr bwMode="auto">
          <a:xfrm>
            <a:off x="5153530" y="48408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97" name="Rectangle 73"/>
          <p:cNvSpPr>
            <a:spLocks noChangeArrowheads="1"/>
          </p:cNvSpPr>
          <p:nvPr/>
        </p:nvSpPr>
        <p:spPr bwMode="auto">
          <a:xfrm>
            <a:off x="5534530" y="48408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898" name="Rectangle 74"/>
          <p:cNvSpPr>
            <a:spLocks noChangeArrowheads="1"/>
          </p:cNvSpPr>
          <p:nvPr/>
        </p:nvSpPr>
        <p:spPr bwMode="auto">
          <a:xfrm>
            <a:off x="5919192" y="48408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02" name="Rectangle 78"/>
          <p:cNvSpPr>
            <a:spLocks noChangeArrowheads="1"/>
          </p:cNvSpPr>
          <p:nvPr/>
        </p:nvSpPr>
        <p:spPr bwMode="auto">
          <a:xfrm>
            <a:off x="2740282" y="5374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03" name="Rectangle 79"/>
          <p:cNvSpPr>
            <a:spLocks noChangeArrowheads="1"/>
          </p:cNvSpPr>
          <p:nvPr/>
        </p:nvSpPr>
        <p:spPr bwMode="auto">
          <a:xfrm>
            <a:off x="3121282" y="5374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04" name="Rectangle 80"/>
          <p:cNvSpPr>
            <a:spLocks noChangeArrowheads="1"/>
          </p:cNvSpPr>
          <p:nvPr/>
        </p:nvSpPr>
        <p:spPr bwMode="auto">
          <a:xfrm>
            <a:off x="3502282" y="5374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05" name="Rectangle 81"/>
          <p:cNvSpPr>
            <a:spLocks noChangeArrowheads="1"/>
          </p:cNvSpPr>
          <p:nvPr/>
        </p:nvSpPr>
        <p:spPr bwMode="auto">
          <a:xfrm>
            <a:off x="4772530" y="5374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06" name="Rectangle 82"/>
          <p:cNvSpPr>
            <a:spLocks noChangeArrowheads="1"/>
          </p:cNvSpPr>
          <p:nvPr/>
        </p:nvSpPr>
        <p:spPr bwMode="auto">
          <a:xfrm>
            <a:off x="5153530" y="5374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07" name="Rectangle 83"/>
          <p:cNvSpPr>
            <a:spLocks noChangeArrowheads="1"/>
          </p:cNvSpPr>
          <p:nvPr/>
        </p:nvSpPr>
        <p:spPr bwMode="auto">
          <a:xfrm>
            <a:off x="5534530" y="5374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08" name="Rectangle 84"/>
          <p:cNvSpPr>
            <a:spLocks noChangeArrowheads="1"/>
          </p:cNvSpPr>
          <p:nvPr/>
        </p:nvSpPr>
        <p:spPr bwMode="auto">
          <a:xfrm>
            <a:off x="5919192" y="53742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12" name="Rectangle 88"/>
          <p:cNvSpPr>
            <a:spLocks noChangeArrowheads="1"/>
          </p:cNvSpPr>
          <p:nvPr/>
        </p:nvSpPr>
        <p:spPr bwMode="auto">
          <a:xfrm>
            <a:off x="2740282" y="5831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13" name="Rectangle 89"/>
          <p:cNvSpPr>
            <a:spLocks noChangeArrowheads="1"/>
          </p:cNvSpPr>
          <p:nvPr/>
        </p:nvSpPr>
        <p:spPr bwMode="auto">
          <a:xfrm>
            <a:off x="3121282" y="5831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14" name="Rectangle 90"/>
          <p:cNvSpPr>
            <a:spLocks noChangeArrowheads="1"/>
          </p:cNvSpPr>
          <p:nvPr/>
        </p:nvSpPr>
        <p:spPr bwMode="auto">
          <a:xfrm>
            <a:off x="3502282" y="5831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15" name="Rectangle 91"/>
          <p:cNvSpPr>
            <a:spLocks noChangeArrowheads="1"/>
          </p:cNvSpPr>
          <p:nvPr/>
        </p:nvSpPr>
        <p:spPr bwMode="auto">
          <a:xfrm>
            <a:off x="4772530" y="5831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16" name="Rectangle 92"/>
          <p:cNvSpPr>
            <a:spLocks noChangeArrowheads="1"/>
          </p:cNvSpPr>
          <p:nvPr/>
        </p:nvSpPr>
        <p:spPr bwMode="auto">
          <a:xfrm>
            <a:off x="5153530" y="5831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17" name="Rectangle 93"/>
          <p:cNvSpPr>
            <a:spLocks noChangeArrowheads="1"/>
          </p:cNvSpPr>
          <p:nvPr/>
        </p:nvSpPr>
        <p:spPr bwMode="auto">
          <a:xfrm>
            <a:off x="5534530" y="5831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18" name="Rectangle 94"/>
          <p:cNvSpPr>
            <a:spLocks noChangeArrowheads="1"/>
          </p:cNvSpPr>
          <p:nvPr/>
        </p:nvSpPr>
        <p:spPr bwMode="auto">
          <a:xfrm>
            <a:off x="5919192" y="583146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978282" y="1869067"/>
            <a:ext cx="968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</a:p>
        </p:txBody>
      </p:sp>
      <p:sp>
        <p:nvSpPr>
          <p:cNvPr id="205922" name="Text Box 98"/>
          <p:cNvSpPr txBox="1">
            <a:spLocks noChangeArrowheads="1"/>
          </p:cNvSpPr>
          <p:nvPr/>
        </p:nvSpPr>
        <p:spPr bwMode="auto">
          <a:xfrm>
            <a:off x="2292390" y="2822683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05923" name="Text Box 99"/>
          <p:cNvSpPr txBox="1">
            <a:spLocks noChangeArrowheads="1"/>
          </p:cNvSpPr>
          <p:nvPr/>
        </p:nvSpPr>
        <p:spPr bwMode="auto">
          <a:xfrm>
            <a:off x="2283082" y="3240667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05924" name="Text Box 100"/>
          <p:cNvSpPr txBox="1">
            <a:spLocks noChangeArrowheads="1"/>
          </p:cNvSpPr>
          <p:nvPr/>
        </p:nvSpPr>
        <p:spPr bwMode="auto">
          <a:xfrm>
            <a:off x="2283082" y="3774067"/>
            <a:ext cx="309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05925" name="Text Box 101"/>
          <p:cNvSpPr txBox="1">
            <a:spLocks noChangeArrowheads="1"/>
          </p:cNvSpPr>
          <p:nvPr/>
        </p:nvSpPr>
        <p:spPr bwMode="auto">
          <a:xfrm>
            <a:off x="2283082" y="4307467"/>
            <a:ext cx="3460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05926" name="Text Box 102"/>
          <p:cNvSpPr txBox="1">
            <a:spLocks noChangeArrowheads="1"/>
          </p:cNvSpPr>
          <p:nvPr/>
        </p:nvSpPr>
        <p:spPr bwMode="auto">
          <a:xfrm>
            <a:off x="2292607" y="4840867"/>
            <a:ext cx="3286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05927" name="Text Box 103"/>
          <p:cNvSpPr txBox="1">
            <a:spLocks noChangeArrowheads="1"/>
          </p:cNvSpPr>
          <p:nvPr/>
        </p:nvSpPr>
        <p:spPr bwMode="auto">
          <a:xfrm>
            <a:off x="2289432" y="5374267"/>
            <a:ext cx="333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5928" name="Text Box 104"/>
          <p:cNvSpPr txBox="1">
            <a:spLocks noChangeArrowheads="1"/>
          </p:cNvSpPr>
          <p:nvPr/>
        </p:nvSpPr>
        <p:spPr bwMode="auto">
          <a:xfrm>
            <a:off x="2292607" y="5799717"/>
            <a:ext cx="346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2283082" y="2326267"/>
            <a:ext cx="3476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31282" y="1363705"/>
            <a:ext cx="4572000" cy="4837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pages</a:t>
            </a:r>
            <a:b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physical memory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78082" y="2092325"/>
            <a:ext cx="11428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 count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082" y="3463925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5, 7, 5 misses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A38B41-5841-354B-92E3-087470B14981}"/>
              </a:ext>
            </a:extLst>
          </p:cNvPr>
          <p:cNvGrpSpPr/>
          <p:nvPr/>
        </p:nvGrpSpPr>
        <p:grpSpPr>
          <a:xfrm>
            <a:off x="3895837" y="1859512"/>
            <a:ext cx="352723" cy="3873311"/>
            <a:chOff x="3895837" y="2158970"/>
            <a:chExt cx="352723" cy="3873311"/>
          </a:xfrm>
        </p:grpSpPr>
        <p:sp>
          <p:nvSpPr>
            <p:cNvPr id="110" name="Text Box 99">
              <a:extLst>
                <a:ext uri="{FF2B5EF4-FFF2-40B4-BE49-F238E27FC236}">
                  <a16:creationId xmlns:a16="http://schemas.microsoft.com/office/drawing/2014/main" id="{FB365BFF-690B-6B44-9321-1913627B2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837" y="2158970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1" name="Text Box 99">
              <a:extLst>
                <a:ext uri="{FF2B5EF4-FFF2-40B4-BE49-F238E27FC236}">
                  <a16:creationId xmlns:a16="http://schemas.microsoft.com/office/drawing/2014/main" id="{8834ADDE-4EFE-C340-826C-5D7FAD04B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638" y="3540125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12" name="Text Box 99">
              <a:extLst>
                <a:ext uri="{FF2B5EF4-FFF2-40B4-BE49-F238E27FC236}">
                  <a16:creationId xmlns:a16="http://schemas.microsoft.com/office/drawing/2014/main" id="{D3E34398-D5AC-9C43-9976-B2547CF10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837" y="5632171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78F8EA-C102-674A-9E65-7009C324F979}"/>
              </a:ext>
            </a:extLst>
          </p:cNvPr>
          <p:cNvGrpSpPr/>
          <p:nvPr/>
        </p:nvGrpSpPr>
        <p:grpSpPr>
          <a:xfrm>
            <a:off x="6548119" y="2382368"/>
            <a:ext cx="349535" cy="3874242"/>
            <a:chOff x="5477533" y="2146598"/>
            <a:chExt cx="349535" cy="3874242"/>
          </a:xfrm>
        </p:grpSpPr>
        <p:sp>
          <p:nvSpPr>
            <p:cNvPr id="113" name="Text Box 99">
              <a:extLst>
                <a:ext uri="{FF2B5EF4-FFF2-40B4-BE49-F238E27FC236}">
                  <a16:creationId xmlns:a16="http://schemas.microsoft.com/office/drawing/2014/main" id="{CC88790F-EE75-CF4A-BD76-134D965FB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997" y="2146598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14" name="Text Box 99">
              <a:extLst>
                <a:ext uri="{FF2B5EF4-FFF2-40B4-BE49-F238E27FC236}">
                  <a16:creationId xmlns:a16="http://schemas.microsoft.com/office/drawing/2014/main" id="{D508F143-CD0C-D74C-8DC1-69B22C8B1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910" y="3509793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15" name="Text Box 99">
              <a:extLst>
                <a:ext uri="{FF2B5EF4-FFF2-40B4-BE49-F238E27FC236}">
                  <a16:creationId xmlns:a16="http://schemas.microsoft.com/office/drawing/2014/main" id="{ADDD6A4D-28A4-0D4B-8BFB-0393B6300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997" y="4079845"/>
              <a:ext cx="3289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16" name="Text Box 99">
              <a:extLst>
                <a:ext uri="{FF2B5EF4-FFF2-40B4-BE49-F238E27FC236}">
                  <a16:creationId xmlns:a16="http://schemas.microsoft.com/office/drawing/2014/main" id="{8210324E-E609-5644-988E-71D06CBE1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7533" y="5121215"/>
              <a:ext cx="3465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17" name="Text Box 99">
              <a:extLst>
                <a:ext uri="{FF2B5EF4-FFF2-40B4-BE49-F238E27FC236}">
                  <a16:creationId xmlns:a16="http://schemas.microsoft.com/office/drawing/2014/main" id="{3D18D1E1-1AD4-2A42-AB51-AF6F66E58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524" y="5620730"/>
              <a:ext cx="3097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</p:grpSp>
      <p:sp>
        <p:nvSpPr>
          <p:cNvPr id="126" name="Text Box 99">
            <a:extLst>
              <a:ext uri="{FF2B5EF4-FFF2-40B4-BE49-F238E27FC236}">
                <a16:creationId xmlns:a16="http://schemas.microsoft.com/office/drawing/2014/main" id="{9C0EC418-D388-4747-8A94-4F95E386F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169" y="1868402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</a:t>
            </a:r>
          </a:p>
        </p:txBody>
      </p:sp>
      <p:sp>
        <p:nvSpPr>
          <p:cNvPr id="127" name="Text Box 99">
            <a:extLst>
              <a:ext uri="{FF2B5EF4-FFF2-40B4-BE49-F238E27FC236}">
                <a16:creationId xmlns:a16="http://schemas.microsoft.com/office/drawing/2014/main" id="{5C8F0EA1-96F4-BC4C-A1A0-37A99AF44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629" y="2305252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   C    D</a:t>
            </a:r>
          </a:p>
        </p:txBody>
      </p:sp>
      <p:sp>
        <p:nvSpPr>
          <p:cNvPr id="128" name="Text Box 99">
            <a:extLst>
              <a:ext uri="{FF2B5EF4-FFF2-40B4-BE49-F238E27FC236}">
                <a16:creationId xmlns:a16="http://schemas.microsoft.com/office/drawing/2014/main" id="{1FE92BF5-8062-7948-B0CD-D4F91915E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501" y="2781774"/>
            <a:ext cx="1267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D    A</a:t>
            </a:r>
          </a:p>
        </p:txBody>
      </p:sp>
      <p:sp>
        <p:nvSpPr>
          <p:cNvPr id="129" name="Text Box 99">
            <a:extLst>
              <a:ext uri="{FF2B5EF4-FFF2-40B4-BE49-F238E27FC236}">
                <a16:creationId xmlns:a16="http://schemas.microsoft.com/office/drawing/2014/main" id="{246136E6-7761-6B4E-A0E4-4C046A64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556" y="3240667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 A   B</a:t>
            </a:r>
          </a:p>
        </p:txBody>
      </p:sp>
      <p:sp>
        <p:nvSpPr>
          <p:cNvPr id="130" name="Text Box 99">
            <a:extLst>
              <a:ext uri="{FF2B5EF4-FFF2-40B4-BE49-F238E27FC236}">
                <a16:creationId xmlns:a16="http://schemas.microsoft.com/office/drawing/2014/main" id="{B2687A27-AD40-BD4C-BE8E-E997EE59C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526" y="3793057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E</a:t>
            </a:r>
          </a:p>
        </p:txBody>
      </p:sp>
      <p:sp>
        <p:nvSpPr>
          <p:cNvPr id="131" name="Text Box 99">
            <a:extLst>
              <a:ext uri="{FF2B5EF4-FFF2-40B4-BE49-F238E27FC236}">
                <a16:creationId xmlns:a16="http://schemas.microsoft.com/office/drawing/2014/main" id="{F8C201DA-0FDF-A841-9CC4-66DF29B05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556" y="4819460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E</a:t>
            </a:r>
          </a:p>
        </p:txBody>
      </p:sp>
      <p:sp>
        <p:nvSpPr>
          <p:cNvPr id="132" name="Text Box 99">
            <a:extLst>
              <a:ext uri="{FF2B5EF4-FFF2-40B4-BE49-F238E27FC236}">
                <a16:creationId xmlns:a16="http://schemas.microsoft.com/office/drawing/2014/main" id="{C1142CEA-90AD-0243-A97C-54BE7436E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87" y="5344333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   E    C</a:t>
            </a:r>
          </a:p>
        </p:txBody>
      </p:sp>
      <p:sp>
        <p:nvSpPr>
          <p:cNvPr id="133" name="Text Box 99">
            <a:extLst>
              <a:ext uri="{FF2B5EF4-FFF2-40B4-BE49-F238E27FC236}">
                <a16:creationId xmlns:a16="http://schemas.microsoft.com/office/drawing/2014/main" id="{2300C75C-2EDE-024A-9A84-50CC62F6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237" y="5806037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   C    D</a:t>
            </a:r>
          </a:p>
        </p:txBody>
      </p:sp>
      <p:sp>
        <p:nvSpPr>
          <p:cNvPr id="134" name="Text Box 99">
            <a:extLst>
              <a:ext uri="{FF2B5EF4-FFF2-40B4-BE49-F238E27FC236}">
                <a16:creationId xmlns:a16="http://schemas.microsoft.com/office/drawing/2014/main" id="{0FB86907-FC41-F247-83A5-D2F25E2F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556" y="4292138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E</a:t>
            </a:r>
          </a:p>
        </p:txBody>
      </p:sp>
      <p:sp>
        <p:nvSpPr>
          <p:cNvPr id="135" name="Text Box 99">
            <a:extLst>
              <a:ext uri="{FF2B5EF4-FFF2-40B4-BE49-F238E27FC236}">
                <a16:creationId xmlns:a16="http://schemas.microsoft.com/office/drawing/2014/main" id="{2E86CF47-D3CD-0C4F-8577-B056A7828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863" y="1874445"/>
            <a:ext cx="1500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</a:t>
            </a:r>
          </a:p>
        </p:txBody>
      </p:sp>
      <p:sp>
        <p:nvSpPr>
          <p:cNvPr id="136" name="Text Box 99">
            <a:extLst>
              <a:ext uri="{FF2B5EF4-FFF2-40B4-BE49-F238E27FC236}">
                <a16:creationId xmlns:a16="http://schemas.microsoft.com/office/drawing/2014/main" id="{62769F58-E375-984A-BF2F-32AF1E392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324" y="2311295"/>
            <a:ext cx="1513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    D</a:t>
            </a:r>
          </a:p>
        </p:txBody>
      </p:sp>
      <p:sp>
        <p:nvSpPr>
          <p:cNvPr id="137" name="Text Box 99">
            <a:extLst>
              <a:ext uri="{FF2B5EF4-FFF2-40B4-BE49-F238E27FC236}">
                <a16:creationId xmlns:a16="http://schemas.microsoft.com/office/drawing/2014/main" id="{852E59E6-60E3-1C4F-A180-1E209A733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196" y="2787817"/>
            <a:ext cx="17022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C     D</a:t>
            </a:r>
          </a:p>
        </p:txBody>
      </p:sp>
      <p:sp>
        <p:nvSpPr>
          <p:cNvPr id="138" name="Text Box 99">
            <a:extLst>
              <a:ext uri="{FF2B5EF4-FFF2-40B4-BE49-F238E27FC236}">
                <a16:creationId xmlns:a16="http://schemas.microsoft.com/office/drawing/2014/main" id="{877AB2BB-4E84-5A46-B237-C860B6B96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250" y="3246710"/>
            <a:ext cx="15006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C     D</a:t>
            </a:r>
          </a:p>
        </p:txBody>
      </p:sp>
      <p:sp>
        <p:nvSpPr>
          <p:cNvPr id="139" name="Text Box 99">
            <a:extLst>
              <a:ext uri="{FF2B5EF4-FFF2-40B4-BE49-F238E27FC236}">
                <a16:creationId xmlns:a16="http://schemas.microsoft.com/office/drawing/2014/main" id="{849BBBE4-1454-C742-A6F1-E096BE77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220" y="3799100"/>
            <a:ext cx="14801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   C   D     E</a:t>
            </a:r>
          </a:p>
        </p:txBody>
      </p:sp>
      <p:sp>
        <p:nvSpPr>
          <p:cNvPr id="141" name="Text Box 99">
            <a:extLst>
              <a:ext uri="{FF2B5EF4-FFF2-40B4-BE49-F238E27FC236}">
                <a16:creationId xmlns:a16="http://schemas.microsoft.com/office/drawing/2014/main" id="{603984D0-AE49-4D4A-83EB-19D076D49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482" y="5350376"/>
            <a:ext cx="163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   A    B    C</a:t>
            </a:r>
          </a:p>
        </p:txBody>
      </p:sp>
      <p:sp>
        <p:nvSpPr>
          <p:cNvPr id="142" name="Text Box 99">
            <a:extLst>
              <a:ext uri="{FF2B5EF4-FFF2-40B4-BE49-F238E27FC236}">
                <a16:creationId xmlns:a16="http://schemas.microsoft.com/office/drawing/2014/main" id="{10E8B6C4-D671-3F44-8E0F-A587CAAE7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932" y="5812080"/>
            <a:ext cx="1522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B    C    D</a:t>
            </a:r>
          </a:p>
        </p:txBody>
      </p:sp>
      <p:sp>
        <p:nvSpPr>
          <p:cNvPr id="150" name="Rectangle 88">
            <a:extLst>
              <a:ext uri="{FF2B5EF4-FFF2-40B4-BE49-F238E27FC236}">
                <a16:creationId xmlns:a16="http://schemas.microsoft.com/office/drawing/2014/main" id="{AFC94242-5550-BC49-AA74-4AAEF54DA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282" y="628836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89">
            <a:extLst>
              <a:ext uri="{FF2B5EF4-FFF2-40B4-BE49-F238E27FC236}">
                <a16:creationId xmlns:a16="http://schemas.microsoft.com/office/drawing/2014/main" id="{0E068097-0D4D-F146-A570-431434EF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282" y="628836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90">
            <a:extLst>
              <a:ext uri="{FF2B5EF4-FFF2-40B4-BE49-F238E27FC236}">
                <a16:creationId xmlns:a16="http://schemas.microsoft.com/office/drawing/2014/main" id="{2CCD7CC3-BFBB-514E-B296-A8BB956BD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282" y="628836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Rectangle 91">
            <a:extLst>
              <a:ext uri="{FF2B5EF4-FFF2-40B4-BE49-F238E27FC236}">
                <a16:creationId xmlns:a16="http://schemas.microsoft.com/office/drawing/2014/main" id="{625F38DA-EB42-0846-AAF4-D25656391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530" y="628836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Rectangle 92">
            <a:extLst>
              <a:ext uri="{FF2B5EF4-FFF2-40B4-BE49-F238E27FC236}">
                <a16:creationId xmlns:a16="http://schemas.microsoft.com/office/drawing/2014/main" id="{9CD2BEB9-9A9A-3E4E-84DD-757D64C7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530" y="628836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Rectangle 93">
            <a:extLst>
              <a:ext uri="{FF2B5EF4-FFF2-40B4-BE49-F238E27FC236}">
                <a16:creationId xmlns:a16="http://schemas.microsoft.com/office/drawing/2014/main" id="{A7296691-B082-2E44-8AC8-B1EC52DBA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530" y="628836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94">
            <a:extLst>
              <a:ext uri="{FF2B5EF4-FFF2-40B4-BE49-F238E27FC236}">
                <a16:creationId xmlns:a16="http://schemas.microsoft.com/office/drawing/2014/main" id="{01E68101-4D8B-D949-BD6F-9FB6A3E1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192" y="628836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Text Box 104">
            <a:extLst>
              <a:ext uri="{FF2B5EF4-FFF2-40B4-BE49-F238E27FC236}">
                <a16:creationId xmlns:a16="http://schemas.microsoft.com/office/drawing/2014/main" id="{BFB0C5AC-02EF-A641-96DB-CE8BF8FCE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607" y="6256610"/>
            <a:ext cx="309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67" name="Text Box 99">
            <a:extLst>
              <a:ext uri="{FF2B5EF4-FFF2-40B4-BE49-F238E27FC236}">
                <a16:creationId xmlns:a16="http://schemas.microsoft.com/office/drawing/2014/main" id="{8CA67C57-E15A-CB45-8E51-E0721B001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237" y="6262930"/>
            <a:ext cx="1081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   C    D</a:t>
            </a:r>
          </a:p>
        </p:txBody>
      </p:sp>
      <p:sp>
        <p:nvSpPr>
          <p:cNvPr id="168" name="Text Box 99">
            <a:extLst>
              <a:ext uri="{FF2B5EF4-FFF2-40B4-BE49-F238E27FC236}">
                <a16:creationId xmlns:a16="http://schemas.microsoft.com/office/drawing/2014/main" id="{E9676AA8-48C2-E94B-92AB-C34E9B226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932" y="6268973"/>
            <a:ext cx="1522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   C    D    E</a:t>
            </a:r>
          </a:p>
        </p:txBody>
      </p:sp>
      <p:sp>
        <p:nvSpPr>
          <p:cNvPr id="169" name="Text Box 99">
            <a:extLst>
              <a:ext uri="{FF2B5EF4-FFF2-40B4-BE49-F238E27FC236}">
                <a16:creationId xmlns:a16="http://schemas.microsoft.com/office/drawing/2014/main" id="{F7672A97-25F2-DB4E-9D2C-676149F3A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13" y="2332587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0" name="Text Box 99">
            <a:extLst>
              <a:ext uri="{FF2B5EF4-FFF2-40B4-BE49-F238E27FC236}">
                <a16:creationId xmlns:a16="http://schemas.microsoft.com/office/drawing/2014/main" id="{169DF3C8-E374-9949-BD45-09DCD6B69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233" y="2773912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1" name="Text Box 99">
            <a:extLst>
              <a:ext uri="{FF2B5EF4-FFF2-40B4-BE49-F238E27FC236}">
                <a16:creationId xmlns:a16="http://schemas.microsoft.com/office/drawing/2014/main" id="{CD4DDBC7-EC88-874F-8181-7A9AD1DE3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234" y="3785729"/>
            <a:ext cx="346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2" name="Text Box 99">
            <a:extLst>
              <a:ext uri="{FF2B5EF4-FFF2-40B4-BE49-F238E27FC236}">
                <a16:creationId xmlns:a16="http://schemas.microsoft.com/office/drawing/2014/main" id="{B9943947-91CD-BE49-BF9E-DF0588E6E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732" y="5831467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4" name="Text Box 99">
            <a:extLst>
              <a:ext uri="{FF2B5EF4-FFF2-40B4-BE49-F238E27FC236}">
                <a16:creationId xmlns:a16="http://schemas.microsoft.com/office/drawing/2014/main" id="{D0AF2AA7-F13C-FA4E-ABDF-86411127A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553" y="4294346"/>
            <a:ext cx="14801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D   E     A</a:t>
            </a:r>
          </a:p>
        </p:txBody>
      </p:sp>
      <p:sp>
        <p:nvSpPr>
          <p:cNvPr id="175" name="Text Box 99">
            <a:extLst>
              <a:ext uri="{FF2B5EF4-FFF2-40B4-BE49-F238E27FC236}">
                <a16:creationId xmlns:a16="http://schemas.microsoft.com/office/drawing/2014/main" id="{3DBCA641-8385-3444-BAD9-60E13BED6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87" y="4831312"/>
            <a:ext cx="14801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E     A    B</a:t>
            </a:r>
          </a:p>
        </p:txBody>
      </p:sp>
      <p:sp>
        <p:nvSpPr>
          <p:cNvPr id="176" name="Text Box 99">
            <a:extLst>
              <a:ext uri="{FF2B5EF4-FFF2-40B4-BE49-F238E27FC236}">
                <a16:creationId xmlns:a16="http://schemas.microsoft.com/office/drawing/2014/main" id="{BACCAA49-6CD1-8345-9E78-BC8AD3D76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949" y="4810795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7" name="Text Box 99">
            <a:extLst>
              <a:ext uri="{FF2B5EF4-FFF2-40B4-BE49-F238E27FC236}">
                <a16:creationId xmlns:a16="http://schemas.microsoft.com/office/drawing/2014/main" id="{1E52C8ED-6704-5E4A-91D1-83D87A7F1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130" y="6283933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9470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2753"/>
            <a:ext cx="8686800" cy="1283167"/>
          </a:xfrm>
        </p:spPr>
        <p:txBody>
          <a:bodyPr/>
          <a:lstStyle/>
          <a:p>
            <a:r>
              <a:rPr lang="en-US" dirty="0"/>
              <a:t>Problems with LRU-based Replacement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865440"/>
          </a:xfrm>
        </p:spPr>
        <p:txBody>
          <a:bodyPr>
            <a:normAutofit/>
          </a:bodyPr>
          <a:lstStyle/>
          <a:p>
            <a:r>
              <a:rPr lang="en-US" sz="2400" dirty="0"/>
              <a:t>LRU does not consider </a:t>
            </a:r>
            <a:r>
              <a:rPr lang="en-US" sz="2400" dirty="0">
                <a:solidFill>
                  <a:srgbClr val="0070C0"/>
                </a:solidFill>
              </a:rPr>
              <a:t>frequency of accesses</a:t>
            </a:r>
          </a:p>
          <a:p>
            <a:pPr lvl="1"/>
            <a:r>
              <a:rPr lang="en-US" sz="2000" dirty="0"/>
              <a:t>Is a page accessed </a:t>
            </a:r>
            <a:r>
              <a:rPr lang="en-US" sz="2000" b="1" dirty="0">
                <a:solidFill>
                  <a:srgbClr val="0070C0"/>
                </a:solidFill>
              </a:rPr>
              <a:t>once</a:t>
            </a:r>
            <a:r>
              <a:rPr lang="en-US" sz="2000" dirty="0"/>
              <a:t> in the past equal to </a:t>
            </a:r>
            <a:r>
              <a:rPr lang="en-US" sz="2000" dirty="0">
                <a:solidFill>
                  <a:srgbClr val="0070C0"/>
                </a:solidFill>
              </a:rPr>
              <a:t>one accessed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 times</a:t>
            </a:r>
            <a:r>
              <a:rPr lang="en-US" sz="2000" dirty="0"/>
              <a:t>?</a:t>
            </a:r>
          </a:p>
          <a:p>
            <a:pPr lvl="1"/>
            <a:r>
              <a:rPr lang="en-US" dirty="0"/>
              <a:t>Common workload problem: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Scan</a:t>
            </a:r>
            <a:r>
              <a:rPr lang="en-US" sz="1800" dirty="0"/>
              <a:t> (sequential read, never used again) one large data region </a:t>
            </a:r>
            <a:r>
              <a:rPr lang="en-US" sz="1800" dirty="0">
                <a:solidFill>
                  <a:srgbClr val="0070C0"/>
                </a:solidFill>
              </a:rPr>
              <a:t>flushes memory 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70C0"/>
                </a:solidFill>
              </a:rPr>
              <a:t>Track frequency </a:t>
            </a:r>
            <a:r>
              <a:rPr lang="en-US" dirty="0"/>
              <a:t>of accesses to page</a:t>
            </a:r>
            <a:endParaRPr lang="en-US" sz="2400" dirty="0"/>
          </a:p>
          <a:p>
            <a:r>
              <a:rPr lang="en-US" sz="2400" dirty="0"/>
              <a:t>Pure </a:t>
            </a:r>
            <a:r>
              <a:rPr lang="en-US" sz="2400" dirty="0">
                <a:solidFill>
                  <a:srgbClr val="0070C0"/>
                </a:solidFill>
              </a:rPr>
              <a:t>LFU (Least-frequently-used)</a:t>
            </a:r>
            <a:r>
              <a:rPr lang="en-US" sz="2400" dirty="0"/>
              <a:t> replacement</a:t>
            </a:r>
          </a:p>
          <a:p>
            <a:pPr lvl="1"/>
            <a:r>
              <a:rPr lang="en-US" sz="2000" dirty="0"/>
              <a:t>Problem: </a:t>
            </a:r>
            <a:endParaRPr lang="en-US" dirty="0"/>
          </a:p>
          <a:p>
            <a:pPr lvl="2"/>
            <a:r>
              <a:rPr lang="en-US" dirty="0"/>
              <a:t>LFU can </a:t>
            </a:r>
            <a:r>
              <a:rPr lang="en-US" dirty="0">
                <a:solidFill>
                  <a:srgbClr val="0070C0"/>
                </a:solidFill>
              </a:rPr>
              <a:t>never forget </a:t>
            </a:r>
            <a:r>
              <a:rPr lang="en-US" dirty="0"/>
              <a:t>pages from the far past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of other more sophisticated algorithms:</a:t>
            </a:r>
          </a:p>
          <a:p>
            <a:pPr marL="638175" lvl="1" indent="-342900"/>
            <a:r>
              <a:rPr lang="en-US" dirty="0"/>
              <a:t>LRU-K and 2Q: Combines </a:t>
            </a:r>
            <a:r>
              <a:rPr lang="en-US" dirty="0">
                <a:solidFill>
                  <a:srgbClr val="0070C0"/>
                </a:solidFill>
              </a:rPr>
              <a:t>recency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frequency</a:t>
            </a:r>
            <a:r>
              <a:rPr lang="en-US" dirty="0"/>
              <a:t> attributes</a:t>
            </a:r>
          </a:p>
          <a:p>
            <a:pPr lvl="1"/>
            <a:r>
              <a:rPr lang="en-US" sz="2000" dirty="0"/>
              <a:t>Expensive to implement, LRU-2 used in databases</a:t>
            </a:r>
          </a:p>
        </p:txBody>
      </p:sp>
    </p:spTree>
    <p:extLst>
      <p:ext uri="{BB962C8B-B14F-4D97-AF65-F5344CB8AC3E}">
        <p14:creationId xmlns:p14="http://schemas.microsoft.com/office/powerpoint/2010/main" val="37759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LRU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393726" y="1268760"/>
            <a:ext cx="84582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Software Perfect LRU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maintains ordered list of physical pages by </a:t>
            </a:r>
            <a:r>
              <a:rPr lang="en-US" sz="2000" dirty="0">
                <a:solidFill>
                  <a:srgbClr val="0070C0"/>
                </a:solidFill>
              </a:rPr>
              <a:t>reference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page is referenced: </a:t>
            </a:r>
            <a:r>
              <a:rPr lang="en-US" sz="2000" dirty="0">
                <a:solidFill>
                  <a:srgbClr val="0070C0"/>
                </a:solidFill>
              </a:rPr>
              <a:t>Move page to front of list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need victim: Pick page at back of list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Trade-off: </a:t>
            </a:r>
            <a:r>
              <a:rPr lang="en-US" sz="2000" dirty="0">
                <a:solidFill>
                  <a:srgbClr val="0070C0"/>
                </a:solidFill>
              </a:rPr>
              <a:t>Slow on memory reference, fast on replacement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Hardware Perfect LRU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Associate timestamp with each page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page is referenced: Store system clock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000" dirty="0"/>
              <a:t>When need victim: Scan through pages to find oldest clock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Trade-off: </a:t>
            </a:r>
            <a:r>
              <a:rPr lang="en-US" sz="2000" dirty="0">
                <a:solidFill>
                  <a:srgbClr val="0070C0"/>
                </a:solidFill>
              </a:rPr>
              <a:t>Fast on memory reference, slow on replacement </a:t>
            </a:r>
            <a:r>
              <a:rPr lang="en-US" sz="2000" dirty="0"/>
              <a:t>(especially as size of memory grows)</a:t>
            </a:r>
          </a:p>
          <a:p>
            <a:pPr>
              <a:lnSpc>
                <a:spcPct val="90000"/>
              </a:lnSpc>
            </a:pPr>
            <a:r>
              <a:rPr lang="en-US" dirty="0"/>
              <a:t>Practical LRU implementation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page array with fields reserved for LRU double-linked list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practice, </a:t>
            </a:r>
            <a:r>
              <a:rPr lang="en-US" sz="2400" dirty="0">
                <a:solidFill>
                  <a:srgbClr val="0070C0"/>
                </a:solidFill>
              </a:rPr>
              <a:t>do not </a:t>
            </a:r>
            <a:r>
              <a:rPr lang="en-US" sz="2400" dirty="0"/>
              <a:t>implement Perfect LRU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LRU is an </a:t>
            </a:r>
            <a:r>
              <a:rPr lang="en-US" sz="2000" dirty="0">
                <a:solidFill>
                  <a:srgbClr val="0070C0"/>
                </a:solidFill>
              </a:rPr>
              <a:t>approximation anyway</a:t>
            </a:r>
            <a:r>
              <a:rPr lang="en-US" sz="2000" dirty="0"/>
              <a:t>, so approximate more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Goal: Find an old page, but not necessarily the very oldest</a:t>
            </a:r>
          </a:p>
        </p:txBody>
      </p:sp>
    </p:spTree>
    <p:extLst>
      <p:ext uri="{BB962C8B-B14F-4D97-AF65-F5344CB8AC3E}">
        <p14:creationId xmlns:p14="http://schemas.microsoft.com/office/powerpoint/2010/main" val="25234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Algorithm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686800" cy="471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Hardware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Keep </a:t>
            </a:r>
            <a:r>
              <a:rPr lang="en-US" sz="2000" dirty="0">
                <a:solidFill>
                  <a:srgbClr val="0070C0"/>
                </a:solidFill>
                <a:latin typeface="Courier" charset="0"/>
              </a:rPr>
              <a:t>use</a:t>
            </a:r>
            <a:r>
              <a:rPr lang="en-US" sz="2000" dirty="0">
                <a:solidFill>
                  <a:srgbClr val="0070C0"/>
                </a:solidFill>
              </a:rPr>
              <a:t> (or </a:t>
            </a:r>
            <a:r>
              <a:rPr lang="en-US" sz="2000" dirty="0">
                <a:solidFill>
                  <a:srgbClr val="0070C0"/>
                </a:solidFill>
                <a:latin typeface="Courier" charset="0"/>
              </a:rPr>
              <a:t>reference</a:t>
            </a:r>
            <a:r>
              <a:rPr lang="en-US" sz="2000" dirty="0">
                <a:solidFill>
                  <a:srgbClr val="0070C0"/>
                </a:solidFill>
              </a:rPr>
              <a:t>) bit </a:t>
            </a:r>
            <a:r>
              <a:rPr lang="en-US" sz="2000" dirty="0"/>
              <a:t>for each page frame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page is referenced: set </a:t>
            </a:r>
            <a:r>
              <a:rPr lang="en-US" sz="2000" dirty="0">
                <a:solidFill>
                  <a:srgbClr val="0070C0"/>
                </a:solidFill>
                <a:latin typeface="Courier" charset="0"/>
              </a:rPr>
              <a:t>use</a:t>
            </a:r>
            <a:r>
              <a:rPr lang="en-US" sz="2000" dirty="0"/>
              <a:t> bit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replacement: Look for page with </a:t>
            </a:r>
            <a:r>
              <a:rPr lang="en-US" sz="2000" dirty="0">
                <a:latin typeface="Courier" charset="0"/>
              </a:rPr>
              <a:t>use</a:t>
            </a:r>
            <a:r>
              <a:rPr lang="en-US" sz="2000" dirty="0"/>
              <a:t> bit cleared </a:t>
            </a:r>
            <a:br>
              <a:rPr lang="en-US" sz="2000" dirty="0"/>
            </a:br>
            <a:r>
              <a:rPr lang="en-US" sz="2000" dirty="0"/>
              <a:t>(has not been referenced for awhile)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Implementation: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Keep pointer to last examined page frame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Traverse pages in circular buffer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Clear </a:t>
            </a:r>
            <a:r>
              <a:rPr lang="en-US" sz="1800" dirty="0">
                <a:latin typeface="Courier" charset="0"/>
              </a:rPr>
              <a:t>use</a:t>
            </a:r>
            <a:r>
              <a:rPr lang="en-US" sz="1800" dirty="0"/>
              <a:t> bits as search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Stop when find page with already cleared </a:t>
            </a:r>
            <a:r>
              <a:rPr lang="en-US" sz="1800" dirty="0">
                <a:latin typeface="Courier" charset="0"/>
              </a:rPr>
              <a:t>use </a:t>
            </a:r>
            <a:r>
              <a:rPr lang="en-US" sz="1800" dirty="0"/>
              <a:t>bit, replace this page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686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299014" y="2972432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293645" y="527616"/>
            <a:ext cx="2018110" cy="265058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DCDEE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299014" y="330399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768548" y="832185"/>
            <a:ext cx="977059" cy="103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63" name="Shape 63"/>
          <p:cNvSpPr/>
          <p:nvPr/>
        </p:nvSpPr>
        <p:spPr>
          <a:xfrm>
            <a:off x="1603811" y="823391"/>
            <a:ext cx="1397776" cy="65996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5451318" y="806556"/>
            <a:ext cx="2393668" cy="3122340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5763556" y="427105"/>
            <a:ext cx="1766057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111215497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Clock: Look For a Page</a:t>
            </a:r>
          </a:p>
        </p:txBody>
      </p:sp>
      <p:sp>
        <p:nvSpPr>
          <p:cNvPr id="898" name="Shape 898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899" name="Shape 899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00" name="Shape 900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01" name="Shape 901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02" name="Shape 902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903" name="Shape 903"/>
          <p:cNvSpPr/>
          <p:nvPr/>
        </p:nvSpPr>
        <p:spPr>
          <a:xfrm>
            <a:off x="426419" y="2455731"/>
            <a:ext cx="199887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Mem:</a:t>
            </a:r>
          </a:p>
        </p:txBody>
      </p:sp>
      <p:sp>
        <p:nvSpPr>
          <p:cNvPr id="904" name="Shape 904"/>
          <p:cNvSpPr/>
          <p:nvPr/>
        </p:nvSpPr>
        <p:spPr>
          <a:xfrm>
            <a:off x="2789580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905" name="Shape 905"/>
          <p:cNvSpPr/>
          <p:nvPr/>
        </p:nvSpPr>
        <p:spPr>
          <a:xfrm>
            <a:off x="3682549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906" name="Shape 906"/>
          <p:cNvSpPr/>
          <p:nvPr/>
        </p:nvSpPr>
        <p:spPr>
          <a:xfrm>
            <a:off x="4575518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07" name="Shape 907"/>
          <p:cNvSpPr/>
          <p:nvPr/>
        </p:nvSpPr>
        <p:spPr>
          <a:xfrm>
            <a:off x="5468487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908" name="Shape 908"/>
          <p:cNvSpPr/>
          <p:nvPr/>
        </p:nvSpPr>
        <p:spPr>
          <a:xfrm>
            <a:off x="2568847" y="3542856"/>
            <a:ext cx="10916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hand</a:t>
            </a:r>
          </a:p>
        </p:txBody>
      </p:sp>
      <p:sp>
        <p:nvSpPr>
          <p:cNvPr id="909" name="Shape 909"/>
          <p:cNvSpPr/>
          <p:nvPr/>
        </p:nvSpPr>
        <p:spPr>
          <a:xfrm flipV="1">
            <a:off x="3186324" y="3193891"/>
            <a:ext cx="1" cy="3750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3025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Clock: Look For a Page</a:t>
            </a:r>
          </a:p>
        </p:txBody>
      </p:sp>
      <p:sp>
        <p:nvSpPr>
          <p:cNvPr id="912" name="Shape 912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13" name="Shape 913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14" name="Shape 914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15" name="Shape 915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16" name="Shape 916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917" name="Shape 917"/>
          <p:cNvSpPr/>
          <p:nvPr/>
        </p:nvSpPr>
        <p:spPr>
          <a:xfrm>
            <a:off x="426419" y="2455731"/>
            <a:ext cx="199887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Mem:</a:t>
            </a:r>
          </a:p>
        </p:txBody>
      </p:sp>
      <p:sp>
        <p:nvSpPr>
          <p:cNvPr id="918" name="Shape 918"/>
          <p:cNvSpPr/>
          <p:nvPr/>
        </p:nvSpPr>
        <p:spPr>
          <a:xfrm>
            <a:off x="2789580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19" name="Shape 919"/>
          <p:cNvSpPr/>
          <p:nvPr/>
        </p:nvSpPr>
        <p:spPr>
          <a:xfrm>
            <a:off x="3682549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920" name="Shape 920"/>
          <p:cNvSpPr/>
          <p:nvPr/>
        </p:nvSpPr>
        <p:spPr>
          <a:xfrm>
            <a:off x="4575518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21" name="Shape 921"/>
          <p:cNvSpPr/>
          <p:nvPr/>
        </p:nvSpPr>
        <p:spPr>
          <a:xfrm>
            <a:off x="5468487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922" name="Shape 922"/>
          <p:cNvSpPr/>
          <p:nvPr/>
        </p:nvSpPr>
        <p:spPr>
          <a:xfrm>
            <a:off x="3461816" y="3542856"/>
            <a:ext cx="10916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hand</a:t>
            </a:r>
          </a:p>
        </p:txBody>
      </p:sp>
      <p:sp>
        <p:nvSpPr>
          <p:cNvPr id="923" name="Shape 923"/>
          <p:cNvSpPr/>
          <p:nvPr/>
        </p:nvSpPr>
        <p:spPr>
          <a:xfrm flipV="1">
            <a:off x="4079293" y="3193891"/>
            <a:ext cx="1" cy="3750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2513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Clock: Look For a Page</a:t>
            </a:r>
          </a:p>
        </p:txBody>
      </p:sp>
      <p:sp>
        <p:nvSpPr>
          <p:cNvPr id="926" name="Shape 926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27" name="Shape 927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28" name="Shape 928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29" name="Shape 929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30" name="Shape 930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931" name="Shape 931"/>
          <p:cNvSpPr/>
          <p:nvPr/>
        </p:nvSpPr>
        <p:spPr>
          <a:xfrm>
            <a:off x="426419" y="2455731"/>
            <a:ext cx="199887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Mem:</a:t>
            </a:r>
          </a:p>
        </p:txBody>
      </p:sp>
      <p:sp>
        <p:nvSpPr>
          <p:cNvPr id="932" name="Shape 932"/>
          <p:cNvSpPr/>
          <p:nvPr/>
        </p:nvSpPr>
        <p:spPr>
          <a:xfrm>
            <a:off x="2789580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33" name="Shape 933"/>
          <p:cNvSpPr/>
          <p:nvPr/>
        </p:nvSpPr>
        <p:spPr>
          <a:xfrm>
            <a:off x="3682549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34" name="Shape 934"/>
          <p:cNvSpPr/>
          <p:nvPr/>
        </p:nvSpPr>
        <p:spPr>
          <a:xfrm>
            <a:off x="4575518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35" name="Shape 935"/>
          <p:cNvSpPr/>
          <p:nvPr/>
        </p:nvSpPr>
        <p:spPr>
          <a:xfrm>
            <a:off x="5468487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936" name="Shape 936"/>
          <p:cNvSpPr/>
          <p:nvPr/>
        </p:nvSpPr>
        <p:spPr>
          <a:xfrm>
            <a:off x="4354785" y="3542856"/>
            <a:ext cx="10916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hand</a:t>
            </a:r>
          </a:p>
        </p:txBody>
      </p:sp>
      <p:sp>
        <p:nvSpPr>
          <p:cNvPr id="937" name="Shape 937"/>
          <p:cNvSpPr/>
          <p:nvPr/>
        </p:nvSpPr>
        <p:spPr>
          <a:xfrm flipV="1">
            <a:off x="4972262" y="3193891"/>
            <a:ext cx="1" cy="3750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5544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Clock: Look For a Page</a:t>
            </a:r>
          </a:p>
        </p:txBody>
      </p:sp>
      <p:sp>
        <p:nvSpPr>
          <p:cNvPr id="940" name="Shape 940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41" name="Shape 941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42" name="Shape 942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43" name="Shape 943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44" name="Shape 944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945" name="Shape 945"/>
          <p:cNvSpPr/>
          <p:nvPr/>
        </p:nvSpPr>
        <p:spPr>
          <a:xfrm>
            <a:off x="426419" y="2455731"/>
            <a:ext cx="199887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Mem:</a:t>
            </a:r>
          </a:p>
        </p:txBody>
      </p:sp>
      <p:sp>
        <p:nvSpPr>
          <p:cNvPr id="946" name="Shape 946"/>
          <p:cNvSpPr/>
          <p:nvPr/>
        </p:nvSpPr>
        <p:spPr>
          <a:xfrm>
            <a:off x="2789580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47" name="Shape 947"/>
          <p:cNvSpPr/>
          <p:nvPr/>
        </p:nvSpPr>
        <p:spPr>
          <a:xfrm>
            <a:off x="3682549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48" name="Shape 948"/>
          <p:cNvSpPr/>
          <p:nvPr/>
        </p:nvSpPr>
        <p:spPr>
          <a:xfrm>
            <a:off x="4575518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49" name="Shape 949"/>
          <p:cNvSpPr/>
          <p:nvPr/>
        </p:nvSpPr>
        <p:spPr>
          <a:xfrm>
            <a:off x="5468487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950" name="Shape 950"/>
          <p:cNvSpPr/>
          <p:nvPr/>
        </p:nvSpPr>
        <p:spPr>
          <a:xfrm>
            <a:off x="4354785" y="3542856"/>
            <a:ext cx="10916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hand</a:t>
            </a:r>
          </a:p>
        </p:txBody>
      </p:sp>
      <p:sp>
        <p:nvSpPr>
          <p:cNvPr id="951" name="Shape 951"/>
          <p:cNvSpPr/>
          <p:nvPr/>
        </p:nvSpPr>
        <p:spPr>
          <a:xfrm flipV="1">
            <a:off x="4972262" y="3193891"/>
            <a:ext cx="1" cy="3750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838200" y="4343400"/>
            <a:ext cx="6728826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evict </a:t>
            </a:r>
            <a:r>
              <a:rPr sz="2500" b="1" dirty="0">
                <a:solidFill>
                  <a:srgbClr val="E8A433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page 2</a:t>
            </a:r>
            <a:r>
              <a:rPr sz="2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because it has not been recently used</a:t>
            </a:r>
          </a:p>
        </p:txBody>
      </p:sp>
    </p:spTree>
    <p:extLst>
      <p:ext uri="{BB962C8B-B14F-4D97-AF65-F5344CB8AC3E}">
        <p14:creationId xmlns:p14="http://schemas.microsoft.com/office/powerpoint/2010/main" val="115620581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Clock: Look For a Page</a:t>
            </a:r>
          </a:p>
        </p:txBody>
      </p:sp>
      <p:sp>
        <p:nvSpPr>
          <p:cNvPr id="955" name="Shape 955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56" name="Shape 956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57" name="Shape 957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58" name="Shape 958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59" name="Shape 959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960" name="Shape 960"/>
          <p:cNvSpPr/>
          <p:nvPr/>
        </p:nvSpPr>
        <p:spPr>
          <a:xfrm>
            <a:off x="426419" y="2455731"/>
            <a:ext cx="199887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Mem:</a:t>
            </a:r>
          </a:p>
        </p:txBody>
      </p:sp>
      <p:sp>
        <p:nvSpPr>
          <p:cNvPr id="961" name="Shape 961"/>
          <p:cNvSpPr/>
          <p:nvPr/>
        </p:nvSpPr>
        <p:spPr>
          <a:xfrm>
            <a:off x="2789580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62" name="Shape 962"/>
          <p:cNvSpPr/>
          <p:nvPr/>
        </p:nvSpPr>
        <p:spPr>
          <a:xfrm>
            <a:off x="3682549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63" name="Shape 963"/>
          <p:cNvSpPr/>
          <p:nvPr/>
        </p:nvSpPr>
        <p:spPr>
          <a:xfrm>
            <a:off x="4575518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64" name="Shape 964"/>
          <p:cNvSpPr/>
          <p:nvPr/>
        </p:nvSpPr>
        <p:spPr>
          <a:xfrm>
            <a:off x="5468487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965" name="Shape 965"/>
          <p:cNvSpPr/>
          <p:nvPr/>
        </p:nvSpPr>
        <p:spPr>
          <a:xfrm>
            <a:off x="4354785" y="3542856"/>
            <a:ext cx="10916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hand</a:t>
            </a:r>
          </a:p>
        </p:txBody>
      </p:sp>
      <p:sp>
        <p:nvSpPr>
          <p:cNvPr id="966" name="Shape 966"/>
          <p:cNvSpPr/>
          <p:nvPr/>
        </p:nvSpPr>
        <p:spPr>
          <a:xfrm flipV="1">
            <a:off x="4972262" y="3193891"/>
            <a:ext cx="1" cy="3750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981"/>
          <p:cNvSpPr/>
          <p:nvPr/>
        </p:nvSpPr>
        <p:spPr>
          <a:xfrm>
            <a:off x="2819400" y="4724400"/>
            <a:ext cx="2705609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E8A433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page 0</a:t>
            </a:r>
            <a:r>
              <a:rPr sz="2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is accessed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3664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Clock: Look For a Page</a:t>
            </a:r>
          </a:p>
        </p:txBody>
      </p:sp>
      <p:sp>
        <p:nvSpPr>
          <p:cNvPr id="984" name="Shape 984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85" name="Shape 985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86" name="Shape 986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87" name="Shape 987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88" name="Shape 988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989" name="Shape 989"/>
          <p:cNvSpPr/>
          <p:nvPr/>
        </p:nvSpPr>
        <p:spPr>
          <a:xfrm>
            <a:off x="426419" y="2455731"/>
            <a:ext cx="199887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Mem:</a:t>
            </a:r>
          </a:p>
        </p:txBody>
      </p:sp>
      <p:sp>
        <p:nvSpPr>
          <p:cNvPr id="990" name="Shape 990"/>
          <p:cNvSpPr/>
          <p:nvPr/>
        </p:nvSpPr>
        <p:spPr>
          <a:xfrm>
            <a:off x="2789580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991" name="Shape 991"/>
          <p:cNvSpPr/>
          <p:nvPr/>
        </p:nvSpPr>
        <p:spPr>
          <a:xfrm>
            <a:off x="3682549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92" name="Shape 992"/>
          <p:cNvSpPr/>
          <p:nvPr/>
        </p:nvSpPr>
        <p:spPr>
          <a:xfrm>
            <a:off x="4575518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993" name="Shape 993"/>
          <p:cNvSpPr/>
          <p:nvPr/>
        </p:nvSpPr>
        <p:spPr>
          <a:xfrm>
            <a:off x="5468487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994" name="Shape 994"/>
          <p:cNvSpPr/>
          <p:nvPr/>
        </p:nvSpPr>
        <p:spPr>
          <a:xfrm>
            <a:off x="4354785" y="3542856"/>
            <a:ext cx="10916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hand</a:t>
            </a:r>
          </a:p>
        </p:txBody>
      </p:sp>
      <p:sp>
        <p:nvSpPr>
          <p:cNvPr id="995" name="Shape 995"/>
          <p:cNvSpPr/>
          <p:nvPr/>
        </p:nvSpPr>
        <p:spPr>
          <a:xfrm flipV="1">
            <a:off x="4972262" y="3193891"/>
            <a:ext cx="1" cy="3750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9304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Clock: Look For a Page</a:t>
            </a:r>
          </a:p>
        </p:txBody>
      </p:sp>
      <p:sp>
        <p:nvSpPr>
          <p:cNvPr id="998" name="Shape 998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99" name="Shape 999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00" name="Shape 1000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01" name="Shape 1001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02" name="Shape 1002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003" name="Shape 1003"/>
          <p:cNvSpPr/>
          <p:nvPr/>
        </p:nvSpPr>
        <p:spPr>
          <a:xfrm>
            <a:off x="426419" y="2455731"/>
            <a:ext cx="199887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Mem:</a:t>
            </a:r>
          </a:p>
        </p:txBody>
      </p:sp>
      <p:sp>
        <p:nvSpPr>
          <p:cNvPr id="1004" name="Shape 1004"/>
          <p:cNvSpPr/>
          <p:nvPr/>
        </p:nvSpPr>
        <p:spPr>
          <a:xfrm>
            <a:off x="2789580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1005" name="Shape 1005"/>
          <p:cNvSpPr/>
          <p:nvPr/>
        </p:nvSpPr>
        <p:spPr>
          <a:xfrm>
            <a:off x="3682549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06" name="Shape 1006"/>
          <p:cNvSpPr/>
          <p:nvPr/>
        </p:nvSpPr>
        <p:spPr>
          <a:xfrm>
            <a:off x="4575518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07" name="Shape 1007"/>
          <p:cNvSpPr/>
          <p:nvPr/>
        </p:nvSpPr>
        <p:spPr>
          <a:xfrm>
            <a:off x="5468487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1008" name="Shape 1008"/>
          <p:cNvSpPr/>
          <p:nvPr/>
        </p:nvSpPr>
        <p:spPr>
          <a:xfrm>
            <a:off x="5247754" y="3542856"/>
            <a:ext cx="10916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hand</a:t>
            </a:r>
          </a:p>
        </p:txBody>
      </p:sp>
      <p:sp>
        <p:nvSpPr>
          <p:cNvPr id="1009" name="Shape 1009"/>
          <p:cNvSpPr/>
          <p:nvPr/>
        </p:nvSpPr>
        <p:spPr>
          <a:xfrm flipV="1">
            <a:off x="5865231" y="3193891"/>
            <a:ext cx="1" cy="3750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1916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Clock: Look For a Page</a:t>
            </a:r>
          </a:p>
        </p:txBody>
      </p:sp>
      <p:sp>
        <p:nvSpPr>
          <p:cNvPr id="1012" name="Shape 1012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013" name="Shape 1013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14" name="Shape 1014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15" name="Shape 1015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16" name="Shape 1016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017" name="Shape 1017"/>
          <p:cNvSpPr/>
          <p:nvPr/>
        </p:nvSpPr>
        <p:spPr>
          <a:xfrm>
            <a:off x="426419" y="2455731"/>
            <a:ext cx="199887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Mem:</a:t>
            </a:r>
          </a:p>
        </p:txBody>
      </p:sp>
      <p:sp>
        <p:nvSpPr>
          <p:cNvPr id="1018" name="Shape 1018"/>
          <p:cNvSpPr/>
          <p:nvPr/>
        </p:nvSpPr>
        <p:spPr>
          <a:xfrm>
            <a:off x="2789580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use=1</a:t>
            </a:r>
          </a:p>
        </p:txBody>
      </p:sp>
      <p:sp>
        <p:nvSpPr>
          <p:cNvPr id="1019" name="Shape 1019"/>
          <p:cNvSpPr/>
          <p:nvPr/>
        </p:nvSpPr>
        <p:spPr>
          <a:xfrm>
            <a:off x="3682549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20" name="Shape 1020"/>
          <p:cNvSpPr/>
          <p:nvPr/>
        </p:nvSpPr>
        <p:spPr>
          <a:xfrm>
            <a:off x="4575518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21" name="Shape 1021"/>
          <p:cNvSpPr/>
          <p:nvPr/>
        </p:nvSpPr>
        <p:spPr>
          <a:xfrm>
            <a:off x="5468487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22" name="Shape 1022"/>
          <p:cNvSpPr/>
          <p:nvPr/>
        </p:nvSpPr>
        <p:spPr>
          <a:xfrm>
            <a:off x="2568847" y="3542856"/>
            <a:ext cx="10916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hand</a:t>
            </a:r>
          </a:p>
        </p:txBody>
      </p:sp>
      <p:sp>
        <p:nvSpPr>
          <p:cNvPr id="1023" name="Shape 1023"/>
          <p:cNvSpPr/>
          <p:nvPr/>
        </p:nvSpPr>
        <p:spPr>
          <a:xfrm flipV="1">
            <a:off x="3186324" y="3193891"/>
            <a:ext cx="1" cy="3750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3589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Clock: Look For a Page</a:t>
            </a:r>
          </a:p>
        </p:txBody>
      </p:sp>
      <p:sp>
        <p:nvSpPr>
          <p:cNvPr id="1026" name="Shape 1026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027" name="Shape 1027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28" name="Shape 1028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29" name="Shape 1029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30" name="Shape 1030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031" name="Shape 1031"/>
          <p:cNvSpPr/>
          <p:nvPr/>
        </p:nvSpPr>
        <p:spPr>
          <a:xfrm>
            <a:off x="426419" y="2455731"/>
            <a:ext cx="199887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Mem:</a:t>
            </a:r>
          </a:p>
        </p:txBody>
      </p:sp>
      <p:sp>
        <p:nvSpPr>
          <p:cNvPr id="1032" name="Shape 1032"/>
          <p:cNvSpPr/>
          <p:nvPr/>
        </p:nvSpPr>
        <p:spPr>
          <a:xfrm>
            <a:off x="2789580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33" name="Shape 1033"/>
          <p:cNvSpPr/>
          <p:nvPr/>
        </p:nvSpPr>
        <p:spPr>
          <a:xfrm>
            <a:off x="3682549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575518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35" name="Shape 1035"/>
          <p:cNvSpPr/>
          <p:nvPr/>
        </p:nvSpPr>
        <p:spPr>
          <a:xfrm>
            <a:off x="5468487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36" name="Shape 1036"/>
          <p:cNvSpPr/>
          <p:nvPr/>
        </p:nvSpPr>
        <p:spPr>
          <a:xfrm>
            <a:off x="3461816" y="3542856"/>
            <a:ext cx="10916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hand</a:t>
            </a:r>
          </a:p>
        </p:txBody>
      </p:sp>
      <p:sp>
        <p:nvSpPr>
          <p:cNvPr id="1037" name="Shape 1037"/>
          <p:cNvSpPr/>
          <p:nvPr/>
        </p:nvSpPr>
        <p:spPr>
          <a:xfrm flipV="1">
            <a:off x="4079293" y="3193891"/>
            <a:ext cx="1" cy="3750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6167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Clock: Look For a Page</a:t>
            </a:r>
          </a:p>
        </p:txBody>
      </p:sp>
      <p:sp>
        <p:nvSpPr>
          <p:cNvPr id="1040" name="Shape 1040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041" name="Shape 1041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42" name="Shape 1042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43" name="Shape 1043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44" name="Shape 1044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045" name="Shape 1045"/>
          <p:cNvSpPr/>
          <p:nvPr/>
        </p:nvSpPr>
        <p:spPr>
          <a:xfrm>
            <a:off x="426419" y="2455731"/>
            <a:ext cx="199887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Mem:</a:t>
            </a:r>
          </a:p>
        </p:txBody>
      </p:sp>
      <p:sp>
        <p:nvSpPr>
          <p:cNvPr id="1046" name="Shape 1046"/>
          <p:cNvSpPr/>
          <p:nvPr/>
        </p:nvSpPr>
        <p:spPr>
          <a:xfrm>
            <a:off x="2789580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47" name="Shape 1047"/>
          <p:cNvSpPr/>
          <p:nvPr/>
        </p:nvSpPr>
        <p:spPr>
          <a:xfrm>
            <a:off x="3682549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48" name="Shape 1048"/>
          <p:cNvSpPr/>
          <p:nvPr/>
        </p:nvSpPr>
        <p:spPr>
          <a:xfrm>
            <a:off x="4575518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49" name="Shape 1049"/>
          <p:cNvSpPr/>
          <p:nvPr/>
        </p:nvSpPr>
        <p:spPr>
          <a:xfrm>
            <a:off x="5468487" y="1796944"/>
            <a:ext cx="7005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use=0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3461816" y="3542856"/>
            <a:ext cx="10916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hand</a:t>
            </a:r>
          </a:p>
        </p:txBody>
      </p:sp>
      <p:sp>
        <p:nvSpPr>
          <p:cNvPr id="1051" name="Shape 1051"/>
          <p:cNvSpPr/>
          <p:nvPr/>
        </p:nvSpPr>
        <p:spPr>
          <a:xfrm flipV="1">
            <a:off x="4079293" y="3193891"/>
            <a:ext cx="1" cy="3750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685800" y="4267200"/>
            <a:ext cx="6728826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evict</a:t>
            </a:r>
            <a:r>
              <a:rPr sz="2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b="1" dirty="0">
                <a:solidFill>
                  <a:srgbClr val="E8A433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page 1</a:t>
            </a:r>
            <a:r>
              <a:rPr sz="2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because it has not been recently used</a:t>
            </a:r>
          </a:p>
        </p:txBody>
      </p:sp>
    </p:spTree>
    <p:extLst>
      <p:ext uri="{BB962C8B-B14F-4D97-AF65-F5344CB8AC3E}">
        <p14:creationId xmlns:p14="http://schemas.microsoft.com/office/powerpoint/2010/main" val="40341997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299014" y="2972432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293645" y="527616"/>
            <a:ext cx="2018110" cy="265058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299014" y="330399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5451318" y="806556"/>
            <a:ext cx="2393668" cy="3122340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768548" y="832185"/>
            <a:ext cx="977059" cy="103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72" name="Shape 72"/>
          <p:cNvSpPr/>
          <p:nvPr/>
        </p:nvSpPr>
        <p:spPr>
          <a:xfrm>
            <a:off x="1603811" y="823391"/>
            <a:ext cx="1397776" cy="65996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5763556" y="427105"/>
            <a:ext cx="1766057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Memory</a:t>
            </a:r>
          </a:p>
        </p:txBody>
      </p:sp>
      <p:sp>
        <p:nvSpPr>
          <p:cNvPr id="74" name="Shape 74"/>
          <p:cNvSpPr/>
          <p:nvPr/>
        </p:nvSpPr>
        <p:spPr>
          <a:xfrm>
            <a:off x="6055794" y="978666"/>
            <a:ext cx="992323" cy="286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b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75" name="Shape 75"/>
          <p:cNvSpPr/>
          <p:nvPr/>
        </p:nvSpPr>
        <p:spPr>
          <a:xfrm flipV="1">
            <a:off x="3046660" y="1154683"/>
            <a:ext cx="3104093" cy="1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953350" y="709192"/>
            <a:ext cx="90325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</p:txBody>
      </p:sp>
      <p:sp>
        <p:nvSpPr>
          <p:cNvPr id="77" name="Shape 77"/>
          <p:cNvSpPr/>
          <p:nvPr/>
        </p:nvSpPr>
        <p:spPr>
          <a:xfrm>
            <a:off x="5659049" y="920893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371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Extensions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0768"/>
            <a:ext cx="8610600" cy="50600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Replace multiple pages </a:t>
            </a:r>
            <a:r>
              <a:rPr lang="en-US" sz="2400" dirty="0"/>
              <a:t>at once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Intuition: </a:t>
            </a:r>
            <a:br>
              <a:rPr lang="en-US" sz="2000" dirty="0"/>
            </a:br>
            <a:r>
              <a:rPr lang="en-US" sz="2000" dirty="0"/>
              <a:t>Expensive to run replacement algorithm and to write single block to disk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multiple victims each time and track free list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Add </a:t>
            </a:r>
            <a:r>
              <a:rPr lang="en-US" sz="2400" dirty="0">
                <a:solidFill>
                  <a:srgbClr val="0070C0"/>
                </a:solidFill>
              </a:rPr>
              <a:t>software counter </a:t>
            </a:r>
            <a:r>
              <a:rPr lang="en-US" sz="2400" dirty="0"/>
              <a:t>(“chance”)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Intuition: Better ability to </a:t>
            </a:r>
            <a:r>
              <a:rPr lang="en-US" sz="2000" dirty="0">
                <a:solidFill>
                  <a:srgbClr val="0070C0"/>
                </a:solidFill>
              </a:rPr>
              <a:t>differentiate across pages </a:t>
            </a:r>
            <a:r>
              <a:rPr lang="en-US" sz="2000" dirty="0"/>
              <a:t>(how much they are being accessed)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Increment software counter if </a:t>
            </a:r>
            <a:r>
              <a:rPr lang="en-US" sz="2000" dirty="0">
                <a:latin typeface="Courier" charset="0"/>
              </a:rPr>
              <a:t>use</a:t>
            </a:r>
            <a:r>
              <a:rPr lang="en-US" sz="2000" dirty="0"/>
              <a:t> bit is 0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Replace when chance exceeds some specified limit </a:t>
            </a:r>
            <a:br>
              <a:rPr lang="en-US" sz="2000" dirty="0"/>
            </a:br>
            <a:r>
              <a:rPr lang="en-US" sz="2000" dirty="0"/>
              <a:t>(not visited for more than k clock rounds)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0070C0"/>
                </a:solidFill>
              </a:rPr>
              <a:t>dirty</a:t>
            </a:r>
            <a:r>
              <a:rPr lang="en-US" sz="2400" dirty="0"/>
              <a:t> bit to give preference to dirty pages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Intuition: More </a:t>
            </a:r>
            <a:r>
              <a:rPr lang="en-US" sz="2000" dirty="0">
                <a:solidFill>
                  <a:srgbClr val="0070C0"/>
                </a:solidFill>
              </a:rPr>
              <a:t>expensive to replace dirty pages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Dirty pages must be written to disk, clean pages do not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Replace pages that have </a:t>
            </a:r>
            <a:r>
              <a:rPr lang="en-US" sz="2000" dirty="0">
                <a:latin typeface="Courier" charset="0"/>
              </a:rPr>
              <a:t>use</a:t>
            </a:r>
            <a:r>
              <a:rPr lang="en-US" sz="2000" dirty="0"/>
              <a:t> bit and </a:t>
            </a:r>
            <a:r>
              <a:rPr lang="en-US" sz="2000" dirty="0">
                <a:latin typeface="Courier" charset="0"/>
              </a:rPr>
              <a:t>dirty</a:t>
            </a:r>
            <a:r>
              <a:rPr lang="en-US" sz="2000" dirty="0"/>
              <a:t> bit cleared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5002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no Hardware Support?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800600"/>
          </a:xfrm>
        </p:spPr>
        <p:txBody>
          <a:bodyPr/>
          <a:lstStyle/>
          <a:p>
            <a:r>
              <a:rPr lang="en-US" dirty="0"/>
              <a:t>What can the OS do if hardware does not have </a:t>
            </a:r>
            <a:r>
              <a:rPr lang="en-US" dirty="0">
                <a:latin typeface="Courier" charset="0"/>
              </a:rPr>
              <a:t>use</a:t>
            </a:r>
            <a:r>
              <a:rPr lang="en-US" dirty="0"/>
              <a:t> bit (or </a:t>
            </a:r>
            <a:r>
              <a:rPr lang="en-US" dirty="0">
                <a:latin typeface="Courier" charset="0"/>
              </a:rPr>
              <a:t>dirty</a:t>
            </a:r>
            <a:r>
              <a:rPr lang="en-US" dirty="0"/>
              <a:t> bit)?</a:t>
            </a:r>
          </a:p>
          <a:p>
            <a:pPr lvl="1"/>
            <a:r>
              <a:rPr lang="en-US" dirty="0"/>
              <a:t>Can the OS “emulate” these bits?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Leading question: </a:t>
            </a:r>
          </a:p>
          <a:p>
            <a:pPr lvl="1"/>
            <a:r>
              <a:rPr lang="en-US" dirty="0"/>
              <a:t>How can the OS get control every time </a:t>
            </a:r>
            <a:r>
              <a:rPr lang="en-US" dirty="0">
                <a:latin typeface="Courier" charset="0"/>
              </a:rPr>
              <a:t>use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bit should be set? </a:t>
            </a:r>
          </a:p>
          <a:p>
            <a:pPr lvl="1"/>
            <a:r>
              <a:rPr lang="en-US" altLang="zh-CN" dirty="0"/>
              <a:t>i.e., generate a trap</a:t>
            </a:r>
            <a:r>
              <a:rPr lang="en-US" dirty="0"/>
              <a:t> when a page is accessed?</a:t>
            </a:r>
          </a:p>
          <a:p>
            <a:r>
              <a:rPr lang="en-US" dirty="0"/>
              <a:t>Implement </a:t>
            </a:r>
            <a:r>
              <a:rPr lang="en-US" altLang="zh-CN" dirty="0">
                <a:latin typeface="Courier" charset="0"/>
              </a:rPr>
              <a:t>use</a:t>
            </a:r>
            <a:r>
              <a:rPr lang="en-US" dirty="0"/>
              <a:t> bit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page fault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Scan page table for pages with </a:t>
            </a:r>
            <a:r>
              <a:rPr lang="en-US" dirty="0">
                <a:solidFill>
                  <a:srgbClr val="0070C0"/>
                </a:solidFill>
              </a:rPr>
              <a:t>present bit</a:t>
            </a:r>
            <a:r>
              <a:rPr lang="en-US" dirty="0"/>
              <a:t> = 1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Clear the bit to 0 </a:t>
            </a:r>
            <a:r>
              <a:rPr lang="en-US" dirty="0"/>
              <a:t>so that OS can get a </a:t>
            </a:r>
            <a:r>
              <a:rPr lang="en-US" dirty="0">
                <a:solidFill>
                  <a:srgbClr val="0070C0"/>
                </a:solidFill>
              </a:rPr>
              <a:t>page fault when accessed</a:t>
            </a:r>
          </a:p>
          <a:p>
            <a:pPr lvl="1"/>
            <a:r>
              <a:rPr lang="en-US" dirty="0"/>
              <a:t>OS use another data structure to know whether the page is in memory</a:t>
            </a:r>
          </a:p>
        </p:txBody>
      </p:sp>
    </p:spTree>
    <p:extLst>
      <p:ext uri="{BB962C8B-B14F-4D97-AF65-F5344CB8AC3E}">
        <p14:creationId xmlns:p14="http://schemas.microsoft.com/office/powerpoint/2010/main" val="75626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0768"/>
            <a:ext cx="8610600" cy="5212432"/>
          </a:xfrm>
        </p:spPr>
        <p:txBody>
          <a:bodyPr>
            <a:normAutofit/>
          </a:bodyPr>
          <a:lstStyle/>
          <a:p>
            <a:pPr marL="504825"/>
            <a:r>
              <a:rPr lang="en-US" dirty="0">
                <a:effectLst/>
              </a:rPr>
              <a:t>Illusion of virtual memory: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Processes can run when sum of virtual address spaces  &gt;  amount of physical memory</a:t>
            </a:r>
          </a:p>
          <a:p>
            <a:pPr marL="504825"/>
            <a:r>
              <a:rPr lang="en-US" dirty="0">
                <a:effectLst/>
              </a:rPr>
              <a:t>Mechanism:</a:t>
            </a:r>
          </a:p>
          <a:p>
            <a:pPr marL="800100" lvl="1" indent="-342900"/>
            <a:r>
              <a:rPr lang="en-US" dirty="0">
                <a:effectLst/>
              </a:rPr>
              <a:t>Extend page table entry with “present” bit</a:t>
            </a:r>
          </a:p>
          <a:p>
            <a:pPr marL="800100" lvl="1" indent="-342900"/>
            <a:r>
              <a:rPr lang="en-US" dirty="0">
                <a:effectLst/>
              </a:rPr>
              <a:t>OS handles page faults (or page misses) by reading in desired page from disk</a:t>
            </a:r>
          </a:p>
          <a:p>
            <a:pPr marL="504825"/>
            <a:r>
              <a:rPr lang="en-US" dirty="0">
                <a:effectLst/>
              </a:rPr>
              <a:t>Policy:</a:t>
            </a:r>
          </a:p>
          <a:p>
            <a:pPr marL="800100" lvl="1" indent="-342900"/>
            <a:r>
              <a:rPr lang="en-US" dirty="0">
                <a:effectLst/>
              </a:rPr>
              <a:t>Page selection – demand paging, prefetching, hints</a:t>
            </a:r>
          </a:p>
          <a:p>
            <a:pPr marL="800100" lvl="1" indent="-342900"/>
            <a:r>
              <a:rPr lang="en-US" dirty="0">
                <a:effectLst/>
              </a:rPr>
              <a:t>Page replacement – OPT, FIFO, LRU, others</a:t>
            </a:r>
          </a:p>
          <a:p>
            <a:pPr lvl="1"/>
            <a:endParaRPr lang="en-US" dirty="0">
              <a:effectLst/>
            </a:endParaRPr>
          </a:p>
          <a:p>
            <a:pPr marL="504825"/>
            <a:r>
              <a:rPr lang="en-US" dirty="0">
                <a:effectLst/>
              </a:rPr>
              <a:t>Implementations (clock) perform approximation of LRU</a:t>
            </a:r>
          </a:p>
        </p:txBody>
      </p:sp>
    </p:spTree>
    <p:extLst>
      <p:ext uri="{BB962C8B-B14F-4D97-AF65-F5344CB8AC3E}">
        <p14:creationId xmlns:p14="http://schemas.microsoft.com/office/powerpoint/2010/main" val="379281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299014" y="2972432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293645" y="527616"/>
            <a:ext cx="2018110" cy="265058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299014" y="330399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5451318" y="806556"/>
            <a:ext cx="2393668" cy="3122340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768548" y="832185"/>
            <a:ext cx="977059" cy="103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84" name="Shape 84"/>
          <p:cNvSpPr/>
          <p:nvPr/>
        </p:nvSpPr>
        <p:spPr>
          <a:xfrm>
            <a:off x="1603811" y="823391"/>
            <a:ext cx="1397776" cy="65996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6055794" y="978666"/>
            <a:ext cx="992323" cy="286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b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86" name="Shape 86"/>
          <p:cNvSpPr/>
          <p:nvPr/>
        </p:nvSpPr>
        <p:spPr>
          <a:xfrm flipV="1">
            <a:off x="3046660" y="1154683"/>
            <a:ext cx="3104093" cy="1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3953350" y="709192"/>
            <a:ext cx="90325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</p:txBody>
      </p:sp>
      <p:sp>
        <p:nvSpPr>
          <p:cNvPr id="88" name="Shape 88"/>
          <p:cNvSpPr/>
          <p:nvPr/>
        </p:nvSpPr>
        <p:spPr>
          <a:xfrm>
            <a:off x="5659049" y="920893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301411" y="4146815"/>
            <a:ext cx="2134106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what’s in code?</a:t>
            </a:r>
          </a:p>
        </p:txBody>
      </p:sp>
      <p:sp>
        <p:nvSpPr>
          <p:cNvPr id="90" name="Shape 90"/>
          <p:cNvSpPr/>
          <p:nvPr/>
        </p:nvSpPr>
        <p:spPr>
          <a:xfrm>
            <a:off x="5763556" y="427105"/>
            <a:ext cx="1766057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3563993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299014" y="2972432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293645" y="527616"/>
            <a:ext cx="2018110" cy="265058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299014" y="330399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768548" y="799207"/>
            <a:ext cx="904928" cy="145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96" name="Shape 96"/>
          <p:cNvSpPr/>
          <p:nvPr/>
        </p:nvSpPr>
        <p:spPr>
          <a:xfrm>
            <a:off x="1603811" y="823391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5451318" y="806556"/>
            <a:ext cx="2393668" cy="3122340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1645566" y="846067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99" name="Shape 99"/>
          <p:cNvSpPr/>
          <p:nvPr/>
        </p:nvSpPr>
        <p:spPr>
          <a:xfrm>
            <a:off x="2315293" y="846067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100" name="Shape 100"/>
          <p:cNvSpPr/>
          <p:nvPr/>
        </p:nvSpPr>
        <p:spPr>
          <a:xfrm>
            <a:off x="2315293" y="1238973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101" name="Shape 101"/>
          <p:cNvSpPr/>
          <p:nvPr/>
        </p:nvSpPr>
        <p:spPr>
          <a:xfrm>
            <a:off x="1645566" y="1238973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102" name="Shape 102"/>
          <p:cNvSpPr/>
          <p:nvPr/>
        </p:nvSpPr>
        <p:spPr>
          <a:xfrm>
            <a:off x="3046660" y="1154683"/>
            <a:ext cx="2938309" cy="1"/>
          </a:xfrm>
          <a:prstGeom prst="line">
            <a:avLst/>
          </a:prstGeom>
          <a:ln w="762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953350" y="709192"/>
            <a:ext cx="90325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</p:txBody>
      </p:sp>
      <p:sp>
        <p:nvSpPr>
          <p:cNvPr id="104" name="Shape 104"/>
          <p:cNvSpPr/>
          <p:nvPr/>
        </p:nvSpPr>
        <p:spPr>
          <a:xfrm>
            <a:off x="6055794" y="978666"/>
            <a:ext cx="992323" cy="285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105" name="Shape 105"/>
          <p:cNvSpPr/>
          <p:nvPr/>
        </p:nvSpPr>
        <p:spPr>
          <a:xfrm>
            <a:off x="5659049" y="920893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6021114" y="935364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107" name="Shape 107"/>
          <p:cNvSpPr/>
          <p:nvPr/>
        </p:nvSpPr>
        <p:spPr>
          <a:xfrm>
            <a:off x="6690840" y="935364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108" name="Shape 108"/>
          <p:cNvSpPr/>
          <p:nvPr/>
        </p:nvSpPr>
        <p:spPr>
          <a:xfrm>
            <a:off x="6690840" y="1328270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109" name="Shape 109"/>
          <p:cNvSpPr/>
          <p:nvPr/>
        </p:nvSpPr>
        <p:spPr>
          <a:xfrm>
            <a:off x="6021114" y="1328270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110" name="Shape 110"/>
          <p:cNvSpPr/>
          <p:nvPr/>
        </p:nvSpPr>
        <p:spPr>
          <a:xfrm>
            <a:off x="2602029" y="4016009"/>
            <a:ext cx="3504418" cy="71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large libraries, some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which are rarely/never used</a:t>
            </a:r>
          </a:p>
        </p:txBody>
      </p:sp>
      <p:sp>
        <p:nvSpPr>
          <p:cNvPr id="111" name="Shape 111"/>
          <p:cNvSpPr/>
          <p:nvPr/>
        </p:nvSpPr>
        <p:spPr>
          <a:xfrm>
            <a:off x="5763556" y="427105"/>
            <a:ext cx="1766057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Memory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49530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avoid wasting </a:t>
            </a:r>
            <a:r>
              <a:rPr lang="en-US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pages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back rarely used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pages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73972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807881" y="3251005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802512" y="806189"/>
            <a:ext cx="2018110" cy="265058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807881" y="608971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277415" y="1077780"/>
            <a:ext cx="904928" cy="145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119" name="Shape 119"/>
          <p:cNvSpPr/>
          <p:nvPr/>
        </p:nvSpPr>
        <p:spPr>
          <a:xfrm>
            <a:off x="1112678" y="1101964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942451" y="638644"/>
            <a:ext cx="2393668" cy="3122341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154433" y="1124639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122" name="Shape 122"/>
          <p:cNvSpPr/>
          <p:nvPr/>
        </p:nvSpPr>
        <p:spPr>
          <a:xfrm>
            <a:off x="1824161" y="1124639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123" name="Shape 123"/>
          <p:cNvSpPr/>
          <p:nvPr/>
        </p:nvSpPr>
        <p:spPr>
          <a:xfrm>
            <a:off x="1824161" y="1517546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124" name="Shape 124"/>
          <p:cNvSpPr/>
          <p:nvPr/>
        </p:nvSpPr>
        <p:spPr>
          <a:xfrm>
            <a:off x="1154433" y="1517546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125" name="Shape 125"/>
          <p:cNvSpPr/>
          <p:nvPr/>
        </p:nvSpPr>
        <p:spPr>
          <a:xfrm>
            <a:off x="6546926" y="810754"/>
            <a:ext cx="992323" cy="285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126" name="Shape 126"/>
          <p:cNvSpPr/>
          <p:nvPr/>
        </p:nvSpPr>
        <p:spPr>
          <a:xfrm>
            <a:off x="6150182" y="752981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512247" y="767452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128" name="Shape 128"/>
          <p:cNvSpPr/>
          <p:nvPr/>
        </p:nvSpPr>
        <p:spPr>
          <a:xfrm>
            <a:off x="7181973" y="767452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129" name="Shape 129"/>
          <p:cNvSpPr/>
          <p:nvPr/>
        </p:nvSpPr>
        <p:spPr>
          <a:xfrm>
            <a:off x="7181973" y="1160358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130" name="Shape 130"/>
          <p:cNvSpPr/>
          <p:nvPr/>
        </p:nvSpPr>
        <p:spPr>
          <a:xfrm>
            <a:off x="6512247" y="1160358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131" name="Shape 131"/>
          <p:cNvSpPr/>
          <p:nvPr/>
        </p:nvSpPr>
        <p:spPr>
          <a:xfrm>
            <a:off x="6254689" y="259194"/>
            <a:ext cx="1766057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Memory</a:t>
            </a:r>
          </a:p>
        </p:txBody>
      </p:sp>
      <p:sp>
        <p:nvSpPr>
          <p:cNvPr id="132" name="Shape 132"/>
          <p:cNvSpPr/>
          <p:nvPr/>
        </p:nvSpPr>
        <p:spPr>
          <a:xfrm>
            <a:off x="3769232" y="3302695"/>
            <a:ext cx="1605537" cy="1198619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745352" y="2923245"/>
            <a:ext cx="1537020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 Memory</a:t>
            </a:r>
          </a:p>
        </p:txBody>
      </p:sp>
      <p:sp>
        <p:nvSpPr>
          <p:cNvPr id="134" name="Shape 134"/>
          <p:cNvSpPr/>
          <p:nvPr/>
        </p:nvSpPr>
        <p:spPr>
          <a:xfrm>
            <a:off x="4591737" y="3386104"/>
            <a:ext cx="630253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135" name="Shape 135"/>
          <p:cNvSpPr/>
          <p:nvPr/>
        </p:nvSpPr>
        <p:spPr>
          <a:xfrm>
            <a:off x="3922010" y="3386104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</p:spTree>
    <p:extLst>
      <p:ext uri="{BB962C8B-B14F-4D97-AF65-F5344CB8AC3E}">
        <p14:creationId xmlns:p14="http://schemas.microsoft.com/office/powerpoint/2010/main" val="23996129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807881" y="3251005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802512" y="806189"/>
            <a:ext cx="2018110" cy="265058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07881" y="608971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277415" y="1077780"/>
            <a:ext cx="904928" cy="145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141" name="Shape 141"/>
          <p:cNvSpPr/>
          <p:nvPr/>
        </p:nvSpPr>
        <p:spPr>
          <a:xfrm>
            <a:off x="1112678" y="1101964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942451" y="638644"/>
            <a:ext cx="2393668" cy="3122341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154433" y="1124639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144" name="Shape 144"/>
          <p:cNvSpPr/>
          <p:nvPr/>
        </p:nvSpPr>
        <p:spPr>
          <a:xfrm>
            <a:off x="1824161" y="1124639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145" name="Shape 145"/>
          <p:cNvSpPr/>
          <p:nvPr/>
        </p:nvSpPr>
        <p:spPr>
          <a:xfrm>
            <a:off x="1824161" y="1517546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146" name="Shape 146"/>
          <p:cNvSpPr/>
          <p:nvPr/>
        </p:nvSpPr>
        <p:spPr>
          <a:xfrm>
            <a:off x="1154433" y="1517546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147" name="Shape 147"/>
          <p:cNvSpPr/>
          <p:nvPr/>
        </p:nvSpPr>
        <p:spPr>
          <a:xfrm>
            <a:off x="6546926" y="810754"/>
            <a:ext cx="992323" cy="285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148" name="Shape 148"/>
          <p:cNvSpPr/>
          <p:nvPr/>
        </p:nvSpPr>
        <p:spPr>
          <a:xfrm>
            <a:off x="6150182" y="752981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6512247" y="767452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150" name="Shape 150"/>
          <p:cNvSpPr/>
          <p:nvPr/>
        </p:nvSpPr>
        <p:spPr>
          <a:xfrm>
            <a:off x="7181973" y="767452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151" name="Shape 151"/>
          <p:cNvSpPr/>
          <p:nvPr/>
        </p:nvSpPr>
        <p:spPr>
          <a:xfrm>
            <a:off x="7181973" y="1160358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152" name="Shape 152"/>
          <p:cNvSpPr/>
          <p:nvPr/>
        </p:nvSpPr>
        <p:spPr>
          <a:xfrm>
            <a:off x="6512247" y="1160358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153" name="Shape 153"/>
          <p:cNvSpPr/>
          <p:nvPr/>
        </p:nvSpPr>
        <p:spPr>
          <a:xfrm>
            <a:off x="6254689" y="259194"/>
            <a:ext cx="1766057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Memory</a:t>
            </a:r>
          </a:p>
        </p:txBody>
      </p:sp>
      <p:sp>
        <p:nvSpPr>
          <p:cNvPr id="154" name="Shape 154"/>
          <p:cNvSpPr/>
          <p:nvPr/>
        </p:nvSpPr>
        <p:spPr>
          <a:xfrm>
            <a:off x="3769232" y="3302695"/>
            <a:ext cx="1605537" cy="1198619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3745352" y="2923245"/>
            <a:ext cx="1537020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 Memory</a:t>
            </a:r>
          </a:p>
        </p:txBody>
      </p:sp>
      <p:sp>
        <p:nvSpPr>
          <p:cNvPr id="156" name="Shape 156"/>
          <p:cNvSpPr/>
          <p:nvPr/>
        </p:nvSpPr>
        <p:spPr>
          <a:xfrm>
            <a:off x="4591737" y="3386104"/>
            <a:ext cx="630253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157" name="Shape 157"/>
          <p:cNvSpPr/>
          <p:nvPr/>
        </p:nvSpPr>
        <p:spPr>
          <a:xfrm>
            <a:off x="3922010" y="3386104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cxnSp>
        <p:nvCxnSpPr>
          <p:cNvPr id="158" name="Connector 158"/>
          <p:cNvCxnSpPr>
            <a:stCxn id="143" idx="0"/>
            <a:endCxn id="149" idx="0"/>
          </p:cNvCxnSpPr>
          <p:nvPr/>
        </p:nvCxnSpPr>
        <p:spPr>
          <a:xfrm flipV="1">
            <a:off x="1469560" y="948133"/>
            <a:ext cx="5357813" cy="357188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sp>
        <p:nvSpPr>
          <p:cNvPr id="162" name="Shape 162"/>
          <p:cNvSpPr/>
          <p:nvPr/>
        </p:nvSpPr>
        <p:spPr>
          <a:xfrm>
            <a:off x="2454540" y="931321"/>
            <a:ext cx="4730020" cy="304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ln w="50800">
            <a:solidFill>
              <a:srgbClr val="0065C1"/>
            </a:solidFill>
            <a:miter lim="400000"/>
            <a:head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0" name="Connector 160"/>
          <p:cNvCxnSpPr>
            <a:stCxn id="157" idx="0"/>
            <a:endCxn id="152" idx="0"/>
          </p:cNvCxnSpPr>
          <p:nvPr/>
        </p:nvCxnSpPr>
        <p:spPr>
          <a:xfrm flipV="1">
            <a:off x="4237136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cxnSp>
        <p:nvCxnSpPr>
          <p:cNvPr id="161" name="Connector 161"/>
          <p:cNvCxnSpPr>
            <a:stCxn id="156" idx="0"/>
            <a:endCxn id="151" idx="0"/>
          </p:cNvCxnSpPr>
          <p:nvPr/>
        </p:nvCxnSpPr>
        <p:spPr>
          <a:xfrm flipV="1">
            <a:off x="4906862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</p:spTree>
    <p:extLst>
      <p:ext uri="{BB962C8B-B14F-4D97-AF65-F5344CB8AC3E}">
        <p14:creationId xmlns:p14="http://schemas.microsoft.com/office/powerpoint/2010/main" val="13908162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807881" y="3251005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802512" y="806189"/>
            <a:ext cx="2018110" cy="265058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07881" y="608971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277415" y="1077780"/>
            <a:ext cx="904928" cy="145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168" name="Shape 168"/>
          <p:cNvSpPr/>
          <p:nvPr/>
        </p:nvSpPr>
        <p:spPr>
          <a:xfrm>
            <a:off x="1112678" y="1101964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942451" y="638644"/>
            <a:ext cx="2393668" cy="3122341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154433" y="1124639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171" name="Shape 171"/>
          <p:cNvSpPr/>
          <p:nvPr/>
        </p:nvSpPr>
        <p:spPr>
          <a:xfrm>
            <a:off x="1824161" y="1124639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172" name="Shape 172"/>
          <p:cNvSpPr/>
          <p:nvPr/>
        </p:nvSpPr>
        <p:spPr>
          <a:xfrm>
            <a:off x="1824161" y="1517546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173" name="Shape 173"/>
          <p:cNvSpPr/>
          <p:nvPr/>
        </p:nvSpPr>
        <p:spPr>
          <a:xfrm>
            <a:off x="1154433" y="1517546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174" name="Shape 174"/>
          <p:cNvSpPr/>
          <p:nvPr/>
        </p:nvSpPr>
        <p:spPr>
          <a:xfrm>
            <a:off x="6546926" y="810754"/>
            <a:ext cx="992323" cy="285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sp>
        <p:nvSpPr>
          <p:cNvPr id="175" name="Shape 175"/>
          <p:cNvSpPr/>
          <p:nvPr/>
        </p:nvSpPr>
        <p:spPr>
          <a:xfrm>
            <a:off x="6150182" y="752981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512247" y="767452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LibA</a:t>
            </a:r>
          </a:p>
        </p:txBody>
      </p:sp>
      <p:sp>
        <p:nvSpPr>
          <p:cNvPr id="177" name="Shape 177"/>
          <p:cNvSpPr/>
          <p:nvPr/>
        </p:nvSpPr>
        <p:spPr>
          <a:xfrm>
            <a:off x="7181973" y="767452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LibB</a:t>
            </a:r>
          </a:p>
        </p:txBody>
      </p:sp>
      <p:sp>
        <p:nvSpPr>
          <p:cNvPr id="178" name="Shape 178"/>
          <p:cNvSpPr/>
          <p:nvPr/>
        </p:nvSpPr>
        <p:spPr>
          <a:xfrm>
            <a:off x="7181973" y="1160358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179" name="Shape 179"/>
          <p:cNvSpPr/>
          <p:nvPr/>
        </p:nvSpPr>
        <p:spPr>
          <a:xfrm>
            <a:off x="6512247" y="1160358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sp>
        <p:nvSpPr>
          <p:cNvPr id="180" name="Shape 180"/>
          <p:cNvSpPr/>
          <p:nvPr/>
        </p:nvSpPr>
        <p:spPr>
          <a:xfrm>
            <a:off x="6254689" y="259194"/>
            <a:ext cx="1766057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Memory</a:t>
            </a:r>
          </a:p>
        </p:txBody>
      </p:sp>
      <p:sp>
        <p:nvSpPr>
          <p:cNvPr id="181" name="Shape 181"/>
          <p:cNvSpPr/>
          <p:nvPr/>
        </p:nvSpPr>
        <p:spPr>
          <a:xfrm>
            <a:off x="3769232" y="3302695"/>
            <a:ext cx="1605537" cy="1198619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745352" y="2923245"/>
            <a:ext cx="1537020" cy="32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 Memory</a:t>
            </a:r>
          </a:p>
        </p:txBody>
      </p:sp>
      <p:sp>
        <p:nvSpPr>
          <p:cNvPr id="183" name="Shape 183"/>
          <p:cNvSpPr/>
          <p:nvPr/>
        </p:nvSpPr>
        <p:spPr>
          <a:xfrm>
            <a:off x="4591737" y="3386104"/>
            <a:ext cx="630253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</a:p>
        </p:txBody>
      </p:sp>
      <p:sp>
        <p:nvSpPr>
          <p:cNvPr id="184" name="Shape 184"/>
          <p:cNvSpPr/>
          <p:nvPr/>
        </p:nvSpPr>
        <p:spPr>
          <a:xfrm>
            <a:off x="3922010" y="3386104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</a:p>
        </p:txBody>
      </p:sp>
      <p:cxnSp>
        <p:nvCxnSpPr>
          <p:cNvPr id="185" name="Connector 185"/>
          <p:cNvCxnSpPr>
            <a:stCxn id="170" idx="0"/>
            <a:endCxn id="176" idx="0"/>
          </p:cNvCxnSpPr>
          <p:nvPr/>
        </p:nvCxnSpPr>
        <p:spPr>
          <a:xfrm flipV="1">
            <a:off x="1469560" y="948133"/>
            <a:ext cx="5357813" cy="357188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sp>
        <p:nvSpPr>
          <p:cNvPr id="190" name="Shape 190"/>
          <p:cNvSpPr/>
          <p:nvPr/>
        </p:nvSpPr>
        <p:spPr>
          <a:xfrm>
            <a:off x="2454540" y="931321"/>
            <a:ext cx="4730020" cy="304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ln w="50800">
            <a:solidFill>
              <a:srgbClr val="0065C1"/>
            </a:solidFill>
            <a:miter lim="400000"/>
            <a:head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7" name="Connector 187"/>
          <p:cNvCxnSpPr>
            <a:stCxn id="184" idx="0"/>
            <a:endCxn id="179" idx="0"/>
          </p:cNvCxnSpPr>
          <p:nvPr/>
        </p:nvCxnSpPr>
        <p:spPr>
          <a:xfrm flipV="1">
            <a:off x="4237136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cxnSp>
        <p:nvCxnSpPr>
          <p:cNvPr id="188" name="Connector 188"/>
          <p:cNvCxnSpPr>
            <a:stCxn id="183" idx="0"/>
            <a:endCxn id="178" idx="0"/>
          </p:cNvCxnSpPr>
          <p:nvPr/>
        </p:nvCxnSpPr>
        <p:spPr>
          <a:xfrm flipV="1">
            <a:off x="4906862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sp>
        <p:nvSpPr>
          <p:cNvPr id="189" name="Shape 189"/>
          <p:cNvSpPr/>
          <p:nvPr/>
        </p:nvSpPr>
        <p:spPr>
          <a:xfrm>
            <a:off x="3638455" y="1420274"/>
            <a:ext cx="160460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LibB</a:t>
            </a:r>
          </a:p>
        </p:txBody>
      </p:sp>
    </p:spTree>
    <p:extLst>
      <p:ext uri="{BB962C8B-B14F-4D97-AF65-F5344CB8AC3E}">
        <p14:creationId xmlns:p14="http://schemas.microsoft.com/office/powerpoint/2010/main" val="71481705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496</TotalTime>
  <Words>2706</Words>
  <Application>Microsoft Macintosh PowerPoint</Application>
  <PresentationFormat>全屏显示(4:3)</PresentationFormat>
  <Paragraphs>739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Arial Narrow</vt:lpstr>
      <vt:lpstr>Calibri</vt:lpstr>
      <vt:lpstr>Courier</vt:lpstr>
      <vt:lpstr>Times New Roman</vt:lpstr>
      <vt:lpstr>Wingdings</vt:lpstr>
      <vt:lpstr>Wingdings 2</vt:lpstr>
      <vt:lpstr>template2007</vt:lpstr>
      <vt:lpstr>Virtual Memory: Policy</vt:lpstr>
      <vt:lpstr>Motivation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Locality of Reference</vt:lpstr>
      <vt:lpstr>Memory Hierarchy</vt:lpstr>
      <vt:lpstr>Virtual Memory Intuition</vt:lpstr>
      <vt:lpstr>Virtual Address Space Mechanisms</vt:lpstr>
      <vt:lpstr>Present Bit</vt:lpstr>
      <vt:lpstr>Virtual Memory Mechanisms</vt:lpstr>
      <vt:lpstr>Mechanism for Continuing a Process</vt:lpstr>
      <vt:lpstr>Virtual Memory Policies</vt:lpstr>
      <vt:lpstr>Page Selection</vt:lpstr>
      <vt:lpstr>Page Replacement</vt:lpstr>
      <vt:lpstr>Page Replacement Example</vt:lpstr>
      <vt:lpstr>Page Replacement Example</vt:lpstr>
      <vt:lpstr>Page Replacement Comparison</vt:lpstr>
      <vt:lpstr>FIFO Performance may Decrease!</vt:lpstr>
      <vt:lpstr>Page Replacement Example</vt:lpstr>
      <vt:lpstr>Problems with LRU-based Replacement</vt:lpstr>
      <vt:lpstr>Implementing LRU</vt:lpstr>
      <vt:lpstr>Clock Algorithm</vt:lpstr>
      <vt:lpstr>Clock: Look For a Page</vt:lpstr>
      <vt:lpstr>Clock: Look For a Page</vt:lpstr>
      <vt:lpstr>Clock: Look For a Page</vt:lpstr>
      <vt:lpstr>Clock: Look For a Page</vt:lpstr>
      <vt:lpstr>Clock: Look For a Page</vt:lpstr>
      <vt:lpstr>Clock: Look For a Page</vt:lpstr>
      <vt:lpstr>Clock: Look For a Page</vt:lpstr>
      <vt:lpstr>Clock: Look For a Page</vt:lpstr>
      <vt:lpstr>Clock: Look For a Page</vt:lpstr>
      <vt:lpstr>Clock: Look For a Page</vt:lpstr>
      <vt:lpstr>Clock Extensions</vt:lpstr>
      <vt:lpstr>What if no Hardware Support?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Memory: Policy</dc:title>
  <dc:creator>Microsoft Office User</dc:creator>
  <dc:description>Redesign of slides created by Randal E. Bryant and David R. O'Hallaron</dc:description>
  <cp:lastModifiedBy>Microsoft Office User</cp:lastModifiedBy>
  <cp:revision>18</cp:revision>
  <cp:lastPrinted>2017-08-31T16:02:16Z</cp:lastPrinted>
  <dcterms:created xsi:type="dcterms:W3CDTF">2021-10-13T14:57:51Z</dcterms:created>
  <dcterms:modified xsi:type="dcterms:W3CDTF">2023-10-07T03:07:33Z</dcterms:modified>
</cp:coreProperties>
</file>