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3"/>
  </p:notesMasterIdLst>
  <p:handoutMasterIdLst>
    <p:handoutMasterId r:id="rId84"/>
  </p:handoutMasterIdLst>
  <p:sldIdLst>
    <p:sldId id="321" r:id="rId2"/>
    <p:sldId id="260" r:id="rId3"/>
    <p:sldId id="265" r:id="rId4"/>
    <p:sldId id="693" r:id="rId5"/>
    <p:sldId id="694" r:id="rId6"/>
    <p:sldId id="695" r:id="rId7"/>
    <p:sldId id="266" r:id="rId8"/>
    <p:sldId id="270" r:id="rId9"/>
    <p:sldId id="332" r:id="rId10"/>
    <p:sldId id="271" r:id="rId11"/>
    <p:sldId id="272" r:id="rId12"/>
    <p:sldId id="273" r:id="rId13"/>
    <p:sldId id="275" r:id="rId14"/>
    <p:sldId id="276" r:id="rId15"/>
    <p:sldId id="277" r:id="rId16"/>
    <p:sldId id="278" r:id="rId17"/>
    <p:sldId id="336" r:id="rId18"/>
    <p:sldId id="279" r:id="rId19"/>
    <p:sldId id="280" r:id="rId20"/>
    <p:sldId id="281" r:id="rId21"/>
    <p:sldId id="274" r:id="rId22"/>
    <p:sldId id="632" r:id="rId23"/>
    <p:sldId id="633" r:id="rId24"/>
    <p:sldId id="631" r:id="rId25"/>
    <p:sldId id="553" r:id="rId26"/>
    <p:sldId id="638" r:id="rId27"/>
    <p:sldId id="554" r:id="rId28"/>
    <p:sldId id="602" r:id="rId29"/>
    <p:sldId id="555" r:id="rId30"/>
    <p:sldId id="556" r:id="rId31"/>
    <p:sldId id="624" r:id="rId32"/>
    <p:sldId id="323" r:id="rId33"/>
    <p:sldId id="324" r:id="rId34"/>
    <p:sldId id="325" r:id="rId35"/>
    <p:sldId id="326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8" r:id="rId51"/>
    <p:sldId id="299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27" r:id="rId60"/>
    <p:sldId id="309" r:id="rId61"/>
    <p:sldId id="310" r:id="rId62"/>
    <p:sldId id="311" r:id="rId63"/>
    <p:sldId id="312" r:id="rId64"/>
    <p:sldId id="313" r:id="rId65"/>
    <p:sldId id="314" r:id="rId66"/>
    <p:sldId id="557" r:id="rId67"/>
    <p:sldId id="558" r:id="rId68"/>
    <p:sldId id="559" r:id="rId69"/>
    <p:sldId id="634" r:id="rId70"/>
    <p:sldId id="560" r:id="rId71"/>
    <p:sldId id="561" r:id="rId72"/>
    <p:sldId id="562" r:id="rId73"/>
    <p:sldId id="563" r:id="rId74"/>
    <p:sldId id="625" r:id="rId75"/>
    <p:sldId id="564" r:id="rId76"/>
    <p:sldId id="571" r:id="rId77"/>
    <p:sldId id="626" r:id="rId78"/>
    <p:sldId id="317" r:id="rId79"/>
    <p:sldId id="328" r:id="rId80"/>
    <p:sldId id="329" r:id="rId81"/>
    <p:sldId id="335" r:id="rId82"/>
  </p:sldIdLst>
  <p:sldSz cx="9144000" cy="6858000" type="screen4x3"/>
  <p:notesSz cx="7302500" cy="9586913"/>
  <p:custDataLst>
    <p:tags r:id="rId8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8E799"/>
    <a:srgbClr val="CDF1C5"/>
    <a:srgbClr val="F1C7C7"/>
    <a:srgbClr val="E0E0E0"/>
    <a:srgbClr val="E0F4E3"/>
    <a:srgbClr val="E3E4E6"/>
    <a:srgbClr val="FFFF99"/>
    <a:srgbClr val="FF9999"/>
    <a:srgbClr val="EFBFBF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25" autoAdjust="0"/>
    <p:restoredTop sz="94660"/>
  </p:normalViewPr>
  <p:slideViewPr>
    <p:cSldViewPr snapToObjects="1">
      <p:cViewPr varScale="1">
        <p:scale>
          <a:sx n="127" d="100"/>
          <a:sy n="127" d="100"/>
        </p:scale>
        <p:origin x="13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46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19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69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26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89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38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21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36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04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41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40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29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37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29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10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48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44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6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84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96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57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/>
          <a:lstStyle>
            <a:lvl1pPr algn="ctr">
              <a:defRPr sz="2250"/>
            </a:lvl1pPr>
            <a:lvl2pPr algn="ctr">
              <a:defRPr sz="2250"/>
            </a:lvl2pPr>
            <a:lvl3pPr algn="ctr">
              <a:defRPr sz="2250"/>
            </a:lvl3pPr>
            <a:lvl4pPr algn="ctr">
              <a:defRPr sz="2250"/>
            </a:lvl4pPr>
            <a:lvl5pPr algn="ctr"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60298216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26" y="142875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066800"/>
            <a:ext cx="7896225" cy="526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  <p:sldLayoutId id="2147483662" r:id="rId14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acm.acm.org/magazines/2012/4/147359-cpu-db-recording-microprocessor-history/fulltex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pPr algn="ctr"/>
            <a:r>
              <a:rPr lang="en-US" dirty="0"/>
              <a:t>Concurrency: Threads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71874"/>
            <a:ext cx="8458200" cy="2600325"/>
          </a:xfrm>
        </p:spPr>
        <p:txBody>
          <a:bodyPr/>
          <a:lstStyle/>
          <a:p>
            <a:pPr marL="609569" indent="-609569"/>
            <a:r>
              <a:rPr lang="en-US" b="1" dirty="0"/>
              <a:t>Questions answered in this lecture:</a:t>
            </a:r>
          </a:p>
          <a:p>
            <a:pPr marL="609569" indent="-609569"/>
            <a:r>
              <a:rPr lang="en-US" dirty="0"/>
              <a:t>Why is concurrency useful?</a:t>
            </a:r>
          </a:p>
          <a:p>
            <a:pPr marL="609569" indent="-609569"/>
            <a:r>
              <a:rPr lang="en-US" dirty="0"/>
              <a:t>What is a thread and how does it differ from processes?</a:t>
            </a:r>
          </a:p>
          <a:p>
            <a:pPr marL="609569" indent="-609569"/>
            <a:r>
              <a:rPr lang="en-US" dirty="0"/>
              <a:t>What can go wrong if scheduling of critical sections is not atomic?</a:t>
            </a:r>
          </a:p>
        </p:txBody>
      </p:sp>
    </p:spTree>
    <p:extLst>
      <p:ext uri="{BB962C8B-B14F-4D97-AF65-F5344CB8AC3E}">
        <p14:creationId xmlns:p14="http://schemas.microsoft.com/office/powerpoint/2010/main" val="204138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1348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1576651" y="420816"/>
            <a:ext cx="85600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CPU 1</a:t>
            </a:r>
          </a:p>
        </p:txBody>
      </p:sp>
      <p:sp>
        <p:nvSpPr>
          <p:cNvPr id="213" name="Shape 213"/>
          <p:cNvSpPr/>
          <p:nvPr/>
        </p:nvSpPr>
        <p:spPr>
          <a:xfrm>
            <a:off x="3849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4067455" y="420816"/>
            <a:ext cx="85600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CPU 2</a:t>
            </a:r>
          </a:p>
        </p:txBody>
      </p:sp>
      <p:sp>
        <p:nvSpPr>
          <p:cNvPr id="215" name="Shape 215"/>
          <p:cNvSpPr/>
          <p:nvPr/>
        </p:nvSpPr>
        <p:spPr>
          <a:xfrm>
            <a:off x="1544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216" name="Shape 216"/>
          <p:cNvSpPr/>
          <p:nvPr/>
        </p:nvSpPr>
        <p:spPr>
          <a:xfrm>
            <a:off x="4077415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217" name="Shape 217"/>
          <p:cNvSpPr/>
          <p:nvPr/>
        </p:nvSpPr>
        <p:spPr>
          <a:xfrm>
            <a:off x="6329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1010084" y="2625828"/>
            <a:ext cx="746710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19" name="Shape 219"/>
          <p:cNvSpPr/>
          <p:nvPr/>
        </p:nvSpPr>
        <p:spPr>
          <a:xfrm flipV="1">
            <a:off x="2081196" y="2349037"/>
            <a:ext cx="1" cy="248265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20" name="Shape 220"/>
          <p:cNvSpPr/>
          <p:nvPr/>
        </p:nvSpPr>
        <p:spPr>
          <a:xfrm flipV="1">
            <a:off x="4581959" y="2352496"/>
            <a:ext cx="1" cy="237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6683817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RAM</a:t>
            </a:r>
          </a:p>
        </p:txBody>
      </p:sp>
      <p:sp>
        <p:nvSpPr>
          <p:cNvPr id="222" name="Shape 222"/>
          <p:cNvSpPr/>
          <p:nvPr/>
        </p:nvSpPr>
        <p:spPr>
          <a:xfrm flipV="1">
            <a:off x="7082271" y="2352496"/>
            <a:ext cx="1" cy="237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5115" y="4374771"/>
            <a:ext cx="386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What state do threads share?</a:t>
            </a:r>
          </a:p>
        </p:txBody>
      </p:sp>
    </p:spTree>
    <p:extLst>
      <p:ext uri="{BB962C8B-B14F-4D97-AF65-F5344CB8AC3E}">
        <p14:creationId xmlns:p14="http://schemas.microsoft.com/office/powerpoint/2010/main" val="52041266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1348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576651" y="420816"/>
            <a:ext cx="85600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CPU 1</a:t>
            </a:r>
          </a:p>
        </p:txBody>
      </p:sp>
      <p:sp>
        <p:nvSpPr>
          <p:cNvPr id="226" name="Shape 226"/>
          <p:cNvSpPr/>
          <p:nvPr/>
        </p:nvSpPr>
        <p:spPr>
          <a:xfrm>
            <a:off x="3849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4067455" y="420816"/>
            <a:ext cx="85600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CPU 2</a:t>
            </a:r>
          </a:p>
        </p:txBody>
      </p:sp>
      <p:sp>
        <p:nvSpPr>
          <p:cNvPr id="228" name="Shape 228"/>
          <p:cNvSpPr/>
          <p:nvPr/>
        </p:nvSpPr>
        <p:spPr>
          <a:xfrm>
            <a:off x="1544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229" name="Shape 229"/>
          <p:cNvSpPr/>
          <p:nvPr/>
        </p:nvSpPr>
        <p:spPr>
          <a:xfrm>
            <a:off x="4077415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230" name="Shape 230"/>
          <p:cNvSpPr/>
          <p:nvPr/>
        </p:nvSpPr>
        <p:spPr>
          <a:xfrm>
            <a:off x="6329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1010084" y="2625828"/>
            <a:ext cx="746710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 flipV="1">
            <a:off x="2081196" y="2349037"/>
            <a:ext cx="1" cy="248265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33" name="Shape 233"/>
          <p:cNvSpPr/>
          <p:nvPr/>
        </p:nvSpPr>
        <p:spPr>
          <a:xfrm flipV="1">
            <a:off x="4581959" y="2352496"/>
            <a:ext cx="1" cy="237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6683817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RAM</a:t>
            </a:r>
          </a:p>
        </p:txBody>
      </p:sp>
      <p:sp>
        <p:nvSpPr>
          <p:cNvPr id="235" name="Shape 235"/>
          <p:cNvSpPr/>
          <p:nvPr/>
        </p:nvSpPr>
        <p:spPr>
          <a:xfrm flipV="1">
            <a:off x="7082271" y="2352496"/>
            <a:ext cx="1" cy="237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6458812" y="952889"/>
            <a:ext cx="1246919" cy="35113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 err="1">
                <a:solidFill>
                  <a:schemeClr val="bg1"/>
                </a:solidFill>
                <a:latin typeface="Calibri" panose="020F0502020204030204" pitchFamily="34" charset="0"/>
              </a:rPr>
              <a:t>PageDir</a:t>
            </a: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 A</a:t>
            </a:r>
          </a:p>
        </p:txBody>
      </p:sp>
      <p:sp>
        <p:nvSpPr>
          <p:cNvPr id="237" name="Shape 237"/>
          <p:cNvSpPr/>
          <p:nvPr/>
        </p:nvSpPr>
        <p:spPr>
          <a:xfrm>
            <a:off x="6458812" y="1377592"/>
            <a:ext cx="1246919" cy="35113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 err="1">
                <a:solidFill>
                  <a:schemeClr val="bg1"/>
                </a:solidFill>
                <a:latin typeface="Calibri" panose="020F0502020204030204" pitchFamily="34" charset="0"/>
              </a:rPr>
              <a:t>PageDir</a:t>
            </a: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 B</a:t>
            </a:r>
          </a:p>
        </p:txBody>
      </p:sp>
      <p:sp>
        <p:nvSpPr>
          <p:cNvPr id="238" name="Shape 238"/>
          <p:cNvSpPr/>
          <p:nvPr/>
        </p:nvSpPr>
        <p:spPr>
          <a:xfrm>
            <a:off x="6881353" y="1597461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531" b="0" dirty="0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9769" y="4365104"/>
            <a:ext cx="4862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What threads share page directories?</a:t>
            </a:r>
          </a:p>
        </p:txBody>
      </p:sp>
    </p:spTree>
    <p:extLst>
      <p:ext uri="{BB962C8B-B14F-4D97-AF65-F5344CB8AC3E}">
        <p14:creationId xmlns:p14="http://schemas.microsoft.com/office/powerpoint/2010/main" val="309817714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1348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1576651" y="420816"/>
            <a:ext cx="85600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CPU 1</a:t>
            </a:r>
          </a:p>
        </p:txBody>
      </p:sp>
      <p:sp>
        <p:nvSpPr>
          <p:cNvPr id="242" name="Shape 242"/>
          <p:cNvSpPr/>
          <p:nvPr/>
        </p:nvSpPr>
        <p:spPr>
          <a:xfrm>
            <a:off x="3849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4067455" y="420816"/>
            <a:ext cx="85600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CPU 2</a:t>
            </a:r>
          </a:p>
        </p:txBody>
      </p:sp>
      <p:sp>
        <p:nvSpPr>
          <p:cNvPr id="244" name="Shape 244"/>
          <p:cNvSpPr/>
          <p:nvPr/>
        </p:nvSpPr>
        <p:spPr>
          <a:xfrm>
            <a:off x="1544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245" name="Shape 245"/>
          <p:cNvSpPr/>
          <p:nvPr/>
        </p:nvSpPr>
        <p:spPr>
          <a:xfrm>
            <a:off x="4077415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246" name="Shape 246"/>
          <p:cNvSpPr/>
          <p:nvPr/>
        </p:nvSpPr>
        <p:spPr>
          <a:xfrm>
            <a:off x="6329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1010084" y="2625828"/>
            <a:ext cx="746710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48" name="Shape 248"/>
          <p:cNvSpPr/>
          <p:nvPr/>
        </p:nvSpPr>
        <p:spPr>
          <a:xfrm flipV="1">
            <a:off x="2081196" y="2349037"/>
            <a:ext cx="1" cy="248265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49" name="Shape 249"/>
          <p:cNvSpPr/>
          <p:nvPr/>
        </p:nvSpPr>
        <p:spPr>
          <a:xfrm flipV="1">
            <a:off x="4581959" y="2352496"/>
            <a:ext cx="1" cy="237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6683817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RAM</a:t>
            </a:r>
          </a:p>
        </p:txBody>
      </p:sp>
      <p:sp>
        <p:nvSpPr>
          <p:cNvPr id="251" name="Shape 251"/>
          <p:cNvSpPr/>
          <p:nvPr/>
        </p:nvSpPr>
        <p:spPr>
          <a:xfrm flipV="1">
            <a:off x="7082271" y="2352496"/>
            <a:ext cx="1" cy="237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6881353" y="1597461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531" b="0" dirty="0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255" name="Shape 255"/>
          <p:cNvSpPr/>
          <p:nvPr/>
        </p:nvSpPr>
        <p:spPr>
          <a:xfrm>
            <a:off x="4183505" y="1563396"/>
            <a:ext cx="776991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PTBR</a:t>
            </a:r>
          </a:p>
        </p:txBody>
      </p:sp>
      <p:sp>
        <p:nvSpPr>
          <p:cNvPr id="259" name="Shape 259"/>
          <p:cNvSpPr/>
          <p:nvPr/>
        </p:nvSpPr>
        <p:spPr>
          <a:xfrm>
            <a:off x="2091606" y="1426908"/>
            <a:ext cx="4382898" cy="7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37" extrusionOk="0">
                <a:moveTo>
                  <a:pt x="0" y="6941"/>
                </a:moveTo>
                <a:cubicBezTo>
                  <a:pt x="14164" y="21600"/>
                  <a:pt x="21364" y="19286"/>
                  <a:pt x="21600" y="0"/>
                </a:cubicBezTo>
              </a:path>
            </a:pathLst>
          </a:custGeom>
          <a:ln w="76200">
            <a:solidFill>
              <a:srgbClr val="FF2600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257" name="Shape 257"/>
          <p:cNvSpPr/>
          <p:nvPr/>
        </p:nvSpPr>
        <p:spPr>
          <a:xfrm flipV="1">
            <a:off x="4953389" y="1385741"/>
            <a:ext cx="1485017" cy="44943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1703111" y="1563396"/>
            <a:ext cx="776990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PTBR</a:t>
            </a:r>
          </a:p>
        </p:txBody>
      </p:sp>
      <p:sp>
        <p:nvSpPr>
          <p:cNvPr id="21" name="Shape 236">
            <a:extLst>
              <a:ext uri="{FF2B5EF4-FFF2-40B4-BE49-F238E27FC236}">
                <a16:creationId xmlns:a16="http://schemas.microsoft.com/office/drawing/2014/main" id="{9EDCFDC5-9F0F-F545-B110-726A8B349DF2}"/>
              </a:ext>
            </a:extLst>
          </p:cNvPr>
          <p:cNvSpPr/>
          <p:nvPr/>
        </p:nvSpPr>
        <p:spPr>
          <a:xfrm>
            <a:off x="6458812" y="952889"/>
            <a:ext cx="1246919" cy="35113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 err="1">
                <a:solidFill>
                  <a:schemeClr val="bg1"/>
                </a:solidFill>
                <a:latin typeface="Calibri" panose="020F0502020204030204" pitchFamily="34" charset="0"/>
              </a:rPr>
              <a:t>PageDir</a:t>
            </a: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 A</a:t>
            </a:r>
          </a:p>
        </p:txBody>
      </p:sp>
      <p:sp>
        <p:nvSpPr>
          <p:cNvPr id="22" name="Shape 237">
            <a:extLst>
              <a:ext uri="{FF2B5EF4-FFF2-40B4-BE49-F238E27FC236}">
                <a16:creationId xmlns:a16="http://schemas.microsoft.com/office/drawing/2014/main" id="{43F80A93-CED4-6F49-8258-917D89451EC1}"/>
              </a:ext>
            </a:extLst>
          </p:cNvPr>
          <p:cNvSpPr/>
          <p:nvPr/>
        </p:nvSpPr>
        <p:spPr>
          <a:xfrm>
            <a:off x="6458812" y="1377592"/>
            <a:ext cx="1246919" cy="35113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 err="1">
                <a:solidFill>
                  <a:schemeClr val="bg1"/>
                </a:solidFill>
                <a:latin typeface="Calibri" panose="020F0502020204030204" pitchFamily="34" charset="0"/>
              </a:rPr>
              <a:t>PageDir</a:t>
            </a: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 B</a:t>
            </a: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818A05A2-1CDC-CF4F-9306-BB6C90565919}"/>
              </a:ext>
            </a:extLst>
          </p:cNvPr>
          <p:cNvSpPr txBox="1"/>
          <p:nvPr/>
        </p:nvSpPr>
        <p:spPr>
          <a:xfrm>
            <a:off x="236220" y="4346817"/>
            <a:ext cx="768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Threads belonging to the same process share page directory</a:t>
            </a:r>
          </a:p>
        </p:txBody>
      </p:sp>
    </p:spTree>
    <p:extLst>
      <p:ext uri="{BB962C8B-B14F-4D97-AF65-F5344CB8AC3E}">
        <p14:creationId xmlns:p14="http://schemas.microsoft.com/office/powerpoint/2010/main" val="283246820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1348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1576651" y="420816"/>
            <a:ext cx="85600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CPU 1</a:t>
            </a:r>
          </a:p>
        </p:txBody>
      </p:sp>
      <p:sp>
        <p:nvSpPr>
          <p:cNvPr id="284" name="Shape 284"/>
          <p:cNvSpPr/>
          <p:nvPr/>
        </p:nvSpPr>
        <p:spPr>
          <a:xfrm>
            <a:off x="3849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4067455" y="420816"/>
            <a:ext cx="85600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CPU 2</a:t>
            </a:r>
          </a:p>
        </p:txBody>
      </p:sp>
      <p:sp>
        <p:nvSpPr>
          <p:cNvPr id="286" name="Shape 286"/>
          <p:cNvSpPr/>
          <p:nvPr/>
        </p:nvSpPr>
        <p:spPr>
          <a:xfrm>
            <a:off x="1544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287" name="Shape 287"/>
          <p:cNvSpPr/>
          <p:nvPr/>
        </p:nvSpPr>
        <p:spPr>
          <a:xfrm>
            <a:off x="4077415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288" name="Shape 288"/>
          <p:cNvSpPr/>
          <p:nvPr/>
        </p:nvSpPr>
        <p:spPr>
          <a:xfrm>
            <a:off x="6329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1010084" y="2625828"/>
            <a:ext cx="746710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90" name="Shape 290"/>
          <p:cNvSpPr/>
          <p:nvPr/>
        </p:nvSpPr>
        <p:spPr>
          <a:xfrm flipV="1">
            <a:off x="2081196" y="2349037"/>
            <a:ext cx="1" cy="248265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91" name="Shape 291"/>
          <p:cNvSpPr/>
          <p:nvPr/>
        </p:nvSpPr>
        <p:spPr>
          <a:xfrm flipV="1">
            <a:off x="4581959" y="2352496"/>
            <a:ext cx="1" cy="237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6683817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RAM</a:t>
            </a:r>
          </a:p>
        </p:txBody>
      </p:sp>
      <p:sp>
        <p:nvSpPr>
          <p:cNvPr id="293" name="Shape 293"/>
          <p:cNvSpPr/>
          <p:nvPr/>
        </p:nvSpPr>
        <p:spPr>
          <a:xfrm flipV="1">
            <a:off x="7082271" y="2352496"/>
            <a:ext cx="1" cy="237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6458812" y="952889"/>
            <a:ext cx="1246919" cy="35113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 err="1">
                <a:solidFill>
                  <a:schemeClr val="bg1"/>
                </a:solidFill>
                <a:latin typeface="Calibri" panose="020F0502020204030204" pitchFamily="34" charset="0"/>
              </a:rPr>
              <a:t>PageDir</a:t>
            </a: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 A</a:t>
            </a:r>
          </a:p>
        </p:txBody>
      </p:sp>
      <p:sp>
        <p:nvSpPr>
          <p:cNvPr id="295" name="Shape 295"/>
          <p:cNvSpPr/>
          <p:nvPr/>
        </p:nvSpPr>
        <p:spPr>
          <a:xfrm>
            <a:off x="6458812" y="1377592"/>
            <a:ext cx="1246919" cy="35113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 err="1">
                <a:solidFill>
                  <a:schemeClr val="bg1"/>
                </a:solidFill>
                <a:latin typeface="Calibri" panose="020F0502020204030204" pitchFamily="34" charset="0"/>
              </a:rPr>
              <a:t>PageDir</a:t>
            </a: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 B</a:t>
            </a:r>
          </a:p>
        </p:txBody>
      </p:sp>
      <p:sp>
        <p:nvSpPr>
          <p:cNvPr id="296" name="Shape 296"/>
          <p:cNvSpPr/>
          <p:nvPr/>
        </p:nvSpPr>
        <p:spPr>
          <a:xfrm>
            <a:off x="6881353" y="1597461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531" b="0" dirty="0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297" name="Shape 297"/>
          <p:cNvSpPr/>
          <p:nvPr/>
        </p:nvSpPr>
        <p:spPr>
          <a:xfrm>
            <a:off x="4183505" y="1563396"/>
            <a:ext cx="776991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PTBR</a:t>
            </a:r>
          </a:p>
        </p:txBody>
      </p:sp>
      <p:sp>
        <p:nvSpPr>
          <p:cNvPr id="303" name="Shape 303"/>
          <p:cNvSpPr/>
          <p:nvPr/>
        </p:nvSpPr>
        <p:spPr>
          <a:xfrm>
            <a:off x="2091606" y="1426908"/>
            <a:ext cx="4382898" cy="7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37" extrusionOk="0">
                <a:moveTo>
                  <a:pt x="0" y="6941"/>
                </a:moveTo>
                <a:cubicBezTo>
                  <a:pt x="14164" y="21600"/>
                  <a:pt x="21364" y="19286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299" name="Shape 299"/>
          <p:cNvSpPr/>
          <p:nvPr/>
        </p:nvSpPr>
        <p:spPr>
          <a:xfrm flipV="1">
            <a:off x="4953389" y="1385741"/>
            <a:ext cx="1485017" cy="44943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1703111" y="1563396"/>
            <a:ext cx="776990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PTBR</a:t>
            </a:r>
          </a:p>
        </p:txBody>
      </p:sp>
      <p:sp>
        <p:nvSpPr>
          <p:cNvPr id="301" name="Shape 301"/>
          <p:cNvSpPr/>
          <p:nvPr/>
        </p:nvSpPr>
        <p:spPr>
          <a:xfrm>
            <a:off x="1435220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IP</a:t>
            </a:r>
          </a:p>
        </p:txBody>
      </p:sp>
      <p:sp>
        <p:nvSpPr>
          <p:cNvPr id="302" name="Shape 302"/>
          <p:cNvSpPr/>
          <p:nvPr/>
        </p:nvSpPr>
        <p:spPr>
          <a:xfrm>
            <a:off x="3935533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5815" y="4304886"/>
            <a:ext cx="4851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Do threads share Instruction Pointer?</a:t>
            </a:r>
          </a:p>
        </p:txBody>
      </p:sp>
    </p:spTree>
    <p:extLst>
      <p:ext uri="{BB962C8B-B14F-4D97-AF65-F5344CB8AC3E}">
        <p14:creationId xmlns:p14="http://schemas.microsoft.com/office/powerpoint/2010/main" val="32111550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1348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1576651" y="420816"/>
            <a:ext cx="85600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CPU 1</a:t>
            </a:r>
          </a:p>
        </p:txBody>
      </p:sp>
      <p:sp>
        <p:nvSpPr>
          <p:cNvPr id="307" name="Shape 307"/>
          <p:cNvSpPr/>
          <p:nvPr/>
        </p:nvSpPr>
        <p:spPr>
          <a:xfrm>
            <a:off x="3849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4067455" y="420816"/>
            <a:ext cx="85600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CPU 2</a:t>
            </a:r>
          </a:p>
        </p:txBody>
      </p:sp>
      <p:sp>
        <p:nvSpPr>
          <p:cNvPr id="309" name="Shape 309"/>
          <p:cNvSpPr/>
          <p:nvPr/>
        </p:nvSpPr>
        <p:spPr>
          <a:xfrm>
            <a:off x="1544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310" name="Shape 310"/>
          <p:cNvSpPr/>
          <p:nvPr/>
        </p:nvSpPr>
        <p:spPr>
          <a:xfrm>
            <a:off x="4077415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311" name="Shape 311"/>
          <p:cNvSpPr/>
          <p:nvPr/>
        </p:nvSpPr>
        <p:spPr>
          <a:xfrm>
            <a:off x="6329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1010084" y="2625828"/>
            <a:ext cx="746710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13" name="Shape 313"/>
          <p:cNvSpPr/>
          <p:nvPr/>
        </p:nvSpPr>
        <p:spPr>
          <a:xfrm flipV="1">
            <a:off x="2081196" y="2349037"/>
            <a:ext cx="1" cy="248265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14" name="Shape 314"/>
          <p:cNvSpPr/>
          <p:nvPr/>
        </p:nvSpPr>
        <p:spPr>
          <a:xfrm flipV="1">
            <a:off x="4581959" y="2352496"/>
            <a:ext cx="1" cy="237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6683817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RAM</a:t>
            </a:r>
          </a:p>
        </p:txBody>
      </p:sp>
      <p:sp>
        <p:nvSpPr>
          <p:cNvPr id="316" name="Shape 316"/>
          <p:cNvSpPr/>
          <p:nvPr/>
        </p:nvSpPr>
        <p:spPr>
          <a:xfrm flipV="1">
            <a:off x="7082271" y="2352496"/>
            <a:ext cx="1" cy="237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6458812" y="952889"/>
            <a:ext cx="1246919" cy="35113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 err="1">
                <a:solidFill>
                  <a:schemeClr val="bg1"/>
                </a:solidFill>
                <a:latin typeface="Calibri" panose="020F0502020204030204" pitchFamily="34" charset="0"/>
              </a:rPr>
              <a:t>PageDir</a:t>
            </a: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 A</a:t>
            </a:r>
          </a:p>
        </p:txBody>
      </p:sp>
      <p:sp>
        <p:nvSpPr>
          <p:cNvPr id="318" name="Shape 318"/>
          <p:cNvSpPr/>
          <p:nvPr/>
        </p:nvSpPr>
        <p:spPr>
          <a:xfrm>
            <a:off x="6458812" y="1377592"/>
            <a:ext cx="1246919" cy="35113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 err="1">
                <a:solidFill>
                  <a:schemeClr val="bg1"/>
                </a:solidFill>
                <a:latin typeface="Calibri" panose="020F0502020204030204" pitchFamily="34" charset="0"/>
              </a:rPr>
              <a:t>PageDir</a:t>
            </a: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 B</a:t>
            </a:r>
          </a:p>
        </p:txBody>
      </p:sp>
      <p:sp>
        <p:nvSpPr>
          <p:cNvPr id="319" name="Shape 319"/>
          <p:cNvSpPr/>
          <p:nvPr/>
        </p:nvSpPr>
        <p:spPr>
          <a:xfrm>
            <a:off x="6881353" y="1597461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531" b="0" dirty="0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320" name="Shape 320"/>
          <p:cNvSpPr/>
          <p:nvPr/>
        </p:nvSpPr>
        <p:spPr>
          <a:xfrm>
            <a:off x="4183505" y="1563396"/>
            <a:ext cx="776991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PTBR</a:t>
            </a:r>
          </a:p>
        </p:txBody>
      </p:sp>
      <p:sp>
        <p:nvSpPr>
          <p:cNvPr id="321" name="Shape 321"/>
          <p:cNvSpPr/>
          <p:nvPr/>
        </p:nvSpPr>
        <p:spPr>
          <a:xfrm>
            <a:off x="1703111" y="1563396"/>
            <a:ext cx="776990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PTBR</a:t>
            </a:r>
          </a:p>
        </p:txBody>
      </p:sp>
      <p:sp>
        <p:nvSpPr>
          <p:cNvPr id="332" name="Shape 332"/>
          <p:cNvSpPr/>
          <p:nvPr/>
        </p:nvSpPr>
        <p:spPr>
          <a:xfrm>
            <a:off x="2480088" y="1426908"/>
            <a:ext cx="3994416" cy="7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323" name="Shape 323"/>
          <p:cNvSpPr/>
          <p:nvPr/>
        </p:nvSpPr>
        <p:spPr>
          <a:xfrm flipV="1">
            <a:off x="4953389" y="1385741"/>
            <a:ext cx="1485017" cy="44943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1734419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000000"/>
                </a:solidFill>
              </a:rPr>
              <a:t>CODE</a:t>
            </a:r>
          </a:p>
        </p:txBody>
      </p:sp>
      <p:sp>
        <p:nvSpPr>
          <p:cNvPr id="326" name="Shape 326"/>
          <p:cNvSpPr/>
          <p:nvPr/>
        </p:nvSpPr>
        <p:spPr>
          <a:xfrm>
            <a:off x="2627388" y="3828582"/>
            <a:ext cx="5831419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327" name="Shape 327"/>
          <p:cNvSpPr/>
          <p:nvPr/>
        </p:nvSpPr>
        <p:spPr>
          <a:xfrm>
            <a:off x="405071" y="3717190"/>
            <a:ext cx="1217129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Virt</a:t>
            </a: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PageDir</a:t>
            </a: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A)</a:t>
            </a:r>
          </a:p>
        </p:txBody>
      </p:sp>
      <p:sp>
        <p:nvSpPr>
          <p:cNvPr id="328" name="Shape 328"/>
          <p:cNvSpPr/>
          <p:nvPr/>
        </p:nvSpPr>
        <p:spPr>
          <a:xfrm>
            <a:off x="1435220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IP</a:t>
            </a:r>
          </a:p>
        </p:txBody>
      </p:sp>
      <p:sp>
        <p:nvSpPr>
          <p:cNvPr id="329" name="Shape 329"/>
          <p:cNvSpPr/>
          <p:nvPr/>
        </p:nvSpPr>
        <p:spPr>
          <a:xfrm>
            <a:off x="3935533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IP</a:t>
            </a:r>
          </a:p>
        </p:txBody>
      </p:sp>
      <p:sp>
        <p:nvSpPr>
          <p:cNvPr id="330" name="Shape 330"/>
          <p:cNvSpPr/>
          <p:nvPr/>
        </p:nvSpPr>
        <p:spPr>
          <a:xfrm>
            <a:off x="1554311" y="2285436"/>
            <a:ext cx="306420" cy="152953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31" name="Shape 331"/>
          <p:cNvSpPr/>
          <p:nvPr/>
        </p:nvSpPr>
        <p:spPr>
          <a:xfrm flipH="1">
            <a:off x="2485809" y="2300949"/>
            <a:ext cx="1673809" cy="151402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507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1348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1576651" y="420816"/>
            <a:ext cx="85600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CPU 1</a:t>
            </a:r>
          </a:p>
        </p:txBody>
      </p:sp>
      <p:sp>
        <p:nvSpPr>
          <p:cNvPr id="336" name="Shape 336"/>
          <p:cNvSpPr/>
          <p:nvPr/>
        </p:nvSpPr>
        <p:spPr>
          <a:xfrm>
            <a:off x="3849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4067455" y="420816"/>
            <a:ext cx="85600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CPU 2</a:t>
            </a:r>
          </a:p>
        </p:txBody>
      </p:sp>
      <p:sp>
        <p:nvSpPr>
          <p:cNvPr id="338" name="Shape 338"/>
          <p:cNvSpPr/>
          <p:nvPr/>
        </p:nvSpPr>
        <p:spPr>
          <a:xfrm>
            <a:off x="1544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339" name="Shape 339"/>
          <p:cNvSpPr/>
          <p:nvPr/>
        </p:nvSpPr>
        <p:spPr>
          <a:xfrm>
            <a:off x="4077415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340" name="Shape 340"/>
          <p:cNvSpPr/>
          <p:nvPr/>
        </p:nvSpPr>
        <p:spPr>
          <a:xfrm>
            <a:off x="6329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1010084" y="2625828"/>
            <a:ext cx="746710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42" name="Shape 342"/>
          <p:cNvSpPr/>
          <p:nvPr/>
        </p:nvSpPr>
        <p:spPr>
          <a:xfrm flipV="1">
            <a:off x="2081196" y="2349037"/>
            <a:ext cx="1" cy="248265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43" name="Shape 343"/>
          <p:cNvSpPr/>
          <p:nvPr/>
        </p:nvSpPr>
        <p:spPr>
          <a:xfrm flipV="1">
            <a:off x="4581959" y="2352496"/>
            <a:ext cx="1" cy="237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6683817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RAM</a:t>
            </a:r>
          </a:p>
        </p:txBody>
      </p:sp>
      <p:sp>
        <p:nvSpPr>
          <p:cNvPr id="345" name="Shape 345"/>
          <p:cNvSpPr/>
          <p:nvPr/>
        </p:nvSpPr>
        <p:spPr>
          <a:xfrm flipV="1">
            <a:off x="7082271" y="2352496"/>
            <a:ext cx="1" cy="237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6458812" y="952889"/>
            <a:ext cx="1246919" cy="35113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 err="1">
                <a:solidFill>
                  <a:schemeClr val="bg1"/>
                </a:solidFill>
                <a:latin typeface="Calibri" panose="020F0502020204030204" pitchFamily="34" charset="0"/>
              </a:rPr>
              <a:t>PageDir</a:t>
            </a: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 A</a:t>
            </a:r>
          </a:p>
        </p:txBody>
      </p:sp>
      <p:sp>
        <p:nvSpPr>
          <p:cNvPr id="347" name="Shape 347"/>
          <p:cNvSpPr/>
          <p:nvPr/>
        </p:nvSpPr>
        <p:spPr>
          <a:xfrm>
            <a:off x="6458812" y="1377592"/>
            <a:ext cx="1246919" cy="35113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 err="1">
                <a:solidFill>
                  <a:schemeClr val="bg1"/>
                </a:solidFill>
                <a:latin typeface="Calibri" panose="020F0502020204030204" pitchFamily="34" charset="0"/>
              </a:rPr>
              <a:t>PageDir</a:t>
            </a: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 B</a:t>
            </a:r>
          </a:p>
        </p:txBody>
      </p:sp>
      <p:sp>
        <p:nvSpPr>
          <p:cNvPr id="348" name="Shape 348"/>
          <p:cNvSpPr/>
          <p:nvPr/>
        </p:nvSpPr>
        <p:spPr>
          <a:xfrm>
            <a:off x="6881353" y="1597461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531" b="0" dirty="0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349" name="Shape 349"/>
          <p:cNvSpPr/>
          <p:nvPr/>
        </p:nvSpPr>
        <p:spPr>
          <a:xfrm>
            <a:off x="4183505" y="1563396"/>
            <a:ext cx="776991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PTBR</a:t>
            </a:r>
          </a:p>
        </p:txBody>
      </p:sp>
      <p:sp>
        <p:nvSpPr>
          <p:cNvPr id="350" name="Shape 350"/>
          <p:cNvSpPr/>
          <p:nvPr/>
        </p:nvSpPr>
        <p:spPr>
          <a:xfrm>
            <a:off x="1703111" y="1563396"/>
            <a:ext cx="776990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PTBR</a:t>
            </a:r>
          </a:p>
        </p:txBody>
      </p:sp>
      <p:sp>
        <p:nvSpPr>
          <p:cNvPr id="362" name="Shape 362"/>
          <p:cNvSpPr/>
          <p:nvPr/>
        </p:nvSpPr>
        <p:spPr>
          <a:xfrm>
            <a:off x="2480088" y="1426908"/>
            <a:ext cx="3994416" cy="7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352" name="Shape 352"/>
          <p:cNvSpPr/>
          <p:nvPr/>
        </p:nvSpPr>
        <p:spPr>
          <a:xfrm flipV="1">
            <a:off x="4953389" y="1385741"/>
            <a:ext cx="1485017" cy="44943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1734419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000000"/>
                </a:solidFill>
              </a:rPr>
              <a:t>CODE</a:t>
            </a:r>
          </a:p>
        </p:txBody>
      </p:sp>
      <p:sp>
        <p:nvSpPr>
          <p:cNvPr id="355" name="Shape 355"/>
          <p:cNvSpPr/>
          <p:nvPr/>
        </p:nvSpPr>
        <p:spPr>
          <a:xfrm>
            <a:off x="2627388" y="3828582"/>
            <a:ext cx="5831419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356" name="Shape 356"/>
          <p:cNvSpPr/>
          <p:nvPr/>
        </p:nvSpPr>
        <p:spPr>
          <a:xfrm>
            <a:off x="405071" y="3717190"/>
            <a:ext cx="1217129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Virt</a:t>
            </a: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PageDir</a:t>
            </a: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A)</a:t>
            </a:r>
          </a:p>
        </p:txBody>
      </p:sp>
      <p:sp>
        <p:nvSpPr>
          <p:cNvPr id="357" name="Shape 357"/>
          <p:cNvSpPr/>
          <p:nvPr/>
        </p:nvSpPr>
        <p:spPr>
          <a:xfrm>
            <a:off x="1435220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IP</a:t>
            </a:r>
          </a:p>
        </p:txBody>
      </p:sp>
      <p:sp>
        <p:nvSpPr>
          <p:cNvPr id="358" name="Shape 358"/>
          <p:cNvSpPr/>
          <p:nvPr/>
        </p:nvSpPr>
        <p:spPr>
          <a:xfrm>
            <a:off x="3935533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IP</a:t>
            </a:r>
          </a:p>
        </p:txBody>
      </p:sp>
      <p:sp>
        <p:nvSpPr>
          <p:cNvPr id="359" name="Shape 359"/>
          <p:cNvSpPr/>
          <p:nvPr/>
        </p:nvSpPr>
        <p:spPr>
          <a:xfrm>
            <a:off x="1554311" y="2285436"/>
            <a:ext cx="306420" cy="152953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60" name="Shape 360"/>
          <p:cNvSpPr/>
          <p:nvPr/>
        </p:nvSpPr>
        <p:spPr>
          <a:xfrm flipH="1">
            <a:off x="2485809" y="2300949"/>
            <a:ext cx="1673809" cy="151402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2140290" y="4449462"/>
            <a:ext cx="6156815" cy="1586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Share code, but each 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thread may be executing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E8A433"/>
                </a:solidFill>
                <a:latin typeface="Calibri" panose="020F0502020204030204" pitchFamily="34" charset="0"/>
              </a:rPr>
              <a:t>different code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at the </a:t>
            </a:r>
            <a:r>
              <a:rPr sz="2531" b="0" dirty="0">
                <a:solidFill>
                  <a:srgbClr val="E8A433"/>
                </a:solidFill>
                <a:latin typeface="Calibri" panose="020F0502020204030204" pitchFamily="34" charset="0"/>
              </a:rPr>
              <a:t>same time</a:t>
            </a:r>
            <a:r>
              <a:rPr lang="en-US" sz="2531" b="0" dirty="0">
                <a:solidFill>
                  <a:srgbClr val="E8A433"/>
                </a:solidFill>
                <a:latin typeface="Calibri" panose="020F0502020204030204" pitchFamily="34" charset="0"/>
              </a:rPr>
              <a:t> </a:t>
            </a:r>
            <a:br>
              <a:rPr lang="en-US" sz="2531" b="0" dirty="0">
                <a:solidFill>
                  <a:srgbClr val="E8A433"/>
                </a:solidFill>
                <a:latin typeface="Calibri" panose="020F0502020204030204" pitchFamily="34" charset="0"/>
              </a:rPr>
            </a:br>
            <a:endParaRPr lang="en-US" sz="2531" b="0" dirty="0">
              <a:solidFill>
                <a:srgbClr val="E8A433"/>
              </a:solidFill>
              <a:latin typeface="Calibri" panose="020F050202020403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solidFill>
                  <a:srgbClr val="0070C0"/>
                </a:solidFill>
                <a:latin typeface="Calibri" panose="020F0502020204030204" pitchFamily="34" charset="0"/>
                <a:sym typeface="Wingdings"/>
              </a:rPr>
              <a:t> Different Instruction Pointers</a:t>
            </a:r>
            <a:endParaRPr sz="2250" b="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84271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1348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1576651" y="420816"/>
            <a:ext cx="85600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CPU 1</a:t>
            </a:r>
          </a:p>
        </p:txBody>
      </p:sp>
      <p:sp>
        <p:nvSpPr>
          <p:cNvPr id="366" name="Shape 366"/>
          <p:cNvSpPr/>
          <p:nvPr/>
        </p:nvSpPr>
        <p:spPr>
          <a:xfrm>
            <a:off x="3849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4067455" y="420816"/>
            <a:ext cx="85600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CPU 2</a:t>
            </a:r>
          </a:p>
        </p:txBody>
      </p:sp>
      <p:sp>
        <p:nvSpPr>
          <p:cNvPr id="368" name="Shape 368"/>
          <p:cNvSpPr/>
          <p:nvPr/>
        </p:nvSpPr>
        <p:spPr>
          <a:xfrm>
            <a:off x="1544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369" name="Shape 369"/>
          <p:cNvSpPr/>
          <p:nvPr/>
        </p:nvSpPr>
        <p:spPr>
          <a:xfrm>
            <a:off x="4077415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370" name="Shape 370"/>
          <p:cNvSpPr/>
          <p:nvPr/>
        </p:nvSpPr>
        <p:spPr>
          <a:xfrm>
            <a:off x="6329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010084" y="2625828"/>
            <a:ext cx="746710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72" name="Shape 372"/>
          <p:cNvSpPr/>
          <p:nvPr/>
        </p:nvSpPr>
        <p:spPr>
          <a:xfrm flipV="1">
            <a:off x="2081196" y="2349037"/>
            <a:ext cx="1" cy="248265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73" name="Shape 373"/>
          <p:cNvSpPr/>
          <p:nvPr/>
        </p:nvSpPr>
        <p:spPr>
          <a:xfrm flipV="1">
            <a:off x="4581959" y="2352496"/>
            <a:ext cx="1" cy="237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83817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RAM</a:t>
            </a:r>
          </a:p>
        </p:txBody>
      </p:sp>
      <p:sp>
        <p:nvSpPr>
          <p:cNvPr id="375" name="Shape 375"/>
          <p:cNvSpPr/>
          <p:nvPr/>
        </p:nvSpPr>
        <p:spPr>
          <a:xfrm flipV="1">
            <a:off x="7082271" y="2352496"/>
            <a:ext cx="1" cy="237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6458812" y="952889"/>
            <a:ext cx="1246919" cy="35113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 err="1">
                <a:solidFill>
                  <a:schemeClr val="bg1"/>
                </a:solidFill>
                <a:latin typeface="Calibri" panose="020F0502020204030204" pitchFamily="34" charset="0"/>
              </a:rPr>
              <a:t>PageDir</a:t>
            </a: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 A</a:t>
            </a:r>
          </a:p>
        </p:txBody>
      </p:sp>
      <p:sp>
        <p:nvSpPr>
          <p:cNvPr id="377" name="Shape 377"/>
          <p:cNvSpPr/>
          <p:nvPr/>
        </p:nvSpPr>
        <p:spPr>
          <a:xfrm>
            <a:off x="6458812" y="1377592"/>
            <a:ext cx="1246919" cy="35113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 err="1">
                <a:solidFill>
                  <a:schemeClr val="bg1"/>
                </a:solidFill>
                <a:latin typeface="Calibri" panose="020F0502020204030204" pitchFamily="34" charset="0"/>
              </a:rPr>
              <a:t>PageDir</a:t>
            </a: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 B</a:t>
            </a:r>
          </a:p>
        </p:txBody>
      </p:sp>
      <p:sp>
        <p:nvSpPr>
          <p:cNvPr id="378" name="Shape 378"/>
          <p:cNvSpPr/>
          <p:nvPr/>
        </p:nvSpPr>
        <p:spPr>
          <a:xfrm>
            <a:off x="6881353" y="1597461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531" b="0" dirty="0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379" name="Shape 379"/>
          <p:cNvSpPr/>
          <p:nvPr/>
        </p:nvSpPr>
        <p:spPr>
          <a:xfrm>
            <a:off x="4183505" y="1563396"/>
            <a:ext cx="776991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PTBR</a:t>
            </a:r>
          </a:p>
        </p:txBody>
      </p:sp>
      <p:sp>
        <p:nvSpPr>
          <p:cNvPr id="380" name="Shape 380"/>
          <p:cNvSpPr/>
          <p:nvPr/>
        </p:nvSpPr>
        <p:spPr>
          <a:xfrm>
            <a:off x="1703111" y="1563396"/>
            <a:ext cx="776990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PTBR</a:t>
            </a:r>
          </a:p>
        </p:txBody>
      </p:sp>
      <p:sp>
        <p:nvSpPr>
          <p:cNvPr id="391" name="Shape 391"/>
          <p:cNvSpPr/>
          <p:nvPr/>
        </p:nvSpPr>
        <p:spPr>
          <a:xfrm>
            <a:off x="2480088" y="1426908"/>
            <a:ext cx="3994416" cy="7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382" name="Shape 382"/>
          <p:cNvSpPr/>
          <p:nvPr/>
        </p:nvSpPr>
        <p:spPr>
          <a:xfrm flipV="1">
            <a:off x="4953389" y="1385741"/>
            <a:ext cx="1485017" cy="44943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1734419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000000"/>
                </a:solidFill>
              </a:rPr>
              <a:t>CODE</a:t>
            </a:r>
          </a:p>
        </p:txBody>
      </p:sp>
      <p:sp>
        <p:nvSpPr>
          <p:cNvPr id="385" name="Shape 385"/>
          <p:cNvSpPr/>
          <p:nvPr/>
        </p:nvSpPr>
        <p:spPr>
          <a:xfrm>
            <a:off x="2627388" y="3828582"/>
            <a:ext cx="5831419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386" name="Shape 386"/>
          <p:cNvSpPr/>
          <p:nvPr/>
        </p:nvSpPr>
        <p:spPr>
          <a:xfrm>
            <a:off x="405071" y="3717190"/>
            <a:ext cx="1217129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Virt</a:t>
            </a: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PageDir</a:t>
            </a: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A)</a:t>
            </a:r>
          </a:p>
        </p:txBody>
      </p:sp>
      <p:sp>
        <p:nvSpPr>
          <p:cNvPr id="387" name="Shape 387"/>
          <p:cNvSpPr/>
          <p:nvPr/>
        </p:nvSpPr>
        <p:spPr>
          <a:xfrm>
            <a:off x="1435220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IP</a:t>
            </a:r>
          </a:p>
        </p:txBody>
      </p:sp>
      <p:sp>
        <p:nvSpPr>
          <p:cNvPr id="388" name="Shape 388"/>
          <p:cNvSpPr/>
          <p:nvPr/>
        </p:nvSpPr>
        <p:spPr>
          <a:xfrm>
            <a:off x="3935533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IP</a:t>
            </a:r>
          </a:p>
        </p:txBody>
      </p:sp>
      <p:sp>
        <p:nvSpPr>
          <p:cNvPr id="389" name="Shape 389"/>
          <p:cNvSpPr/>
          <p:nvPr/>
        </p:nvSpPr>
        <p:spPr>
          <a:xfrm>
            <a:off x="1554311" y="2285436"/>
            <a:ext cx="306420" cy="152953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90" name="Shape 390"/>
          <p:cNvSpPr/>
          <p:nvPr/>
        </p:nvSpPr>
        <p:spPr>
          <a:xfrm flipH="1">
            <a:off x="2485809" y="2300949"/>
            <a:ext cx="1673809" cy="151402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9" name="TextBox 22">
            <a:extLst>
              <a:ext uri="{FF2B5EF4-FFF2-40B4-BE49-F238E27FC236}">
                <a16:creationId xmlns:a16="http://schemas.microsoft.com/office/drawing/2014/main" id="{AF2981EA-477D-2540-AE01-D10DCF74D799}"/>
              </a:ext>
            </a:extLst>
          </p:cNvPr>
          <p:cNvSpPr txBox="1"/>
          <p:nvPr/>
        </p:nvSpPr>
        <p:spPr>
          <a:xfrm>
            <a:off x="416905" y="5079136"/>
            <a:ext cx="314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Do threads share heap?</a:t>
            </a:r>
          </a:p>
        </p:txBody>
      </p:sp>
    </p:spTree>
    <p:extLst>
      <p:ext uri="{BB962C8B-B14F-4D97-AF65-F5344CB8AC3E}">
        <p14:creationId xmlns:p14="http://schemas.microsoft.com/office/powerpoint/2010/main" val="49976135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1348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1576651" y="420816"/>
            <a:ext cx="85600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CPU 1</a:t>
            </a:r>
          </a:p>
        </p:txBody>
      </p:sp>
      <p:sp>
        <p:nvSpPr>
          <p:cNvPr id="307" name="Shape 307"/>
          <p:cNvSpPr/>
          <p:nvPr/>
        </p:nvSpPr>
        <p:spPr>
          <a:xfrm>
            <a:off x="3849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4067455" y="420816"/>
            <a:ext cx="85600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CPU 2</a:t>
            </a:r>
          </a:p>
        </p:txBody>
      </p:sp>
      <p:sp>
        <p:nvSpPr>
          <p:cNvPr id="309" name="Shape 309"/>
          <p:cNvSpPr/>
          <p:nvPr/>
        </p:nvSpPr>
        <p:spPr>
          <a:xfrm>
            <a:off x="1544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310" name="Shape 310"/>
          <p:cNvSpPr/>
          <p:nvPr/>
        </p:nvSpPr>
        <p:spPr>
          <a:xfrm>
            <a:off x="4077415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311" name="Shape 311"/>
          <p:cNvSpPr/>
          <p:nvPr/>
        </p:nvSpPr>
        <p:spPr>
          <a:xfrm>
            <a:off x="6329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1010084" y="2625828"/>
            <a:ext cx="746710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13" name="Shape 313"/>
          <p:cNvSpPr/>
          <p:nvPr/>
        </p:nvSpPr>
        <p:spPr>
          <a:xfrm flipV="1">
            <a:off x="2081196" y="2349037"/>
            <a:ext cx="1" cy="248265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14" name="Shape 314"/>
          <p:cNvSpPr/>
          <p:nvPr/>
        </p:nvSpPr>
        <p:spPr>
          <a:xfrm flipV="1">
            <a:off x="4581959" y="2352496"/>
            <a:ext cx="1" cy="237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6683817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RAM</a:t>
            </a:r>
          </a:p>
        </p:txBody>
      </p:sp>
      <p:sp>
        <p:nvSpPr>
          <p:cNvPr id="316" name="Shape 316"/>
          <p:cNvSpPr/>
          <p:nvPr/>
        </p:nvSpPr>
        <p:spPr>
          <a:xfrm flipV="1">
            <a:off x="7082271" y="2352496"/>
            <a:ext cx="1" cy="237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6458812" y="952889"/>
            <a:ext cx="1246919" cy="35113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 err="1">
                <a:solidFill>
                  <a:schemeClr val="bg1"/>
                </a:solidFill>
                <a:latin typeface="Calibri" panose="020F0502020204030204" pitchFamily="34" charset="0"/>
              </a:rPr>
              <a:t>PageDir</a:t>
            </a: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 A</a:t>
            </a:r>
          </a:p>
        </p:txBody>
      </p:sp>
      <p:sp>
        <p:nvSpPr>
          <p:cNvPr id="318" name="Shape 318"/>
          <p:cNvSpPr/>
          <p:nvPr/>
        </p:nvSpPr>
        <p:spPr>
          <a:xfrm>
            <a:off x="6458812" y="1377592"/>
            <a:ext cx="1246919" cy="35113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 err="1">
                <a:solidFill>
                  <a:schemeClr val="bg1"/>
                </a:solidFill>
                <a:latin typeface="Calibri" panose="020F0502020204030204" pitchFamily="34" charset="0"/>
              </a:rPr>
              <a:t>PageDir</a:t>
            </a: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 B</a:t>
            </a:r>
          </a:p>
        </p:txBody>
      </p:sp>
      <p:sp>
        <p:nvSpPr>
          <p:cNvPr id="319" name="Shape 319"/>
          <p:cNvSpPr/>
          <p:nvPr/>
        </p:nvSpPr>
        <p:spPr>
          <a:xfrm>
            <a:off x="6881353" y="1597461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531" b="0" dirty="0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320" name="Shape 320"/>
          <p:cNvSpPr/>
          <p:nvPr/>
        </p:nvSpPr>
        <p:spPr>
          <a:xfrm>
            <a:off x="4183505" y="1563396"/>
            <a:ext cx="776991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PTBR</a:t>
            </a:r>
          </a:p>
        </p:txBody>
      </p:sp>
      <p:sp>
        <p:nvSpPr>
          <p:cNvPr id="321" name="Shape 321"/>
          <p:cNvSpPr/>
          <p:nvPr/>
        </p:nvSpPr>
        <p:spPr>
          <a:xfrm>
            <a:off x="1703111" y="1563396"/>
            <a:ext cx="776990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PTBR</a:t>
            </a:r>
          </a:p>
        </p:txBody>
      </p:sp>
      <p:sp>
        <p:nvSpPr>
          <p:cNvPr id="332" name="Shape 332"/>
          <p:cNvSpPr/>
          <p:nvPr/>
        </p:nvSpPr>
        <p:spPr>
          <a:xfrm>
            <a:off x="2480088" y="1426908"/>
            <a:ext cx="3994416" cy="7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323" name="Shape 323"/>
          <p:cNvSpPr/>
          <p:nvPr/>
        </p:nvSpPr>
        <p:spPr>
          <a:xfrm flipV="1">
            <a:off x="4953389" y="1385741"/>
            <a:ext cx="1485017" cy="44943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1734419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000000"/>
                </a:solidFill>
              </a:rPr>
              <a:t>CODE</a:t>
            </a:r>
          </a:p>
        </p:txBody>
      </p:sp>
      <p:sp>
        <p:nvSpPr>
          <p:cNvPr id="325" name="Shape 325"/>
          <p:cNvSpPr/>
          <p:nvPr/>
        </p:nvSpPr>
        <p:spPr>
          <a:xfrm>
            <a:off x="2627387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000000"/>
                </a:solidFill>
              </a:rPr>
              <a:t>HEAP</a:t>
            </a:r>
          </a:p>
        </p:txBody>
      </p:sp>
      <p:sp>
        <p:nvSpPr>
          <p:cNvPr id="326" name="Shape 326"/>
          <p:cNvSpPr/>
          <p:nvPr/>
        </p:nvSpPr>
        <p:spPr>
          <a:xfrm>
            <a:off x="3496487" y="3828582"/>
            <a:ext cx="4962320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327" name="Shape 327"/>
          <p:cNvSpPr/>
          <p:nvPr/>
        </p:nvSpPr>
        <p:spPr>
          <a:xfrm>
            <a:off x="405071" y="3717190"/>
            <a:ext cx="1217129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Virt</a:t>
            </a: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PageDir</a:t>
            </a: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A)</a:t>
            </a:r>
          </a:p>
        </p:txBody>
      </p:sp>
      <p:sp>
        <p:nvSpPr>
          <p:cNvPr id="328" name="Shape 328"/>
          <p:cNvSpPr/>
          <p:nvPr/>
        </p:nvSpPr>
        <p:spPr>
          <a:xfrm>
            <a:off x="1435220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IP</a:t>
            </a:r>
          </a:p>
        </p:txBody>
      </p:sp>
      <p:sp>
        <p:nvSpPr>
          <p:cNvPr id="329" name="Shape 329"/>
          <p:cNvSpPr/>
          <p:nvPr/>
        </p:nvSpPr>
        <p:spPr>
          <a:xfrm>
            <a:off x="3935533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IP</a:t>
            </a:r>
          </a:p>
        </p:txBody>
      </p:sp>
      <p:sp>
        <p:nvSpPr>
          <p:cNvPr id="330" name="Shape 330"/>
          <p:cNvSpPr/>
          <p:nvPr/>
        </p:nvSpPr>
        <p:spPr>
          <a:xfrm>
            <a:off x="1554311" y="2285436"/>
            <a:ext cx="306420" cy="152953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31" name="Shape 331"/>
          <p:cNvSpPr/>
          <p:nvPr/>
        </p:nvSpPr>
        <p:spPr>
          <a:xfrm flipH="1">
            <a:off x="2485809" y="2300949"/>
            <a:ext cx="1673809" cy="151402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0328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1348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1576651" y="420816"/>
            <a:ext cx="85600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CPU 1</a:t>
            </a:r>
          </a:p>
        </p:txBody>
      </p:sp>
      <p:sp>
        <p:nvSpPr>
          <p:cNvPr id="395" name="Shape 395"/>
          <p:cNvSpPr/>
          <p:nvPr/>
        </p:nvSpPr>
        <p:spPr>
          <a:xfrm>
            <a:off x="3849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4067455" y="420816"/>
            <a:ext cx="85600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CPU 2</a:t>
            </a:r>
          </a:p>
        </p:txBody>
      </p:sp>
      <p:sp>
        <p:nvSpPr>
          <p:cNvPr id="397" name="Shape 397"/>
          <p:cNvSpPr/>
          <p:nvPr/>
        </p:nvSpPr>
        <p:spPr>
          <a:xfrm>
            <a:off x="1544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398" name="Shape 398"/>
          <p:cNvSpPr/>
          <p:nvPr/>
        </p:nvSpPr>
        <p:spPr>
          <a:xfrm>
            <a:off x="4077415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399" name="Shape 399"/>
          <p:cNvSpPr/>
          <p:nvPr/>
        </p:nvSpPr>
        <p:spPr>
          <a:xfrm>
            <a:off x="6329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1010084" y="2625828"/>
            <a:ext cx="746710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01" name="Shape 401"/>
          <p:cNvSpPr/>
          <p:nvPr/>
        </p:nvSpPr>
        <p:spPr>
          <a:xfrm flipV="1">
            <a:off x="2081196" y="2349037"/>
            <a:ext cx="1" cy="248265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02" name="Shape 402"/>
          <p:cNvSpPr/>
          <p:nvPr/>
        </p:nvSpPr>
        <p:spPr>
          <a:xfrm flipV="1">
            <a:off x="4581959" y="2352496"/>
            <a:ext cx="1" cy="237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6683817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RAM</a:t>
            </a:r>
          </a:p>
        </p:txBody>
      </p:sp>
      <p:sp>
        <p:nvSpPr>
          <p:cNvPr id="404" name="Shape 404"/>
          <p:cNvSpPr/>
          <p:nvPr/>
        </p:nvSpPr>
        <p:spPr>
          <a:xfrm flipV="1">
            <a:off x="7082271" y="2352496"/>
            <a:ext cx="1" cy="237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6458812" y="952889"/>
            <a:ext cx="1246919" cy="35113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 err="1">
                <a:solidFill>
                  <a:schemeClr val="bg1"/>
                </a:solidFill>
                <a:latin typeface="Calibri" panose="020F0502020204030204" pitchFamily="34" charset="0"/>
              </a:rPr>
              <a:t>PageDir</a:t>
            </a: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 A</a:t>
            </a:r>
          </a:p>
        </p:txBody>
      </p:sp>
      <p:sp>
        <p:nvSpPr>
          <p:cNvPr id="406" name="Shape 406"/>
          <p:cNvSpPr/>
          <p:nvPr/>
        </p:nvSpPr>
        <p:spPr>
          <a:xfrm>
            <a:off x="6458812" y="1377592"/>
            <a:ext cx="1246919" cy="35113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 err="1">
                <a:solidFill>
                  <a:schemeClr val="bg1"/>
                </a:solidFill>
                <a:latin typeface="Calibri" panose="020F0502020204030204" pitchFamily="34" charset="0"/>
              </a:rPr>
              <a:t>PageDir</a:t>
            </a: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 B</a:t>
            </a:r>
          </a:p>
        </p:txBody>
      </p:sp>
      <p:sp>
        <p:nvSpPr>
          <p:cNvPr id="407" name="Shape 407"/>
          <p:cNvSpPr/>
          <p:nvPr/>
        </p:nvSpPr>
        <p:spPr>
          <a:xfrm>
            <a:off x="6881353" y="1597461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531" b="0" dirty="0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408" name="Shape 408"/>
          <p:cNvSpPr/>
          <p:nvPr/>
        </p:nvSpPr>
        <p:spPr>
          <a:xfrm>
            <a:off x="4183505" y="1563396"/>
            <a:ext cx="776991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PTBR</a:t>
            </a:r>
          </a:p>
        </p:txBody>
      </p:sp>
      <p:sp>
        <p:nvSpPr>
          <p:cNvPr id="409" name="Shape 409"/>
          <p:cNvSpPr/>
          <p:nvPr/>
        </p:nvSpPr>
        <p:spPr>
          <a:xfrm>
            <a:off x="1703111" y="1563396"/>
            <a:ext cx="776990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PTBR</a:t>
            </a:r>
          </a:p>
        </p:txBody>
      </p:sp>
      <p:sp>
        <p:nvSpPr>
          <p:cNvPr id="422" name="Shape 422"/>
          <p:cNvSpPr/>
          <p:nvPr/>
        </p:nvSpPr>
        <p:spPr>
          <a:xfrm>
            <a:off x="2480088" y="1426908"/>
            <a:ext cx="3994416" cy="7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411" name="Shape 411"/>
          <p:cNvSpPr/>
          <p:nvPr/>
        </p:nvSpPr>
        <p:spPr>
          <a:xfrm flipV="1">
            <a:off x="4953389" y="1385741"/>
            <a:ext cx="1485017" cy="44943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1734419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000000"/>
                </a:solidFill>
              </a:rPr>
              <a:t>CODE</a:t>
            </a:r>
          </a:p>
        </p:txBody>
      </p:sp>
      <p:sp>
        <p:nvSpPr>
          <p:cNvPr id="413" name="Shape 413"/>
          <p:cNvSpPr/>
          <p:nvPr/>
        </p:nvSpPr>
        <p:spPr>
          <a:xfrm>
            <a:off x="2627387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000000"/>
                </a:solidFill>
              </a:rPr>
              <a:t>HEAP</a:t>
            </a:r>
          </a:p>
        </p:txBody>
      </p:sp>
      <p:sp>
        <p:nvSpPr>
          <p:cNvPr id="414" name="Shape 414"/>
          <p:cNvSpPr/>
          <p:nvPr/>
        </p:nvSpPr>
        <p:spPr>
          <a:xfrm>
            <a:off x="3496487" y="3828582"/>
            <a:ext cx="4962320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415" name="Shape 415"/>
          <p:cNvSpPr/>
          <p:nvPr/>
        </p:nvSpPr>
        <p:spPr>
          <a:xfrm>
            <a:off x="405071" y="3717190"/>
            <a:ext cx="1217129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Virt</a:t>
            </a: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PageDir</a:t>
            </a: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A)</a:t>
            </a:r>
          </a:p>
        </p:txBody>
      </p:sp>
      <p:sp>
        <p:nvSpPr>
          <p:cNvPr id="416" name="Shape 416"/>
          <p:cNvSpPr/>
          <p:nvPr/>
        </p:nvSpPr>
        <p:spPr>
          <a:xfrm>
            <a:off x="1435220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IP</a:t>
            </a:r>
          </a:p>
        </p:txBody>
      </p:sp>
      <p:sp>
        <p:nvSpPr>
          <p:cNvPr id="417" name="Shape 417"/>
          <p:cNvSpPr/>
          <p:nvPr/>
        </p:nvSpPr>
        <p:spPr>
          <a:xfrm>
            <a:off x="3935533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IP</a:t>
            </a:r>
          </a:p>
        </p:txBody>
      </p:sp>
      <p:sp>
        <p:nvSpPr>
          <p:cNvPr id="418" name="Shape 418"/>
          <p:cNvSpPr/>
          <p:nvPr/>
        </p:nvSpPr>
        <p:spPr>
          <a:xfrm>
            <a:off x="1554311" y="2285436"/>
            <a:ext cx="306420" cy="152953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19" name="Shape 419"/>
          <p:cNvSpPr/>
          <p:nvPr/>
        </p:nvSpPr>
        <p:spPr>
          <a:xfrm flipH="1">
            <a:off x="2485809" y="2300949"/>
            <a:ext cx="1673809" cy="151402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2238892" y="1963229"/>
            <a:ext cx="487527" cy="317422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SP</a:t>
            </a:r>
          </a:p>
        </p:txBody>
      </p:sp>
      <p:sp>
        <p:nvSpPr>
          <p:cNvPr id="421" name="Shape 421"/>
          <p:cNvSpPr/>
          <p:nvPr/>
        </p:nvSpPr>
        <p:spPr>
          <a:xfrm>
            <a:off x="4739205" y="1963229"/>
            <a:ext cx="487527" cy="317422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SP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4754" y="5017726"/>
            <a:ext cx="4138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Do threads share stack pointer?</a:t>
            </a:r>
          </a:p>
        </p:txBody>
      </p:sp>
    </p:spTree>
    <p:extLst>
      <p:ext uri="{BB962C8B-B14F-4D97-AF65-F5344CB8AC3E}">
        <p14:creationId xmlns:p14="http://schemas.microsoft.com/office/powerpoint/2010/main" val="167730841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1348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1576651" y="420816"/>
            <a:ext cx="85600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CPU 1</a:t>
            </a:r>
          </a:p>
        </p:txBody>
      </p:sp>
      <p:sp>
        <p:nvSpPr>
          <p:cNvPr id="426" name="Shape 426"/>
          <p:cNvSpPr/>
          <p:nvPr/>
        </p:nvSpPr>
        <p:spPr>
          <a:xfrm>
            <a:off x="3849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4067455" y="420816"/>
            <a:ext cx="85600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CPU 2</a:t>
            </a:r>
          </a:p>
        </p:txBody>
      </p:sp>
      <p:sp>
        <p:nvSpPr>
          <p:cNvPr id="428" name="Shape 428"/>
          <p:cNvSpPr/>
          <p:nvPr/>
        </p:nvSpPr>
        <p:spPr>
          <a:xfrm>
            <a:off x="1544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429" name="Shape 429"/>
          <p:cNvSpPr/>
          <p:nvPr/>
        </p:nvSpPr>
        <p:spPr>
          <a:xfrm>
            <a:off x="4077415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430" name="Shape 430"/>
          <p:cNvSpPr/>
          <p:nvPr/>
        </p:nvSpPr>
        <p:spPr>
          <a:xfrm>
            <a:off x="6329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1010084" y="2625828"/>
            <a:ext cx="746710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32" name="Shape 432"/>
          <p:cNvSpPr/>
          <p:nvPr/>
        </p:nvSpPr>
        <p:spPr>
          <a:xfrm flipV="1">
            <a:off x="2081196" y="2349037"/>
            <a:ext cx="1" cy="248265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33" name="Shape 433"/>
          <p:cNvSpPr/>
          <p:nvPr/>
        </p:nvSpPr>
        <p:spPr>
          <a:xfrm flipV="1">
            <a:off x="4581959" y="2352496"/>
            <a:ext cx="1" cy="237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6683817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RAM</a:t>
            </a:r>
          </a:p>
        </p:txBody>
      </p:sp>
      <p:sp>
        <p:nvSpPr>
          <p:cNvPr id="435" name="Shape 435"/>
          <p:cNvSpPr/>
          <p:nvPr/>
        </p:nvSpPr>
        <p:spPr>
          <a:xfrm flipV="1">
            <a:off x="7082271" y="2352496"/>
            <a:ext cx="1" cy="237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6458812" y="952889"/>
            <a:ext cx="1246919" cy="35113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 err="1">
                <a:solidFill>
                  <a:schemeClr val="bg1"/>
                </a:solidFill>
                <a:latin typeface="Calibri" panose="020F0502020204030204" pitchFamily="34" charset="0"/>
              </a:rPr>
              <a:t>PageDir</a:t>
            </a: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 A</a:t>
            </a:r>
          </a:p>
        </p:txBody>
      </p:sp>
      <p:sp>
        <p:nvSpPr>
          <p:cNvPr id="437" name="Shape 437"/>
          <p:cNvSpPr/>
          <p:nvPr/>
        </p:nvSpPr>
        <p:spPr>
          <a:xfrm>
            <a:off x="6458812" y="1377592"/>
            <a:ext cx="1246919" cy="35113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 err="1">
                <a:solidFill>
                  <a:schemeClr val="bg1"/>
                </a:solidFill>
                <a:latin typeface="Calibri" panose="020F0502020204030204" pitchFamily="34" charset="0"/>
              </a:rPr>
              <a:t>PageDir</a:t>
            </a: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 B</a:t>
            </a:r>
          </a:p>
        </p:txBody>
      </p:sp>
      <p:sp>
        <p:nvSpPr>
          <p:cNvPr id="438" name="Shape 438"/>
          <p:cNvSpPr/>
          <p:nvPr/>
        </p:nvSpPr>
        <p:spPr>
          <a:xfrm>
            <a:off x="6881353" y="1597461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531" b="0" dirty="0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439" name="Shape 439"/>
          <p:cNvSpPr/>
          <p:nvPr/>
        </p:nvSpPr>
        <p:spPr>
          <a:xfrm>
            <a:off x="4183505" y="1563396"/>
            <a:ext cx="776991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PTBR</a:t>
            </a:r>
          </a:p>
        </p:txBody>
      </p:sp>
      <p:sp>
        <p:nvSpPr>
          <p:cNvPr id="440" name="Shape 440"/>
          <p:cNvSpPr/>
          <p:nvPr/>
        </p:nvSpPr>
        <p:spPr>
          <a:xfrm>
            <a:off x="1703111" y="1563396"/>
            <a:ext cx="776990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PTBR</a:t>
            </a:r>
          </a:p>
        </p:txBody>
      </p:sp>
      <p:sp>
        <p:nvSpPr>
          <p:cNvPr id="459" name="Shape 459"/>
          <p:cNvSpPr/>
          <p:nvPr/>
        </p:nvSpPr>
        <p:spPr>
          <a:xfrm>
            <a:off x="2480088" y="1426908"/>
            <a:ext cx="3994416" cy="7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442" name="Shape 442"/>
          <p:cNvSpPr/>
          <p:nvPr/>
        </p:nvSpPr>
        <p:spPr>
          <a:xfrm flipV="1">
            <a:off x="4953389" y="1385741"/>
            <a:ext cx="1485017" cy="44943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1734419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000000"/>
                </a:solidFill>
              </a:rPr>
              <a:t>CODE</a:t>
            </a:r>
          </a:p>
        </p:txBody>
      </p:sp>
      <p:sp>
        <p:nvSpPr>
          <p:cNvPr id="444" name="Shape 444"/>
          <p:cNvSpPr/>
          <p:nvPr/>
        </p:nvSpPr>
        <p:spPr>
          <a:xfrm>
            <a:off x="2627387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HEAP</a:t>
            </a:r>
          </a:p>
        </p:txBody>
      </p:sp>
      <p:sp>
        <p:nvSpPr>
          <p:cNvPr id="445" name="Shape 445"/>
          <p:cNvSpPr/>
          <p:nvPr/>
        </p:nvSpPr>
        <p:spPr>
          <a:xfrm>
            <a:off x="8223714" y="3828582"/>
            <a:ext cx="235093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/>
          </a:p>
        </p:txBody>
      </p:sp>
      <p:sp>
        <p:nvSpPr>
          <p:cNvPr id="446" name="Shape 446"/>
          <p:cNvSpPr/>
          <p:nvPr/>
        </p:nvSpPr>
        <p:spPr>
          <a:xfrm>
            <a:off x="405071" y="3717190"/>
            <a:ext cx="1217129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Virt</a:t>
            </a: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PageDir</a:t>
            </a: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A)</a:t>
            </a:r>
          </a:p>
        </p:txBody>
      </p:sp>
      <p:sp>
        <p:nvSpPr>
          <p:cNvPr id="447" name="Shape 447"/>
          <p:cNvSpPr/>
          <p:nvPr/>
        </p:nvSpPr>
        <p:spPr>
          <a:xfrm>
            <a:off x="1435220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IP</a:t>
            </a:r>
          </a:p>
        </p:txBody>
      </p:sp>
      <p:sp>
        <p:nvSpPr>
          <p:cNvPr id="448" name="Shape 448"/>
          <p:cNvSpPr/>
          <p:nvPr/>
        </p:nvSpPr>
        <p:spPr>
          <a:xfrm>
            <a:off x="3935533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IP</a:t>
            </a:r>
          </a:p>
        </p:txBody>
      </p:sp>
      <p:sp>
        <p:nvSpPr>
          <p:cNvPr id="449" name="Shape 449"/>
          <p:cNvSpPr/>
          <p:nvPr/>
        </p:nvSpPr>
        <p:spPr>
          <a:xfrm>
            <a:off x="1554311" y="2285436"/>
            <a:ext cx="306420" cy="152953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50" name="Shape 450"/>
          <p:cNvSpPr/>
          <p:nvPr/>
        </p:nvSpPr>
        <p:spPr>
          <a:xfrm flipH="1">
            <a:off x="2485809" y="2300949"/>
            <a:ext cx="1673809" cy="151402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2238892" y="1963229"/>
            <a:ext cx="487527" cy="317422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SP</a:t>
            </a:r>
          </a:p>
        </p:txBody>
      </p:sp>
      <p:sp>
        <p:nvSpPr>
          <p:cNvPr id="452" name="Shape 452"/>
          <p:cNvSpPr/>
          <p:nvPr/>
        </p:nvSpPr>
        <p:spPr>
          <a:xfrm>
            <a:off x="4739205" y="1963229"/>
            <a:ext cx="487527" cy="317422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SP</a:t>
            </a:r>
          </a:p>
        </p:txBody>
      </p:sp>
      <p:sp>
        <p:nvSpPr>
          <p:cNvPr id="453" name="Shape 453"/>
          <p:cNvSpPr/>
          <p:nvPr/>
        </p:nvSpPr>
        <p:spPr>
          <a:xfrm>
            <a:off x="4591918" y="3828582"/>
            <a:ext cx="1220130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STACK 1</a:t>
            </a:r>
          </a:p>
        </p:txBody>
      </p:sp>
      <p:sp>
        <p:nvSpPr>
          <p:cNvPr id="454" name="Shape 454"/>
          <p:cNvSpPr/>
          <p:nvPr/>
        </p:nvSpPr>
        <p:spPr>
          <a:xfrm>
            <a:off x="7002934" y="3828582"/>
            <a:ext cx="1220130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STACK 2</a:t>
            </a:r>
          </a:p>
        </p:txBody>
      </p:sp>
      <p:sp>
        <p:nvSpPr>
          <p:cNvPr id="455" name="Shape 455"/>
          <p:cNvSpPr/>
          <p:nvPr/>
        </p:nvSpPr>
        <p:spPr>
          <a:xfrm>
            <a:off x="5809928" y="3828582"/>
            <a:ext cx="1220130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/>
          </a:p>
        </p:txBody>
      </p:sp>
      <p:sp>
        <p:nvSpPr>
          <p:cNvPr id="456" name="Shape 456"/>
          <p:cNvSpPr/>
          <p:nvPr/>
        </p:nvSpPr>
        <p:spPr>
          <a:xfrm>
            <a:off x="3488209" y="3828582"/>
            <a:ext cx="1128061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/>
          </a:p>
        </p:txBody>
      </p:sp>
      <p:sp>
        <p:nvSpPr>
          <p:cNvPr id="457" name="Shape 457"/>
          <p:cNvSpPr/>
          <p:nvPr/>
        </p:nvSpPr>
        <p:spPr>
          <a:xfrm>
            <a:off x="2536577" y="2285436"/>
            <a:ext cx="2063242" cy="152975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5141883" y="2300949"/>
            <a:ext cx="1901569" cy="153575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1099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Review: Easy Piece 1</a:t>
            </a:r>
          </a:p>
        </p:txBody>
      </p:sp>
      <p:sp>
        <p:nvSpPr>
          <p:cNvPr id="75" name="Shape 75"/>
          <p:cNvSpPr/>
          <p:nvPr/>
        </p:nvSpPr>
        <p:spPr>
          <a:xfrm>
            <a:off x="604381" y="3307860"/>
            <a:ext cx="182543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chemeClr val="bg2"/>
                </a:solidFill>
                <a:latin typeface="Calibri" panose="020F0502020204030204" pitchFamily="34" charset="0"/>
              </a:rPr>
              <a:t>Virtualization</a:t>
            </a:r>
          </a:p>
        </p:txBody>
      </p:sp>
      <p:sp>
        <p:nvSpPr>
          <p:cNvPr id="76" name="Shape 76"/>
          <p:cNvSpPr/>
          <p:nvPr/>
        </p:nvSpPr>
        <p:spPr>
          <a:xfrm>
            <a:off x="2440892" y="2264742"/>
            <a:ext cx="63479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>
                <a:solidFill>
                  <a:srgbClr val="1497F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chemeClr val="bg2"/>
                </a:solidFill>
                <a:latin typeface="Calibri" panose="020F0502020204030204" pitchFamily="34" charset="0"/>
              </a:rPr>
              <a:t>CPU</a:t>
            </a:r>
          </a:p>
        </p:txBody>
      </p:sp>
      <p:sp>
        <p:nvSpPr>
          <p:cNvPr id="77" name="Shape 77"/>
          <p:cNvSpPr/>
          <p:nvPr/>
        </p:nvSpPr>
        <p:spPr>
          <a:xfrm>
            <a:off x="2440892" y="4398186"/>
            <a:ext cx="1205459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chemeClr val="bg2"/>
                </a:solidFill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78" name="Shape 78"/>
          <p:cNvSpPr/>
          <p:nvPr/>
        </p:nvSpPr>
        <p:spPr>
          <a:xfrm>
            <a:off x="4022913" y="1809244"/>
            <a:ext cx="203632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>
                <a:solidFill>
                  <a:srgbClr val="1497F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chemeClr val="bg2"/>
                </a:solidFill>
                <a:latin typeface="Calibri" panose="020F0502020204030204" pitchFamily="34" charset="0"/>
              </a:rPr>
              <a:t>Context Switch</a:t>
            </a:r>
          </a:p>
        </p:txBody>
      </p:sp>
      <p:sp>
        <p:nvSpPr>
          <p:cNvPr id="79" name="Shape 79"/>
          <p:cNvSpPr/>
          <p:nvPr/>
        </p:nvSpPr>
        <p:spPr>
          <a:xfrm>
            <a:off x="4022913" y="2635616"/>
            <a:ext cx="150361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>
                <a:solidFill>
                  <a:srgbClr val="1497F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chemeClr val="bg2"/>
                </a:solidFill>
                <a:latin typeface="Calibri" panose="020F0502020204030204" pitchFamily="34" charset="0"/>
              </a:rPr>
              <a:t>Schedulers</a:t>
            </a:r>
          </a:p>
        </p:txBody>
      </p:sp>
      <p:sp>
        <p:nvSpPr>
          <p:cNvPr id="80" name="Shape 80"/>
          <p:cNvSpPr/>
          <p:nvPr/>
        </p:nvSpPr>
        <p:spPr>
          <a:xfrm>
            <a:off x="4468792" y="3581721"/>
            <a:ext cx="190558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chemeClr val="bg2"/>
                </a:solidFill>
                <a:latin typeface="Calibri" panose="020F0502020204030204" pitchFamily="34" charset="0"/>
              </a:rPr>
              <a:t>Segmentation</a:t>
            </a:r>
          </a:p>
        </p:txBody>
      </p:sp>
      <p:sp>
        <p:nvSpPr>
          <p:cNvPr id="81" name="Shape 81"/>
          <p:cNvSpPr/>
          <p:nvPr/>
        </p:nvSpPr>
        <p:spPr>
          <a:xfrm>
            <a:off x="4522553" y="4532364"/>
            <a:ext cx="95699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chemeClr val="bg2"/>
                </a:solidFill>
                <a:latin typeface="Calibri" panose="020F0502020204030204" pitchFamily="34" charset="0"/>
              </a:rPr>
              <a:t>Paging</a:t>
            </a:r>
          </a:p>
        </p:txBody>
      </p:sp>
      <p:sp>
        <p:nvSpPr>
          <p:cNvPr id="82" name="Shape 82"/>
          <p:cNvSpPr/>
          <p:nvPr/>
        </p:nvSpPr>
        <p:spPr>
          <a:xfrm>
            <a:off x="7359642" y="3637143"/>
            <a:ext cx="6700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chemeClr val="bg2"/>
                </a:solidFill>
                <a:latin typeface="Calibri" panose="020F0502020204030204" pitchFamily="34" charset="0"/>
              </a:rPr>
              <a:t>TLBs</a:t>
            </a:r>
          </a:p>
        </p:txBody>
      </p:sp>
      <p:sp>
        <p:nvSpPr>
          <p:cNvPr id="83" name="Shape 83"/>
          <p:cNvSpPr/>
          <p:nvPr/>
        </p:nvSpPr>
        <p:spPr>
          <a:xfrm>
            <a:off x="7359641" y="4238853"/>
            <a:ext cx="138826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chemeClr val="bg2"/>
                </a:solidFill>
                <a:latin typeface="Calibri" panose="020F0502020204030204" pitchFamily="34" charset="0"/>
              </a:rPr>
              <a:t>Multilevel</a:t>
            </a:r>
          </a:p>
        </p:txBody>
      </p:sp>
      <p:sp>
        <p:nvSpPr>
          <p:cNvPr id="84" name="Shape 84"/>
          <p:cNvSpPr/>
          <p:nvPr/>
        </p:nvSpPr>
        <p:spPr>
          <a:xfrm>
            <a:off x="7359641" y="4751267"/>
            <a:ext cx="132568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chemeClr val="bg2"/>
                </a:solidFill>
                <a:latin typeface="Calibri" panose="020F0502020204030204" pitchFamily="34" charset="0"/>
              </a:rPr>
              <a:t>Swapping</a:t>
            </a:r>
          </a:p>
        </p:txBody>
      </p:sp>
      <p:sp>
        <p:nvSpPr>
          <p:cNvPr id="85" name="Shape 85"/>
          <p:cNvSpPr/>
          <p:nvPr/>
        </p:nvSpPr>
        <p:spPr>
          <a:xfrm flipV="1">
            <a:off x="1860171" y="2706926"/>
            <a:ext cx="808164" cy="61284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1860171" y="3778488"/>
            <a:ext cx="808164" cy="61284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Shape 87"/>
          <p:cNvSpPr/>
          <p:nvPr/>
        </p:nvSpPr>
        <p:spPr>
          <a:xfrm flipV="1">
            <a:off x="3199624" y="2061861"/>
            <a:ext cx="735237" cy="36493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3199624" y="2597642"/>
            <a:ext cx="733724" cy="258489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Shape 89"/>
          <p:cNvSpPr/>
          <p:nvPr/>
        </p:nvSpPr>
        <p:spPr>
          <a:xfrm flipV="1">
            <a:off x="3735516" y="4801448"/>
            <a:ext cx="763995" cy="17205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Shape 90"/>
          <p:cNvSpPr/>
          <p:nvPr/>
        </p:nvSpPr>
        <p:spPr>
          <a:xfrm flipV="1">
            <a:off x="5631817" y="3907684"/>
            <a:ext cx="1695979" cy="81156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Shape 91"/>
          <p:cNvSpPr/>
          <p:nvPr/>
        </p:nvSpPr>
        <p:spPr>
          <a:xfrm flipV="1">
            <a:off x="5622831" y="4500809"/>
            <a:ext cx="1670494" cy="266319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5634106" y="4810132"/>
            <a:ext cx="1687118" cy="20716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4499512" y="5640421"/>
            <a:ext cx="139051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chemeClr val="bg2"/>
                </a:solidFill>
                <a:latin typeface="Calibri" panose="020F0502020204030204" pitchFamily="34" charset="0"/>
              </a:rPr>
              <a:t>Allocation</a:t>
            </a:r>
          </a:p>
        </p:txBody>
      </p:sp>
      <p:sp>
        <p:nvSpPr>
          <p:cNvPr id="94" name="Shape 94"/>
          <p:cNvSpPr/>
          <p:nvPr/>
        </p:nvSpPr>
        <p:spPr>
          <a:xfrm flipV="1">
            <a:off x="3735516" y="3946027"/>
            <a:ext cx="733275" cy="78333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3764272" y="4990232"/>
            <a:ext cx="665599" cy="81503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103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1348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1576651" y="420816"/>
            <a:ext cx="85600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CPU 1</a:t>
            </a:r>
          </a:p>
        </p:txBody>
      </p:sp>
      <p:sp>
        <p:nvSpPr>
          <p:cNvPr id="463" name="Shape 463"/>
          <p:cNvSpPr/>
          <p:nvPr/>
        </p:nvSpPr>
        <p:spPr>
          <a:xfrm>
            <a:off x="3849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4067455" y="420816"/>
            <a:ext cx="85600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CPU 2</a:t>
            </a:r>
          </a:p>
        </p:txBody>
      </p:sp>
      <p:sp>
        <p:nvSpPr>
          <p:cNvPr id="465" name="Shape 465"/>
          <p:cNvSpPr/>
          <p:nvPr/>
        </p:nvSpPr>
        <p:spPr>
          <a:xfrm>
            <a:off x="1544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466" name="Shape 466"/>
          <p:cNvSpPr/>
          <p:nvPr/>
        </p:nvSpPr>
        <p:spPr>
          <a:xfrm>
            <a:off x="4077415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467" name="Shape 467"/>
          <p:cNvSpPr/>
          <p:nvPr/>
        </p:nvSpPr>
        <p:spPr>
          <a:xfrm>
            <a:off x="6329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1010084" y="2625828"/>
            <a:ext cx="746710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69" name="Shape 469"/>
          <p:cNvSpPr/>
          <p:nvPr/>
        </p:nvSpPr>
        <p:spPr>
          <a:xfrm flipV="1">
            <a:off x="2081196" y="2349037"/>
            <a:ext cx="1" cy="248265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70" name="Shape 470"/>
          <p:cNvSpPr/>
          <p:nvPr/>
        </p:nvSpPr>
        <p:spPr>
          <a:xfrm flipV="1">
            <a:off x="4581959" y="2352496"/>
            <a:ext cx="1" cy="237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6683817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RAM</a:t>
            </a:r>
          </a:p>
        </p:txBody>
      </p:sp>
      <p:sp>
        <p:nvSpPr>
          <p:cNvPr id="472" name="Shape 472"/>
          <p:cNvSpPr/>
          <p:nvPr/>
        </p:nvSpPr>
        <p:spPr>
          <a:xfrm flipV="1">
            <a:off x="7082271" y="2352496"/>
            <a:ext cx="1" cy="237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6458812" y="952889"/>
            <a:ext cx="1246919" cy="35113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 err="1">
                <a:solidFill>
                  <a:schemeClr val="bg1"/>
                </a:solidFill>
                <a:latin typeface="Calibri" panose="020F0502020204030204" pitchFamily="34" charset="0"/>
              </a:rPr>
              <a:t>PageDir</a:t>
            </a: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 A</a:t>
            </a:r>
          </a:p>
        </p:txBody>
      </p:sp>
      <p:sp>
        <p:nvSpPr>
          <p:cNvPr id="474" name="Shape 474"/>
          <p:cNvSpPr/>
          <p:nvPr/>
        </p:nvSpPr>
        <p:spPr>
          <a:xfrm>
            <a:off x="6458812" y="1377592"/>
            <a:ext cx="1246919" cy="35113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 err="1">
                <a:solidFill>
                  <a:schemeClr val="bg1"/>
                </a:solidFill>
                <a:latin typeface="Calibri" panose="020F0502020204030204" pitchFamily="34" charset="0"/>
              </a:rPr>
              <a:t>PageDir</a:t>
            </a: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 B</a:t>
            </a:r>
          </a:p>
        </p:txBody>
      </p:sp>
      <p:sp>
        <p:nvSpPr>
          <p:cNvPr id="475" name="Shape 475"/>
          <p:cNvSpPr/>
          <p:nvPr/>
        </p:nvSpPr>
        <p:spPr>
          <a:xfrm>
            <a:off x="6881353" y="1597461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531" b="0" dirty="0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476" name="Shape 476"/>
          <p:cNvSpPr/>
          <p:nvPr/>
        </p:nvSpPr>
        <p:spPr>
          <a:xfrm>
            <a:off x="4183505" y="1563396"/>
            <a:ext cx="776991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PTBR</a:t>
            </a:r>
          </a:p>
        </p:txBody>
      </p:sp>
      <p:sp>
        <p:nvSpPr>
          <p:cNvPr id="477" name="Shape 477"/>
          <p:cNvSpPr/>
          <p:nvPr/>
        </p:nvSpPr>
        <p:spPr>
          <a:xfrm>
            <a:off x="1703111" y="1563396"/>
            <a:ext cx="776990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PTBR</a:t>
            </a:r>
          </a:p>
        </p:txBody>
      </p:sp>
      <p:sp>
        <p:nvSpPr>
          <p:cNvPr id="497" name="Shape 497"/>
          <p:cNvSpPr/>
          <p:nvPr/>
        </p:nvSpPr>
        <p:spPr>
          <a:xfrm>
            <a:off x="2480088" y="1426908"/>
            <a:ext cx="3994416" cy="7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479" name="Shape 479"/>
          <p:cNvSpPr/>
          <p:nvPr/>
        </p:nvSpPr>
        <p:spPr>
          <a:xfrm flipV="1">
            <a:off x="4953389" y="1385741"/>
            <a:ext cx="1485017" cy="44943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1734419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000000"/>
                </a:solidFill>
              </a:rPr>
              <a:t>CODE</a:t>
            </a:r>
          </a:p>
        </p:txBody>
      </p:sp>
      <p:sp>
        <p:nvSpPr>
          <p:cNvPr id="481" name="Shape 481"/>
          <p:cNvSpPr/>
          <p:nvPr/>
        </p:nvSpPr>
        <p:spPr>
          <a:xfrm>
            <a:off x="2627387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HEAP</a:t>
            </a:r>
          </a:p>
        </p:txBody>
      </p:sp>
      <p:sp>
        <p:nvSpPr>
          <p:cNvPr id="482" name="Shape 482"/>
          <p:cNvSpPr/>
          <p:nvPr/>
        </p:nvSpPr>
        <p:spPr>
          <a:xfrm>
            <a:off x="8223714" y="3828582"/>
            <a:ext cx="235093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/>
          </a:p>
        </p:txBody>
      </p:sp>
      <p:sp>
        <p:nvSpPr>
          <p:cNvPr id="483" name="Shape 483"/>
          <p:cNvSpPr/>
          <p:nvPr/>
        </p:nvSpPr>
        <p:spPr>
          <a:xfrm>
            <a:off x="405071" y="3717190"/>
            <a:ext cx="1217129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Virt</a:t>
            </a: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PageDir</a:t>
            </a: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A)</a:t>
            </a:r>
          </a:p>
        </p:txBody>
      </p:sp>
      <p:sp>
        <p:nvSpPr>
          <p:cNvPr id="484" name="Shape 484"/>
          <p:cNvSpPr/>
          <p:nvPr/>
        </p:nvSpPr>
        <p:spPr>
          <a:xfrm>
            <a:off x="1435220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IP</a:t>
            </a:r>
          </a:p>
        </p:txBody>
      </p:sp>
      <p:sp>
        <p:nvSpPr>
          <p:cNvPr id="485" name="Shape 485"/>
          <p:cNvSpPr/>
          <p:nvPr/>
        </p:nvSpPr>
        <p:spPr>
          <a:xfrm>
            <a:off x="3935533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IP</a:t>
            </a:r>
          </a:p>
        </p:txBody>
      </p:sp>
      <p:sp>
        <p:nvSpPr>
          <p:cNvPr id="486" name="Shape 486"/>
          <p:cNvSpPr/>
          <p:nvPr/>
        </p:nvSpPr>
        <p:spPr>
          <a:xfrm>
            <a:off x="1554311" y="2285436"/>
            <a:ext cx="306420" cy="152953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87" name="Shape 487"/>
          <p:cNvSpPr/>
          <p:nvPr/>
        </p:nvSpPr>
        <p:spPr>
          <a:xfrm flipH="1">
            <a:off x="2485809" y="2300949"/>
            <a:ext cx="1673809" cy="151402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2238892" y="1963229"/>
            <a:ext cx="487527" cy="317422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SP</a:t>
            </a:r>
          </a:p>
        </p:txBody>
      </p:sp>
      <p:sp>
        <p:nvSpPr>
          <p:cNvPr id="489" name="Shape 489"/>
          <p:cNvSpPr/>
          <p:nvPr/>
        </p:nvSpPr>
        <p:spPr>
          <a:xfrm>
            <a:off x="4739205" y="1963229"/>
            <a:ext cx="487527" cy="317422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SP</a:t>
            </a:r>
          </a:p>
        </p:txBody>
      </p:sp>
      <p:sp>
        <p:nvSpPr>
          <p:cNvPr id="490" name="Shape 490"/>
          <p:cNvSpPr/>
          <p:nvPr/>
        </p:nvSpPr>
        <p:spPr>
          <a:xfrm>
            <a:off x="4591918" y="3828582"/>
            <a:ext cx="1220130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STACK 1</a:t>
            </a:r>
          </a:p>
        </p:txBody>
      </p:sp>
      <p:sp>
        <p:nvSpPr>
          <p:cNvPr id="491" name="Shape 491"/>
          <p:cNvSpPr/>
          <p:nvPr/>
        </p:nvSpPr>
        <p:spPr>
          <a:xfrm>
            <a:off x="7002934" y="3828582"/>
            <a:ext cx="1220130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STACK 2</a:t>
            </a:r>
          </a:p>
        </p:txBody>
      </p:sp>
      <p:sp>
        <p:nvSpPr>
          <p:cNvPr id="492" name="Shape 492"/>
          <p:cNvSpPr/>
          <p:nvPr/>
        </p:nvSpPr>
        <p:spPr>
          <a:xfrm>
            <a:off x="5809928" y="3828582"/>
            <a:ext cx="1220130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/>
          </a:p>
        </p:txBody>
      </p:sp>
      <p:sp>
        <p:nvSpPr>
          <p:cNvPr id="493" name="Shape 493"/>
          <p:cNvSpPr/>
          <p:nvPr/>
        </p:nvSpPr>
        <p:spPr>
          <a:xfrm>
            <a:off x="3488209" y="3828582"/>
            <a:ext cx="1128061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/>
          </a:p>
        </p:txBody>
      </p:sp>
      <p:sp>
        <p:nvSpPr>
          <p:cNvPr id="494" name="Shape 494"/>
          <p:cNvSpPr/>
          <p:nvPr/>
        </p:nvSpPr>
        <p:spPr>
          <a:xfrm>
            <a:off x="2536577" y="2285436"/>
            <a:ext cx="2063242" cy="152975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5141883" y="2300949"/>
            <a:ext cx="1901569" cy="153575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405071" y="4833003"/>
            <a:ext cx="774596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hreads executing different functions need different stacks</a:t>
            </a:r>
          </a:p>
        </p:txBody>
      </p:sp>
    </p:spTree>
    <p:extLst>
      <p:ext uri="{BB962C8B-B14F-4D97-AF65-F5344CB8AC3E}">
        <p14:creationId xmlns:p14="http://schemas.microsoft.com/office/powerpoint/2010/main" val="46561744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vs. Threads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process is different than a thread</a:t>
            </a:r>
          </a:p>
          <a:p>
            <a:r>
              <a:rPr lang="en-US" sz="2400" dirty="0">
                <a:solidFill>
                  <a:srgbClr val="0070C0"/>
                </a:solidFill>
              </a:rPr>
              <a:t>Thread: “Lightweight process” (LWP)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An execution stream that shares an address space</a:t>
            </a:r>
          </a:p>
          <a:p>
            <a:pPr lvl="1"/>
            <a:r>
              <a:rPr lang="en-US" sz="2000" dirty="0"/>
              <a:t>Multiple threads within a single process</a:t>
            </a:r>
          </a:p>
          <a:p>
            <a:r>
              <a:rPr lang="en-US" sz="2400" dirty="0">
                <a:solidFill>
                  <a:srgbClr val="333333"/>
                </a:solidFill>
              </a:rPr>
              <a:t>Example: </a:t>
            </a:r>
          </a:p>
          <a:p>
            <a:pPr lvl="1"/>
            <a:r>
              <a:rPr lang="en-US" sz="2000" dirty="0">
                <a:solidFill>
                  <a:srgbClr val="333333"/>
                </a:solidFill>
              </a:rPr>
              <a:t>Two </a:t>
            </a:r>
            <a:r>
              <a:rPr lang="en-US" sz="2000" b="1" dirty="0">
                <a:solidFill>
                  <a:srgbClr val="0070C0"/>
                </a:solidFill>
              </a:rPr>
              <a:t>processes</a:t>
            </a:r>
            <a:r>
              <a:rPr lang="en-US" sz="2000" dirty="0">
                <a:solidFill>
                  <a:srgbClr val="333333"/>
                </a:solidFill>
              </a:rPr>
              <a:t> examining same memory address 0xffe84264 </a:t>
            </a:r>
            <a:br>
              <a:rPr lang="en-US" sz="2000" dirty="0">
                <a:solidFill>
                  <a:srgbClr val="333333"/>
                </a:solidFill>
              </a:rPr>
            </a:br>
            <a:r>
              <a:rPr lang="en-US" sz="2000" dirty="0">
                <a:solidFill>
                  <a:srgbClr val="333333"/>
                </a:solidFill>
              </a:rPr>
              <a:t>see </a:t>
            </a:r>
            <a:r>
              <a:rPr lang="en-US" sz="2000" b="1" dirty="0">
                <a:solidFill>
                  <a:srgbClr val="0070C0"/>
                </a:solidFill>
              </a:rPr>
              <a:t>different</a:t>
            </a:r>
            <a:r>
              <a:rPr lang="en-US" sz="2000" dirty="0">
                <a:solidFill>
                  <a:srgbClr val="333333"/>
                </a:solidFill>
              </a:rPr>
              <a:t> values (I.e., different contents)</a:t>
            </a:r>
          </a:p>
          <a:p>
            <a:pPr lvl="1"/>
            <a:r>
              <a:rPr lang="en-US" sz="2000" dirty="0">
                <a:solidFill>
                  <a:srgbClr val="333333"/>
                </a:solidFill>
              </a:rPr>
              <a:t>Two </a:t>
            </a:r>
            <a:r>
              <a:rPr lang="en-US" sz="2000" b="1" dirty="0">
                <a:solidFill>
                  <a:srgbClr val="0070C0"/>
                </a:solidFill>
              </a:rPr>
              <a:t>threads</a:t>
            </a:r>
            <a:r>
              <a:rPr lang="en-US" sz="2000" dirty="0">
                <a:solidFill>
                  <a:srgbClr val="333333"/>
                </a:solidFill>
              </a:rPr>
              <a:t> examining memory address 0xffe84264 </a:t>
            </a:r>
            <a:br>
              <a:rPr lang="en-US" sz="2000" dirty="0">
                <a:solidFill>
                  <a:srgbClr val="333333"/>
                </a:solidFill>
              </a:rPr>
            </a:br>
            <a:r>
              <a:rPr lang="en-US" sz="2000" dirty="0">
                <a:solidFill>
                  <a:srgbClr val="333333"/>
                </a:solidFill>
              </a:rPr>
              <a:t>see </a:t>
            </a:r>
            <a:r>
              <a:rPr lang="en-US" sz="2000" b="1" dirty="0">
                <a:solidFill>
                  <a:srgbClr val="0070C0"/>
                </a:solidFill>
              </a:rPr>
              <a:t>same</a:t>
            </a:r>
            <a:r>
              <a:rPr lang="en-US" sz="2000" dirty="0">
                <a:solidFill>
                  <a:srgbClr val="333333"/>
                </a:solidFill>
              </a:rPr>
              <a:t> value (I.e., same contents)</a:t>
            </a:r>
          </a:p>
          <a:p>
            <a:pPr lvl="1"/>
            <a:endParaRPr lang="en-US" sz="2000" dirty="0">
              <a:solidFill>
                <a:schemeClr val="folHlink"/>
              </a:solidFill>
            </a:endParaRP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8733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1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View of a Process</a:t>
            </a:r>
          </a:p>
        </p:txBody>
      </p:sp>
      <p:sp>
        <p:nvSpPr>
          <p:cNvPr id="80181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r>
              <a:rPr lang="en-US" sz="2600" dirty="0"/>
              <a:t>Process = process context + code, data, and stack</a:t>
            </a:r>
          </a:p>
        </p:txBody>
      </p:sp>
      <p:sp>
        <p:nvSpPr>
          <p:cNvPr id="801801" name="Text Box 9"/>
          <p:cNvSpPr txBox="1">
            <a:spLocks noChangeArrowheads="1"/>
          </p:cNvSpPr>
          <p:nvPr/>
        </p:nvSpPr>
        <p:spPr bwMode="auto">
          <a:xfrm>
            <a:off x="1209675" y="2667000"/>
            <a:ext cx="2455570" cy="1477328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Program context: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Data registers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Condition codes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Stack pointer (SP)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Program counter (PC)</a:t>
            </a:r>
          </a:p>
        </p:txBody>
      </p:sp>
      <p:sp>
        <p:nvSpPr>
          <p:cNvPr id="801802" name="Text Box 10"/>
          <p:cNvSpPr txBox="1">
            <a:spLocks noChangeArrowheads="1"/>
          </p:cNvSpPr>
          <p:nvPr/>
        </p:nvSpPr>
        <p:spPr bwMode="auto">
          <a:xfrm>
            <a:off x="4898373" y="2179022"/>
            <a:ext cx="246118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Code, data, and stack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06432" y="2667000"/>
            <a:ext cx="3019881" cy="505857"/>
            <a:chOff x="4306432" y="2667000"/>
            <a:chExt cx="3019881" cy="505857"/>
          </a:xfrm>
        </p:grpSpPr>
        <p:sp>
          <p:nvSpPr>
            <p:cNvPr id="801806" name="Rectangle 14"/>
            <p:cNvSpPr>
              <a:spLocks noChangeAspect="1" noChangeArrowheads="1"/>
            </p:cNvSpPr>
            <p:nvPr/>
          </p:nvSpPr>
          <p:spPr bwMode="auto">
            <a:xfrm>
              <a:off x="5095875" y="2667000"/>
              <a:ext cx="2230438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801807" name="Text Box 15"/>
            <p:cNvSpPr txBox="1">
              <a:spLocks noChangeArrowheads="1"/>
            </p:cNvSpPr>
            <p:nvPr/>
          </p:nvSpPr>
          <p:spPr bwMode="auto">
            <a:xfrm>
              <a:off x="4306432" y="2803525"/>
              <a:ext cx="41662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SP</a:t>
              </a:r>
            </a:p>
          </p:txBody>
        </p:sp>
        <p:sp>
          <p:nvSpPr>
            <p:cNvPr id="801808" name="Line 16"/>
            <p:cNvSpPr>
              <a:spLocks noChangeShapeType="1"/>
            </p:cNvSpPr>
            <p:nvPr/>
          </p:nvSpPr>
          <p:spPr bwMode="auto">
            <a:xfrm>
              <a:off x="4737100" y="29845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48380" y="2973388"/>
            <a:ext cx="3079520" cy="2215822"/>
            <a:chOff x="4248380" y="2973388"/>
            <a:chExt cx="3079520" cy="2215822"/>
          </a:xfrm>
        </p:grpSpPr>
        <p:sp>
          <p:nvSpPr>
            <p:cNvPr id="801795" name="Rectangle 3"/>
            <p:cNvSpPr>
              <a:spLocks noChangeAspect="1" noChangeArrowheads="1"/>
            </p:cNvSpPr>
            <p:nvPr/>
          </p:nvSpPr>
          <p:spPr bwMode="auto">
            <a:xfrm>
              <a:off x="5095875" y="3287713"/>
              <a:ext cx="2230438" cy="3190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801796" name="Rectangle 4"/>
            <p:cNvSpPr>
              <a:spLocks noChangeAspect="1" noChangeArrowheads="1"/>
            </p:cNvSpPr>
            <p:nvPr/>
          </p:nvSpPr>
          <p:spPr bwMode="auto">
            <a:xfrm>
              <a:off x="5095875" y="36068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1797" name="Rectangle 5"/>
            <p:cNvSpPr>
              <a:spLocks noChangeAspect="1" noChangeArrowheads="1"/>
            </p:cNvSpPr>
            <p:nvPr/>
          </p:nvSpPr>
          <p:spPr bwMode="auto">
            <a:xfrm>
              <a:off x="5095875" y="3860800"/>
              <a:ext cx="2230438" cy="2889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Run-time heap</a:t>
              </a:r>
            </a:p>
          </p:txBody>
        </p:sp>
        <p:sp>
          <p:nvSpPr>
            <p:cNvPr id="801798" name="Text Box 6"/>
            <p:cNvSpPr txBox="1">
              <a:spLocks noChangeAspect="1" noChangeArrowheads="1"/>
            </p:cNvSpPr>
            <p:nvPr/>
          </p:nvSpPr>
          <p:spPr bwMode="auto">
            <a:xfrm>
              <a:off x="4867275" y="4927600"/>
              <a:ext cx="256162" cy="2616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1799" name="Rectangle 7"/>
            <p:cNvSpPr>
              <a:spLocks noChangeAspect="1" noChangeArrowheads="1"/>
            </p:cNvSpPr>
            <p:nvPr/>
          </p:nvSpPr>
          <p:spPr bwMode="auto">
            <a:xfrm>
              <a:off x="5095875" y="4149725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Read/write data</a:t>
              </a:r>
            </a:p>
          </p:txBody>
        </p:sp>
        <p:sp>
          <p:nvSpPr>
            <p:cNvPr id="801803" name="Rectangle 11"/>
            <p:cNvSpPr>
              <a:spLocks noChangeAspect="1" noChangeArrowheads="1"/>
            </p:cNvSpPr>
            <p:nvPr/>
          </p:nvSpPr>
          <p:spPr bwMode="auto">
            <a:xfrm>
              <a:off x="5095875" y="4470400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Read-only code/data</a:t>
              </a:r>
            </a:p>
          </p:txBody>
        </p:sp>
        <p:sp>
          <p:nvSpPr>
            <p:cNvPr id="801804" name="Rectangle 12"/>
            <p:cNvSpPr>
              <a:spLocks noChangeAspect="1" noChangeArrowheads="1"/>
            </p:cNvSpPr>
            <p:nvPr/>
          </p:nvSpPr>
          <p:spPr bwMode="auto">
            <a:xfrm>
              <a:off x="5095875" y="4775200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1805" name="Rectangle 13"/>
            <p:cNvSpPr>
              <a:spLocks noChangeAspect="1" noChangeArrowheads="1"/>
            </p:cNvSpPr>
            <p:nvPr/>
          </p:nvSpPr>
          <p:spPr bwMode="auto">
            <a:xfrm>
              <a:off x="5095875" y="2973388"/>
              <a:ext cx="2230438" cy="319087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1809" name="Text Box 17"/>
            <p:cNvSpPr txBox="1">
              <a:spLocks noChangeArrowheads="1"/>
            </p:cNvSpPr>
            <p:nvPr/>
          </p:nvSpPr>
          <p:spPr bwMode="auto">
            <a:xfrm>
              <a:off x="4285654" y="4441825"/>
              <a:ext cx="4297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PC</a:t>
              </a:r>
            </a:p>
          </p:txBody>
        </p:sp>
        <p:sp>
          <p:nvSpPr>
            <p:cNvPr id="801810" name="Line 18"/>
            <p:cNvSpPr>
              <a:spLocks noChangeShapeType="1"/>
            </p:cNvSpPr>
            <p:nvPr/>
          </p:nvSpPr>
          <p:spPr bwMode="auto">
            <a:xfrm>
              <a:off x="4724400" y="4622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1811" name="Text Box 19"/>
            <p:cNvSpPr txBox="1">
              <a:spLocks noChangeArrowheads="1"/>
            </p:cNvSpPr>
            <p:nvPr/>
          </p:nvSpPr>
          <p:spPr bwMode="auto">
            <a:xfrm>
              <a:off x="4248380" y="3692525"/>
              <a:ext cx="50138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brk</a:t>
              </a:r>
            </a:p>
          </p:txBody>
        </p:sp>
        <p:sp>
          <p:nvSpPr>
            <p:cNvPr id="801812" name="Line 20"/>
            <p:cNvSpPr>
              <a:spLocks noChangeShapeType="1"/>
            </p:cNvSpPr>
            <p:nvPr/>
          </p:nvSpPr>
          <p:spPr bwMode="auto">
            <a:xfrm>
              <a:off x="4737100" y="3860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01813" name="Text Box 21"/>
          <p:cNvSpPr txBox="1">
            <a:spLocks noChangeArrowheads="1"/>
          </p:cNvSpPr>
          <p:nvPr/>
        </p:nvSpPr>
        <p:spPr bwMode="auto">
          <a:xfrm>
            <a:off x="1308497" y="2038290"/>
            <a:ext cx="185692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context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209675" y="4126259"/>
            <a:ext cx="2455570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Kernel context: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VM structures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Descriptor table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brk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pointer</a:t>
            </a: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57018" y="2438400"/>
            <a:ext cx="3902245" cy="390525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81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7.40741E-7 L 0.20538 -0.05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18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9.71548E-7 L -0.41042 9.71548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2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3354 L 1.66667E-6 0.192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01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14666E-6 L 0.40521 0.166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83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5066 L 3.05556E-6 3.3796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01" grpId="0" animBg="1"/>
      <p:bldP spid="801813" grpId="0"/>
      <p:bldP spid="24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3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View of a Process</a:t>
            </a:r>
          </a:p>
        </p:txBody>
      </p:sp>
      <p:sp>
        <p:nvSpPr>
          <p:cNvPr id="802840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Process = thread + code, data, and kernel context</a:t>
            </a:r>
          </a:p>
        </p:txBody>
      </p:sp>
      <p:sp>
        <p:nvSpPr>
          <p:cNvPr id="802819" name="Rectangle 3"/>
          <p:cNvSpPr>
            <a:spLocks noChangeAspect="1" noChangeArrowheads="1"/>
          </p:cNvSpPr>
          <p:nvPr/>
        </p:nvSpPr>
        <p:spPr bwMode="auto">
          <a:xfrm>
            <a:off x="5540375" y="2667000"/>
            <a:ext cx="2230438" cy="319088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Shared libraries</a:t>
            </a:r>
          </a:p>
        </p:txBody>
      </p:sp>
      <p:sp>
        <p:nvSpPr>
          <p:cNvPr id="802820" name="Rectangle 4"/>
          <p:cNvSpPr>
            <a:spLocks noChangeAspect="1" noChangeArrowheads="1"/>
          </p:cNvSpPr>
          <p:nvPr/>
        </p:nvSpPr>
        <p:spPr bwMode="auto">
          <a:xfrm>
            <a:off x="5540375" y="2986088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2821" name="Rectangle 5"/>
          <p:cNvSpPr>
            <a:spLocks noChangeAspect="1" noChangeArrowheads="1"/>
          </p:cNvSpPr>
          <p:nvPr/>
        </p:nvSpPr>
        <p:spPr bwMode="auto">
          <a:xfrm>
            <a:off x="5540375" y="3240088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Run-time heap</a:t>
            </a:r>
          </a:p>
        </p:txBody>
      </p:sp>
      <p:sp>
        <p:nvSpPr>
          <p:cNvPr id="802822" name="Text Box 6"/>
          <p:cNvSpPr txBox="1">
            <a:spLocks noChangeAspect="1" noChangeArrowheads="1"/>
          </p:cNvSpPr>
          <p:nvPr/>
        </p:nvSpPr>
        <p:spPr bwMode="auto">
          <a:xfrm>
            <a:off x="5311775" y="4306888"/>
            <a:ext cx="256162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2823" name="Rectangle 7"/>
          <p:cNvSpPr>
            <a:spLocks noChangeAspect="1" noChangeArrowheads="1"/>
          </p:cNvSpPr>
          <p:nvPr/>
        </p:nvSpPr>
        <p:spPr bwMode="auto">
          <a:xfrm>
            <a:off x="5540375" y="3529013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Read/write data</a:t>
            </a:r>
          </a:p>
        </p:txBody>
      </p:sp>
      <p:sp>
        <p:nvSpPr>
          <p:cNvPr id="802825" name="Text Box 9"/>
          <p:cNvSpPr txBox="1">
            <a:spLocks noChangeArrowheads="1"/>
          </p:cNvSpPr>
          <p:nvPr/>
        </p:nvSpPr>
        <p:spPr bwMode="auto">
          <a:xfrm>
            <a:off x="1628775" y="3567600"/>
            <a:ext cx="2455570" cy="1508105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Thread context: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 registers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Condition codes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Stack pointer (SP)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Program counter (PC)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2826" name="Text Box 10"/>
          <p:cNvSpPr txBox="1">
            <a:spLocks noChangeArrowheads="1"/>
          </p:cNvSpPr>
          <p:nvPr/>
        </p:nvSpPr>
        <p:spPr bwMode="auto">
          <a:xfrm>
            <a:off x="4879540" y="2116902"/>
            <a:ext cx="350608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Code, data, and kernel context</a:t>
            </a:r>
          </a:p>
        </p:txBody>
      </p:sp>
      <p:sp>
        <p:nvSpPr>
          <p:cNvPr id="802827" name="Rectangle 11"/>
          <p:cNvSpPr>
            <a:spLocks noChangeAspect="1" noChangeArrowheads="1"/>
          </p:cNvSpPr>
          <p:nvPr/>
        </p:nvSpPr>
        <p:spPr bwMode="auto">
          <a:xfrm>
            <a:off x="5540375" y="3849688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Read-only code/data</a:t>
            </a:r>
          </a:p>
        </p:txBody>
      </p:sp>
      <p:sp>
        <p:nvSpPr>
          <p:cNvPr id="802828" name="Rectangle 12"/>
          <p:cNvSpPr>
            <a:spLocks noChangeAspect="1" noChangeArrowheads="1"/>
          </p:cNvSpPr>
          <p:nvPr/>
        </p:nvSpPr>
        <p:spPr bwMode="auto">
          <a:xfrm>
            <a:off x="5540375" y="4154488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2829" name="Rectangle 13"/>
          <p:cNvSpPr>
            <a:spLocks noChangeAspect="1" noChangeArrowheads="1"/>
          </p:cNvSpPr>
          <p:nvPr/>
        </p:nvSpPr>
        <p:spPr bwMode="auto">
          <a:xfrm>
            <a:off x="1655763" y="2971800"/>
            <a:ext cx="2230437" cy="31908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802830" name="Text Box 14"/>
          <p:cNvSpPr txBox="1">
            <a:spLocks noChangeArrowheads="1"/>
          </p:cNvSpPr>
          <p:nvPr/>
        </p:nvSpPr>
        <p:spPr bwMode="auto">
          <a:xfrm>
            <a:off x="1006020" y="3092450"/>
            <a:ext cx="4166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</a:p>
        </p:txBody>
      </p:sp>
      <p:sp>
        <p:nvSpPr>
          <p:cNvPr id="802831" name="Line 15"/>
          <p:cNvSpPr>
            <a:spLocks noChangeShapeType="1"/>
          </p:cNvSpPr>
          <p:nvPr/>
        </p:nvSpPr>
        <p:spPr bwMode="auto">
          <a:xfrm>
            <a:off x="1436688" y="3276600"/>
            <a:ext cx="17145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2832" name="Text Box 16"/>
          <p:cNvSpPr txBox="1">
            <a:spLocks noChangeArrowheads="1"/>
          </p:cNvSpPr>
          <p:nvPr/>
        </p:nvSpPr>
        <p:spPr bwMode="auto">
          <a:xfrm>
            <a:off x="4730154" y="3821113"/>
            <a:ext cx="4297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PC</a:t>
            </a:r>
          </a:p>
        </p:txBody>
      </p:sp>
      <p:sp>
        <p:nvSpPr>
          <p:cNvPr id="802833" name="Line 17"/>
          <p:cNvSpPr>
            <a:spLocks noChangeShapeType="1"/>
          </p:cNvSpPr>
          <p:nvPr/>
        </p:nvSpPr>
        <p:spPr bwMode="auto">
          <a:xfrm>
            <a:off x="5168900" y="4002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2834" name="Text Box 18"/>
          <p:cNvSpPr txBox="1">
            <a:spLocks noChangeArrowheads="1"/>
          </p:cNvSpPr>
          <p:nvPr/>
        </p:nvSpPr>
        <p:spPr bwMode="auto">
          <a:xfrm>
            <a:off x="4692880" y="3071813"/>
            <a:ext cx="501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brk</a:t>
            </a:r>
          </a:p>
        </p:txBody>
      </p:sp>
      <p:sp>
        <p:nvSpPr>
          <p:cNvPr id="802835" name="Line 19"/>
          <p:cNvSpPr>
            <a:spLocks noChangeShapeType="1"/>
          </p:cNvSpPr>
          <p:nvPr/>
        </p:nvSpPr>
        <p:spPr bwMode="auto">
          <a:xfrm>
            <a:off x="5181600" y="3240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2836" name="Text Box 20"/>
          <p:cNvSpPr txBox="1">
            <a:spLocks noChangeArrowheads="1"/>
          </p:cNvSpPr>
          <p:nvPr/>
        </p:nvSpPr>
        <p:spPr bwMode="auto">
          <a:xfrm>
            <a:off x="1518102" y="2116901"/>
            <a:ext cx="245654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(main thread)</a:t>
            </a:r>
          </a:p>
        </p:txBody>
      </p:sp>
      <p:sp>
        <p:nvSpPr>
          <p:cNvPr id="802838" name="Rectangle 22"/>
          <p:cNvSpPr>
            <a:spLocks noChangeArrowheads="1"/>
          </p:cNvSpPr>
          <p:nvPr/>
        </p:nvSpPr>
        <p:spPr bwMode="auto">
          <a:xfrm>
            <a:off x="977900" y="2667000"/>
            <a:ext cx="3581400" cy="274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5540375" y="4726423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Kernel context: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VM structures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Descriptor table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brk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pointer</a:t>
            </a:r>
          </a:p>
        </p:txBody>
      </p:sp>
    </p:spTree>
    <p:extLst>
      <p:ext uri="{BB962C8B-B14F-4D97-AF65-F5344CB8AC3E}">
        <p14:creationId xmlns:p14="http://schemas.microsoft.com/office/powerpoint/2010/main" val="468232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Process With Multiple Threads</a:t>
            </a:r>
          </a:p>
        </p:txBody>
      </p:sp>
      <p:sp>
        <p:nvSpPr>
          <p:cNvPr id="80386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275818" y="1116013"/>
            <a:ext cx="8307387" cy="1855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threads can be associated with a process</a:t>
            </a:r>
          </a:p>
          <a:p>
            <a:pPr lvl="1"/>
            <a:r>
              <a:rPr lang="en-US" dirty="0"/>
              <a:t>Each thread has its own </a:t>
            </a:r>
            <a:r>
              <a:rPr lang="en-US" dirty="0">
                <a:solidFill>
                  <a:srgbClr val="0070C0"/>
                </a:solidFill>
              </a:rPr>
              <a:t>logical control flow </a:t>
            </a:r>
          </a:p>
          <a:p>
            <a:pPr lvl="1"/>
            <a:r>
              <a:rPr lang="en-US" dirty="0"/>
              <a:t>Each thread shares the same </a:t>
            </a:r>
            <a:r>
              <a:rPr lang="en-US" dirty="0">
                <a:solidFill>
                  <a:srgbClr val="FF0000"/>
                </a:solidFill>
              </a:rPr>
              <a:t>code, data, and kernel context</a:t>
            </a:r>
          </a:p>
          <a:p>
            <a:pPr lvl="1"/>
            <a:r>
              <a:rPr lang="en-US" dirty="0"/>
              <a:t>Each thread has its own </a:t>
            </a:r>
            <a:r>
              <a:rPr lang="en-US" dirty="0">
                <a:solidFill>
                  <a:srgbClr val="0070C0"/>
                </a:solidFill>
              </a:rPr>
              <a:t>stack</a:t>
            </a:r>
            <a:r>
              <a:rPr lang="en-US" dirty="0"/>
              <a:t> for local variables </a:t>
            </a:r>
          </a:p>
          <a:p>
            <a:pPr lvl="2"/>
            <a:r>
              <a:rPr lang="en-US" dirty="0"/>
              <a:t>but not protected from other threads</a:t>
            </a:r>
          </a:p>
          <a:p>
            <a:pPr lvl="1"/>
            <a:r>
              <a:rPr lang="en-US" dirty="0"/>
              <a:t>Each thread has its own thread id (TID)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4542274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Thread 1 context: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Data registers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Condition codes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SP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PC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178336" y="3181290"/>
            <a:ext cx="264687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1 (main thread)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15000" y="3181290"/>
            <a:ext cx="2600777" cy="3524310"/>
            <a:chOff x="3200400" y="3181290"/>
            <a:chExt cx="2600777" cy="3524310"/>
          </a:xfrm>
        </p:grpSpPr>
        <p:sp>
          <p:nvSpPr>
            <p:cNvPr id="803843" name="Rectangle 3"/>
            <p:cNvSpPr>
              <a:spLocks noChangeAspect="1" noChangeArrowheads="1"/>
            </p:cNvSpPr>
            <p:nvPr/>
          </p:nvSpPr>
          <p:spPr bwMode="auto">
            <a:xfrm>
              <a:off x="3432175" y="3748088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803844" name="Rectangle 4"/>
            <p:cNvSpPr>
              <a:spLocks noChangeAspect="1" noChangeArrowheads="1"/>
            </p:cNvSpPr>
            <p:nvPr/>
          </p:nvSpPr>
          <p:spPr bwMode="auto">
            <a:xfrm>
              <a:off x="3432175" y="40132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3845" name="Rectangle 5"/>
            <p:cNvSpPr>
              <a:spLocks noChangeAspect="1" noChangeArrowheads="1"/>
            </p:cNvSpPr>
            <p:nvPr/>
          </p:nvSpPr>
          <p:spPr bwMode="auto">
            <a:xfrm>
              <a:off x="3432175" y="4204709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Run-time heap</a:t>
              </a:r>
            </a:p>
          </p:txBody>
        </p:sp>
        <p:sp>
          <p:nvSpPr>
            <p:cNvPr id="803846" name="Text Box 6"/>
            <p:cNvSpPr txBox="1">
              <a:spLocks noChangeAspect="1" noChangeArrowheads="1"/>
            </p:cNvSpPr>
            <p:nvPr/>
          </p:nvSpPr>
          <p:spPr bwMode="auto">
            <a:xfrm>
              <a:off x="3200400" y="5266174"/>
              <a:ext cx="252913" cy="2539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5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11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3847" name="Rectangle 7"/>
            <p:cNvSpPr>
              <a:spLocks noChangeAspect="1" noChangeArrowheads="1"/>
            </p:cNvSpPr>
            <p:nvPr/>
          </p:nvSpPr>
          <p:spPr bwMode="auto">
            <a:xfrm>
              <a:off x="3432175" y="4488299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Read/write data</a:t>
              </a:r>
            </a:p>
          </p:txBody>
        </p:sp>
        <p:sp>
          <p:nvSpPr>
            <p:cNvPr id="803849" name="Text Box 9"/>
            <p:cNvSpPr txBox="1">
              <a:spLocks noChangeArrowheads="1"/>
            </p:cNvSpPr>
            <p:nvPr/>
          </p:nvSpPr>
          <p:spPr bwMode="auto">
            <a:xfrm>
              <a:off x="3247573" y="3181290"/>
              <a:ext cx="255360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Shared code and data</a:t>
              </a:r>
            </a:p>
          </p:txBody>
        </p:sp>
        <p:sp>
          <p:nvSpPr>
            <p:cNvPr id="803850" name="Rectangle 10"/>
            <p:cNvSpPr>
              <a:spLocks noChangeAspect="1" noChangeArrowheads="1"/>
            </p:cNvSpPr>
            <p:nvPr/>
          </p:nvSpPr>
          <p:spPr bwMode="auto">
            <a:xfrm>
              <a:off x="3432175" y="4808974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Read-only code/data</a:t>
              </a:r>
            </a:p>
          </p:txBody>
        </p:sp>
        <p:sp>
          <p:nvSpPr>
            <p:cNvPr id="803851" name="Rectangle 11"/>
            <p:cNvSpPr>
              <a:spLocks noChangeAspect="1" noChangeArrowheads="1"/>
            </p:cNvSpPr>
            <p:nvPr/>
          </p:nvSpPr>
          <p:spPr bwMode="auto">
            <a:xfrm>
              <a:off x="3432175" y="5113774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3594100" y="5536049"/>
              <a:ext cx="1883336" cy="116955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Kernel context:</a:t>
              </a:r>
            </a:p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  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VM structures</a:t>
              </a:r>
            </a:p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  Descriptor table</a:t>
              </a:r>
            </a:p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  </a:t>
              </a:r>
              <a:r>
                <a:rPr lang="en-US" sz="18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brk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pointer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24159" y="3200400"/>
            <a:ext cx="2595683" cy="2807534"/>
            <a:chOff x="6153159" y="3181290"/>
            <a:chExt cx="2595683" cy="2807534"/>
          </a:xfrm>
        </p:grpSpPr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6575425" y="4542274"/>
              <a:ext cx="1932252" cy="144655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Thread 2 context:</a:t>
              </a:r>
            </a:p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   Data registers</a:t>
              </a:r>
            </a:p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   Condition codes</a:t>
              </a:r>
            </a:p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   SP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   PC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03857" name="Rectangle 17"/>
            <p:cNvSpPr>
              <a:spLocks noChangeAspect="1" noChangeArrowheads="1"/>
            </p:cNvSpPr>
            <p:nvPr/>
          </p:nvSpPr>
          <p:spPr bwMode="auto">
            <a:xfrm>
              <a:off x="6553200" y="3926324"/>
              <a:ext cx="1885950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stack 2</a:t>
              </a:r>
            </a:p>
          </p:txBody>
        </p:sp>
        <p:sp>
          <p:nvSpPr>
            <p:cNvPr id="803858" name="Text Box 18"/>
            <p:cNvSpPr txBox="1">
              <a:spLocks noChangeArrowheads="1"/>
            </p:cNvSpPr>
            <p:nvPr/>
          </p:nvSpPr>
          <p:spPr bwMode="auto">
            <a:xfrm>
              <a:off x="6153159" y="3181290"/>
              <a:ext cx="2595683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Thread 2 (peer thread)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193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377106" y="3562598"/>
            <a:ext cx="8336478" cy="31212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3296457" y="3726873"/>
            <a:ext cx="2351314" cy="2802577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483984" y="3728852"/>
            <a:ext cx="2351314" cy="2802577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Memory Model: Conceptual</a:t>
            </a:r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137774"/>
            <a:ext cx="8201025" cy="2345861"/>
          </a:xfrm>
        </p:spPr>
        <p:txBody>
          <a:bodyPr/>
          <a:lstStyle/>
          <a:p>
            <a:r>
              <a:rPr lang="en-US" dirty="0"/>
              <a:t>Multiple threads run within the context of a </a:t>
            </a:r>
            <a:r>
              <a:rPr lang="en-US" dirty="0">
                <a:solidFill>
                  <a:srgbClr val="0070C0"/>
                </a:solidFill>
              </a:rPr>
              <a:t>single process</a:t>
            </a:r>
          </a:p>
          <a:p>
            <a:r>
              <a:rPr lang="en-US" dirty="0"/>
              <a:t>Each thread has its own </a:t>
            </a:r>
            <a:r>
              <a:rPr lang="en-US" dirty="0">
                <a:solidFill>
                  <a:srgbClr val="0070C0"/>
                </a:solidFill>
              </a:rPr>
              <a:t>separate thread context</a:t>
            </a:r>
          </a:p>
          <a:p>
            <a:pPr lvl="1"/>
            <a:r>
              <a:rPr lang="en-US" sz="1600" dirty="0"/>
              <a:t>Thread ID, stack, stack pointer, PC, condition codes, and GP registers</a:t>
            </a:r>
          </a:p>
          <a:p>
            <a:r>
              <a:rPr lang="en-US" dirty="0"/>
              <a:t>All threads </a:t>
            </a:r>
            <a:r>
              <a:rPr lang="en-US" dirty="0">
                <a:solidFill>
                  <a:srgbClr val="0070C0"/>
                </a:solidFill>
              </a:rPr>
              <a:t>share the remaining process context</a:t>
            </a:r>
          </a:p>
          <a:p>
            <a:pPr lvl="1"/>
            <a:r>
              <a:rPr lang="en-US" sz="1600" dirty="0"/>
              <a:t>Code, data, heap, and shared library segments of the process virtual address space</a:t>
            </a:r>
          </a:p>
          <a:p>
            <a:pPr lvl="1"/>
            <a:r>
              <a:rPr lang="en-US" sz="1600" dirty="0"/>
              <a:t>Open files and installed handlers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93515" y="4946032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Thread 1 context: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Data registers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Condition codes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SP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PC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" name="Rectangle 12"/>
          <p:cNvSpPr>
            <a:spLocks noChangeAspect="1" noChangeArrowheads="1"/>
          </p:cNvSpPr>
          <p:nvPr/>
        </p:nvSpPr>
        <p:spPr bwMode="auto">
          <a:xfrm>
            <a:off x="716666" y="4334845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stack 1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099840" y="3680541"/>
            <a:ext cx="111960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1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(private)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044276" y="4083811"/>
            <a:ext cx="255360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Shared code and data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05066" y="4650609"/>
            <a:ext cx="2232025" cy="1686361"/>
            <a:chOff x="5946775" y="4650609"/>
            <a:chExt cx="2232025" cy="1686361"/>
          </a:xfrm>
        </p:grpSpPr>
        <p:sp>
          <p:nvSpPr>
            <p:cNvPr id="8" name="Rectangle 3"/>
            <p:cNvSpPr>
              <a:spLocks noChangeAspect="1" noChangeArrowheads="1"/>
            </p:cNvSpPr>
            <p:nvPr/>
          </p:nvSpPr>
          <p:spPr bwMode="auto">
            <a:xfrm>
              <a:off x="5946775" y="4650609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9" name="Rectangle 4"/>
            <p:cNvSpPr>
              <a:spLocks noChangeAspect="1" noChangeArrowheads="1"/>
            </p:cNvSpPr>
            <p:nvPr/>
          </p:nvSpPr>
          <p:spPr bwMode="auto">
            <a:xfrm>
              <a:off x="5946775" y="4915721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5"/>
            <p:cNvSpPr>
              <a:spLocks noChangeAspect="1" noChangeArrowheads="1"/>
            </p:cNvSpPr>
            <p:nvPr/>
          </p:nvSpPr>
          <p:spPr bwMode="auto">
            <a:xfrm>
              <a:off x="5946775" y="5107230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Run-time heap</a:t>
              </a:r>
            </a:p>
          </p:txBody>
        </p:sp>
        <p:sp>
          <p:nvSpPr>
            <p:cNvPr id="12" name="Rectangle 7"/>
            <p:cNvSpPr>
              <a:spLocks noChangeAspect="1" noChangeArrowheads="1"/>
            </p:cNvSpPr>
            <p:nvPr/>
          </p:nvSpPr>
          <p:spPr bwMode="auto">
            <a:xfrm>
              <a:off x="5946775" y="5390820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Read/write data</a:t>
              </a:r>
            </a:p>
          </p:txBody>
        </p:sp>
        <p:sp>
          <p:nvSpPr>
            <p:cNvPr id="14" name="Rectangle 10"/>
            <p:cNvSpPr>
              <a:spLocks noChangeAspect="1" noChangeArrowheads="1"/>
            </p:cNvSpPr>
            <p:nvPr/>
          </p:nvSpPr>
          <p:spPr bwMode="auto">
            <a:xfrm>
              <a:off x="5946775" y="5711495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Read-only code/data</a:t>
              </a:r>
            </a:p>
          </p:txBody>
        </p:sp>
        <p:sp>
          <p:nvSpPr>
            <p:cNvPr id="15" name="Rectangle 11"/>
            <p:cNvSpPr>
              <a:spLocks noChangeAspect="1" noChangeArrowheads="1"/>
            </p:cNvSpPr>
            <p:nvPr/>
          </p:nvSpPr>
          <p:spPr bwMode="auto">
            <a:xfrm>
              <a:off x="5946775" y="6016295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505988" y="4965142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Thread 2 context: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Data registers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Condition codes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SP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PC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9" name="Rectangle 17"/>
          <p:cNvSpPr>
            <a:spLocks noChangeAspect="1" noChangeArrowheads="1"/>
          </p:cNvSpPr>
          <p:nvPr/>
        </p:nvSpPr>
        <p:spPr bwMode="auto">
          <a:xfrm>
            <a:off x="3529139" y="4349192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stack 2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912314" y="3680541"/>
            <a:ext cx="111960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2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(private)</a:t>
            </a:r>
          </a:p>
        </p:txBody>
      </p:sp>
    </p:spTree>
    <p:extLst>
      <p:ext uri="{BB962C8B-B14F-4D97-AF65-F5344CB8AC3E}">
        <p14:creationId xmlns:p14="http://schemas.microsoft.com/office/powerpoint/2010/main" val="1144491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03761" y="2588825"/>
            <a:ext cx="8336478" cy="31212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3334987" y="3332929"/>
            <a:ext cx="2173185" cy="2256311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605641" y="3289469"/>
            <a:ext cx="2173185" cy="2256311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Memory Model: Actual</a:t>
            </a:r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157236"/>
            <a:ext cx="8201025" cy="1977726"/>
          </a:xfrm>
        </p:spPr>
        <p:txBody>
          <a:bodyPr/>
          <a:lstStyle/>
          <a:p>
            <a:r>
              <a:rPr lang="en-US" dirty="0"/>
              <a:t>Separation of data is not strictly enforced:</a:t>
            </a:r>
          </a:p>
          <a:p>
            <a:pPr lvl="1"/>
            <a:r>
              <a:rPr lang="en-US" dirty="0"/>
              <a:t>Register values are truly separate and protected, but…</a:t>
            </a:r>
          </a:p>
          <a:p>
            <a:pPr lvl="1"/>
            <a:r>
              <a:rPr lang="en-US" dirty="0"/>
              <a:t>Any thread can read and write the </a:t>
            </a:r>
            <a:r>
              <a:rPr lang="en-US" dirty="0">
                <a:solidFill>
                  <a:srgbClr val="0070C0"/>
                </a:solidFill>
              </a:rPr>
              <a:t>stack</a:t>
            </a:r>
            <a:r>
              <a:rPr lang="en-US" dirty="0"/>
              <a:t> of any other thread</a:t>
            </a: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i="1" dirty="0">
                <a:solidFill>
                  <a:srgbClr val="C00000"/>
                </a:solidFill>
              </a:rPr>
              <a:t>The mismatch between the conceptual and operation model </a:t>
            </a:r>
            <a:br>
              <a:rPr lang="en-US" i="1" dirty="0">
                <a:solidFill>
                  <a:srgbClr val="C00000"/>
                </a:solidFill>
              </a:rPr>
            </a:br>
            <a:r>
              <a:rPr lang="en-US" i="1" dirty="0">
                <a:solidFill>
                  <a:srgbClr val="C00000"/>
                </a:solidFill>
              </a:rPr>
              <a:t>is a source of confusion and errors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26107" y="4043509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Thread 1 context: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Data registers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Condition codes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SP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PC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8" name="Rectangle 12"/>
          <p:cNvSpPr>
            <a:spLocks noChangeAspect="1" noChangeArrowheads="1"/>
          </p:cNvSpPr>
          <p:nvPr/>
        </p:nvSpPr>
        <p:spPr bwMode="auto">
          <a:xfrm>
            <a:off x="749258" y="2696057"/>
            <a:ext cx="1885950" cy="5078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stack 1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132432" y="3324286"/>
            <a:ext cx="111960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1</a:t>
            </a:r>
          </a:p>
          <a:p>
            <a:pPr algn="ctr"/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(private)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070931" y="3110038"/>
            <a:ext cx="255360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Shared code and 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231721" y="3676836"/>
            <a:ext cx="2232025" cy="1686361"/>
            <a:chOff x="5946775" y="4650609"/>
            <a:chExt cx="2232025" cy="1686361"/>
          </a:xfrm>
        </p:grpSpPr>
        <p:sp>
          <p:nvSpPr>
            <p:cNvPr id="12" name="Rectangle 3"/>
            <p:cNvSpPr>
              <a:spLocks noChangeAspect="1" noChangeArrowheads="1"/>
            </p:cNvSpPr>
            <p:nvPr/>
          </p:nvSpPr>
          <p:spPr bwMode="auto">
            <a:xfrm>
              <a:off x="5946775" y="4650609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13" name="Rectangle 4"/>
            <p:cNvSpPr>
              <a:spLocks noChangeAspect="1" noChangeArrowheads="1"/>
            </p:cNvSpPr>
            <p:nvPr/>
          </p:nvSpPr>
          <p:spPr bwMode="auto">
            <a:xfrm>
              <a:off x="5946775" y="4915721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5"/>
            <p:cNvSpPr>
              <a:spLocks noChangeAspect="1" noChangeArrowheads="1"/>
            </p:cNvSpPr>
            <p:nvPr/>
          </p:nvSpPr>
          <p:spPr bwMode="auto">
            <a:xfrm>
              <a:off x="5946775" y="5116958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Run-time heap</a:t>
              </a:r>
            </a:p>
          </p:txBody>
        </p:sp>
        <p:sp>
          <p:nvSpPr>
            <p:cNvPr id="15" name="Rectangle 7"/>
            <p:cNvSpPr>
              <a:spLocks noChangeAspect="1" noChangeArrowheads="1"/>
            </p:cNvSpPr>
            <p:nvPr/>
          </p:nvSpPr>
          <p:spPr bwMode="auto">
            <a:xfrm>
              <a:off x="5946775" y="5390820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Read/write data</a:t>
              </a:r>
            </a:p>
          </p:txBody>
        </p:sp>
        <p:sp>
          <p:nvSpPr>
            <p:cNvPr id="16" name="Rectangle 10"/>
            <p:cNvSpPr>
              <a:spLocks noChangeAspect="1" noChangeArrowheads="1"/>
            </p:cNvSpPr>
            <p:nvPr/>
          </p:nvSpPr>
          <p:spPr bwMode="auto">
            <a:xfrm>
              <a:off x="5946775" y="5711495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Read-only code/data</a:t>
              </a:r>
            </a:p>
          </p:txBody>
        </p:sp>
        <p:sp>
          <p:nvSpPr>
            <p:cNvPr id="17" name="Rectangle 11"/>
            <p:cNvSpPr>
              <a:spLocks noChangeAspect="1" noChangeArrowheads="1"/>
            </p:cNvSpPr>
            <p:nvPr/>
          </p:nvSpPr>
          <p:spPr bwMode="auto">
            <a:xfrm>
              <a:off x="5946775" y="6016295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455453" y="4070682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Thread 2 context: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Data registers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Condition codes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SP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PC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9" name="Rectangle 17"/>
          <p:cNvSpPr>
            <a:spLocks noChangeAspect="1" noChangeArrowheads="1"/>
          </p:cNvSpPr>
          <p:nvPr/>
        </p:nvSpPr>
        <p:spPr bwMode="auto">
          <a:xfrm>
            <a:off x="3478604" y="2710404"/>
            <a:ext cx="1885950" cy="5078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stack 2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861778" y="3343396"/>
            <a:ext cx="111960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2</a:t>
            </a:r>
          </a:p>
          <a:p>
            <a:pPr algn="ctr"/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(private)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85060" y="2826331"/>
            <a:ext cx="4320639" cy="1769423"/>
            <a:chOff x="2185060" y="2826331"/>
            <a:chExt cx="4320639" cy="1769423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>
              <a:off x="2422566" y="2826331"/>
              <a:ext cx="1282536" cy="11875"/>
            </a:xfrm>
            <a:prstGeom prst="straightConnector1">
              <a:avLst/>
            </a:prstGeom>
            <a:noFill/>
            <a:ln w="34925">
              <a:solidFill>
                <a:srgbClr val="C00000"/>
              </a:solidFill>
              <a:miter lim="800000"/>
              <a:headEnd type="oval" w="med" len="med"/>
              <a:tailEnd type="triangle" w="lg" len="med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2456212" y="2978731"/>
              <a:ext cx="3932712" cy="1617023"/>
            </a:xfrm>
            <a:prstGeom prst="straightConnector1">
              <a:avLst/>
            </a:prstGeom>
            <a:noFill/>
            <a:ln w="34925">
              <a:solidFill>
                <a:srgbClr val="C00000"/>
              </a:solidFill>
              <a:miter lim="800000"/>
              <a:headEnd type="oval" w="med" len="med"/>
              <a:tailEnd type="triangle" w="lg" len="med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 flipH="1" flipV="1">
              <a:off x="2185060" y="3051958"/>
              <a:ext cx="1448790" cy="1425039"/>
            </a:xfrm>
            <a:prstGeom prst="straightConnector1">
              <a:avLst/>
            </a:prstGeom>
            <a:noFill/>
            <a:ln w="34925">
              <a:solidFill>
                <a:srgbClr val="C00000"/>
              </a:solidFill>
              <a:miter lim="800000"/>
              <a:headEnd type="oval" w="med" len="med"/>
              <a:tailEnd type="triangle" w="lg" len="med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H="1" flipV="1">
              <a:off x="5140035" y="3038108"/>
              <a:ext cx="1365664" cy="1520042"/>
            </a:xfrm>
            <a:prstGeom prst="straightConnector1">
              <a:avLst/>
            </a:prstGeom>
            <a:noFill/>
            <a:ln w="34925">
              <a:solidFill>
                <a:srgbClr val="C00000"/>
              </a:solidFill>
              <a:miter lim="800000"/>
              <a:headEnd type="oval" w="med" len="med"/>
              <a:tailEnd type="triangle" w="lg" len="med"/>
            </a:ln>
            <a:effectLst/>
          </p:spPr>
        </p:cxnSp>
      </p:grpSp>
      <p:sp>
        <p:nvSpPr>
          <p:cNvPr id="44" name="TextBox 43"/>
          <p:cNvSpPr txBox="1"/>
          <p:nvPr/>
        </p:nvSpPr>
        <p:spPr>
          <a:xfrm flipH="1">
            <a:off x="6327766" y="2648198"/>
            <a:ext cx="237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Virtual Address Space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11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962" y="299486"/>
            <a:ext cx="8507016" cy="762000"/>
          </a:xfrm>
        </p:spPr>
        <p:txBody>
          <a:bodyPr/>
          <a:lstStyle/>
          <a:p>
            <a:r>
              <a:rPr lang="en-US" dirty="0"/>
              <a:t>Example Program to Illustrate Sharing</a:t>
            </a:r>
          </a:p>
        </p:txBody>
      </p:sp>
      <p:sp>
        <p:nvSpPr>
          <p:cNvPr id="929795" name="Rectangle 3"/>
          <p:cNvSpPr>
            <a:spLocks noChangeArrowheads="1"/>
          </p:cNvSpPr>
          <p:nvPr/>
        </p:nvSpPr>
        <p:spPr bwMode="auto">
          <a:xfrm>
            <a:off x="76200" y="1419285"/>
            <a:ext cx="4267200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 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msgs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[2] =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bar"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ptr = msgs;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2;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70C0"/>
                </a:solidFill>
                <a:latin typeface="Courier New"/>
                <a:cs typeface="Courier New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(&amp;tid,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(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29796" name="Rectangle 4"/>
          <p:cNvSpPr>
            <a:spLocks noChangeArrowheads="1"/>
          </p:cNvSpPr>
          <p:nvPr/>
        </p:nvSpPr>
        <p:spPr bwMode="auto">
          <a:xfrm>
            <a:off x="4572000" y="1447800"/>
            <a:ext cx="4508265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29797" name="Text Box 5"/>
          <p:cNvSpPr txBox="1">
            <a:spLocks noChangeArrowheads="1"/>
          </p:cNvSpPr>
          <p:nvPr/>
        </p:nvSpPr>
        <p:spPr bwMode="auto">
          <a:xfrm>
            <a:off x="4660665" y="3912512"/>
            <a:ext cx="4320614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Peer threads </a:t>
            </a:r>
            <a:r>
              <a:rPr lang="en-US" sz="18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 main thread’s stack</a:t>
            </a:r>
          </a:p>
          <a:p>
            <a:r>
              <a:rPr lang="en-US" sz="18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indirectly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through global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ptr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variable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9798" name="Line 6"/>
          <p:cNvSpPr>
            <a:spLocks noChangeShapeType="1"/>
          </p:cNvSpPr>
          <p:nvPr/>
        </p:nvSpPr>
        <p:spPr bwMode="auto">
          <a:xfrm flipH="1" flipV="1">
            <a:off x="6720751" y="3237186"/>
            <a:ext cx="232635" cy="6753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n>
                <a:solidFill>
                  <a:srgbClr val="FF0000"/>
                </a:solidFill>
              </a:ln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5879068"/>
            <a:ext cx="104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sharing.c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16331" y="2256311"/>
            <a:ext cx="5937663" cy="3987164"/>
            <a:chOff x="3016331" y="2256311"/>
            <a:chExt cx="5937663" cy="3987164"/>
          </a:xfrm>
        </p:grpSpPr>
        <p:sp>
          <p:nvSpPr>
            <p:cNvPr id="2" name="TextBox 1"/>
            <p:cNvSpPr txBox="1"/>
            <p:nvPr/>
          </p:nvSpPr>
          <p:spPr>
            <a:xfrm>
              <a:off x="5581403" y="5320145"/>
              <a:ext cx="33725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>
                  <a:latin typeface="Calibri" pitchFamily="34" charset="0"/>
                </a:rPr>
                <a:t>A common, but inelegant way to pass a single argument to a thread routine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016331" y="5510150"/>
              <a:ext cx="2529446" cy="24938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 dirty="0">
                <a:ln>
                  <a:solidFill>
                    <a:srgbClr val="FF0000"/>
                  </a:solidFill>
                </a:ln>
                <a:latin typeface="Calibri" pitchFamily="34" charset="0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V="1">
              <a:off x="6103917" y="2256311"/>
              <a:ext cx="0" cy="309945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 dirty="0">
                <a:ln>
                  <a:solidFill>
                    <a:srgbClr val="FF0000"/>
                  </a:solidFill>
                </a:ln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260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7" grpId="0"/>
      <p:bldP spid="92979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192487"/>
            <a:ext cx="8482182" cy="762000"/>
          </a:xfrm>
        </p:spPr>
        <p:txBody>
          <a:bodyPr/>
          <a:lstStyle/>
          <a:p>
            <a:r>
              <a:rPr lang="en-US" dirty="0"/>
              <a:t>Mapping Variable Instances to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/>
              <a:t>Global variables</a:t>
            </a:r>
          </a:p>
          <a:p>
            <a:pPr lvl="1"/>
            <a:r>
              <a:rPr lang="en-US" i="1" dirty="0"/>
              <a:t>Def:</a:t>
            </a:r>
            <a:r>
              <a:rPr lang="en-US" dirty="0"/>
              <a:t>  Variable declared outside of a function</a:t>
            </a:r>
          </a:p>
          <a:p>
            <a:pPr lvl="1"/>
            <a:r>
              <a:rPr lang="en-US" b="1" dirty="0"/>
              <a:t>Virtual memory contains </a:t>
            </a:r>
            <a:r>
              <a:rPr lang="en-US" b="1" dirty="0">
                <a:solidFill>
                  <a:srgbClr val="0070C0"/>
                </a:solidFill>
              </a:rPr>
              <a:t>exactly one instance </a:t>
            </a:r>
            <a:r>
              <a:rPr lang="en-US" b="1" dirty="0"/>
              <a:t>of any global variable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Local variables</a:t>
            </a:r>
          </a:p>
          <a:p>
            <a:pPr lvl="1"/>
            <a:r>
              <a:rPr lang="en-US" i="1" dirty="0"/>
              <a:t>Def:</a:t>
            </a:r>
            <a:r>
              <a:rPr lang="en-US" dirty="0"/>
              <a:t> Variable declared inside function without  </a:t>
            </a:r>
            <a:r>
              <a:rPr lang="en-US" dirty="0">
                <a:latin typeface="Courier New"/>
                <a:cs typeface="Courier New"/>
              </a:rPr>
              <a:t>static</a:t>
            </a:r>
            <a:r>
              <a:rPr lang="en-US" dirty="0"/>
              <a:t> attribute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Each thread stack </a:t>
            </a:r>
            <a:r>
              <a:rPr lang="en-US" b="1" dirty="0"/>
              <a:t>contains one instance of </a:t>
            </a:r>
            <a:r>
              <a:rPr lang="en-US" b="1" dirty="0">
                <a:solidFill>
                  <a:srgbClr val="0070C0"/>
                </a:solidFill>
              </a:rPr>
              <a:t>each</a:t>
            </a:r>
            <a:r>
              <a:rPr lang="en-US" b="1" dirty="0"/>
              <a:t> local variable</a:t>
            </a:r>
          </a:p>
          <a:p>
            <a:pPr lvl="1"/>
            <a:endParaRPr lang="en-US" dirty="0"/>
          </a:p>
          <a:p>
            <a:r>
              <a:rPr lang="en-US" dirty="0"/>
              <a:t>Local static variables</a:t>
            </a:r>
          </a:p>
          <a:p>
            <a:pPr lvl="1"/>
            <a:r>
              <a:rPr lang="en-US" i="1" dirty="0"/>
              <a:t>Def: </a:t>
            </a:r>
            <a:r>
              <a:rPr lang="en-US" dirty="0"/>
              <a:t> Variable declared inside  function with the </a:t>
            </a:r>
            <a:r>
              <a:rPr lang="en-US" dirty="0">
                <a:latin typeface="Courier New"/>
                <a:cs typeface="Courier New"/>
              </a:rPr>
              <a:t>static</a:t>
            </a:r>
            <a:r>
              <a:rPr lang="en-US" dirty="0"/>
              <a:t> attribute</a:t>
            </a:r>
          </a:p>
          <a:p>
            <a:pPr lvl="1"/>
            <a:r>
              <a:rPr lang="en-US" b="1" dirty="0"/>
              <a:t>Virtual memory contains </a:t>
            </a:r>
            <a:r>
              <a:rPr lang="en-US" b="1" dirty="0">
                <a:solidFill>
                  <a:srgbClr val="0070C0"/>
                </a:solidFill>
              </a:rPr>
              <a:t>exactly one instance </a:t>
            </a:r>
            <a:r>
              <a:rPr lang="en-US" b="1" dirty="0"/>
              <a:t>of any local static variable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4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6200" y="1828800"/>
            <a:ext cx="4267200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main, char 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msgs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[2] =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bar"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ptr = msgs;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2;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(&amp;tid,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(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495800" y="3559076"/>
            <a:ext cx="4508265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1845" name="Text Box 5"/>
          <p:cNvSpPr txBox="1">
            <a:spLocks noChangeArrowheads="1"/>
          </p:cNvSpPr>
          <p:nvPr/>
        </p:nvSpPr>
        <p:spPr bwMode="auto">
          <a:xfrm>
            <a:off x="200673" y="1130888"/>
            <a:ext cx="358348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0070C0"/>
                </a:solidFill>
                <a:latin typeface="Calibri" pitchFamily="34" charset="0"/>
              </a:rPr>
              <a:t>Global </a:t>
            </a:r>
            <a:r>
              <a:rPr lang="en-US" sz="1800" i="1" dirty="0" err="1">
                <a:solidFill>
                  <a:srgbClr val="0070C0"/>
                </a:solidFill>
                <a:latin typeface="Calibri" pitchFamily="34" charset="0"/>
              </a:rPr>
              <a:t>var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: 1</a:t>
            </a:r>
            <a:r>
              <a:rPr lang="en-US" sz="1800" dirty="0">
                <a:latin typeface="Calibri" pitchFamily="34" charset="0"/>
              </a:rPr>
              <a:t> instance (</a:t>
            </a: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alibri" pitchFamily="34" charset="0"/>
              </a:rPr>
              <a:t>[data])</a:t>
            </a:r>
          </a:p>
        </p:txBody>
      </p:sp>
      <p:sp>
        <p:nvSpPr>
          <p:cNvPr id="931846" name="Line 6"/>
          <p:cNvSpPr>
            <a:spLocks noChangeShapeType="1"/>
          </p:cNvSpPr>
          <p:nvPr/>
        </p:nvSpPr>
        <p:spPr bwMode="auto">
          <a:xfrm flipH="1">
            <a:off x="987972" y="1450975"/>
            <a:ext cx="307429" cy="446141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47" name="Text Box 7"/>
          <p:cNvSpPr txBox="1">
            <a:spLocks noChangeArrowheads="1"/>
          </p:cNvSpPr>
          <p:nvPr/>
        </p:nvSpPr>
        <p:spPr bwMode="auto">
          <a:xfrm>
            <a:off x="4972286" y="6019800"/>
            <a:ext cx="4032837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0070C0"/>
                </a:solidFill>
                <a:latin typeface="Calibri" pitchFamily="34" charset="0"/>
              </a:rPr>
              <a:t>Local static </a:t>
            </a:r>
            <a:r>
              <a:rPr lang="en-US" sz="1800" i="1" dirty="0" err="1">
                <a:solidFill>
                  <a:srgbClr val="0070C0"/>
                </a:solidFill>
                <a:latin typeface="Calibri" pitchFamily="34" charset="0"/>
              </a:rPr>
              <a:t>var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alibri" pitchFamily="34" charset="0"/>
              </a:rPr>
              <a:t>[data])</a:t>
            </a:r>
          </a:p>
        </p:txBody>
      </p:sp>
      <p:sp>
        <p:nvSpPr>
          <p:cNvPr id="931848" name="Line 8"/>
          <p:cNvSpPr>
            <a:spLocks noChangeShapeType="1"/>
          </p:cNvSpPr>
          <p:nvPr/>
        </p:nvSpPr>
        <p:spPr bwMode="auto">
          <a:xfrm flipH="1" flipV="1">
            <a:off x="5743903" y="4636088"/>
            <a:ext cx="604921" cy="13462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49" name="Text Box 9"/>
          <p:cNvSpPr txBox="1">
            <a:spLocks noChangeArrowheads="1"/>
          </p:cNvSpPr>
          <p:nvPr/>
        </p:nvSpPr>
        <p:spPr bwMode="auto">
          <a:xfrm>
            <a:off x="3815414" y="1399401"/>
            <a:ext cx="3927485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0070C0"/>
                </a:solidFill>
                <a:latin typeface="Calibri" pitchFamily="34" charset="0"/>
              </a:rPr>
              <a:t>Local </a:t>
            </a:r>
            <a:r>
              <a:rPr lang="en-US" sz="1800" i="1" dirty="0" err="1">
                <a:solidFill>
                  <a:srgbClr val="0070C0"/>
                </a:solidFill>
                <a:latin typeface="Calibri" pitchFamily="34" charset="0"/>
              </a:rPr>
              <a:t>vars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: 1</a:t>
            </a:r>
            <a:r>
              <a:rPr lang="en-US" sz="1800" dirty="0">
                <a:latin typeface="Calibri" pitchFamily="34" charset="0"/>
              </a:rPr>
              <a:t> instance (</a:t>
            </a:r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931850" name="Line 10"/>
          <p:cNvSpPr>
            <a:spLocks noChangeShapeType="1"/>
          </p:cNvSpPr>
          <p:nvPr/>
        </p:nvSpPr>
        <p:spPr bwMode="auto">
          <a:xfrm flipH="1">
            <a:off x="1486549" y="1676400"/>
            <a:ext cx="2971799" cy="12954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51" name="Text Box 11"/>
          <p:cNvSpPr txBox="1">
            <a:spLocks noChangeArrowheads="1"/>
          </p:cNvSpPr>
          <p:nvPr/>
        </p:nvSpPr>
        <p:spPr bwMode="auto">
          <a:xfrm>
            <a:off x="4509914" y="1955800"/>
            <a:ext cx="3872086" cy="11079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rgbClr val="0070C0"/>
                </a:solidFill>
                <a:latin typeface="Calibri" pitchFamily="34" charset="0"/>
              </a:rPr>
              <a:t>Local </a:t>
            </a:r>
            <a:r>
              <a:rPr lang="en-US" sz="1800" i="1" dirty="0" err="1">
                <a:solidFill>
                  <a:srgbClr val="0070C0"/>
                </a:solidFill>
                <a:latin typeface="Calibri" pitchFamily="34" charset="0"/>
              </a:rPr>
              <a:t>var</a:t>
            </a:r>
            <a:r>
              <a:rPr lang="en-US" sz="1800" i="1" dirty="0">
                <a:solidFill>
                  <a:srgbClr val="0070C0"/>
                </a:solidFill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  2</a:t>
            </a:r>
            <a:r>
              <a:rPr lang="en-US" sz="1800" dirty="0">
                <a:latin typeface="Calibri" pitchFamily="34" charset="0"/>
              </a:rPr>
              <a:t> instances (</a:t>
            </a:r>
          </a:p>
          <a:p>
            <a:r>
              <a:rPr lang="en-US" sz="1800" dirty="0">
                <a:latin typeface="Calibri" pitchFamily="34" charset="0"/>
              </a:rPr>
              <a:t>     </a:t>
            </a:r>
            <a:r>
              <a:rPr lang="en-US" sz="1800" dirty="0">
                <a:latin typeface="Courier New" pitchFamily="49" charset="0"/>
              </a:rPr>
              <a:t>myid.p0 </a:t>
            </a:r>
            <a:r>
              <a:rPr lang="en-US" sz="1800" dirty="0">
                <a:latin typeface="Calibri" pitchFamily="34" charset="0"/>
              </a:rPr>
              <a:t>[peer thread 0’s stack],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myid.p1 </a:t>
            </a:r>
            <a:r>
              <a:rPr lang="en-US" sz="1800" dirty="0">
                <a:latin typeface="Calibri" pitchFamily="34" charset="0"/>
              </a:rPr>
              <a:t>[peer thread 1’s stack]</a:t>
            </a:r>
          </a:p>
          <a:p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931852" name="Line 12"/>
          <p:cNvSpPr>
            <a:spLocks noChangeShapeType="1"/>
          </p:cNvSpPr>
          <p:nvPr/>
        </p:nvSpPr>
        <p:spPr bwMode="auto">
          <a:xfrm flipH="1">
            <a:off x="5554717" y="2864732"/>
            <a:ext cx="922283" cy="1276076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2286000" y="1676400"/>
            <a:ext cx="2172348" cy="1752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61715" y="6230005"/>
            <a:ext cx="104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sharing.c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4CA33D3-7643-CA41-9370-F1064660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8" y="192487"/>
            <a:ext cx="8482182" cy="762000"/>
          </a:xfrm>
        </p:spPr>
        <p:txBody>
          <a:bodyPr/>
          <a:lstStyle/>
          <a:p>
            <a:r>
              <a:rPr lang="en-US" dirty="0"/>
              <a:t>Mapping Variable Instances to Memory</a:t>
            </a:r>
          </a:p>
        </p:txBody>
      </p:sp>
    </p:spTree>
    <p:extLst>
      <p:ext uri="{BB962C8B-B14F-4D97-AF65-F5344CB8AC3E}">
        <p14:creationId xmlns:p14="http://schemas.microsoft.com/office/powerpoint/2010/main" val="105046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5" grpId="0"/>
      <p:bldP spid="931846" grpId="0" animBg="1"/>
      <p:bldP spid="931847" grpId="0"/>
      <p:bldP spid="931848" grpId="0" animBg="1"/>
      <p:bldP spid="931849" grpId="0"/>
      <p:bldP spid="931850" grpId="0" animBg="1"/>
      <p:bldP spid="931851" grpId="0"/>
      <p:bldP spid="93185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asted-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76713"/>
            <a:ext cx="9145754" cy="4745776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/>
        </p:nvSpPr>
        <p:spPr>
          <a:xfrm>
            <a:off x="1065108" y="6485869"/>
            <a:ext cx="655230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800" u="sng">
                <a:hlinkClick r:id="rId3"/>
              </a:defRPr>
            </a:lvl1pPr>
          </a:lstStyle>
          <a:p>
            <a:pPr lvl="0">
              <a:defRPr u="none">
                <a:solidFill>
                  <a:srgbClr val="000000"/>
                </a:solidFill>
              </a:defRPr>
            </a:pPr>
            <a:r>
              <a:rPr sz="1266" b="0" dirty="0">
                <a:solidFill>
                  <a:srgbClr val="000000"/>
                </a:solidFill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http://cacm.acm.org/magazines/2012/4/147359-cpu-db-recording-microprocessor-history/fulltext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Concurrency</a:t>
            </a:r>
          </a:p>
        </p:txBody>
      </p:sp>
    </p:spTree>
    <p:extLst>
      <p:ext uri="{BB962C8B-B14F-4D97-AF65-F5344CB8AC3E}">
        <p14:creationId xmlns:p14="http://schemas.microsoft.com/office/powerpoint/2010/main" val="3760256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42421" y="139714"/>
            <a:ext cx="7592093" cy="762000"/>
          </a:xfrm>
        </p:spPr>
        <p:txBody>
          <a:bodyPr/>
          <a:lstStyle/>
          <a:p>
            <a:r>
              <a:rPr lang="en-US" dirty="0"/>
              <a:t>Shared Variable Analysis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136" y="901714"/>
            <a:ext cx="7896225" cy="5181600"/>
          </a:xfrm>
        </p:spPr>
        <p:txBody>
          <a:bodyPr/>
          <a:lstStyle/>
          <a:p>
            <a:r>
              <a:rPr lang="en-US" dirty="0"/>
              <a:t>Which variables are shared?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Answer: A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shared </a:t>
            </a:r>
            <a:r>
              <a:rPr lang="en-US" dirty="0" err="1"/>
              <a:t>iff</a:t>
            </a:r>
            <a:r>
              <a:rPr lang="en-US" dirty="0"/>
              <a:t> multiple threads reference at least one instance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. Thus: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ptr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cnt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msgs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shared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myid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</a:t>
            </a:r>
            <a:r>
              <a:rPr lang="en-US" b="1" i="1" kern="1200" dirty="0">
                <a:solidFill>
                  <a:srgbClr val="C00000"/>
                </a:solidFill>
                <a:ea typeface="+mn-ea"/>
                <a:cs typeface="+mn-cs"/>
              </a:rPr>
              <a:t>not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shared</a:t>
            </a:r>
          </a:p>
        </p:txBody>
      </p:sp>
      <p:sp>
        <p:nvSpPr>
          <p:cNvPr id="933892" name="Text Box 4"/>
          <p:cNvSpPr txBox="1">
            <a:spLocks noChangeArrowheads="1"/>
          </p:cNvSpPr>
          <p:nvPr/>
        </p:nvSpPr>
        <p:spPr bwMode="auto">
          <a:xfrm>
            <a:off x="785813" y="1447814"/>
            <a:ext cx="6224794" cy="23698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Variable 	  Referenced by	Referenced by 	Referenced by</a:t>
            </a:r>
          </a:p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instance	   main thread?	peer thread 0?	peer thread 1?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ourier New" pitchFamily="49" charset="0"/>
              </a:rPr>
              <a:t>			</a:t>
            </a:r>
          </a:p>
          <a:p>
            <a:r>
              <a:rPr lang="en-US" sz="1800" dirty="0">
                <a:latin typeface="Courier New" pitchFamily="49" charset="0"/>
              </a:rPr>
              <a:t>myid.p0		</a:t>
            </a:r>
          </a:p>
          <a:p>
            <a:r>
              <a:rPr lang="en-US" sz="1800" dirty="0">
                <a:latin typeface="Courier New" pitchFamily="49" charset="0"/>
              </a:rPr>
              <a:t>myid.p1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20813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774" y="20813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0813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5732" y="2373447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774" y="23734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23734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26401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2306" y="2640147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932" y="2640147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294701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774" y="294701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7400" y="294701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5732" y="3229149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774" y="3229149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932" y="3229149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32" y="349001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3170" y="349001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3490015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95002" y="3915904"/>
            <a:ext cx="4875600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main, char 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[])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msgs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[2] = {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bar"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};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msgs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2;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(&amp;tid,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,(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);}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865408" y="4100659"/>
            <a:ext cx="4278592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614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136" y="1219200"/>
            <a:ext cx="7896225" cy="5181600"/>
          </a:xfrm>
        </p:spPr>
        <p:txBody>
          <a:bodyPr/>
          <a:lstStyle/>
          <a:p>
            <a:r>
              <a:rPr lang="en-US" dirty="0"/>
              <a:t>Which variables are shared?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Answer: A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shared if multiple threads reference at least one instance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. Thus:</a:t>
            </a:r>
          </a:p>
          <a:p>
            <a:pPr marL="744538" lvl="1" indent="-246063">
              <a:spcBef>
                <a:spcPct val="25000"/>
              </a:spcBef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ptr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cnt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msgs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shared</a:t>
            </a:r>
          </a:p>
          <a:p>
            <a:pPr marL="744538" lvl="1" indent="-246063">
              <a:spcBef>
                <a:spcPct val="25000"/>
              </a:spcBef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myid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</a:t>
            </a:r>
            <a:r>
              <a:rPr lang="en-US" b="1" i="1" kern="1200" dirty="0">
                <a:solidFill>
                  <a:srgbClr val="0070C0"/>
                </a:solidFill>
                <a:ea typeface="+mn-ea"/>
                <a:cs typeface="+mn-cs"/>
              </a:rPr>
              <a:t>not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shared</a:t>
            </a:r>
          </a:p>
        </p:txBody>
      </p:sp>
      <p:sp>
        <p:nvSpPr>
          <p:cNvPr id="933892" name="Text Box 4"/>
          <p:cNvSpPr txBox="1">
            <a:spLocks noChangeArrowheads="1"/>
          </p:cNvSpPr>
          <p:nvPr/>
        </p:nvSpPr>
        <p:spPr bwMode="auto">
          <a:xfrm>
            <a:off x="785813" y="1765300"/>
            <a:ext cx="6224794" cy="23698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Variable 	  Referenced by	Referenced by 	Referenced by</a:t>
            </a:r>
          </a:p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instance	   main thread?	peer thread 0?	peer thread 1?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ourier New" pitchFamily="49" charset="0"/>
              </a:rPr>
              <a:t>			</a:t>
            </a:r>
          </a:p>
          <a:p>
            <a:r>
              <a:rPr lang="en-US" sz="1800" dirty="0">
                <a:latin typeface="Courier New" pitchFamily="49" charset="0"/>
              </a:rPr>
              <a:t>myid.p0		</a:t>
            </a:r>
          </a:p>
          <a:p>
            <a:r>
              <a:rPr lang="en-US" sz="1800" dirty="0">
                <a:latin typeface="Courier New" pitchFamily="49" charset="0"/>
              </a:rPr>
              <a:t>myid.p1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23988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774" y="23988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3988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5732" y="2690933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774" y="26909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26909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29576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2306" y="2957633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932" y="2957633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326449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774" y="326449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7400" y="326449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5732" y="354663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774" y="3546635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932" y="354663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32" y="3807501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3170" y="3807501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380750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6EFAE694-E230-A142-A47B-9C14D3C51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421" y="139714"/>
            <a:ext cx="7592093" cy="762000"/>
          </a:xfrm>
        </p:spPr>
        <p:txBody>
          <a:bodyPr/>
          <a:lstStyle/>
          <a:p>
            <a:r>
              <a:rPr lang="en-US" dirty="0"/>
              <a:t>Shared Variable Analysis</a:t>
            </a:r>
          </a:p>
        </p:txBody>
      </p:sp>
    </p:spTree>
    <p:extLst>
      <p:ext uri="{BB962C8B-B14F-4D97-AF65-F5344CB8AC3E}">
        <p14:creationId xmlns:p14="http://schemas.microsoft.com/office/powerpoint/2010/main" val="123000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VS. 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9236" y="1124744"/>
            <a:ext cx="8505527" cy="5210473"/>
          </a:xfrm>
        </p:spPr>
        <p:txBody>
          <a:bodyPr>
            <a:normAutofit/>
          </a:bodyPr>
          <a:lstStyle/>
          <a:p>
            <a:r>
              <a:rPr lang="en-US" dirty="0"/>
              <a:t>Multiple threads within a single process share:</a:t>
            </a:r>
          </a:p>
          <a:p>
            <a:pPr lvl="1"/>
            <a:r>
              <a:rPr lang="en-US" dirty="0"/>
              <a:t>Process ID (PID) </a:t>
            </a:r>
          </a:p>
          <a:p>
            <a:pPr lvl="1"/>
            <a:r>
              <a:rPr lang="en-US" dirty="0"/>
              <a:t>Address space</a:t>
            </a:r>
          </a:p>
          <a:p>
            <a:pPr lvl="2"/>
            <a:r>
              <a:rPr lang="en-US" dirty="0"/>
              <a:t>Code (instructions) </a:t>
            </a:r>
          </a:p>
          <a:p>
            <a:pPr lvl="2"/>
            <a:r>
              <a:rPr lang="en-US" dirty="0"/>
              <a:t>Most data (heap) </a:t>
            </a:r>
          </a:p>
          <a:p>
            <a:pPr lvl="1"/>
            <a:r>
              <a:rPr lang="en-US" dirty="0"/>
              <a:t>Open file descriptors </a:t>
            </a:r>
          </a:p>
          <a:p>
            <a:pPr lvl="1"/>
            <a:r>
              <a:rPr lang="en-US" dirty="0"/>
              <a:t>Current working directory </a:t>
            </a:r>
          </a:p>
          <a:p>
            <a:pPr lvl="1"/>
            <a:r>
              <a:rPr lang="en-US" dirty="0"/>
              <a:t>User and group id </a:t>
            </a:r>
          </a:p>
          <a:p>
            <a:r>
              <a:rPr lang="en-US" dirty="0"/>
              <a:t>Each thread has its own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Thread ID </a:t>
            </a:r>
            <a:r>
              <a:rPr lang="en-US" dirty="0"/>
              <a:t>(TID) </a:t>
            </a:r>
          </a:p>
          <a:p>
            <a:pPr lvl="1"/>
            <a:r>
              <a:rPr lang="en-US" dirty="0"/>
              <a:t>Set of </a:t>
            </a:r>
            <a:r>
              <a:rPr lang="en-US" dirty="0">
                <a:solidFill>
                  <a:srgbClr val="0070C0"/>
                </a:solidFill>
              </a:rPr>
              <a:t>registers</a:t>
            </a:r>
            <a:r>
              <a:rPr lang="en-US" dirty="0"/>
              <a:t>, including </a:t>
            </a:r>
            <a:r>
              <a:rPr lang="en-US" dirty="0">
                <a:solidFill>
                  <a:srgbClr val="0070C0"/>
                </a:solidFill>
              </a:rPr>
              <a:t>Program counter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Stack pointer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Stack</a:t>
            </a:r>
            <a:r>
              <a:rPr lang="en-US" dirty="0"/>
              <a:t> for local variables and return addresses </a:t>
            </a:r>
            <a:br>
              <a:rPr lang="en-US" dirty="0"/>
            </a:br>
            <a:r>
              <a:rPr lang="en-US" dirty="0"/>
              <a:t>(in same address space)</a:t>
            </a:r>
          </a:p>
        </p:txBody>
      </p:sp>
    </p:spTree>
    <p:extLst>
      <p:ext uri="{BB962C8B-B14F-4D97-AF65-F5344CB8AC3E}">
        <p14:creationId xmlns:p14="http://schemas.microsoft.com/office/powerpoint/2010/main" val="2026196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00" y="1340769"/>
            <a:ext cx="7999552" cy="4785396"/>
          </a:xfrm>
        </p:spPr>
        <p:txBody>
          <a:bodyPr/>
          <a:lstStyle/>
          <a:p>
            <a:r>
              <a:rPr lang="en-US" dirty="0"/>
              <a:t>Variety of thread systems exist </a:t>
            </a:r>
          </a:p>
          <a:p>
            <a:pPr lvl="1"/>
            <a:r>
              <a:rPr lang="en-US" dirty="0"/>
              <a:t>POSIX </a:t>
            </a:r>
            <a:r>
              <a:rPr lang="en-US" dirty="0" err="1"/>
              <a:t>Pthreads</a:t>
            </a:r>
            <a:r>
              <a:rPr lang="en-US" dirty="0"/>
              <a:t> </a:t>
            </a:r>
          </a:p>
          <a:p>
            <a:r>
              <a:rPr lang="en-US" dirty="0"/>
              <a:t>Common thread operations </a:t>
            </a:r>
          </a:p>
          <a:p>
            <a:pPr lvl="1"/>
            <a:r>
              <a:rPr lang="en-US" dirty="0"/>
              <a:t>Create </a:t>
            </a:r>
          </a:p>
          <a:p>
            <a:pPr lvl="1"/>
            <a:r>
              <a:rPr lang="en-US" dirty="0"/>
              <a:t>Exit </a:t>
            </a:r>
          </a:p>
          <a:p>
            <a:pPr lvl="1"/>
            <a:r>
              <a:rPr lang="en-US" dirty="0"/>
              <a:t>Join (instead of wait() for processes)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57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Support: Approach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26" y="1340768"/>
            <a:ext cx="8014693" cy="479524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User-level threads</a:t>
            </a:r>
            <a:r>
              <a:rPr lang="en-US" b="1" dirty="0"/>
              <a:t>: Many-to-one thread mapping</a:t>
            </a:r>
          </a:p>
          <a:p>
            <a:pPr lvl="1"/>
            <a:r>
              <a:rPr lang="en-US" dirty="0"/>
              <a:t>Implemented by user-level runtime libraries </a:t>
            </a:r>
          </a:p>
          <a:p>
            <a:pPr lvl="2"/>
            <a:r>
              <a:rPr lang="en-US" dirty="0"/>
              <a:t>Create, schedule, synchronize threads at user-level 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OS is not aware </a:t>
            </a:r>
            <a:r>
              <a:rPr lang="en-US" dirty="0"/>
              <a:t>of user-level threads </a:t>
            </a:r>
          </a:p>
          <a:p>
            <a:pPr lvl="2"/>
            <a:r>
              <a:rPr lang="en-US" dirty="0"/>
              <a:t>OS thinks each process contains only a single thread of control </a:t>
            </a:r>
          </a:p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Does not require OS support; Portable </a:t>
            </a:r>
          </a:p>
          <a:p>
            <a:pPr lvl="1"/>
            <a:r>
              <a:rPr lang="en-US" dirty="0"/>
              <a:t>Can tune scheduling policy to meet application demands </a:t>
            </a:r>
          </a:p>
          <a:p>
            <a:pPr lvl="1"/>
            <a:r>
              <a:rPr lang="en-US" dirty="0"/>
              <a:t>Lower overhead thread operations since </a:t>
            </a:r>
            <a:r>
              <a:rPr lang="en-US" dirty="0">
                <a:solidFill>
                  <a:srgbClr val="0070C0"/>
                </a:solidFill>
              </a:rPr>
              <a:t>no system call</a:t>
            </a:r>
          </a:p>
          <a:p>
            <a:r>
              <a:rPr lang="en-US" dirty="0"/>
              <a:t>Disadvantages?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Cannot leverage multiprocessors </a:t>
            </a:r>
          </a:p>
          <a:p>
            <a:pPr lvl="1"/>
            <a:r>
              <a:rPr lang="en-US" dirty="0"/>
              <a:t>Entire process </a:t>
            </a:r>
            <a:r>
              <a:rPr lang="en-US" dirty="0">
                <a:solidFill>
                  <a:srgbClr val="0070C0"/>
                </a:solidFill>
              </a:rPr>
              <a:t>blocks</a:t>
            </a:r>
            <a:r>
              <a:rPr lang="en-US" dirty="0"/>
              <a:t> when one thread blocks</a:t>
            </a:r>
          </a:p>
        </p:txBody>
      </p:sp>
    </p:spTree>
    <p:extLst>
      <p:ext uri="{BB962C8B-B14F-4D97-AF65-F5344CB8AC3E}">
        <p14:creationId xmlns:p14="http://schemas.microsoft.com/office/powerpoint/2010/main" val="159693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Support: Approach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081666" cy="49425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Kernel-level threads</a:t>
            </a:r>
            <a:r>
              <a:rPr lang="en-US" b="1" dirty="0"/>
              <a:t>: One-to-one thread mapping </a:t>
            </a:r>
          </a:p>
          <a:p>
            <a:pPr marL="616717" lvl="1" indent="-321457"/>
            <a:r>
              <a:rPr lang="en-US" dirty="0"/>
              <a:t>OS provides each user-level thread with a kernel thread </a:t>
            </a:r>
          </a:p>
          <a:p>
            <a:pPr marL="616717" lvl="1" indent="-321457"/>
            <a:r>
              <a:rPr lang="en-US" dirty="0"/>
              <a:t>Each kernel thread scheduled independently </a:t>
            </a:r>
          </a:p>
          <a:p>
            <a:pPr marL="616717" lvl="1" indent="-321457"/>
            <a:r>
              <a:rPr lang="en-US" dirty="0"/>
              <a:t>Thread operations (creation, scheduling, synchronization) performed by OS </a:t>
            </a:r>
          </a:p>
          <a:p>
            <a:r>
              <a:rPr lang="en-US" dirty="0"/>
              <a:t>Advantages </a:t>
            </a:r>
          </a:p>
          <a:p>
            <a:pPr marL="616717" lvl="1" indent="-321457"/>
            <a:r>
              <a:rPr lang="en-US" dirty="0"/>
              <a:t>Each kernel-level thread can run in parallel on a multiprocessor </a:t>
            </a:r>
          </a:p>
          <a:p>
            <a:pPr marL="616717" lvl="1" indent="-321457"/>
            <a:r>
              <a:rPr lang="en-US" dirty="0"/>
              <a:t>When one thread blocks, other threads from process can be scheduled </a:t>
            </a:r>
          </a:p>
          <a:p>
            <a:r>
              <a:rPr lang="en-US" dirty="0"/>
              <a:t>Disadvantages </a:t>
            </a:r>
          </a:p>
          <a:p>
            <a:pPr marL="616717" lvl="1" indent="-321457"/>
            <a:r>
              <a:rPr lang="en-US" dirty="0"/>
              <a:t>Higher overhead for thread operations </a:t>
            </a:r>
          </a:p>
          <a:p>
            <a:pPr marL="616717" lvl="1" indent="-321457"/>
            <a:r>
              <a:rPr lang="en-US" dirty="0">
                <a:solidFill>
                  <a:srgbClr val="0070C0"/>
                </a:solidFill>
              </a:rPr>
              <a:t>OS must scale well </a:t>
            </a:r>
            <a:r>
              <a:rPr lang="en-US" dirty="0"/>
              <a:t>with increasing number of threads</a:t>
            </a:r>
          </a:p>
        </p:txBody>
      </p:sp>
    </p:spTree>
    <p:extLst>
      <p:ext uri="{BB962C8B-B14F-4D97-AF65-F5344CB8AC3E}">
        <p14:creationId xmlns:p14="http://schemas.microsoft.com/office/powerpoint/2010/main" val="3465858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/>
          </p:cNvSpPr>
          <p:nvPr>
            <p:ph type="title"/>
          </p:nvPr>
        </p:nvSpPr>
        <p:spPr>
          <a:xfrm>
            <a:off x="752577" y="1151930"/>
            <a:ext cx="7638847" cy="2321719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62">
                <a:solidFill>
                  <a:srgbClr val="000000"/>
                </a:solidFill>
              </a:rPr>
              <a:t>Demo: basic threads</a:t>
            </a:r>
          </a:p>
        </p:txBody>
      </p:sp>
    </p:spTree>
    <p:extLst>
      <p:ext uri="{BB962C8B-B14F-4D97-AF65-F5344CB8AC3E}">
        <p14:creationId xmlns:p14="http://schemas.microsoft.com/office/powerpoint/2010/main" val="15813161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Thread Schedule #1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502" name="Shape 502"/>
          <p:cNvSpPr>
            <a:spLocks noGrp="1"/>
          </p:cNvSpPr>
          <p:nvPr>
            <p:ph type="body" idx="4294967295"/>
          </p:nvPr>
        </p:nvSpPr>
        <p:spPr>
          <a:xfrm>
            <a:off x="2111988" y="4041059"/>
            <a:ext cx="5523012" cy="138186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lang="en-US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2672"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sz="2672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672"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endParaRPr sz="2672" dirty="0">
              <a:solidFill>
                <a:srgbClr val="1497FC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5159732" y="2369621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7095805" y="2369621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5396659" y="1970855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506" name="Shape 506"/>
          <p:cNvSpPr/>
          <p:nvPr/>
        </p:nvSpPr>
        <p:spPr>
          <a:xfrm>
            <a:off x="7332732" y="1970855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507" name="Shape 507"/>
          <p:cNvSpPr/>
          <p:nvPr/>
        </p:nvSpPr>
        <p:spPr>
          <a:xfrm>
            <a:off x="5211578" y="2564184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0x195</a:t>
            </a:r>
          </a:p>
        </p:txBody>
      </p:sp>
      <p:sp>
        <p:nvSpPr>
          <p:cNvPr id="508" name="Shape 508"/>
          <p:cNvSpPr/>
          <p:nvPr/>
        </p:nvSpPr>
        <p:spPr>
          <a:xfrm>
            <a:off x="994262" y="2169179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509" name="Shape 509"/>
          <p:cNvSpPr/>
          <p:nvPr/>
        </p:nvSpPr>
        <p:spPr>
          <a:xfrm>
            <a:off x="3783451" y="2283247"/>
            <a:ext cx="1090043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blocks:</a:t>
            </a:r>
          </a:p>
        </p:txBody>
      </p:sp>
      <p:sp>
        <p:nvSpPr>
          <p:cNvPr id="510" name="Shape 510"/>
          <p:cNvSpPr/>
          <p:nvPr/>
        </p:nvSpPr>
        <p:spPr>
          <a:xfrm>
            <a:off x="544067" y="4026616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T1</a:t>
            </a:r>
          </a:p>
        </p:txBody>
      </p:sp>
      <p:sp>
        <p:nvSpPr>
          <p:cNvPr id="511" name="Shape 511"/>
          <p:cNvSpPr/>
          <p:nvPr/>
        </p:nvSpPr>
        <p:spPr>
          <a:xfrm>
            <a:off x="1118671" y="3958960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7176109" y="2564184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0x195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724" y="1569282"/>
            <a:ext cx="5508239" cy="351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87" dirty="0">
                <a:solidFill>
                  <a:srgbClr val="000000"/>
                </a:solidFill>
                <a:latin typeface="Menlo-Regular" charset="0"/>
              </a:rPr>
              <a:t>balance = balance + 1; balance at 0x9cd4 </a:t>
            </a:r>
            <a:endParaRPr lang="en-US" sz="1687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373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Thread Schedule #1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5199916" y="2088336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7135988" y="2088336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5436842" y="1689570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519" name="Shape 519"/>
          <p:cNvSpPr/>
          <p:nvPr/>
        </p:nvSpPr>
        <p:spPr>
          <a:xfrm>
            <a:off x="7372915" y="1689570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520" name="Shape 520"/>
          <p:cNvSpPr/>
          <p:nvPr/>
        </p:nvSpPr>
        <p:spPr>
          <a:xfrm>
            <a:off x="1034446" y="1887894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2109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521" name="Shape 521"/>
          <p:cNvSpPr/>
          <p:nvPr/>
        </p:nvSpPr>
        <p:spPr>
          <a:xfrm>
            <a:off x="3823634" y="2001961"/>
            <a:ext cx="1090043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blocks:</a:t>
            </a:r>
          </a:p>
        </p:txBody>
      </p:sp>
      <p:sp>
        <p:nvSpPr>
          <p:cNvPr id="522" name="Shape 522"/>
          <p:cNvSpPr/>
          <p:nvPr/>
        </p:nvSpPr>
        <p:spPr>
          <a:xfrm>
            <a:off x="584250" y="4483919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T1</a:t>
            </a:r>
          </a:p>
        </p:txBody>
      </p:sp>
      <p:sp>
        <p:nvSpPr>
          <p:cNvPr id="523" name="Shape 523"/>
          <p:cNvSpPr/>
          <p:nvPr/>
        </p:nvSpPr>
        <p:spPr>
          <a:xfrm>
            <a:off x="1158855" y="4416263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5251762" y="2282899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0x19</a:t>
            </a:r>
            <a:r>
              <a:rPr lang="en-US" sz="1828" b="0" dirty="0">
                <a:latin typeface="Calibri" panose="020F0502020204030204" pitchFamily="34" charset="0"/>
              </a:rPr>
              <a:t>a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7216293" y="2282899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0x195</a:t>
            </a:r>
          </a:p>
        </p:txBody>
      </p:sp>
      <p:sp>
        <p:nvSpPr>
          <p:cNvPr id="14" name="Shape 502">
            <a:extLst>
              <a:ext uri="{FF2B5EF4-FFF2-40B4-BE49-F238E27FC236}">
                <a16:creationId xmlns:a16="http://schemas.microsoft.com/office/drawing/2014/main" id="{F86C2B9D-7B08-6146-8B25-DD94F46F6B94}"/>
              </a:ext>
            </a:extLst>
          </p:cNvPr>
          <p:cNvSpPr txBox="1">
            <a:spLocks/>
          </p:cNvSpPr>
          <p:nvPr/>
        </p:nvSpPr>
        <p:spPr bwMode="auto">
          <a:xfrm>
            <a:off x="2111988" y="4041059"/>
            <a:ext cx="5523012" cy="138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2672" kern="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kern="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kern="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kern="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kern="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kern="0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lang="en-US" sz="2672" kern="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kern="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endParaRPr lang="en-US" sz="2672" kern="0" dirty="0">
              <a:solidFill>
                <a:srgbClr val="1497FC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798335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Thread Schedule #1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5199916" y="2021363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7135988" y="2021363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5436842" y="162259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532" name="Shape 532"/>
          <p:cNvSpPr/>
          <p:nvPr/>
        </p:nvSpPr>
        <p:spPr>
          <a:xfrm>
            <a:off x="7372915" y="162259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533" name="Shape 533"/>
          <p:cNvSpPr/>
          <p:nvPr/>
        </p:nvSpPr>
        <p:spPr>
          <a:xfrm>
            <a:off x="1034446" y="1820921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2109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534" name="Shape 534"/>
          <p:cNvSpPr/>
          <p:nvPr/>
        </p:nvSpPr>
        <p:spPr>
          <a:xfrm>
            <a:off x="3823634" y="1934989"/>
            <a:ext cx="1090043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blocks:</a:t>
            </a:r>
          </a:p>
        </p:txBody>
      </p:sp>
      <p:sp>
        <p:nvSpPr>
          <p:cNvPr id="535" name="Shape 535"/>
          <p:cNvSpPr/>
          <p:nvPr/>
        </p:nvSpPr>
        <p:spPr>
          <a:xfrm>
            <a:off x="584250" y="4915967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T1</a:t>
            </a:r>
          </a:p>
        </p:txBody>
      </p:sp>
      <p:sp>
        <p:nvSpPr>
          <p:cNvPr id="536" name="Shape 536"/>
          <p:cNvSpPr/>
          <p:nvPr/>
        </p:nvSpPr>
        <p:spPr>
          <a:xfrm>
            <a:off x="1158855" y="4848311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37" name="Shape 537"/>
          <p:cNvSpPr/>
          <p:nvPr/>
        </p:nvSpPr>
        <p:spPr>
          <a:xfrm>
            <a:off x="5251762" y="2215926"/>
            <a:ext cx="112370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0x19</a:t>
            </a:r>
            <a:r>
              <a:rPr lang="en-US" sz="1828" b="0" dirty="0">
                <a:latin typeface="Calibri" panose="020F0502020204030204" pitchFamily="34" charset="0"/>
              </a:rPr>
              <a:t>d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7216293" y="2215926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0x195</a:t>
            </a:r>
          </a:p>
        </p:txBody>
      </p:sp>
      <p:sp>
        <p:nvSpPr>
          <p:cNvPr id="14" name="Shape 502">
            <a:extLst>
              <a:ext uri="{FF2B5EF4-FFF2-40B4-BE49-F238E27FC236}">
                <a16:creationId xmlns:a16="http://schemas.microsoft.com/office/drawing/2014/main" id="{8C30BE02-05B6-4241-8AF0-80841E90849B}"/>
              </a:ext>
            </a:extLst>
          </p:cNvPr>
          <p:cNvSpPr txBox="1">
            <a:spLocks/>
          </p:cNvSpPr>
          <p:nvPr/>
        </p:nvSpPr>
        <p:spPr bwMode="auto">
          <a:xfrm>
            <a:off x="2111988" y="4041059"/>
            <a:ext cx="5523012" cy="138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2672" kern="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kern="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kern="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kern="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kern="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kern="0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lang="en-US" sz="2672" kern="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kern="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endParaRPr lang="en-US" sz="2672" kern="0" dirty="0">
              <a:solidFill>
                <a:srgbClr val="1497FC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41497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Multicore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812882"/>
            <a:ext cx="8366125" cy="923924"/>
          </a:xfrm>
        </p:spPr>
        <p:txBody>
          <a:bodyPr/>
          <a:lstStyle/>
          <a:p>
            <a:r>
              <a:rPr lang="en-US" dirty="0"/>
              <a:t>Multiple processors operating with coherent view of memory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914400" y="1295400"/>
            <a:ext cx="5334000" cy="4191000"/>
            <a:chOff x="1066800" y="1219200"/>
            <a:chExt cx="6172200" cy="4953000"/>
          </a:xfrm>
        </p:grpSpPr>
        <p:sp>
          <p:nvSpPr>
            <p:cNvPr id="28" name="Rectangle 425"/>
            <p:cNvSpPr>
              <a:spLocks noChangeArrowheads="1"/>
            </p:cNvSpPr>
            <p:nvPr/>
          </p:nvSpPr>
          <p:spPr bwMode="auto">
            <a:xfrm>
              <a:off x="1066800" y="1219200"/>
              <a:ext cx="6172200" cy="38862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404"/>
            <p:cNvSpPr>
              <a:spLocks noChangeArrowheads="1"/>
            </p:cNvSpPr>
            <p:nvPr/>
          </p:nvSpPr>
          <p:spPr bwMode="auto">
            <a:xfrm>
              <a:off x="1219200" y="1524000"/>
              <a:ext cx="2122488" cy="24384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413"/>
            <p:cNvSpPr>
              <a:spLocks noChangeArrowheads="1"/>
            </p:cNvSpPr>
            <p:nvPr/>
          </p:nvSpPr>
          <p:spPr bwMode="auto">
            <a:xfrm>
              <a:off x="4953000" y="1524000"/>
              <a:ext cx="2122488" cy="24384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Rectangle 396"/>
            <p:cNvSpPr>
              <a:spLocks noChangeArrowheads="1"/>
            </p:cNvSpPr>
            <p:nvPr/>
          </p:nvSpPr>
          <p:spPr bwMode="auto">
            <a:xfrm>
              <a:off x="1384300" y="1676400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Regs</a:t>
              </a:r>
            </a:p>
          </p:txBody>
        </p:sp>
        <p:sp>
          <p:nvSpPr>
            <p:cNvPr id="5" name="Rectangle 397"/>
            <p:cNvSpPr>
              <a:spLocks noChangeArrowheads="1"/>
            </p:cNvSpPr>
            <p:nvPr/>
          </p:nvSpPr>
          <p:spPr bwMode="auto">
            <a:xfrm>
              <a:off x="1427163" y="2324100"/>
              <a:ext cx="782637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L1 </a:t>
              </a:r>
            </a:p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d-cache</a:t>
              </a:r>
            </a:p>
          </p:txBody>
        </p:sp>
        <p:sp>
          <p:nvSpPr>
            <p:cNvPr id="6" name="Rectangle 399"/>
            <p:cNvSpPr>
              <a:spLocks noChangeArrowheads="1"/>
            </p:cNvSpPr>
            <p:nvPr/>
          </p:nvSpPr>
          <p:spPr bwMode="auto">
            <a:xfrm>
              <a:off x="2362200" y="2324100"/>
              <a:ext cx="7953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L1 </a:t>
              </a:r>
            </a:p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i-cache</a:t>
              </a:r>
            </a:p>
          </p:txBody>
        </p:sp>
        <p:sp>
          <p:nvSpPr>
            <p:cNvPr id="7" name="Rectangle 400"/>
            <p:cNvSpPr>
              <a:spLocks noChangeArrowheads="1"/>
            </p:cNvSpPr>
            <p:nvPr/>
          </p:nvSpPr>
          <p:spPr bwMode="auto">
            <a:xfrm>
              <a:off x="1447800" y="3238500"/>
              <a:ext cx="17097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L2 unified cache</a:t>
              </a:r>
            </a:p>
          </p:txBody>
        </p:sp>
        <p:sp>
          <p:nvSpPr>
            <p:cNvPr id="8" name="Line 401"/>
            <p:cNvSpPr>
              <a:spLocks noChangeShapeType="1"/>
            </p:cNvSpPr>
            <p:nvPr/>
          </p:nvSpPr>
          <p:spPr bwMode="auto">
            <a:xfrm>
              <a:off x="1905000" y="19812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Line 402"/>
            <p:cNvSpPr>
              <a:spLocks noChangeShapeType="1"/>
            </p:cNvSpPr>
            <p:nvPr/>
          </p:nvSpPr>
          <p:spPr bwMode="auto">
            <a:xfrm>
              <a:off x="19050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Line 403"/>
            <p:cNvSpPr>
              <a:spLocks noChangeShapeType="1"/>
            </p:cNvSpPr>
            <p:nvPr/>
          </p:nvSpPr>
          <p:spPr bwMode="auto">
            <a:xfrm>
              <a:off x="27432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 Box 405"/>
            <p:cNvSpPr txBox="1">
              <a:spLocks noChangeArrowheads="1"/>
            </p:cNvSpPr>
            <p:nvPr/>
          </p:nvSpPr>
          <p:spPr bwMode="auto">
            <a:xfrm>
              <a:off x="1143000" y="1219200"/>
              <a:ext cx="766026" cy="3637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Core 0</a:t>
              </a:r>
            </a:p>
          </p:txBody>
        </p:sp>
        <p:sp>
          <p:nvSpPr>
            <p:cNvPr id="13" name="Rectangle 406"/>
            <p:cNvSpPr>
              <a:spLocks noChangeArrowheads="1"/>
            </p:cNvSpPr>
            <p:nvPr/>
          </p:nvSpPr>
          <p:spPr bwMode="auto">
            <a:xfrm>
              <a:off x="5118100" y="1676400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Regs</a:t>
              </a:r>
            </a:p>
          </p:txBody>
        </p:sp>
        <p:sp>
          <p:nvSpPr>
            <p:cNvPr id="14" name="Rectangle 407"/>
            <p:cNvSpPr>
              <a:spLocks noChangeArrowheads="1"/>
            </p:cNvSpPr>
            <p:nvPr/>
          </p:nvSpPr>
          <p:spPr bwMode="auto">
            <a:xfrm>
              <a:off x="5160963" y="2324100"/>
              <a:ext cx="782637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L1 </a:t>
              </a:r>
            </a:p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d-cache</a:t>
              </a:r>
            </a:p>
          </p:txBody>
        </p:sp>
        <p:sp>
          <p:nvSpPr>
            <p:cNvPr id="15" name="Rectangle 408"/>
            <p:cNvSpPr>
              <a:spLocks noChangeArrowheads="1"/>
            </p:cNvSpPr>
            <p:nvPr/>
          </p:nvSpPr>
          <p:spPr bwMode="auto">
            <a:xfrm>
              <a:off x="6096000" y="2324100"/>
              <a:ext cx="7953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L1 </a:t>
              </a:r>
            </a:p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i-cache</a:t>
              </a:r>
            </a:p>
          </p:txBody>
        </p:sp>
        <p:sp>
          <p:nvSpPr>
            <p:cNvPr id="16" name="Rectangle 409"/>
            <p:cNvSpPr>
              <a:spLocks noChangeArrowheads="1"/>
            </p:cNvSpPr>
            <p:nvPr/>
          </p:nvSpPr>
          <p:spPr bwMode="auto">
            <a:xfrm>
              <a:off x="5181600" y="3238500"/>
              <a:ext cx="17097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L2 unified cache</a:t>
              </a:r>
            </a:p>
          </p:txBody>
        </p:sp>
        <p:sp>
          <p:nvSpPr>
            <p:cNvPr id="17" name="Line 410"/>
            <p:cNvSpPr>
              <a:spLocks noChangeShapeType="1"/>
            </p:cNvSpPr>
            <p:nvPr/>
          </p:nvSpPr>
          <p:spPr bwMode="auto">
            <a:xfrm>
              <a:off x="5638800" y="19812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411"/>
            <p:cNvSpPr>
              <a:spLocks noChangeShapeType="1"/>
            </p:cNvSpPr>
            <p:nvPr/>
          </p:nvSpPr>
          <p:spPr bwMode="auto">
            <a:xfrm>
              <a:off x="56388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Line 412"/>
            <p:cNvSpPr>
              <a:spLocks noChangeShapeType="1"/>
            </p:cNvSpPr>
            <p:nvPr/>
          </p:nvSpPr>
          <p:spPr bwMode="auto">
            <a:xfrm>
              <a:off x="64770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 Box 414"/>
            <p:cNvSpPr txBox="1">
              <a:spLocks noChangeArrowheads="1"/>
            </p:cNvSpPr>
            <p:nvPr/>
          </p:nvSpPr>
          <p:spPr bwMode="auto">
            <a:xfrm>
              <a:off x="4876800" y="1219200"/>
              <a:ext cx="941111" cy="3637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Core n-1</a:t>
              </a:r>
            </a:p>
          </p:txBody>
        </p:sp>
        <p:sp>
          <p:nvSpPr>
            <p:cNvPr id="22" name="Text Box 415"/>
            <p:cNvSpPr txBox="1">
              <a:spLocks noChangeArrowheads="1"/>
            </p:cNvSpPr>
            <p:nvPr/>
          </p:nvSpPr>
          <p:spPr bwMode="auto">
            <a:xfrm>
              <a:off x="3906838" y="2454274"/>
              <a:ext cx="403711" cy="4364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23" name="Line 417"/>
            <p:cNvSpPr>
              <a:spLocks noChangeShapeType="1"/>
            </p:cNvSpPr>
            <p:nvPr/>
          </p:nvSpPr>
          <p:spPr bwMode="auto">
            <a:xfrm>
              <a:off x="2286000" y="3810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418"/>
            <p:cNvSpPr>
              <a:spLocks noChangeShapeType="1"/>
            </p:cNvSpPr>
            <p:nvPr/>
          </p:nvSpPr>
          <p:spPr bwMode="auto">
            <a:xfrm>
              <a:off x="6019800" y="3810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419"/>
            <p:cNvSpPr>
              <a:spLocks noChangeArrowheads="1"/>
            </p:cNvSpPr>
            <p:nvPr/>
          </p:nvSpPr>
          <p:spPr bwMode="auto">
            <a:xfrm>
              <a:off x="1936750" y="4343400"/>
              <a:ext cx="4387850" cy="5715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L3 unified cache</a:t>
              </a:r>
            </a:p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(shared by all cores)</a:t>
              </a:r>
            </a:p>
          </p:txBody>
        </p:sp>
        <p:sp>
          <p:nvSpPr>
            <p:cNvPr id="26" name="Rectangle 420"/>
            <p:cNvSpPr>
              <a:spLocks noChangeArrowheads="1"/>
            </p:cNvSpPr>
            <p:nvPr/>
          </p:nvSpPr>
          <p:spPr bwMode="auto">
            <a:xfrm>
              <a:off x="1066800" y="5600700"/>
              <a:ext cx="6172200" cy="5715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Main memory</a:t>
              </a:r>
            </a:p>
          </p:txBody>
        </p:sp>
        <p:sp>
          <p:nvSpPr>
            <p:cNvPr id="27" name="Line 421"/>
            <p:cNvSpPr>
              <a:spLocks noChangeShapeType="1"/>
            </p:cNvSpPr>
            <p:nvPr/>
          </p:nvSpPr>
          <p:spPr bwMode="auto">
            <a:xfrm>
              <a:off x="4210050" y="491490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5080" y="1439422"/>
            <a:ext cx="2564485" cy="178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26111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Thread Schedule #1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5199916" y="1981180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7135988" y="1981180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5436842" y="1582414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545" name="Shape 545"/>
          <p:cNvSpPr/>
          <p:nvPr/>
        </p:nvSpPr>
        <p:spPr>
          <a:xfrm>
            <a:off x="7372915" y="1582414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546" name="Shape 546"/>
          <p:cNvSpPr/>
          <p:nvPr/>
        </p:nvSpPr>
        <p:spPr>
          <a:xfrm>
            <a:off x="1034446" y="1780738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2109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547" name="Shape 547"/>
          <p:cNvSpPr/>
          <p:nvPr/>
        </p:nvSpPr>
        <p:spPr>
          <a:xfrm>
            <a:off x="3823634" y="1894805"/>
            <a:ext cx="1090043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blocks:</a:t>
            </a:r>
          </a:p>
        </p:txBody>
      </p:sp>
      <p:sp>
        <p:nvSpPr>
          <p:cNvPr id="548" name="Shape 548"/>
          <p:cNvSpPr/>
          <p:nvPr/>
        </p:nvSpPr>
        <p:spPr>
          <a:xfrm>
            <a:off x="584250" y="5131991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T1</a:t>
            </a:r>
          </a:p>
        </p:txBody>
      </p:sp>
      <p:sp>
        <p:nvSpPr>
          <p:cNvPr id="549" name="Shape 549"/>
          <p:cNvSpPr/>
          <p:nvPr/>
        </p:nvSpPr>
        <p:spPr>
          <a:xfrm>
            <a:off x="1158855" y="5064335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5251762" y="2175742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</a:t>
            </a:r>
            <a:r>
              <a:rPr lang="en-US" sz="1828" b="0" dirty="0">
                <a:latin typeface="Calibri" panose="020F0502020204030204" pitchFamily="34" charset="0"/>
              </a:rPr>
              <a:t>a2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7216293" y="2175742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0x195</a:t>
            </a:r>
          </a:p>
        </p:txBody>
      </p:sp>
      <p:sp>
        <p:nvSpPr>
          <p:cNvPr id="14" name="Shape 502">
            <a:extLst>
              <a:ext uri="{FF2B5EF4-FFF2-40B4-BE49-F238E27FC236}">
                <a16:creationId xmlns:a16="http://schemas.microsoft.com/office/drawing/2014/main" id="{8803994B-D8DC-CB40-A8CF-B1D6F60C588A}"/>
              </a:ext>
            </a:extLst>
          </p:cNvPr>
          <p:cNvSpPr txBox="1">
            <a:spLocks/>
          </p:cNvSpPr>
          <p:nvPr/>
        </p:nvSpPr>
        <p:spPr bwMode="auto">
          <a:xfrm>
            <a:off x="2111988" y="4041059"/>
            <a:ext cx="5523012" cy="138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2672" kern="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kern="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kern="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kern="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kern="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kern="0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lang="en-US" sz="2672" kern="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kern="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endParaRPr lang="en-US" sz="2672" kern="0" dirty="0">
              <a:solidFill>
                <a:srgbClr val="1497FC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761731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Thread Schedule #1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5199916" y="1874023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7135988" y="1874023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5436842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558" name="Shape 558"/>
          <p:cNvSpPr/>
          <p:nvPr/>
        </p:nvSpPr>
        <p:spPr>
          <a:xfrm>
            <a:off x="7372915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559" name="Shape 559"/>
          <p:cNvSpPr/>
          <p:nvPr/>
        </p:nvSpPr>
        <p:spPr>
          <a:xfrm>
            <a:off x="1034446" y="1673581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560" name="Shape 560"/>
          <p:cNvSpPr/>
          <p:nvPr/>
        </p:nvSpPr>
        <p:spPr>
          <a:xfrm>
            <a:off x="3823634" y="1787649"/>
            <a:ext cx="1090043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blocks:</a:t>
            </a:r>
          </a:p>
        </p:txBody>
      </p:sp>
      <p:sp>
        <p:nvSpPr>
          <p:cNvPr id="561" name="Shape 561"/>
          <p:cNvSpPr/>
          <p:nvPr/>
        </p:nvSpPr>
        <p:spPr>
          <a:xfrm>
            <a:off x="584250" y="5131991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T1</a:t>
            </a:r>
          </a:p>
        </p:txBody>
      </p:sp>
      <p:sp>
        <p:nvSpPr>
          <p:cNvPr id="562" name="Shape 562"/>
          <p:cNvSpPr/>
          <p:nvPr/>
        </p:nvSpPr>
        <p:spPr>
          <a:xfrm>
            <a:off x="1158855" y="5064335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5251762" y="2068586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</a:t>
            </a:r>
            <a:r>
              <a:rPr lang="en-US" sz="1828" b="0" dirty="0">
                <a:latin typeface="Calibri" panose="020F0502020204030204" pitchFamily="34" charset="0"/>
              </a:rPr>
              <a:t>a2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7216293" y="2068586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0x195</a:t>
            </a:r>
          </a:p>
        </p:txBody>
      </p:sp>
      <p:sp>
        <p:nvSpPr>
          <p:cNvPr id="565" name="Shape 565"/>
          <p:cNvSpPr/>
          <p:nvPr/>
        </p:nvSpPr>
        <p:spPr>
          <a:xfrm>
            <a:off x="1686080" y="5786797"/>
            <a:ext cx="4740080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00000"/>
                </a:solidFill>
              </a:rPr>
              <a:t>Thread </a:t>
            </a:r>
            <a:r>
              <a:rPr sz="3600" dirty="0">
                <a:solidFill>
                  <a:srgbClr val="C00000"/>
                </a:solidFill>
              </a:rPr>
              <a:t>Context Switch</a:t>
            </a:r>
          </a:p>
        </p:txBody>
      </p:sp>
      <p:sp>
        <p:nvSpPr>
          <p:cNvPr id="15" name="Shape 502">
            <a:extLst>
              <a:ext uri="{FF2B5EF4-FFF2-40B4-BE49-F238E27FC236}">
                <a16:creationId xmlns:a16="http://schemas.microsoft.com/office/drawing/2014/main" id="{32885684-89CF-4A49-8719-1AA75065B376}"/>
              </a:ext>
            </a:extLst>
          </p:cNvPr>
          <p:cNvSpPr txBox="1">
            <a:spLocks/>
          </p:cNvSpPr>
          <p:nvPr/>
        </p:nvSpPr>
        <p:spPr bwMode="auto">
          <a:xfrm>
            <a:off x="2111988" y="4041059"/>
            <a:ext cx="5523012" cy="138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2672" kern="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kern="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kern="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kern="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kern="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kern="0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lang="en-US" sz="2672" kern="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kern="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endParaRPr lang="en-US" sz="2672" kern="0" dirty="0">
              <a:solidFill>
                <a:srgbClr val="1497FC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0511426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Thread Schedule #1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5333861" y="2155309"/>
            <a:ext cx="1550345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7269934" y="2155309"/>
            <a:ext cx="1550344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5570787" y="1756543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572" name="Shape 572"/>
          <p:cNvSpPr/>
          <p:nvPr/>
        </p:nvSpPr>
        <p:spPr>
          <a:xfrm>
            <a:off x="7506860" y="1756543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573" name="Shape 573"/>
          <p:cNvSpPr/>
          <p:nvPr/>
        </p:nvSpPr>
        <p:spPr>
          <a:xfrm>
            <a:off x="1168391" y="1954867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574" name="Shape 574"/>
          <p:cNvSpPr/>
          <p:nvPr/>
        </p:nvSpPr>
        <p:spPr>
          <a:xfrm>
            <a:off x="3957580" y="2068934"/>
            <a:ext cx="1090043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blocks:</a:t>
            </a:r>
          </a:p>
        </p:txBody>
      </p:sp>
      <p:sp>
        <p:nvSpPr>
          <p:cNvPr id="575" name="Shape 575"/>
          <p:cNvSpPr/>
          <p:nvPr/>
        </p:nvSpPr>
        <p:spPr>
          <a:xfrm>
            <a:off x="718196" y="4051871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T2</a:t>
            </a:r>
          </a:p>
        </p:txBody>
      </p:sp>
      <p:sp>
        <p:nvSpPr>
          <p:cNvPr id="576" name="Shape 576"/>
          <p:cNvSpPr/>
          <p:nvPr/>
        </p:nvSpPr>
        <p:spPr>
          <a:xfrm>
            <a:off x="1292800" y="3984215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5385707" y="2349871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0x1a2</a:t>
            </a:r>
          </a:p>
        </p:txBody>
      </p:sp>
      <p:sp>
        <p:nvSpPr>
          <p:cNvPr id="578" name="Shape 578"/>
          <p:cNvSpPr/>
          <p:nvPr/>
        </p:nvSpPr>
        <p:spPr>
          <a:xfrm>
            <a:off x="7350238" y="2349871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0x195</a:t>
            </a:r>
          </a:p>
        </p:txBody>
      </p:sp>
      <p:sp>
        <p:nvSpPr>
          <p:cNvPr id="14" name="Shape 502">
            <a:extLst>
              <a:ext uri="{FF2B5EF4-FFF2-40B4-BE49-F238E27FC236}">
                <a16:creationId xmlns:a16="http://schemas.microsoft.com/office/drawing/2014/main" id="{2E134076-6789-3A44-8012-510C330D485F}"/>
              </a:ext>
            </a:extLst>
          </p:cNvPr>
          <p:cNvSpPr txBox="1">
            <a:spLocks/>
          </p:cNvSpPr>
          <p:nvPr/>
        </p:nvSpPr>
        <p:spPr bwMode="auto">
          <a:xfrm>
            <a:off x="2111988" y="4041059"/>
            <a:ext cx="5523012" cy="138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2672" kern="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kern="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kern="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kern="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kern="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kern="0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lang="en-US" sz="2672" kern="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kern="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endParaRPr lang="en-US" sz="2672" kern="0" dirty="0">
              <a:solidFill>
                <a:srgbClr val="1497FC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5353970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Thread Schedule #1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5199916" y="2007969"/>
            <a:ext cx="1550345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97" name="Shape 597"/>
          <p:cNvSpPr/>
          <p:nvPr/>
        </p:nvSpPr>
        <p:spPr>
          <a:xfrm>
            <a:off x="7135988" y="2007969"/>
            <a:ext cx="1550344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5436842" y="1609203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599" name="Shape 599"/>
          <p:cNvSpPr/>
          <p:nvPr/>
        </p:nvSpPr>
        <p:spPr>
          <a:xfrm>
            <a:off x="7372915" y="1609203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600" name="Shape 600"/>
          <p:cNvSpPr/>
          <p:nvPr/>
        </p:nvSpPr>
        <p:spPr>
          <a:xfrm>
            <a:off x="1034446" y="1807527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601" name="Shape 601"/>
          <p:cNvSpPr/>
          <p:nvPr/>
        </p:nvSpPr>
        <p:spPr>
          <a:xfrm>
            <a:off x="3823634" y="1921594"/>
            <a:ext cx="1090043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blocks:</a:t>
            </a:r>
          </a:p>
        </p:txBody>
      </p:sp>
      <p:sp>
        <p:nvSpPr>
          <p:cNvPr id="602" name="Shape 602"/>
          <p:cNvSpPr/>
          <p:nvPr/>
        </p:nvSpPr>
        <p:spPr>
          <a:xfrm>
            <a:off x="584250" y="4483919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T2</a:t>
            </a:r>
          </a:p>
        </p:txBody>
      </p:sp>
      <p:sp>
        <p:nvSpPr>
          <p:cNvPr id="603" name="Shape 603"/>
          <p:cNvSpPr/>
          <p:nvPr/>
        </p:nvSpPr>
        <p:spPr>
          <a:xfrm>
            <a:off x="1158855" y="4416263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04" name="Shape 604"/>
          <p:cNvSpPr/>
          <p:nvPr/>
        </p:nvSpPr>
        <p:spPr>
          <a:xfrm>
            <a:off x="5251762" y="2202531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0x1a2</a:t>
            </a:r>
          </a:p>
        </p:txBody>
      </p:sp>
      <p:sp>
        <p:nvSpPr>
          <p:cNvPr id="605" name="Shape 605"/>
          <p:cNvSpPr/>
          <p:nvPr/>
        </p:nvSpPr>
        <p:spPr>
          <a:xfrm>
            <a:off x="7216293" y="2202531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0x19</a:t>
            </a:r>
            <a:r>
              <a:rPr lang="en-US" sz="1828" b="0" dirty="0">
                <a:latin typeface="Calibri" panose="020F0502020204030204" pitchFamily="34" charset="0"/>
              </a:rPr>
              <a:t>a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" name="Shape 502">
            <a:extLst>
              <a:ext uri="{FF2B5EF4-FFF2-40B4-BE49-F238E27FC236}">
                <a16:creationId xmlns:a16="http://schemas.microsoft.com/office/drawing/2014/main" id="{9E8557CA-C3DC-2143-83B8-966D74CE167A}"/>
              </a:ext>
            </a:extLst>
          </p:cNvPr>
          <p:cNvSpPr txBox="1">
            <a:spLocks/>
          </p:cNvSpPr>
          <p:nvPr/>
        </p:nvSpPr>
        <p:spPr bwMode="auto">
          <a:xfrm>
            <a:off x="2111988" y="4041059"/>
            <a:ext cx="5523012" cy="138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2672" kern="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kern="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kern="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kern="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kern="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kern="0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lang="en-US" sz="2672" kern="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kern="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endParaRPr lang="en-US" sz="2672" kern="0" dirty="0">
              <a:solidFill>
                <a:srgbClr val="1497FC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8451112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Thread Schedule #1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5199916" y="1927602"/>
            <a:ext cx="1550345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7135988" y="1927602"/>
            <a:ext cx="1550344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11" name="Shape 611"/>
          <p:cNvSpPr/>
          <p:nvPr/>
        </p:nvSpPr>
        <p:spPr>
          <a:xfrm>
            <a:off x="5436842" y="1528836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612" name="Shape 612"/>
          <p:cNvSpPr/>
          <p:nvPr/>
        </p:nvSpPr>
        <p:spPr>
          <a:xfrm>
            <a:off x="7372915" y="1528836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613" name="Shape 613"/>
          <p:cNvSpPr/>
          <p:nvPr/>
        </p:nvSpPr>
        <p:spPr>
          <a:xfrm>
            <a:off x="1034446" y="1727159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614" name="Shape 614"/>
          <p:cNvSpPr/>
          <p:nvPr/>
        </p:nvSpPr>
        <p:spPr>
          <a:xfrm>
            <a:off x="3823634" y="1841227"/>
            <a:ext cx="1090043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blocks:</a:t>
            </a:r>
          </a:p>
        </p:txBody>
      </p:sp>
      <p:sp>
        <p:nvSpPr>
          <p:cNvPr id="615" name="Shape 615"/>
          <p:cNvSpPr/>
          <p:nvPr/>
        </p:nvSpPr>
        <p:spPr>
          <a:xfrm>
            <a:off x="584250" y="4864808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T2</a:t>
            </a:r>
          </a:p>
        </p:txBody>
      </p:sp>
      <p:sp>
        <p:nvSpPr>
          <p:cNvPr id="616" name="Shape 616"/>
          <p:cNvSpPr/>
          <p:nvPr/>
        </p:nvSpPr>
        <p:spPr>
          <a:xfrm>
            <a:off x="1158855" y="4797152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5251762" y="2122164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0x1a2</a:t>
            </a:r>
          </a:p>
        </p:txBody>
      </p:sp>
      <p:sp>
        <p:nvSpPr>
          <p:cNvPr id="618" name="Shape 618"/>
          <p:cNvSpPr/>
          <p:nvPr/>
        </p:nvSpPr>
        <p:spPr>
          <a:xfrm>
            <a:off x="7216293" y="2122164"/>
            <a:ext cx="112370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0x19</a:t>
            </a:r>
            <a:r>
              <a:rPr lang="en-US" sz="1828" b="0" dirty="0">
                <a:latin typeface="Calibri" panose="020F0502020204030204" pitchFamily="34" charset="0"/>
              </a:rPr>
              <a:t>d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" name="Shape 502">
            <a:extLst>
              <a:ext uri="{FF2B5EF4-FFF2-40B4-BE49-F238E27FC236}">
                <a16:creationId xmlns:a16="http://schemas.microsoft.com/office/drawing/2014/main" id="{0C6E9C6A-DC9D-CD4F-87A4-811BAADEC6F8}"/>
              </a:ext>
            </a:extLst>
          </p:cNvPr>
          <p:cNvSpPr txBox="1">
            <a:spLocks/>
          </p:cNvSpPr>
          <p:nvPr/>
        </p:nvSpPr>
        <p:spPr bwMode="auto">
          <a:xfrm>
            <a:off x="2111988" y="4041059"/>
            <a:ext cx="5523012" cy="138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2672" kern="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kern="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kern="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kern="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kern="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kern="0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lang="en-US" sz="2672" kern="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kern="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endParaRPr lang="en-US" sz="2672" kern="0" dirty="0">
              <a:solidFill>
                <a:srgbClr val="1497FC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5127348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Thread Schedule #1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5199916" y="1940996"/>
            <a:ext cx="1550345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7135988" y="1940996"/>
            <a:ext cx="1550344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5436842" y="1542230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625" name="Shape 625"/>
          <p:cNvSpPr/>
          <p:nvPr/>
        </p:nvSpPr>
        <p:spPr>
          <a:xfrm>
            <a:off x="7372915" y="1542230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626" name="Shape 626"/>
          <p:cNvSpPr/>
          <p:nvPr/>
        </p:nvSpPr>
        <p:spPr>
          <a:xfrm>
            <a:off x="1034446" y="1740554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627" name="Shape 627"/>
          <p:cNvSpPr/>
          <p:nvPr/>
        </p:nvSpPr>
        <p:spPr>
          <a:xfrm>
            <a:off x="3823634" y="1854622"/>
            <a:ext cx="1090043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blocks:</a:t>
            </a:r>
          </a:p>
        </p:txBody>
      </p:sp>
      <p:sp>
        <p:nvSpPr>
          <p:cNvPr id="628" name="Shape 628"/>
          <p:cNvSpPr/>
          <p:nvPr/>
        </p:nvSpPr>
        <p:spPr>
          <a:xfrm>
            <a:off x="584250" y="5131991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T2</a:t>
            </a:r>
          </a:p>
        </p:txBody>
      </p:sp>
      <p:sp>
        <p:nvSpPr>
          <p:cNvPr id="629" name="Shape 629"/>
          <p:cNvSpPr/>
          <p:nvPr/>
        </p:nvSpPr>
        <p:spPr>
          <a:xfrm>
            <a:off x="1158855" y="5064335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30" name="Shape 630"/>
          <p:cNvSpPr/>
          <p:nvPr/>
        </p:nvSpPr>
        <p:spPr>
          <a:xfrm>
            <a:off x="5251762" y="2135559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0x1a2</a:t>
            </a:r>
          </a:p>
        </p:txBody>
      </p:sp>
      <p:sp>
        <p:nvSpPr>
          <p:cNvPr id="631" name="Shape 631"/>
          <p:cNvSpPr/>
          <p:nvPr/>
        </p:nvSpPr>
        <p:spPr>
          <a:xfrm>
            <a:off x="7216293" y="2135559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</a:t>
            </a:r>
            <a:r>
              <a:rPr lang="en-US" sz="1828" b="0" dirty="0">
                <a:latin typeface="Calibri" panose="020F0502020204030204" pitchFamily="34" charset="0"/>
              </a:rPr>
              <a:t>a2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" name="Shape 502">
            <a:extLst>
              <a:ext uri="{FF2B5EF4-FFF2-40B4-BE49-F238E27FC236}">
                <a16:creationId xmlns:a16="http://schemas.microsoft.com/office/drawing/2014/main" id="{29296DB7-4F97-DE49-8460-3E4EE8BC7A2A}"/>
              </a:ext>
            </a:extLst>
          </p:cNvPr>
          <p:cNvSpPr txBox="1">
            <a:spLocks/>
          </p:cNvSpPr>
          <p:nvPr/>
        </p:nvSpPr>
        <p:spPr bwMode="auto">
          <a:xfrm>
            <a:off x="2111988" y="4041059"/>
            <a:ext cx="5523012" cy="138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2672" kern="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kern="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kern="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kern="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kern="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kern="0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lang="en-US" sz="2672" kern="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kern="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endParaRPr lang="en-US" sz="2672" kern="0" dirty="0">
              <a:solidFill>
                <a:srgbClr val="1497FC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1425329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Thread Schedule #1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5199916" y="2141914"/>
            <a:ext cx="1550345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7135988" y="2141914"/>
            <a:ext cx="1550344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5436842" y="174314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638" name="Shape 638"/>
          <p:cNvSpPr/>
          <p:nvPr/>
        </p:nvSpPr>
        <p:spPr>
          <a:xfrm>
            <a:off x="7372915" y="174314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639" name="Shape 639"/>
          <p:cNvSpPr/>
          <p:nvPr/>
        </p:nvSpPr>
        <p:spPr>
          <a:xfrm>
            <a:off x="1034446" y="1941472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2109" dirty="0">
                <a:solidFill>
                  <a:srgbClr val="7BDB45"/>
                </a:solidFill>
                <a:latin typeface="Menlo"/>
                <a:ea typeface="Menlo"/>
                <a:cs typeface="Menlo"/>
                <a:sym typeface="Menlo"/>
              </a:rPr>
              <a:t>102</a:t>
            </a:r>
            <a:endParaRPr sz="2109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640" name="Shape 640"/>
          <p:cNvSpPr/>
          <p:nvPr/>
        </p:nvSpPr>
        <p:spPr>
          <a:xfrm>
            <a:off x="3823634" y="2055539"/>
            <a:ext cx="1090043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blocks:</a:t>
            </a:r>
          </a:p>
        </p:txBody>
      </p:sp>
      <p:sp>
        <p:nvSpPr>
          <p:cNvPr id="641" name="Shape 641"/>
          <p:cNvSpPr/>
          <p:nvPr/>
        </p:nvSpPr>
        <p:spPr>
          <a:xfrm>
            <a:off x="584250" y="5131991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T2</a:t>
            </a:r>
          </a:p>
        </p:txBody>
      </p:sp>
      <p:sp>
        <p:nvSpPr>
          <p:cNvPr id="642" name="Shape 642"/>
          <p:cNvSpPr/>
          <p:nvPr/>
        </p:nvSpPr>
        <p:spPr>
          <a:xfrm>
            <a:off x="1158855" y="5064335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43" name="Shape 643"/>
          <p:cNvSpPr/>
          <p:nvPr/>
        </p:nvSpPr>
        <p:spPr>
          <a:xfrm>
            <a:off x="5251762" y="2336477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0x1a2</a:t>
            </a:r>
          </a:p>
        </p:txBody>
      </p:sp>
      <p:sp>
        <p:nvSpPr>
          <p:cNvPr id="644" name="Shape 644"/>
          <p:cNvSpPr/>
          <p:nvPr/>
        </p:nvSpPr>
        <p:spPr>
          <a:xfrm>
            <a:off x="7216293" y="2336477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</a:t>
            </a:r>
            <a:r>
              <a:rPr lang="en-US" sz="1828" b="0" dirty="0">
                <a:latin typeface="Calibri" panose="020F0502020204030204" pitchFamily="34" charset="0"/>
              </a:rPr>
              <a:t>a2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45" name="Shape 645"/>
          <p:cNvSpPr/>
          <p:nvPr/>
        </p:nvSpPr>
        <p:spPr>
          <a:xfrm>
            <a:off x="3317962" y="5864638"/>
            <a:ext cx="2490042" cy="54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094" b="0" dirty="0">
                <a:solidFill>
                  <a:srgbClr val="0070C0"/>
                </a:solidFill>
                <a:latin typeface="Calibri" panose="020F0502020204030204" pitchFamily="34" charset="0"/>
              </a:rPr>
              <a:t>Desired Result</a:t>
            </a:r>
            <a:r>
              <a:rPr sz="3094" b="0" dirty="0">
                <a:solidFill>
                  <a:srgbClr val="0070C0"/>
                </a:solidFill>
                <a:latin typeface="Calibri" panose="020F0502020204030204" pitchFamily="34" charset="0"/>
              </a:rPr>
              <a:t>!</a:t>
            </a:r>
          </a:p>
        </p:txBody>
      </p:sp>
      <p:sp>
        <p:nvSpPr>
          <p:cNvPr id="15" name="Shape 502">
            <a:extLst>
              <a:ext uri="{FF2B5EF4-FFF2-40B4-BE49-F238E27FC236}">
                <a16:creationId xmlns:a16="http://schemas.microsoft.com/office/drawing/2014/main" id="{B86EB829-35CD-4E46-A7CC-8909DEE1098F}"/>
              </a:ext>
            </a:extLst>
          </p:cNvPr>
          <p:cNvSpPr txBox="1">
            <a:spLocks/>
          </p:cNvSpPr>
          <p:nvPr/>
        </p:nvSpPr>
        <p:spPr bwMode="auto">
          <a:xfrm>
            <a:off x="2111988" y="4041059"/>
            <a:ext cx="5523012" cy="138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2672" kern="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kern="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kern="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kern="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kern="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kern="0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lang="en-US" sz="2672" kern="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kern="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endParaRPr lang="en-US" sz="2672" kern="0" dirty="0">
              <a:solidFill>
                <a:srgbClr val="1497FC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1302268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>
            <a:spLocks noGrp="1"/>
          </p:cNvSpPr>
          <p:nvPr>
            <p:ph type="title"/>
          </p:nvPr>
        </p:nvSpPr>
        <p:spPr>
          <a:xfrm>
            <a:off x="752577" y="1151930"/>
            <a:ext cx="7638847" cy="2321719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5062" dirty="0">
                <a:solidFill>
                  <a:srgbClr val="000000"/>
                </a:solidFill>
              </a:rPr>
              <a:t>Another schedule</a:t>
            </a:r>
          </a:p>
        </p:txBody>
      </p:sp>
    </p:spTree>
    <p:extLst>
      <p:ext uri="{BB962C8B-B14F-4D97-AF65-F5344CB8AC3E}">
        <p14:creationId xmlns:p14="http://schemas.microsoft.com/office/powerpoint/2010/main" val="201235740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Thread Schedule #2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650" name="Shape 650"/>
          <p:cNvSpPr>
            <a:spLocks noGrp="1"/>
          </p:cNvSpPr>
          <p:nvPr>
            <p:ph type="body" idx="4294967295"/>
          </p:nvPr>
        </p:nvSpPr>
        <p:spPr>
          <a:xfrm>
            <a:off x="2152171" y="3559051"/>
            <a:ext cx="5523012" cy="138186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lang="en-US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sz="2672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endParaRPr sz="2672" dirty="0">
              <a:solidFill>
                <a:srgbClr val="1497FC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5199916" y="1874023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7135988" y="1874023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53" name="Shape 653"/>
          <p:cNvSpPr/>
          <p:nvPr/>
        </p:nvSpPr>
        <p:spPr>
          <a:xfrm>
            <a:off x="5436842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654" name="Shape 654"/>
          <p:cNvSpPr/>
          <p:nvPr/>
        </p:nvSpPr>
        <p:spPr>
          <a:xfrm>
            <a:off x="7372915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655" name="Shape 655"/>
          <p:cNvSpPr/>
          <p:nvPr/>
        </p:nvSpPr>
        <p:spPr>
          <a:xfrm>
            <a:off x="5251762" y="2068586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0x195</a:t>
            </a:r>
          </a:p>
        </p:txBody>
      </p:sp>
      <p:sp>
        <p:nvSpPr>
          <p:cNvPr id="656" name="Shape 656"/>
          <p:cNvSpPr/>
          <p:nvPr/>
        </p:nvSpPr>
        <p:spPr>
          <a:xfrm>
            <a:off x="1034446" y="1673581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657" name="Shape 657"/>
          <p:cNvSpPr/>
          <p:nvPr/>
        </p:nvSpPr>
        <p:spPr>
          <a:xfrm>
            <a:off x="3823634" y="1787649"/>
            <a:ext cx="1090043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blocks:</a:t>
            </a:r>
          </a:p>
        </p:txBody>
      </p:sp>
      <p:sp>
        <p:nvSpPr>
          <p:cNvPr id="658" name="Shape 658"/>
          <p:cNvSpPr/>
          <p:nvPr/>
        </p:nvSpPr>
        <p:spPr>
          <a:xfrm>
            <a:off x="584250" y="3568664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T1</a:t>
            </a:r>
          </a:p>
        </p:txBody>
      </p:sp>
      <p:sp>
        <p:nvSpPr>
          <p:cNvPr id="659" name="Shape 659"/>
          <p:cNvSpPr/>
          <p:nvPr/>
        </p:nvSpPr>
        <p:spPr>
          <a:xfrm>
            <a:off x="1158855" y="3501008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7216293" y="2068586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0x195</a:t>
            </a:r>
          </a:p>
        </p:txBody>
      </p:sp>
    </p:spTree>
    <p:extLst>
      <p:ext uri="{BB962C8B-B14F-4D97-AF65-F5344CB8AC3E}">
        <p14:creationId xmlns:p14="http://schemas.microsoft.com/office/powerpoint/2010/main" val="17941668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Thread Schedule #2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663" name="Shape 663"/>
          <p:cNvSpPr>
            <a:spLocks noGrp="1"/>
          </p:cNvSpPr>
          <p:nvPr>
            <p:ph type="body" idx="4294967295"/>
          </p:nvPr>
        </p:nvSpPr>
        <p:spPr>
          <a:xfrm>
            <a:off x="1881472" y="3612784"/>
            <a:ext cx="5523012" cy="138186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2672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endParaRPr sz="2672" dirty="0">
              <a:solidFill>
                <a:srgbClr val="1497FC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5199916" y="1994574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65" name="Shape 665"/>
          <p:cNvSpPr/>
          <p:nvPr/>
        </p:nvSpPr>
        <p:spPr>
          <a:xfrm>
            <a:off x="7135988" y="1994574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66" name="Shape 666"/>
          <p:cNvSpPr/>
          <p:nvPr/>
        </p:nvSpPr>
        <p:spPr>
          <a:xfrm>
            <a:off x="5436842" y="159580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667" name="Shape 667"/>
          <p:cNvSpPr/>
          <p:nvPr/>
        </p:nvSpPr>
        <p:spPr>
          <a:xfrm>
            <a:off x="7372915" y="159580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668" name="Shape 668"/>
          <p:cNvSpPr/>
          <p:nvPr/>
        </p:nvSpPr>
        <p:spPr>
          <a:xfrm>
            <a:off x="5251762" y="2189137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0x19</a:t>
            </a:r>
            <a:r>
              <a:rPr lang="en-US" sz="1828" b="0" dirty="0">
                <a:latin typeface="Calibri" panose="020F0502020204030204" pitchFamily="34" charset="0"/>
              </a:rPr>
              <a:t>a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69" name="Shape 669"/>
          <p:cNvSpPr/>
          <p:nvPr/>
        </p:nvSpPr>
        <p:spPr>
          <a:xfrm>
            <a:off x="1034446" y="1794132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10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670" name="Shape 670"/>
          <p:cNvSpPr/>
          <p:nvPr/>
        </p:nvSpPr>
        <p:spPr>
          <a:xfrm>
            <a:off x="3823634" y="1908200"/>
            <a:ext cx="1090043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blocks:</a:t>
            </a:r>
          </a:p>
        </p:txBody>
      </p:sp>
      <p:sp>
        <p:nvSpPr>
          <p:cNvPr id="671" name="Shape 671"/>
          <p:cNvSpPr/>
          <p:nvPr/>
        </p:nvSpPr>
        <p:spPr>
          <a:xfrm>
            <a:off x="584250" y="4035546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T1</a:t>
            </a:r>
          </a:p>
        </p:txBody>
      </p:sp>
      <p:sp>
        <p:nvSpPr>
          <p:cNvPr id="672" name="Shape 672"/>
          <p:cNvSpPr/>
          <p:nvPr/>
        </p:nvSpPr>
        <p:spPr>
          <a:xfrm>
            <a:off x="1158855" y="3967890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7216293" y="2189137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0x195</a:t>
            </a:r>
          </a:p>
        </p:txBody>
      </p:sp>
    </p:spTree>
    <p:extLst>
      <p:ext uri="{BB962C8B-B14F-4D97-AF65-F5344CB8AC3E}">
        <p14:creationId xmlns:p14="http://schemas.microsoft.com/office/powerpoint/2010/main" val="427483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681" y="179744"/>
            <a:ext cx="8839200" cy="762000"/>
          </a:xfrm>
        </p:spPr>
        <p:txBody>
          <a:bodyPr/>
          <a:lstStyle/>
          <a:p>
            <a:r>
              <a:rPr lang="en-US" sz="3200" dirty="0"/>
              <a:t>Out-of-Order Processor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286378"/>
            <a:ext cx="8518525" cy="1228724"/>
          </a:xfrm>
        </p:spPr>
        <p:txBody>
          <a:bodyPr/>
          <a:lstStyle/>
          <a:p>
            <a:r>
              <a:rPr lang="en-US" dirty="0"/>
              <a:t>Instruction control dynamically converts program into stream of operations</a:t>
            </a:r>
          </a:p>
          <a:p>
            <a:r>
              <a:rPr lang="en-US" dirty="0"/>
              <a:t>Operations mapped onto functional units to execute in parallel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00200" y="3686176"/>
            <a:ext cx="4191000" cy="1447800"/>
            <a:chOff x="2514600" y="1600200"/>
            <a:chExt cx="4191000" cy="1447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1600200"/>
              <a:ext cx="4191000" cy="1447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t" anchorCtr="0">
              <a:noAutofit/>
            </a:bodyPr>
            <a:lstStyle/>
            <a:p>
              <a:pPr algn="ctr"/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Functional Units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670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Int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8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Arith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576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Int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8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Arith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482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FP</a:t>
              </a:r>
            </a:p>
            <a:p>
              <a:pPr algn="ctr"/>
              <a:r>
                <a:rPr lang="en-US" sz="18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Arith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388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Load /</a:t>
              </a:r>
            </a:p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Store</a:t>
              </a: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990600" y="1285876"/>
            <a:ext cx="5181600" cy="2057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Instruction Control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219200" y="2581276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495800" y="1666876"/>
            <a:ext cx="1447800" cy="76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Instruction Decoder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743200" y="2619377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Op. Queue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96000" y="4029076"/>
            <a:ext cx="15240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 Cache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 flipV="1">
            <a:off x="5562600" y="4524378"/>
            <a:ext cx="534988" cy="2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6324600" y="1438276"/>
            <a:ext cx="12954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Instruction</a:t>
            </a:r>
          </a:p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Cache</a:t>
            </a:r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 bwMode="auto">
          <a:xfrm>
            <a:off x="5943600" y="2009776"/>
            <a:ext cx="3810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cxnSp>
        <p:nvCxnSpPr>
          <p:cNvPr id="40" name="Elbow Connector 39"/>
          <p:cNvCxnSpPr>
            <a:stCxn id="12" idx="1"/>
          </p:cNvCxnSpPr>
          <p:nvPr/>
        </p:nvCxnSpPr>
        <p:spPr bwMode="auto">
          <a:xfrm rot="10800000" flipV="1">
            <a:off x="2514600" y="2809876"/>
            <a:ext cx="228601" cy="8762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>
            <a:off x="1467643" y="3323433"/>
            <a:ext cx="723902" cy="1589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47" name="Elbow Connector 39"/>
          <p:cNvCxnSpPr/>
          <p:nvPr/>
        </p:nvCxnSpPr>
        <p:spPr bwMode="auto">
          <a:xfrm rot="10800000" flipV="1">
            <a:off x="3962400" y="2085977"/>
            <a:ext cx="533402" cy="533399"/>
          </a:xfrm>
          <a:prstGeom prst="bentConnector3">
            <a:avLst>
              <a:gd name="adj1" fmla="val 99192"/>
            </a:avLst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4476749" y="2809877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PC</a:t>
            </a: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 bwMode="auto">
          <a:xfrm rot="5400000">
            <a:off x="4600575" y="2619376"/>
            <a:ext cx="381001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8840813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Thread Schedule #2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689" name="Shape 689"/>
          <p:cNvSpPr>
            <a:spLocks noGrp="1"/>
          </p:cNvSpPr>
          <p:nvPr>
            <p:ph type="body" idx="4294967295"/>
          </p:nvPr>
        </p:nvSpPr>
        <p:spPr>
          <a:xfrm>
            <a:off x="2152171" y="3329086"/>
            <a:ext cx="5523012" cy="138186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2672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endParaRPr sz="2672" dirty="0">
              <a:solidFill>
                <a:srgbClr val="1497FC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690" name="Shape 690"/>
          <p:cNvSpPr/>
          <p:nvPr/>
        </p:nvSpPr>
        <p:spPr>
          <a:xfrm>
            <a:off x="5199916" y="1744627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91" name="Shape 691"/>
          <p:cNvSpPr/>
          <p:nvPr/>
        </p:nvSpPr>
        <p:spPr>
          <a:xfrm>
            <a:off x="7135988" y="1744627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92" name="Shape 692"/>
          <p:cNvSpPr/>
          <p:nvPr/>
        </p:nvSpPr>
        <p:spPr>
          <a:xfrm>
            <a:off x="5436842" y="1345861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693" name="Shape 693"/>
          <p:cNvSpPr/>
          <p:nvPr/>
        </p:nvSpPr>
        <p:spPr>
          <a:xfrm>
            <a:off x="7372915" y="1345861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694" name="Shape 694"/>
          <p:cNvSpPr/>
          <p:nvPr/>
        </p:nvSpPr>
        <p:spPr>
          <a:xfrm>
            <a:off x="5251762" y="1939189"/>
            <a:ext cx="112370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0x19</a:t>
            </a:r>
            <a:r>
              <a:rPr lang="en-US" sz="1828" b="0" dirty="0">
                <a:latin typeface="Calibri" panose="020F0502020204030204" pitchFamily="34" charset="0"/>
              </a:rPr>
              <a:t>d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95" name="Shape 695"/>
          <p:cNvSpPr/>
          <p:nvPr/>
        </p:nvSpPr>
        <p:spPr>
          <a:xfrm>
            <a:off x="1034446" y="1544185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109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696" name="Shape 696"/>
          <p:cNvSpPr/>
          <p:nvPr/>
        </p:nvSpPr>
        <p:spPr>
          <a:xfrm>
            <a:off x="3823634" y="1658252"/>
            <a:ext cx="1090043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blocks:</a:t>
            </a:r>
          </a:p>
        </p:txBody>
      </p:sp>
      <p:sp>
        <p:nvSpPr>
          <p:cNvPr id="697" name="Shape 697"/>
          <p:cNvSpPr/>
          <p:nvPr/>
        </p:nvSpPr>
        <p:spPr>
          <a:xfrm>
            <a:off x="584250" y="4205294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T1</a:t>
            </a:r>
          </a:p>
        </p:txBody>
      </p:sp>
      <p:sp>
        <p:nvSpPr>
          <p:cNvPr id="698" name="Shape 698"/>
          <p:cNvSpPr/>
          <p:nvPr/>
        </p:nvSpPr>
        <p:spPr>
          <a:xfrm>
            <a:off x="1158855" y="4137638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99" name="Shape 699"/>
          <p:cNvSpPr/>
          <p:nvPr/>
        </p:nvSpPr>
        <p:spPr>
          <a:xfrm>
            <a:off x="7216293" y="1939189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0x195</a:t>
            </a:r>
          </a:p>
        </p:txBody>
      </p:sp>
      <p:sp>
        <p:nvSpPr>
          <p:cNvPr id="700" name="Shape 700"/>
          <p:cNvSpPr/>
          <p:nvPr/>
        </p:nvSpPr>
        <p:spPr>
          <a:xfrm>
            <a:off x="2201960" y="5512139"/>
            <a:ext cx="4740080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Thread </a:t>
            </a:r>
            <a:r>
              <a:rPr sz="3600" dirty="0">
                <a:solidFill>
                  <a:srgbClr val="000000"/>
                </a:solidFill>
              </a:rPr>
              <a:t>Context Switch</a:t>
            </a:r>
          </a:p>
        </p:txBody>
      </p:sp>
    </p:spTree>
    <p:extLst>
      <p:ext uri="{BB962C8B-B14F-4D97-AF65-F5344CB8AC3E}">
        <p14:creationId xmlns:p14="http://schemas.microsoft.com/office/powerpoint/2010/main" val="30369666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Thread Schedule #2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703" name="Shape 703"/>
          <p:cNvSpPr>
            <a:spLocks noGrp="1"/>
          </p:cNvSpPr>
          <p:nvPr>
            <p:ph type="body" idx="4294967295"/>
          </p:nvPr>
        </p:nvSpPr>
        <p:spPr>
          <a:xfrm>
            <a:off x="2352783" y="3625454"/>
            <a:ext cx="5523012" cy="138186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2672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endParaRPr sz="2672" dirty="0">
              <a:solidFill>
                <a:srgbClr val="1497FC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704" name="Shape 704"/>
          <p:cNvSpPr/>
          <p:nvPr/>
        </p:nvSpPr>
        <p:spPr>
          <a:xfrm>
            <a:off x="5199916" y="1860629"/>
            <a:ext cx="1550345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05" name="Shape 705"/>
          <p:cNvSpPr/>
          <p:nvPr/>
        </p:nvSpPr>
        <p:spPr>
          <a:xfrm>
            <a:off x="7135988" y="1860629"/>
            <a:ext cx="1550344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5436842" y="1461863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707" name="Shape 707"/>
          <p:cNvSpPr/>
          <p:nvPr/>
        </p:nvSpPr>
        <p:spPr>
          <a:xfrm>
            <a:off x="7372915" y="1461863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708" name="Shape 708"/>
          <p:cNvSpPr/>
          <p:nvPr/>
        </p:nvSpPr>
        <p:spPr>
          <a:xfrm>
            <a:off x="5251762" y="2055192"/>
            <a:ext cx="112370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0x19d</a:t>
            </a:r>
          </a:p>
        </p:txBody>
      </p:sp>
      <p:sp>
        <p:nvSpPr>
          <p:cNvPr id="709" name="Shape 709"/>
          <p:cNvSpPr/>
          <p:nvPr/>
        </p:nvSpPr>
        <p:spPr>
          <a:xfrm>
            <a:off x="1034446" y="1660187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10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710" name="Shape 710"/>
          <p:cNvSpPr/>
          <p:nvPr/>
        </p:nvSpPr>
        <p:spPr>
          <a:xfrm>
            <a:off x="3823634" y="1774254"/>
            <a:ext cx="1090043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blocks:</a:t>
            </a:r>
          </a:p>
        </p:txBody>
      </p:sp>
      <p:sp>
        <p:nvSpPr>
          <p:cNvPr id="711" name="Shape 711"/>
          <p:cNvSpPr/>
          <p:nvPr/>
        </p:nvSpPr>
        <p:spPr>
          <a:xfrm>
            <a:off x="584250" y="3517624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T2</a:t>
            </a:r>
          </a:p>
        </p:txBody>
      </p:sp>
      <p:sp>
        <p:nvSpPr>
          <p:cNvPr id="712" name="Shape 712"/>
          <p:cNvSpPr/>
          <p:nvPr/>
        </p:nvSpPr>
        <p:spPr>
          <a:xfrm>
            <a:off x="1158855" y="3449968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13" name="Shape 713"/>
          <p:cNvSpPr/>
          <p:nvPr/>
        </p:nvSpPr>
        <p:spPr>
          <a:xfrm>
            <a:off x="7216293" y="2055192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0x195</a:t>
            </a:r>
          </a:p>
        </p:txBody>
      </p:sp>
    </p:spTree>
    <p:extLst>
      <p:ext uri="{BB962C8B-B14F-4D97-AF65-F5344CB8AC3E}">
        <p14:creationId xmlns:p14="http://schemas.microsoft.com/office/powerpoint/2010/main" val="2674982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Thread Schedule #2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731" name="Shape 731"/>
          <p:cNvSpPr/>
          <p:nvPr/>
        </p:nvSpPr>
        <p:spPr>
          <a:xfrm>
            <a:off x="5199916" y="1927602"/>
            <a:ext cx="1550345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32" name="Shape 732"/>
          <p:cNvSpPr/>
          <p:nvPr/>
        </p:nvSpPr>
        <p:spPr>
          <a:xfrm>
            <a:off x="7135988" y="1927602"/>
            <a:ext cx="1550344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33" name="Shape 733"/>
          <p:cNvSpPr/>
          <p:nvPr/>
        </p:nvSpPr>
        <p:spPr>
          <a:xfrm>
            <a:off x="5436842" y="1528836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734" name="Shape 734"/>
          <p:cNvSpPr/>
          <p:nvPr/>
        </p:nvSpPr>
        <p:spPr>
          <a:xfrm>
            <a:off x="7372915" y="1528836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735" name="Shape 735"/>
          <p:cNvSpPr/>
          <p:nvPr/>
        </p:nvSpPr>
        <p:spPr>
          <a:xfrm>
            <a:off x="5251762" y="2122164"/>
            <a:ext cx="112370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0x19d</a:t>
            </a:r>
          </a:p>
        </p:txBody>
      </p:sp>
      <p:sp>
        <p:nvSpPr>
          <p:cNvPr id="736" name="Shape 736"/>
          <p:cNvSpPr/>
          <p:nvPr/>
        </p:nvSpPr>
        <p:spPr>
          <a:xfrm>
            <a:off x="1034446" y="1727159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10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737" name="Shape 737"/>
          <p:cNvSpPr/>
          <p:nvPr/>
        </p:nvSpPr>
        <p:spPr>
          <a:xfrm>
            <a:off x="3823634" y="1841227"/>
            <a:ext cx="1090043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blocks:</a:t>
            </a:r>
          </a:p>
        </p:txBody>
      </p:sp>
      <p:sp>
        <p:nvSpPr>
          <p:cNvPr id="738" name="Shape 738"/>
          <p:cNvSpPr/>
          <p:nvPr/>
        </p:nvSpPr>
        <p:spPr>
          <a:xfrm>
            <a:off x="584250" y="3959644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T2</a:t>
            </a:r>
          </a:p>
        </p:txBody>
      </p:sp>
      <p:sp>
        <p:nvSpPr>
          <p:cNvPr id="739" name="Shape 739"/>
          <p:cNvSpPr/>
          <p:nvPr/>
        </p:nvSpPr>
        <p:spPr>
          <a:xfrm>
            <a:off x="1158855" y="3891988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40" name="Shape 740"/>
          <p:cNvSpPr/>
          <p:nvPr/>
        </p:nvSpPr>
        <p:spPr>
          <a:xfrm>
            <a:off x="7216293" y="2122164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0x19</a:t>
            </a:r>
            <a:r>
              <a:rPr lang="en-US" sz="1828" b="0" dirty="0">
                <a:latin typeface="Calibri" panose="020F0502020204030204" pitchFamily="34" charset="0"/>
              </a:rPr>
              <a:t>a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" name="Shape 703">
            <a:extLst>
              <a:ext uri="{FF2B5EF4-FFF2-40B4-BE49-F238E27FC236}">
                <a16:creationId xmlns:a16="http://schemas.microsoft.com/office/drawing/2014/main" id="{52AA06CA-375F-D648-9598-ACB25DD7E84D}"/>
              </a:ext>
            </a:extLst>
          </p:cNvPr>
          <p:cNvSpPr txBox="1">
            <a:spLocks/>
          </p:cNvSpPr>
          <p:nvPr/>
        </p:nvSpPr>
        <p:spPr bwMode="auto">
          <a:xfrm>
            <a:off x="2352783" y="3625454"/>
            <a:ext cx="5523012" cy="138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2672" kern="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kern="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kern="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kern="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kern="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kern="0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lang="en-US" sz="2672" kern="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kern="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kern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endParaRPr lang="en-US" sz="2672" kern="0" dirty="0">
              <a:solidFill>
                <a:srgbClr val="1497FC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2905499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Thread Schedule #2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743" name="Shape 743"/>
          <p:cNvSpPr>
            <a:spLocks noGrp="1"/>
          </p:cNvSpPr>
          <p:nvPr>
            <p:ph type="body" idx="4294967295"/>
          </p:nvPr>
        </p:nvSpPr>
        <p:spPr>
          <a:xfrm>
            <a:off x="2152171" y="3507018"/>
            <a:ext cx="5523012" cy="138186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2672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endParaRPr sz="2672" dirty="0">
              <a:solidFill>
                <a:srgbClr val="1497FC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5199916" y="1900812"/>
            <a:ext cx="1550345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45" name="Shape 745"/>
          <p:cNvSpPr/>
          <p:nvPr/>
        </p:nvSpPr>
        <p:spPr>
          <a:xfrm>
            <a:off x="7135988" y="1900812"/>
            <a:ext cx="1550344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46" name="Shape 746"/>
          <p:cNvSpPr/>
          <p:nvPr/>
        </p:nvSpPr>
        <p:spPr>
          <a:xfrm>
            <a:off x="5436842" y="1502047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747" name="Shape 747"/>
          <p:cNvSpPr/>
          <p:nvPr/>
        </p:nvSpPr>
        <p:spPr>
          <a:xfrm>
            <a:off x="7372915" y="1502047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748" name="Shape 748"/>
          <p:cNvSpPr/>
          <p:nvPr/>
        </p:nvSpPr>
        <p:spPr>
          <a:xfrm>
            <a:off x="5251762" y="2095375"/>
            <a:ext cx="112370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0x19d</a:t>
            </a:r>
          </a:p>
        </p:txBody>
      </p:sp>
      <p:sp>
        <p:nvSpPr>
          <p:cNvPr id="749" name="Shape 749"/>
          <p:cNvSpPr/>
          <p:nvPr/>
        </p:nvSpPr>
        <p:spPr>
          <a:xfrm>
            <a:off x="1034446" y="1700370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10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750" name="Shape 750"/>
          <p:cNvSpPr/>
          <p:nvPr/>
        </p:nvSpPr>
        <p:spPr>
          <a:xfrm>
            <a:off x="3823634" y="1814438"/>
            <a:ext cx="1090043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blocks:</a:t>
            </a:r>
          </a:p>
        </p:txBody>
      </p:sp>
      <p:sp>
        <p:nvSpPr>
          <p:cNvPr id="751" name="Shape 751"/>
          <p:cNvSpPr/>
          <p:nvPr/>
        </p:nvSpPr>
        <p:spPr>
          <a:xfrm>
            <a:off x="584250" y="4361480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T2</a:t>
            </a:r>
          </a:p>
        </p:txBody>
      </p:sp>
      <p:sp>
        <p:nvSpPr>
          <p:cNvPr id="752" name="Shape 752"/>
          <p:cNvSpPr/>
          <p:nvPr/>
        </p:nvSpPr>
        <p:spPr>
          <a:xfrm>
            <a:off x="1158855" y="4293824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53" name="Shape 753"/>
          <p:cNvSpPr/>
          <p:nvPr/>
        </p:nvSpPr>
        <p:spPr>
          <a:xfrm>
            <a:off x="7216293" y="2095375"/>
            <a:ext cx="112370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0x19</a:t>
            </a:r>
            <a:r>
              <a:rPr lang="en-US" sz="1828" b="0" dirty="0">
                <a:latin typeface="Calibri" panose="020F0502020204030204" pitchFamily="34" charset="0"/>
              </a:rPr>
              <a:t>d</a:t>
            </a:r>
            <a:endParaRPr sz="1828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497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Thread Schedule #2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756" name="Shape 756"/>
          <p:cNvSpPr>
            <a:spLocks noGrp="1"/>
          </p:cNvSpPr>
          <p:nvPr>
            <p:ph type="body" idx="4294967295"/>
          </p:nvPr>
        </p:nvSpPr>
        <p:spPr>
          <a:xfrm>
            <a:off x="2152171" y="3587787"/>
            <a:ext cx="5523012" cy="138186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2672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endParaRPr sz="2672" dirty="0">
              <a:solidFill>
                <a:srgbClr val="1497FC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5199916" y="2010298"/>
            <a:ext cx="1550345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58" name="Shape 758"/>
          <p:cNvSpPr/>
          <p:nvPr/>
        </p:nvSpPr>
        <p:spPr>
          <a:xfrm>
            <a:off x="7135988" y="2010298"/>
            <a:ext cx="1550344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59" name="Shape 759"/>
          <p:cNvSpPr/>
          <p:nvPr/>
        </p:nvSpPr>
        <p:spPr>
          <a:xfrm>
            <a:off x="5436842" y="1611532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760" name="Shape 760"/>
          <p:cNvSpPr/>
          <p:nvPr/>
        </p:nvSpPr>
        <p:spPr>
          <a:xfrm>
            <a:off x="7372915" y="1611532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761" name="Shape 761"/>
          <p:cNvSpPr/>
          <p:nvPr/>
        </p:nvSpPr>
        <p:spPr>
          <a:xfrm>
            <a:off x="5251762" y="2204861"/>
            <a:ext cx="112370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0x19d</a:t>
            </a:r>
          </a:p>
        </p:txBody>
      </p:sp>
      <p:sp>
        <p:nvSpPr>
          <p:cNvPr id="762" name="Shape 762"/>
          <p:cNvSpPr/>
          <p:nvPr/>
        </p:nvSpPr>
        <p:spPr>
          <a:xfrm>
            <a:off x="1034446" y="1809856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2109" dirty="0">
                <a:solidFill>
                  <a:srgbClr val="C00000"/>
                </a:solidFill>
                <a:latin typeface="Menlo"/>
                <a:ea typeface="Menlo"/>
                <a:cs typeface="Menlo"/>
                <a:sym typeface="Menlo"/>
              </a:rPr>
              <a:t>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763" name="Shape 763"/>
          <p:cNvSpPr/>
          <p:nvPr/>
        </p:nvSpPr>
        <p:spPr>
          <a:xfrm>
            <a:off x="3823634" y="1923924"/>
            <a:ext cx="1090043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blocks:</a:t>
            </a:r>
          </a:p>
        </p:txBody>
      </p:sp>
      <p:sp>
        <p:nvSpPr>
          <p:cNvPr id="764" name="Shape 764"/>
          <p:cNvSpPr/>
          <p:nvPr/>
        </p:nvSpPr>
        <p:spPr>
          <a:xfrm>
            <a:off x="584250" y="4738856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T2</a:t>
            </a:r>
          </a:p>
        </p:txBody>
      </p:sp>
      <p:sp>
        <p:nvSpPr>
          <p:cNvPr id="765" name="Shape 765"/>
          <p:cNvSpPr/>
          <p:nvPr/>
        </p:nvSpPr>
        <p:spPr>
          <a:xfrm>
            <a:off x="1158855" y="4671200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7216293" y="2204861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</a:t>
            </a:r>
            <a:r>
              <a:rPr lang="en-US" sz="1828" b="0" dirty="0">
                <a:latin typeface="Calibri" panose="020F0502020204030204" pitchFamily="34" charset="0"/>
              </a:rPr>
              <a:t>a2</a:t>
            </a:r>
            <a:endParaRPr sz="1828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063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Thread Schedule #2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769" name="Shape 769"/>
          <p:cNvSpPr>
            <a:spLocks noGrp="1"/>
          </p:cNvSpPr>
          <p:nvPr>
            <p:ph type="body" idx="4294967295"/>
          </p:nvPr>
        </p:nvSpPr>
        <p:spPr>
          <a:xfrm>
            <a:off x="2042332" y="3703688"/>
            <a:ext cx="5523012" cy="138186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2672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endParaRPr sz="2672" dirty="0">
              <a:solidFill>
                <a:srgbClr val="1497FC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770" name="Shape 770"/>
          <p:cNvSpPr/>
          <p:nvPr/>
        </p:nvSpPr>
        <p:spPr>
          <a:xfrm>
            <a:off x="5199916" y="1982344"/>
            <a:ext cx="1550345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71" name="Shape 771"/>
          <p:cNvSpPr/>
          <p:nvPr/>
        </p:nvSpPr>
        <p:spPr>
          <a:xfrm>
            <a:off x="7135988" y="1982344"/>
            <a:ext cx="1550344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72" name="Shape 772"/>
          <p:cNvSpPr/>
          <p:nvPr/>
        </p:nvSpPr>
        <p:spPr>
          <a:xfrm>
            <a:off x="5436842" y="158357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773" name="Shape 773"/>
          <p:cNvSpPr/>
          <p:nvPr/>
        </p:nvSpPr>
        <p:spPr>
          <a:xfrm>
            <a:off x="7372915" y="158357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774" name="Shape 774"/>
          <p:cNvSpPr/>
          <p:nvPr/>
        </p:nvSpPr>
        <p:spPr>
          <a:xfrm>
            <a:off x="5251762" y="2176907"/>
            <a:ext cx="112370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0x19d</a:t>
            </a:r>
          </a:p>
        </p:txBody>
      </p:sp>
      <p:sp>
        <p:nvSpPr>
          <p:cNvPr id="775" name="Shape 775"/>
          <p:cNvSpPr/>
          <p:nvPr/>
        </p:nvSpPr>
        <p:spPr>
          <a:xfrm>
            <a:off x="1034446" y="1781902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10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776" name="Shape 776"/>
          <p:cNvSpPr/>
          <p:nvPr/>
        </p:nvSpPr>
        <p:spPr>
          <a:xfrm>
            <a:off x="3823634" y="1895969"/>
            <a:ext cx="1090043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blocks:</a:t>
            </a:r>
          </a:p>
        </p:txBody>
      </p:sp>
      <p:sp>
        <p:nvSpPr>
          <p:cNvPr id="777" name="Shape 777"/>
          <p:cNvSpPr/>
          <p:nvPr/>
        </p:nvSpPr>
        <p:spPr>
          <a:xfrm>
            <a:off x="584250" y="4710902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T2</a:t>
            </a:r>
          </a:p>
        </p:txBody>
      </p:sp>
      <p:sp>
        <p:nvSpPr>
          <p:cNvPr id="778" name="Shape 778"/>
          <p:cNvSpPr/>
          <p:nvPr/>
        </p:nvSpPr>
        <p:spPr>
          <a:xfrm>
            <a:off x="1158855" y="4643246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79" name="Shape 779"/>
          <p:cNvSpPr/>
          <p:nvPr/>
        </p:nvSpPr>
        <p:spPr>
          <a:xfrm>
            <a:off x="7216293" y="2176907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0x195</a:t>
            </a:r>
          </a:p>
        </p:txBody>
      </p:sp>
      <p:sp>
        <p:nvSpPr>
          <p:cNvPr id="780" name="Shape 780"/>
          <p:cNvSpPr/>
          <p:nvPr/>
        </p:nvSpPr>
        <p:spPr>
          <a:xfrm>
            <a:off x="2201960" y="5790823"/>
            <a:ext cx="4740080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00000"/>
                </a:solidFill>
              </a:rPr>
              <a:t>Thread </a:t>
            </a:r>
            <a:r>
              <a:rPr sz="3600" dirty="0">
                <a:solidFill>
                  <a:srgbClr val="C00000"/>
                </a:solidFill>
              </a:rPr>
              <a:t>Context Switch</a:t>
            </a:r>
          </a:p>
        </p:txBody>
      </p:sp>
    </p:spTree>
    <p:extLst>
      <p:ext uri="{BB962C8B-B14F-4D97-AF65-F5344CB8AC3E}">
        <p14:creationId xmlns:p14="http://schemas.microsoft.com/office/powerpoint/2010/main" val="11098210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Thread Schedule #2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783" name="Shape 783"/>
          <p:cNvSpPr>
            <a:spLocks noGrp="1"/>
          </p:cNvSpPr>
          <p:nvPr>
            <p:ph type="body" idx="4294967295"/>
          </p:nvPr>
        </p:nvSpPr>
        <p:spPr>
          <a:xfrm>
            <a:off x="2031609" y="3571315"/>
            <a:ext cx="5523012" cy="138186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2672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endParaRPr sz="2672" dirty="0">
              <a:solidFill>
                <a:srgbClr val="1497FC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5199916" y="1968367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85" name="Shape 785"/>
          <p:cNvSpPr/>
          <p:nvPr/>
        </p:nvSpPr>
        <p:spPr>
          <a:xfrm>
            <a:off x="7135988" y="1968367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86" name="Shape 786"/>
          <p:cNvSpPr/>
          <p:nvPr/>
        </p:nvSpPr>
        <p:spPr>
          <a:xfrm>
            <a:off x="5436842" y="1569602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787" name="Shape 787"/>
          <p:cNvSpPr/>
          <p:nvPr/>
        </p:nvSpPr>
        <p:spPr>
          <a:xfrm>
            <a:off x="7372915" y="1569602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788" name="Shape 788"/>
          <p:cNvSpPr/>
          <p:nvPr/>
        </p:nvSpPr>
        <p:spPr>
          <a:xfrm>
            <a:off x="5251762" y="2162930"/>
            <a:ext cx="112370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0x19d</a:t>
            </a:r>
          </a:p>
        </p:txBody>
      </p:sp>
      <p:sp>
        <p:nvSpPr>
          <p:cNvPr id="789" name="Shape 789"/>
          <p:cNvSpPr/>
          <p:nvPr/>
        </p:nvSpPr>
        <p:spPr>
          <a:xfrm>
            <a:off x="1034446" y="1767925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10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790" name="Shape 790"/>
          <p:cNvSpPr/>
          <p:nvPr/>
        </p:nvSpPr>
        <p:spPr>
          <a:xfrm>
            <a:off x="3823634" y="1881993"/>
            <a:ext cx="1090043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blocks:</a:t>
            </a:r>
          </a:p>
        </p:txBody>
      </p:sp>
      <p:sp>
        <p:nvSpPr>
          <p:cNvPr id="791" name="Shape 791"/>
          <p:cNvSpPr/>
          <p:nvPr/>
        </p:nvSpPr>
        <p:spPr>
          <a:xfrm>
            <a:off x="584250" y="4420105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T1</a:t>
            </a:r>
          </a:p>
        </p:txBody>
      </p:sp>
      <p:sp>
        <p:nvSpPr>
          <p:cNvPr id="792" name="Shape 792"/>
          <p:cNvSpPr/>
          <p:nvPr/>
        </p:nvSpPr>
        <p:spPr>
          <a:xfrm>
            <a:off x="1158855" y="4352449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7216293" y="2162930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0x1a2</a:t>
            </a:r>
          </a:p>
        </p:txBody>
      </p:sp>
      <p:sp>
        <p:nvSpPr>
          <p:cNvPr id="15" name="Shape 780">
            <a:extLst>
              <a:ext uri="{FF2B5EF4-FFF2-40B4-BE49-F238E27FC236}">
                <a16:creationId xmlns:a16="http://schemas.microsoft.com/office/drawing/2014/main" id="{07AF27CF-9E6C-5944-9501-0F4989E982A7}"/>
              </a:ext>
            </a:extLst>
          </p:cNvPr>
          <p:cNvSpPr/>
          <p:nvPr/>
        </p:nvSpPr>
        <p:spPr>
          <a:xfrm>
            <a:off x="2201960" y="5790823"/>
            <a:ext cx="4740080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00000"/>
                </a:solidFill>
              </a:rPr>
              <a:t>Thread </a:t>
            </a:r>
            <a:r>
              <a:rPr sz="3600" dirty="0">
                <a:solidFill>
                  <a:srgbClr val="C00000"/>
                </a:solidFill>
              </a:rPr>
              <a:t>Context Switch</a:t>
            </a:r>
          </a:p>
        </p:txBody>
      </p:sp>
    </p:spTree>
    <p:extLst>
      <p:ext uri="{BB962C8B-B14F-4D97-AF65-F5344CB8AC3E}">
        <p14:creationId xmlns:p14="http://schemas.microsoft.com/office/powerpoint/2010/main" val="4234730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Thread Schedule #2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797" name="Shape 797"/>
          <p:cNvSpPr>
            <a:spLocks noGrp="1"/>
          </p:cNvSpPr>
          <p:nvPr>
            <p:ph type="body" idx="4294967295"/>
          </p:nvPr>
        </p:nvSpPr>
        <p:spPr>
          <a:xfrm>
            <a:off x="2042332" y="3476510"/>
            <a:ext cx="5523012" cy="138186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2672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endParaRPr sz="2672" dirty="0">
              <a:solidFill>
                <a:srgbClr val="1497FC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5199916" y="1926437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99" name="Shape 799"/>
          <p:cNvSpPr/>
          <p:nvPr/>
        </p:nvSpPr>
        <p:spPr>
          <a:xfrm>
            <a:off x="7135988" y="1926437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00" name="Shape 800"/>
          <p:cNvSpPr/>
          <p:nvPr/>
        </p:nvSpPr>
        <p:spPr>
          <a:xfrm>
            <a:off x="5436842" y="1527671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801" name="Shape 801"/>
          <p:cNvSpPr/>
          <p:nvPr/>
        </p:nvSpPr>
        <p:spPr>
          <a:xfrm>
            <a:off x="7372915" y="1527671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802" name="Shape 802"/>
          <p:cNvSpPr/>
          <p:nvPr/>
        </p:nvSpPr>
        <p:spPr>
          <a:xfrm>
            <a:off x="5251762" y="2121000"/>
            <a:ext cx="112370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0x19d</a:t>
            </a:r>
          </a:p>
        </p:txBody>
      </p:sp>
      <p:sp>
        <p:nvSpPr>
          <p:cNvPr id="803" name="Shape 803"/>
          <p:cNvSpPr/>
          <p:nvPr/>
        </p:nvSpPr>
        <p:spPr>
          <a:xfrm>
            <a:off x="1034446" y="1725995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10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804" name="Shape 804"/>
          <p:cNvSpPr/>
          <p:nvPr/>
        </p:nvSpPr>
        <p:spPr>
          <a:xfrm>
            <a:off x="3823634" y="1840063"/>
            <a:ext cx="1090043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blocks:</a:t>
            </a:r>
          </a:p>
        </p:txBody>
      </p:sp>
      <p:sp>
        <p:nvSpPr>
          <p:cNvPr id="805" name="Shape 805"/>
          <p:cNvSpPr/>
          <p:nvPr/>
        </p:nvSpPr>
        <p:spPr>
          <a:xfrm>
            <a:off x="584250" y="4378175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T1</a:t>
            </a:r>
          </a:p>
        </p:txBody>
      </p:sp>
      <p:sp>
        <p:nvSpPr>
          <p:cNvPr id="806" name="Shape 806"/>
          <p:cNvSpPr/>
          <p:nvPr/>
        </p:nvSpPr>
        <p:spPr>
          <a:xfrm>
            <a:off x="1158855" y="4310519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07" name="Shape 807"/>
          <p:cNvSpPr/>
          <p:nvPr/>
        </p:nvSpPr>
        <p:spPr>
          <a:xfrm>
            <a:off x="7216293" y="2121000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0x1a2</a:t>
            </a:r>
          </a:p>
        </p:txBody>
      </p:sp>
    </p:spTree>
    <p:extLst>
      <p:ext uri="{BB962C8B-B14F-4D97-AF65-F5344CB8AC3E}">
        <p14:creationId xmlns:p14="http://schemas.microsoft.com/office/powerpoint/2010/main" val="3416540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Thread Schedule #2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810" name="Shape 810"/>
          <p:cNvSpPr>
            <a:spLocks noGrp="1"/>
          </p:cNvSpPr>
          <p:nvPr>
            <p:ph type="body" idx="4294967295"/>
          </p:nvPr>
        </p:nvSpPr>
        <p:spPr>
          <a:xfrm>
            <a:off x="2042332" y="3504463"/>
            <a:ext cx="5523012" cy="138186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2672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endParaRPr sz="2672" dirty="0">
              <a:solidFill>
                <a:srgbClr val="1497FC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5199916" y="1940414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12" name="Shape 812"/>
          <p:cNvSpPr/>
          <p:nvPr/>
        </p:nvSpPr>
        <p:spPr>
          <a:xfrm>
            <a:off x="7135988" y="1940414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13" name="Shape 813"/>
          <p:cNvSpPr/>
          <p:nvPr/>
        </p:nvSpPr>
        <p:spPr>
          <a:xfrm>
            <a:off x="5436842" y="154164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814" name="Shape 814"/>
          <p:cNvSpPr/>
          <p:nvPr/>
        </p:nvSpPr>
        <p:spPr>
          <a:xfrm>
            <a:off x="7372915" y="154164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815" name="Shape 815"/>
          <p:cNvSpPr/>
          <p:nvPr/>
        </p:nvSpPr>
        <p:spPr>
          <a:xfrm>
            <a:off x="5251762" y="2134977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</a:t>
            </a:r>
            <a:r>
              <a:rPr lang="en-US" sz="1828" b="0" dirty="0">
                <a:latin typeface="Calibri" panose="020F0502020204030204" pitchFamily="34" charset="0"/>
              </a:rPr>
              <a:t>a2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16" name="Shape 816"/>
          <p:cNvSpPr/>
          <p:nvPr/>
        </p:nvSpPr>
        <p:spPr>
          <a:xfrm>
            <a:off x="1034446" y="1739972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10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817" name="Shape 817"/>
          <p:cNvSpPr/>
          <p:nvPr/>
        </p:nvSpPr>
        <p:spPr>
          <a:xfrm>
            <a:off x="3823634" y="1854039"/>
            <a:ext cx="1090043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blocks:</a:t>
            </a:r>
          </a:p>
        </p:txBody>
      </p:sp>
      <p:sp>
        <p:nvSpPr>
          <p:cNvPr id="818" name="Shape 818"/>
          <p:cNvSpPr/>
          <p:nvPr/>
        </p:nvSpPr>
        <p:spPr>
          <a:xfrm>
            <a:off x="584250" y="4740409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T1</a:t>
            </a:r>
          </a:p>
        </p:txBody>
      </p:sp>
      <p:sp>
        <p:nvSpPr>
          <p:cNvPr id="819" name="Shape 819"/>
          <p:cNvSpPr/>
          <p:nvPr/>
        </p:nvSpPr>
        <p:spPr>
          <a:xfrm>
            <a:off x="1158855" y="4672753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20" name="Shape 820"/>
          <p:cNvSpPr/>
          <p:nvPr/>
        </p:nvSpPr>
        <p:spPr>
          <a:xfrm>
            <a:off x="7216293" y="2134977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0x1a2</a:t>
            </a:r>
          </a:p>
        </p:txBody>
      </p:sp>
    </p:spTree>
    <p:extLst>
      <p:ext uri="{BB962C8B-B14F-4D97-AF65-F5344CB8AC3E}">
        <p14:creationId xmlns:p14="http://schemas.microsoft.com/office/powerpoint/2010/main" val="21811589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Thread Schedule #2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810" name="Shape 810"/>
          <p:cNvSpPr>
            <a:spLocks noGrp="1"/>
          </p:cNvSpPr>
          <p:nvPr>
            <p:ph type="body" idx="4294967295"/>
          </p:nvPr>
        </p:nvSpPr>
        <p:spPr>
          <a:xfrm>
            <a:off x="2042332" y="3504463"/>
            <a:ext cx="5523012" cy="138186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2672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altLang="zh-CN" sz="27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altLang="zh-CN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0x9cd4)</a:t>
            </a:r>
            <a:endParaRPr sz="2672" dirty="0">
              <a:solidFill>
                <a:srgbClr val="1497FC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5199916" y="1940414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12" name="Shape 812"/>
          <p:cNvSpPr/>
          <p:nvPr/>
        </p:nvSpPr>
        <p:spPr>
          <a:xfrm>
            <a:off x="7135988" y="1940414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13" name="Shape 813"/>
          <p:cNvSpPr/>
          <p:nvPr/>
        </p:nvSpPr>
        <p:spPr>
          <a:xfrm>
            <a:off x="5436842" y="154164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814" name="Shape 814"/>
          <p:cNvSpPr/>
          <p:nvPr/>
        </p:nvSpPr>
        <p:spPr>
          <a:xfrm>
            <a:off x="7372915" y="154164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815" name="Shape 815"/>
          <p:cNvSpPr/>
          <p:nvPr/>
        </p:nvSpPr>
        <p:spPr>
          <a:xfrm>
            <a:off x="5251762" y="2134977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</a:t>
            </a:r>
            <a:r>
              <a:rPr lang="en-US" sz="1828" b="0" dirty="0">
                <a:latin typeface="Calibri" panose="020F0502020204030204" pitchFamily="34" charset="0"/>
              </a:rPr>
              <a:t>a2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16" name="Shape 816"/>
          <p:cNvSpPr/>
          <p:nvPr/>
        </p:nvSpPr>
        <p:spPr>
          <a:xfrm>
            <a:off x="1034446" y="1739973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109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817" name="Shape 817"/>
          <p:cNvSpPr/>
          <p:nvPr/>
        </p:nvSpPr>
        <p:spPr>
          <a:xfrm>
            <a:off x="3823634" y="1854039"/>
            <a:ext cx="1090043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blocks:</a:t>
            </a:r>
          </a:p>
        </p:txBody>
      </p:sp>
      <p:sp>
        <p:nvSpPr>
          <p:cNvPr id="818" name="Shape 818"/>
          <p:cNvSpPr/>
          <p:nvPr/>
        </p:nvSpPr>
        <p:spPr>
          <a:xfrm>
            <a:off x="584250" y="4740409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T1</a:t>
            </a:r>
          </a:p>
        </p:txBody>
      </p:sp>
      <p:sp>
        <p:nvSpPr>
          <p:cNvPr id="819" name="Shape 819"/>
          <p:cNvSpPr/>
          <p:nvPr/>
        </p:nvSpPr>
        <p:spPr>
          <a:xfrm>
            <a:off x="1158855" y="4672753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20" name="Shape 820"/>
          <p:cNvSpPr/>
          <p:nvPr/>
        </p:nvSpPr>
        <p:spPr>
          <a:xfrm>
            <a:off x="7216293" y="2134977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</a:t>
            </a:r>
            <a:r>
              <a:rPr sz="1828" b="0" dirty="0" err="1">
                <a:latin typeface="Calibri" panose="020F0502020204030204" pitchFamily="34" charset="0"/>
              </a:rPr>
              <a:t>eax</a:t>
            </a:r>
            <a:r>
              <a:rPr sz="1828" b="0" dirty="0">
                <a:latin typeface="Calibri" panose="020F0502020204030204" pitchFamily="34" charset="0"/>
              </a:rPr>
              <a:t>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%rip: 0x1a2</a:t>
            </a:r>
          </a:p>
        </p:txBody>
      </p:sp>
      <p:sp>
        <p:nvSpPr>
          <p:cNvPr id="14" name="Shape 834"/>
          <p:cNvSpPr/>
          <p:nvPr/>
        </p:nvSpPr>
        <p:spPr>
          <a:xfrm>
            <a:off x="1645474" y="5517232"/>
            <a:ext cx="6536406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b="0" dirty="0">
                <a:solidFill>
                  <a:srgbClr val="C00000"/>
                </a:solidFill>
                <a:latin typeface="Calibri" panose="020F0502020204030204" pitchFamily="34" charset="0"/>
              </a:rPr>
              <a:t>WRONG</a:t>
            </a:r>
            <a:r>
              <a:rPr lang="en-US" sz="2800" b="0" dirty="0">
                <a:solidFill>
                  <a:srgbClr val="C00000"/>
                </a:solidFill>
                <a:latin typeface="Calibri" panose="020F0502020204030204" pitchFamily="34" charset="0"/>
              </a:rPr>
              <a:t> Result</a:t>
            </a:r>
            <a:r>
              <a:rPr sz="2800" b="0" dirty="0">
                <a:solidFill>
                  <a:srgbClr val="C00000"/>
                </a:solidFill>
                <a:latin typeface="Calibri" panose="020F0502020204030204" pitchFamily="34" charset="0"/>
              </a:rPr>
              <a:t>!</a:t>
            </a:r>
            <a:r>
              <a:rPr lang="en-US" sz="2800" b="0" dirty="0">
                <a:solidFill>
                  <a:srgbClr val="C00000"/>
                </a:solidFill>
                <a:latin typeface="Calibri" panose="020F0502020204030204" pitchFamily="34" charset="0"/>
              </a:rPr>
              <a:t> Final value of balance is 101</a:t>
            </a:r>
            <a:endParaRPr sz="2800" b="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3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146" y="122434"/>
            <a:ext cx="8253582" cy="762000"/>
          </a:xfrm>
        </p:spPr>
        <p:txBody>
          <a:bodyPr/>
          <a:lstStyle/>
          <a:p>
            <a:r>
              <a:rPr lang="en-US" dirty="0" err="1"/>
              <a:t>Hyperthreading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218112"/>
            <a:ext cx="8366125" cy="1228724"/>
          </a:xfrm>
        </p:spPr>
        <p:txBody>
          <a:bodyPr/>
          <a:lstStyle/>
          <a:p>
            <a:r>
              <a:rPr lang="en-US" dirty="0"/>
              <a:t>Replicate instruction control to process </a:t>
            </a:r>
            <a:r>
              <a:rPr lang="en-US" dirty="0">
                <a:solidFill>
                  <a:srgbClr val="0070C0"/>
                </a:solidFill>
              </a:rPr>
              <a:t>K instruction streams</a:t>
            </a:r>
          </a:p>
          <a:p>
            <a:r>
              <a:rPr lang="en-US" dirty="0"/>
              <a:t>K copies of all registers</a:t>
            </a:r>
          </a:p>
          <a:p>
            <a:r>
              <a:rPr lang="en-US" dirty="0">
                <a:solidFill>
                  <a:srgbClr val="0070C0"/>
                </a:solidFill>
              </a:rPr>
              <a:t>Share functional units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447800" y="3619500"/>
            <a:ext cx="4191000" cy="1447800"/>
            <a:chOff x="2514600" y="1600200"/>
            <a:chExt cx="4191000" cy="1447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1600200"/>
              <a:ext cx="4191000" cy="1447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t" anchorCtr="0">
              <a:noAutofit/>
            </a:bodyPr>
            <a:lstStyle/>
            <a:p>
              <a:pPr algn="ctr"/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Functional Units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670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Int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8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Arith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576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Int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8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Arith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482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FP</a:t>
              </a:r>
            </a:p>
            <a:p>
              <a:pPr algn="ctr"/>
              <a:r>
                <a:rPr lang="en-US" sz="18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Arith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388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Load /</a:t>
              </a:r>
            </a:p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Store</a:t>
              </a: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219200" y="1219200"/>
            <a:ext cx="5638800" cy="2057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Instruction Control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52602" y="25146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81600" y="1600200"/>
            <a:ext cx="1447800" cy="76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Instruction Decoder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429000" y="2552701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Op. Queue B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943600" y="3962400"/>
            <a:ext cx="15240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 Cache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 flipV="1">
            <a:off x="5410200" y="4457702"/>
            <a:ext cx="534988" cy="2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7010400" y="1371600"/>
            <a:ext cx="12954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Instruction</a:t>
            </a:r>
          </a:p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Cache</a:t>
            </a:r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 bwMode="auto">
          <a:xfrm>
            <a:off x="6629400" y="1943100"/>
            <a:ext cx="3810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cxnSp>
        <p:nvCxnSpPr>
          <p:cNvPr id="40" name="Elbow Connector 39"/>
          <p:cNvCxnSpPr>
            <a:stCxn id="12" idx="1"/>
          </p:cNvCxnSpPr>
          <p:nvPr/>
        </p:nvCxnSpPr>
        <p:spPr bwMode="auto">
          <a:xfrm rot="10800000" flipV="1">
            <a:off x="3200400" y="2743200"/>
            <a:ext cx="228601" cy="8762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>
            <a:off x="2001045" y="3256757"/>
            <a:ext cx="723902" cy="1589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47" name="Elbow Connector 39"/>
          <p:cNvCxnSpPr>
            <a:stCxn id="11" idx="1"/>
          </p:cNvCxnSpPr>
          <p:nvPr/>
        </p:nvCxnSpPr>
        <p:spPr bwMode="auto">
          <a:xfrm rot="10800000" flipV="1">
            <a:off x="4800598" y="1981200"/>
            <a:ext cx="381002" cy="571500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1524000" y="19812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200398" y="1981201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Op. Queue A</a:t>
            </a:r>
          </a:p>
        </p:txBody>
      </p:sp>
      <p:cxnSp>
        <p:nvCxnSpPr>
          <p:cNvPr id="23" name="Elbow Connector 39"/>
          <p:cNvCxnSpPr>
            <a:stCxn id="22" idx="1"/>
          </p:cNvCxnSpPr>
          <p:nvPr/>
        </p:nvCxnSpPr>
        <p:spPr bwMode="auto">
          <a:xfrm rot="10800000" flipV="1">
            <a:off x="2971798" y="2171700"/>
            <a:ext cx="228601" cy="14477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5400000">
            <a:off x="1048545" y="2990056"/>
            <a:ext cx="1257301" cy="1590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25" name="Elbow Connector 39"/>
          <p:cNvCxnSpPr/>
          <p:nvPr/>
        </p:nvCxnSpPr>
        <p:spPr bwMode="auto">
          <a:xfrm rot="10800000" flipV="1">
            <a:off x="4419598" y="1752600"/>
            <a:ext cx="762002" cy="228600"/>
          </a:xfrm>
          <a:prstGeom prst="bentConnector3">
            <a:avLst>
              <a:gd name="adj1" fmla="val 99870"/>
            </a:avLst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5181600" y="2705100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PC A</a:t>
            </a:r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 bwMode="auto">
          <a:xfrm rot="5400000">
            <a:off x="5324476" y="2533650"/>
            <a:ext cx="3429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5924549" y="2819400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PC B</a:t>
            </a:r>
          </a:p>
        </p:txBody>
      </p:sp>
      <p:cxnSp>
        <p:nvCxnSpPr>
          <p:cNvPr id="29" name="Straight Arrow Connector 28"/>
          <p:cNvCxnSpPr>
            <a:endCxn id="28" idx="0"/>
          </p:cNvCxnSpPr>
          <p:nvPr/>
        </p:nvCxnSpPr>
        <p:spPr bwMode="auto">
          <a:xfrm rot="5400000">
            <a:off x="6011071" y="2590800"/>
            <a:ext cx="456405" cy="795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9665286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Timeline View</a:t>
            </a:r>
          </a:p>
        </p:txBody>
      </p:sp>
      <p:sp>
        <p:nvSpPr>
          <p:cNvPr id="837" name="Shape 837"/>
          <p:cNvSpPr>
            <a:spLocks noGrp="1"/>
          </p:cNvSpPr>
          <p:nvPr>
            <p:ph type="body" idx="4294967295"/>
          </p:nvPr>
        </p:nvSpPr>
        <p:spPr>
          <a:xfrm>
            <a:off x="181700" y="1624136"/>
            <a:ext cx="8777494" cy="4159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Helvetica"/>
                <a:ea typeface="Helvetica"/>
                <a:cs typeface="Helvetica"/>
                <a:sym typeface="Helvetica"/>
              </a:rPr>
              <a:t>Thread 1				Thread 2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mov </a:t>
            </a:r>
            <a:r>
              <a:rPr lang="en-US" sz="2672" dirty="0"/>
              <a:t>(</a:t>
            </a:r>
            <a:r>
              <a:rPr sz="2672" dirty="0"/>
              <a:t>0x123</a:t>
            </a:r>
            <a:r>
              <a:rPr lang="en-US" sz="2672" dirty="0"/>
              <a:t>)</a:t>
            </a:r>
            <a:r>
              <a:rPr sz="2672" dirty="0"/>
              <a:t>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add </a:t>
            </a:r>
            <a:r>
              <a:rPr lang="en-US" sz="2672" dirty="0"/>
              <a:t>$</a:t>
            </a:r>
            <a:r>
              <a:rPr sz="2672" dirty="0"/>
              <a:t>0x1,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mov %eax, </a:t>
            </a:r>
            <a:r>
              <a:rPr lang="en-US" altLang="zh-CN" sz="2672" dirty="0"/>
              <a:t>(0x123)</a:t>
            </a: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		</a:t>
            </a:r>
            <a:r>
              <a:rPr lang="en-US" sz="2672" dirty="0"/>
              <a:t>						</a:t>
            </a:r>
            <a:r>
              <a:rPr sz="2672" dirty="0"/>
              <a:t>mov </a:t>
            </a:r>
            <a:r>
              <a:rPr lang="en-US" altLang="zh-CN" sz="2672" dirty="0"/>
              <a:t>(0x123)</a:t>
            </a:r>
            <a:r>
              <a:rPr sz="2672" dirty="0"/>
              <a:t>, %</a:t>
            </a:r>
            <a:r>
              <a:rPr sz="2672" dirty="0" err="1"/>
              <a:t>eax</a:t>
            </a:r>
            <a:r>
              <a:rPr sz="2672" dirty="0"/>
              <a:t>		</a:t>
            </a:r>
            <a:r>
              <a:rPr lang="en-US" sz="2672" dirty="0"/>
              <a:t>					</a:t>
            </a:r>
            <a:r>
              <a:rPr sz="2672" dirty="0"/>
              <a:t>add </a:t>
            </a:r>
            <a:r>
              <a:rPr lang="en-US" altLang="zh-CN" sz="2672" dirty="0"/>
              <a:t>$</a:t>
            </a:r>
            <a:r>
              <a:rPr sz="2672" dirty="0">
                <a:solidFill>
                  <a:srgbClr val="000000"/>
                </a:solidFill>
              </a:rPr>
              <a:t>0x</a:t>
            </a:r>
            <a:r>
              <a:rPr lang="en-US" sz="2672" dirty="0">
                <a:solidFill>
                  <a:srgbClr val="000000"/>
                </a:solidFill>
              </a:rPr>
              <a:t>2</a:t>
            </a:r>
            <a:r>
              <a:rPr sz="2672" dirty="0">
                <a:solidFill>
                  <a:srgbClr val="000000"/>
                </a:solidFill>
              </a:rPr>
              <a:t>, </a:t>
            </a:r>
            <a:r>
              <a:rPr sz="2672" dirty="0"/>
              <a:t>%</a:t>
            </a:r>
            <a:r>
              <a:rPr sz="2672" dirty="0" err="1"/>
              <a:t>ea</a:t>
            </a:r>
            <a:r>
              <a:rPr lang="en-US" sz="2672" dirty="0" err="1"/>
              <a:t>x</a:t>
            </a:r>
            <a:r>
              <a:rPr lang="en-US" sz="2672" dirty="0"/>
              <a:t>							mov %</a:t>
            </a:r>
            <a:r>
              <a:rPr lang="en-US" sz="2672" dirty="0" err="1"/>
              <a:t>eax</a:t>
            </a:r>
            <a:r>
              <a:rPr lang="en-US" sz="2672" dirty="0"/>
              <a:t>, </a:t>
            </a:r>
            <a:r>
              <a:rPr lang="en-US" altLang="zh-CN" sz="2672" dirty="0"/>
              <a:t>(0x123)</a:t>
            </a:r>
            <a:endParaRPr lang="en-US" sz="2672" dirty="0"/>
          </a:p>
        </p:txBody>
      </p:sp>
      <p:sp>
        <p:nvSpPr>
          <p:cNvPr id="838" name="Shape 838"/>
          <p:cNvSpPr/>
          <p:nvPr/>
        </p:nvSpPr>
        <p:spPr>
          <a:xfrm>
            <a:off x="286432" y="6145524"/>
            <a:ext cx="526201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How much is added</a:t>
            </a: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to shared variable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51510" y="6145492"/>
            <a:ext cx="1093761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0" dirty="0">
                <a:latin typeface="Calibri" panose="020F0502020204030204" pitchFamily="34" charset="0"/>
              </a:rPr>
              <a:t>3: correct!</a:t>
            </a:r>
          </a:p>
        </p:txBody>
      </p:sp>
    </p:spTree>
    <p:extLst>
      <p:ext uri="{BB962C8B-B14F-4D97-AF65-F5344CB8AC3E}">
        <p14:creationId xmlns:p14="http://schemas.microsoft.com/office/powerpoint/2010/main" val="133810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Timeline View</a:t>
            </a:r>
          </a:p>
        </p:txBody>
      </p:sp>
      <p:sp>
        <p:nvSpPr>
          <p:cNvPr id="841" name="Shape 841"/>
          <p:cNvSpPr>
            <a:spLocks noGrp="1"/>
          </p:cNvSpPr>
          <p:nvPr>
            <p:ph type="body" idx="4294967295"/>
          </p:nvPr>
        </p:nvSpPr>
        <p:spPr>
          <a:xfrm>
            <a:off x="391353" y="1819813"/>
            <a:ext cx="8651703" cy="41623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mov </a:t>
            </a:r>
            <a:r>
              <a:rPr lang="en-US" altLang="zh-CN" sz="2672" dirty="0"/>
              <a:t>(0x123)</a:t>
            </a:r>
            <a:r>
              <a:rPr sz="2672" dirty="0"/>
              <a:t>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add </a:t>
            </a:r>
            <a:r>
              <a:rPr lang="en-US" altLang="zh-CN" sz="2672" dirty="0"/>
              <a:t>$ </a:t>
            </a:r>
            <a:r>
              <a:rPr sz="2672" dirty="0"/>
              <a:t>0x1,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mov </a:t>
            </a:r>
            <a:r>
              <a:rPr lang="en-US" altLang="zh-CN" sz="2672" dirty="0"/>
              <a:t>(0x123)</a:t>
            </a:r>
            <a:r>
              <a:rPr sz="2672" dirty="0"/>
              <a:t>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mov %eax, </a:t>
            </a:r>
            <a:r>
              <a:rPr lang="en-US" altLang="zh-CN" sz="2672" dirty="0"/>
              <a:t>(0x123)</a:t>
            </a: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add </a:t>
            </a:r>
            <a:r>
              <a:rPr lang="en-US" altLang="zh-CN" sz="2672" dirty="0"/>
              <a:t>$</a:t>
            </a:r>
            <a:r>
              <a:rPr sz="2672" dirty="0"/>
              <a:t>0x</a:t>
            </a:r>
            <a:r>
              <a:rPr lang="en-US" sz="2672" dirty="0"/>
              <a:t>2</a:t>
            </a:r>
            <a:r>
              <a:rPr sz="2672" dirty="0"/>
              <a:t>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mov %eax, </a:t>
            </a:r>
            <a:r>
              <a:rPr lang="en-US" altLang="zh-CN" sz="2672" dirty="0"/>
              <a:t>(0x123)</a:t>
            </a:r>
            <a:endParaRPr sz="2672" dirty="0"/>
          </a:p>
        </p:txBody>
      </p:sp>
      <p:sp>
        <p:nvSpPr>
          <p:cNvPr id="842" name="Shape 842"/>
          <p:cNvSpPr/>
          <p:nvPr/>
        </p:nvSpPr>
        <p:spPr>
          <a:xfrm>
            <a:off x="391353" y="6120314"/>
            <a:ext cx="28135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6257" y="6145492"/>
            <a:ext cx="1257267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0" dirty="0">
                <a:latin typeface="Calibri" panose="020F0502020204030204" pitchFamily="34" charset="0"/>
              </a:rPr>
              <a:t>2: incorrect!</a:t>
            </a:r>
          </a:p>
        </p:txBody>
      </p:sp>
    </p:spTree>
    <p:extLst>
      <p:ext uri="{BB962C8B-B14F-4D97-AF65-F5344CB8AC3E}">
        <p14:creationId xmlns:p14="http://schemas.microsoft.com/office/powerpoint/2010/main" val="41419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Timeline View</a:t>
            </a:r>
          </a:p>
        </p:txBody>
      </p:sp>
      <p:sp>
        <p:nvSpPr>
          <p:cNvPr id="845" name="Shape 845"/>
          <p:cNvSpPr>
            <a:spLocks noGrp="1"/>
          </p:cNvSpPr>
          <p:nvPr>
            <p:ph type="body" idx="4294967295"/>
          </p:nvPr>
        </p:nvSpPr>
        <p:spPr>
          <a:xfrm>
            <a:off x="265561" y="1554251"/>
            <a:ext cx="8693633" cy="43859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mov </a:t>
            </a:r>
            <a:r>
              <a:rPr lang="en-US" altLang="zh-CN" sz="2672" dirty="0"/>
              <a:t>(0x123)</a:t>
            </a:r>
            <a:r>
              <a:rPr sz="2672" dirty="0"/>
              <a:t>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mov </a:t>
            </a:r>
            <a:r>
              <a:rPr lang="en-US" altLang="zh-CN" sz="2672" dirty="0"/>
              <a:t>(0x123)</a:t>
            </a:r>
            <a:r>
              <a:rPr sz="2672" dirty="0"/>
              <a:t>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add </a:t>
            </a:r>
            <a:r>
              <a:rPr lang="en-US" altLang="zh-CN" sz="2672" dirty="0"/>
              <a:t>$</a:t>
            </a:r>
            <a:r>
              <a:rPr sz="2672" dirty="0"/>
              <a:t>0x</a:t>
            </a:r>
            <a:r>
              <a:rPr lang="en-US" sz="2672" dirty="0"/>
              <a:t>2</a:t>
            </a:r>
            <a:r>
              <a:rPr sz="2672" dirty="0"/>
              <a:t>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add </a:t>
            </a:r>
            <a:r>
              <a:rPr lang="en-US" altLang="zh-CN" sz="2672" dirty="0"/>
              <a:t>$ </a:t>
            </a:r>
            <a:r>
              <a:rPr sz="2672" dirty="0"/>
              <a:t>0x1,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mov %eax, </a:t>
            </a:r>
            <a:r>
              <a:rPr lang="en-US" altLang="zh-CN" sz="2672" dirty="0"/>
              <a:t>(0x123)</a:t>
            </a: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mov %eax, </a:t>
            </a:r>
            <a:r>
              <a:rPr lang="en-US" altLang="zh-CN" sz="2672" dirty="0"/>
              <a:t>(0x123)</a:t>
            </a:r>
            <a:endParaRPr sz="2672" dirty="0"/>
          </a:p>
        </p:txBody>
      </p:sp>
      <p:sp>
        <p:nvSpPr>
          <p:cNvPr id="846" name="Shape 846"/>
          <p:cNvSpPr/>
          <p:nvPr/>
        </p:nvSpPr>
        <p:spPr>
          <a:xfrm>
            <a:off x="2408925" y="6101600"/>
            <a:ext cx="28135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6257" y="6145492"/>
            <a:ext cx="1257267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0" dirty="0">
                <a:latin typeface="Calibri" panose="020F0502020204030204" pitchFamily="34" charset="0"/>
              </a:rPr>
              <a:t>1: incorrect!</a:t>
            </a:r>
          </a:p>
        </p:txBody>
      </p:sp>
    </p:spTree>
    <p:extLst>
      <p:ext uri="{BB962C8B-B14F-4D97-AF65-F5344CB8AC3E}">
        <p14:creationId xmlns:p14="http://schemas.microsoft.com/office/powerpoint/2010/main" val="9440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Timeline View</a:t>
            </a:r>
          </a:p>
        </p:txBody>
      </p:sp>
      <p:sp>
        <p:nvSpPr>
          <p:cNvPr id="849" name="Shape 849"/>
          <p:cNvSpPr>
            <a:spLocks noGrp="1"/>
          </p:cNvSpPr>
          <p:nvPr>
            <p:ph type="body" idx="4294967295"/>
          </p:nvPr>
        </p:nvSpPr>
        <p:spPr>
          <a:xfrm>
            <a:off x="265561" y="1540274"/>
            <a:ext cx="8721587" cy="43859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mov </a:t>
            </a:r>
            <a:r>
              <a:rPr lang="en-US" altLang="zh-CN" sz="2672" dirty="0"/>
              <a:t>(0x123)</a:t>
            </a:r>
            <a:r>
              <a:rPr sz="2672" dirty="0"/>
              <a:t>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add </a:t>
            </a:r>
            <a:r>
              <a:rPr lang="en-US" altLang="zh-CN" sz="2672" dirty="0"/>
              <a:t>$</a:t>
            </a:r>
            <a:r>
              <a:rPr sz="2672" dirty="0"/>
              <a:t>0x</a:t>
            </a:r>
            <a:r>
              <a:rPr lang="en-US" sz="2672" dirty="0"/>
              <a:t>2</a:t>
            </a:r>
            <a:r>
              <a:rPr sz="2672" dirty="0"/>
              <a:t>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mov %eax, </a:t>
            </a:r>
            <a:r>
              <a:rPr lang="en-US" altLang="zh-CN" sz="2672" dirty="0"/>
              <a:t>(0x123)</a:t>
            </a: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mov </a:t>
            </a:r>
            <a:r>
              <a:rPr lang="en-US" altLang="zh-CN" sz="2672" dirty="0"/>
              <a:t>(0x123)</a:t>
            </a:r>
            <a:r>
              <a:rPr sz="2672" dirty="0"/>
              <a:t>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add </a:t>
            </a:r>
            <a:r>
              <a:rPr lang="en-US" altLang="zh-CN" sz="2672" dirty="0"/>
              <a:t>$ </a:t>
            </a:r>
            <a:r>
              <a:rPr sz="2672" dirty="0"/>
              <a:t>0x1,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mov %eax, </a:t>
            </a:r>
            <a:r>
              <a:rPr lang="en-US" altLang="zh-CN" sz="2672" dirty="0"/>
              <a:t>(0x123)</a:t>
            </a:r>
            <a:endParaRPr sz="2672" dirty="0"/>
          </a:p>
        </p:txBody>
      </p:sp>
      <p:sp>
        <p:nvSpPr>
          <p:cNvPr id="850" name="Shape 850"/>
          <p:cNvSpPr/>
          <p:nvPr/>
        </p:nvSpPr>
        <p:spPr>
          <a:xfrm>
            <a:off x="2548694" y="6185461"/>
            <a:ext cx="28135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8818" y="6192642"/>
            <a:ext cx="1093761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0" dirty="0">
                <a:latin typeface="Calibri" panose="020F0502020204030204" pitchFamily="34" charset="0"/>
              </a:rPr>
              <a:t>3: correct!</a:t>
            </a:r>
          </a:p>
        </p:txBody>
      </p:sp>
    </p:spTree>
    <p:extLst>
      <p:ext uri="{BB962C8B-B14F-4D97-AF65-F5344CB8AC3E}">
        <p14:creationId xmlns:p14="http://schemas.microsoft.com/office/powerpoint/2010/main" val="53517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Timeline View</a:t>
            </a:r>
          </a:p>
        </p:txBody>
      </p:sp>
      <p:sp>
        <p:nvSpPr>
          <p:cNvPr id="853" name="Shape 853"/>
          <p:cNvSpPr>
            <a:spLocks noGrp="1"/>
          </p:cNvSpPr>
          <p:nvPr>
            <p:ph type="body" idx="4294967295"/>
          </p:nvPr>
        </p:nvSpPr>
        <p:spPr>
          <a:xfrm>
            <a:off x="265561" y="1624136"/>
            <a:ext cx="8679656" cy="42741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mov </a:t>
            </a:r>
            <a:r>
              <a:rPr lang="en-US" altLang="zh-CN" sz="2672" dirty="0"/>
              <a:t>(0x123)</a:t>
            </a:r>
            <a:r>
              <a:rPr sz="2672" dirty="0"/>
              <a:t>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add </a:t>
            </a:r>
            <a:r>
              <a:rPr lang="en-US" altLang="zh-CN" sz="2672" dirty="0"/>
              <a:t>$</a:t>
            </a:r>
            <a:r>
              <a:rPr sz="2672" dirty="0"/>
              <a:t>0x</a:t>
            </a:r>
            <a:r>
              <a:rPr lang="en-US" sz="2672" dirty="0"/>
              <a:t>2</a:t>
            </a:r>
            <a:r>
              <a:rPr sz="2672" dirty="0"/>
              <a:t>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mov </a:t>
            </a:r>
            <a:r>
              <a:rPr lang="en-US" altLang="zh-CN" sz="2672" dirty="0"/>
              <a:t>(0x123)</a:t>
            </a:r>
            <a:r>
              <a:rPr sz="2672" dirty="0"/>
              <a:t>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add </a:t>
            </a:r>
            <a:r>
              <a:rPr lang="en-US" altLang="zh-CN" sz="2672" dirty="0"/>
              <a:t>$ </a:t>
            </a:r>
            <a:r>
              <a:rPr sz="2672" dirty="0"/>
              <a:t>0x1,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mov %eax, </a:t>
            </a:r>
            <a:r>
              <a:rPr lang="en-US" altLang="zh-CN" sz="2672" dirty="0"/>
              <a:t>(0x123)</a:t>
            </a: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mov %eax, </a:t>
            </a:r>
            <a:r>
              <a:rPr lang="en-US" altLang="zh-CN" sz="2672" dirty="0"/>
              <a:t>(0x123)</a:t>
            </a:r>
            <a:endParaRPr sz="2672" dirty="0"/>
          </a:p>
        </p:txBody>
      </p:sp>
      <p:sp>
        <p:nvSpPr>
          <p:cNvPr id="854" name="Shape 854"/>
          <p:cNvSpPr/>
          <p:nvPr/>
        </p:nvSpPr>
        <p:spPr>
          <a:xfrm>
            <a:off x="2674486" y="6143530"/>
            <a:ext cx="28135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6257" y="6145492"/>
            <a:ext cx="1257267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0" dirty="0">
                <a:latin typeface="Calibri" panose="020F0502020204030204" pitchFamily="34" charset="0"/>
              </a:rPr>
              <a:t>2: incorrect!</a:t>
            </a:r>
          </a:p>
        </p:txBody>
      </p:sp>
    </p:spTree>
    <p:extLst>
      <p:ext uri="{BB962C8B-B14F-4D97-AF65-F5344CB8AC3E}">
        <p14:creationId xmlns:p14="http://schemas.microsoft.com/office/powerpoint/2010/main" val="159315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>
            <a:spLocks noGrp="1"/>
          </p:cNvSpPr>
          <p:nvPr>
            <p:ph type="title"/>
          </p:nvPr>
        </p:nvSpPr>
        <p:spPr>
          <a:xfrm>
            <a:off x="395536" y="260648"/>
            <a:ext cx="7592093" cy="762000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Non-Determinism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340768"/>
            <a:ext cx="8497957" cy="4777067"/>
          </a:xfrm>
        </p:spPr>
        <p:txBody>
          <a:bodyPr>
            <a:normAutofit/>
          </a:bodyPr>
          <a:lstStyle/>
          <a:p>
            <a:r>
              <a:rPr lang="en-US" dirty="0"/>
              <a:t>Concurrency leads to </a:t>
            </a:r>
            <a:r>
              <a:rPr lang="en-US" dirty="0">
                <a:solidFill>
                  <a:srgbClr val="0070C0"/>
                </a:solidFill>
              </a:rPr>
              <a:t>non-deterministic results</a:t>
            </a:r>
          </a:p>
          <a:p>
            <a:pPr marL="616717" lvl="1" indent="-321457"/>
            <a:r>
              <a:rPr lang="en-US" dirty="0"/>
              <a:t>Not deterministic result: different results even with same inputs</a:t>
            </a:r>
          </a:p>
          <a:p>
            <a:pPr marL="616717" lvl="1" indent="-321457"/>
            <a:r>
              <a:rPr lang="en-US" dirty="0"/>
              <a:t>race conditions</a:t>
            </a:r>
          </a:p>
          <a:p>
            <a:endParaRPr lang="en-US" dirty="0"/>
          </a:p>
          <a:p>
            <a:r>
              <a:rPr lang="en-US" dirty="0"/>
              <a:t>Whether bug manifests </a:t>
            </a:r>
            <a:r>
              <a:rPr lang="en-US" dirty="0">
                <a:solidFill>
                  <a:srgbClr val="0070C0"/>
                </a:solidFill>
              </a:rPr>
              <a:t>depends on CPU schedule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Passing tests means little</a:t>
            </a:r>
          </a:p>
          <a:p>
            <a:endParaRPr lang="en-US" dirty="0"/>
          </a:p>
          <a:p>
            <a:r>
              <a:rPr lang="en-US" dirty="0"/>
              <a:t>How to program: imagine scheduler is malicious</a:t>
            </a:r>
          </a:p>
          <a:p>
            <a:r>
              <a:rPr lang="en-US" dirty="0"/>
              <a:t>Assume scheduler will </a:t>
            </a:r>
            <a:r>
              <a:rPr lang="en-US" dirty="0">
                <a:solidFill>
                  <a:srgbClr val="0070C0"/>
                </a:solidFill>
              </a:rPr>
              <a:t>pick bad ordering </a:t>
            </a:r>
            <a:r>
              <a:rPr lang="en-US" dirty="0"/>
              <a:t>at some point…</a:t>
            </a:r>
          </a:p>
        </p:txBody>
      </p:sp>
    </p:spTree>
    <p:extLst>
      <p:ext uri="{BB962C8B-B14F-4D97-AF65-F5344CB8AC3E}">
        <p14:creationId xmlns:p14="http://schemas.microsoft.com/office/powerpoint/2010/main" val="1031460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Improper Synchronization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618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atoi(argv[1]);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pt-B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23199" y="1237834"/>
            <a:ext cx="4137671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Thread routine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*((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++;                  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05400" y="4192250"/>
            <a:ext cx="3505200" cy="2605684"/>
            <a:chOff x="5105400" y="4192250"/>
            <a:chExt cx="3505200" cy="2605684"/>
          </a:xfrm>
        </p:grpSpPr>
        <p:sp>
          <p:nvSpPr>
            <p:cNvPr id="935941" name="Text Box 5"/>
            <p:cNvSpPr txBox="1">
              <a:spLocks noChangeArrowheads="1"/>
            </p:cNvSpPr>
            <p:nvPr/>
          </p:nvSpPr>
          <p:spPr bwMode="auto">
            <a:xfrm>
              <a:off x="5486400" y="4192250"/>
              <a:ext cx="2770410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</a:rPr>
                <a:t>linux</a:t>
              </a:r>
              <a:r>
                <a:rPr lang="en-US" sz="1600" dirty="0">
                  <a:latin typeface="Courier New" pitchFamily="49" charset="0"/>
                </a:rPr>
                <a:t>&gt; ./</a:t>
              </a:r>
              <a:r>
                <a:rPr lang="en-US" sz="1600" dirty="0" err="1">
                  <a:latin typeface="Courier New" pitchFamily="49" charset="0"/>
                </a:rPr>
                <a:t>badcnt</a:t>
              </a:r>
              <a:r>
                <a:rPr lang="en-US" sz="1600" dirty="0">
                  <a:latin typeface="Courier New" pitchFamily="49" charset="0"/>
                </a:rPr>
                <a:t> 10000</a:t>
              </a:r>
            </a:p>
            <a:p>
              <a:r>
                <a:rPr lang="en-US" sz="1600" dirty="0">
                  <a:latin typeface="Courier New" pitchFamily="49" charset="0"/>
                </a:rPr>
                <a:t>OK </a:t>
              </a:r>
              <a:r>
                <a:rPr lang="en-US" sz="1600" dirty="0" err="1">
                  <a:latin typeface="Courier New" pitchFamily="49" charset="0"/>
                </a:rPr>
                <a:t>cnt</a:t>
              </a:r>
              <a:r>
                <a:rPr lang="en-US" sz="1600" dirty="0">
                  <a:latin typeface="Courier New" pitchFamily="49" charset="0"/>
                </a:rPr>
                <a:t>=20000</a:t>
              </a:r>
            </a:p>
            <a:p>
              <a:r>
                <a:rPr lang="en-US" sz="1600" dirty="0" err="1">
                  <a:latin typeface="Courier New" pitchFamily="49" charset="0"/>
                </a:rPr>
                <a:t>linux</a:t>
              </a:r>
              <a:r>
                <a:rPr lang="en-US" sz="1600" dirty="0">
                  <a:latin typeface="Courier New" pitchFamily="49" charset="0"/>
                </a:rPr>
                <a:t>&gt; ./</a:t>
              </a:r>
              <a:r>
                <a:rPr lang="en-US" sz="1600" dirty="0" err="1">
                  <a:latin typeface="Courier New" pitchFamily="49" charset="0"/>
                </a:rPr>
                <a:t>badcnt</a:t>
              </a:r>
              <a:r>
                <a:rPr lang="en-US" sz="1600" dirty="0">
                  <a:latin typeface="Courier New" pitchFamily="49" charset="0"/>
                </a:rPr>
                <a:t> 10000</a:t>
              </a:r>
            </a:p>
            <a:p>
              <a:r>
                <a:rPr lang="en-US" sz="1600" dirty="0">
                  <a:latin typeface="Courier New" pitchFamily="49" charset="0"/>
                </a:rPr>
                <a:t>BOOM! </a:t>
              </a:r>
              <a:r>
                <a:rPr lang="en-US" sz="1600" dirty="0" err="1">
                  <a:latin typeface="Courier New" pitchFamily="49" charset="0"/>
                </a:rPr>
                <a:t>cnt</a:t>
              </a:r>
              <a:r>
                <a:rPr lang="en-US" sz="1600" dirty="0">
                  <a:latin typeface="Courier New" pitchFamily="49" charset="0"/>
                </a:rPr>
                <a:t>=13051</a:t>
              </a:r>
            </a:p>
            <a:p>
              <a:r>
                <a:rPr lang="en-US" sz="1600" dirty="0" err="1">
                  <a:latin typeface="Courier New" pitchFamily="49" charset="0"/>
                </a:rPr>
                <a:t>linux</a:t>
              </a:r>
              <a:r>
                <a:rPr lang="en-US" sz="1600" dirty="0">
                  <a:latin typeface="Courier New" pitchFamily="49" charset="0"/>
                </a:rPr>
                <a:t>&gt;</a:t>
              </a:r>
            </a:p>
          </p:txBody>
        </p:sp>
        <p:sp>
          <p:nvSpPr>
            <p:cNvPr id="935942" name="Text Box 6"/>
            <p:cNvSpPr txBox="1">
              <a:spLocks noChangeArrowheads="1"/>
            </p:cNvSpPr>
            <p:nvPr/>
          </p:nvSpPr>
          <p:spPr bwMode="auto">
            <a:xfrm>
              <a:off x="5105400" y="5689938"/>
              <a:ext cx="3505200" cy="11079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dirty="0" err="1">
                  <a:latin typeface="Courier New" pitchFamily="49" charset="0"/>
                </a:rPr>
                <a:t>cnt</a:t>
              </a:r>
              <a:r>
                <a:rPr lang="en-US" dirty="0">
                  <a:latin typeface="Calibri" pitchFamily="34" charset="0"/>
                </a:rPr>
                <a:t> should equal 20,000.</a:t>
              </a:r>
            </a:p>
            <a:p>
              <a:pPr algn="ctr"/>
              <a:endParaRPr lang="en-US" sz="1800" dirty="0">
                <a:latin typeface="Calibri" pitchFamily="34" charset="0"/>
              </a:endParaRPr>
            </a:p>
            <a:p>
              <a:pPr algn="ctr"/>
              <a:r>
                <a:rPr lang="en-US" dirty="0">
                  <a:solidFill>
                    <a:srgbClr val="9D3E40"/>
                  </a:solidFill>
                  <a:latin typeface="Calibri" pitchFamily="34" charset="0"/>
                </a:rPr>
                <a:t>What went wrong?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755723" y="6248400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37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Code for Counter Loop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2073836" y="1715869"/>
            <a:ext cx="4063282" cy="64633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lvl="0"/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for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(i = 0; i &lt;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niters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; i++)</a:t>
            </a:r>
          </a:p>
          <a:p>
            <a:pPr lvl="0"/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 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cnt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++; </a:t>
            </a:r>
            <a:endParaRPr lang="en-US" sz="18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937990" name="Text Box 6"/>
          <p:cNvSpPr txBox="1">
            <a:spLocks noChangeArrowheads="1"/>
          </p:cNvSpPr>
          <p:nvPr/>
        </p:nvSpPr>
        <p:spPr bwMode="auto">
          <a:xfrm>
            <a:off x="1828800" y="1249234"/>
            <a:ext cx="485446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C code for counter loop in thread </a:t>
            </a:r>
            <a:r>
              <a:rPr lang="en-US" dirty="0" err="1">
                <a:latin typeface="Calibri" pitchFamily="34" charset="0"/>
              </a:rPr>
              <a:t>i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7" name="Text Box 379"/>
          <p:cNvSpPr txBox="1">
            <a:spLocks noChangeArrowheads="1"/>
          </p:cNvSpPr>
          <p:nvPr/>
        </p:nvSpPr>
        <p:spPr bwMode="auto">
          <a:xfrm>
            <a:off x="2209800" y="3121224"/>
            <a:ext cx="3614294" cy="343197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5720" anchor="t" anchorCtr="0">
            <a:noAutofit/>
          </a:bodyPr>
          <a:lstStyle/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(%</a:t>
            </a:r>
            <a:r>
              <a:rPr lang="en-US" sz="1800" dirty="0" err="1">
                <a:latin typeface="Courier New"/>
                <a:cs typeface="Courier New"/>
              </a:rPr>
              <a:t>rdi</a:t>
            </a:r>
            <a:r>
              <a:rPr lang="en-US" sz="1800" dirty="0">
                <a:latin typeface="Courier New"/>
                <a:cs typeface="Courier New"/>
              </a:rPr>
              <a:t>),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testq</a:t>
            </a:r>
            <a:r>
              <a:rPr lang="en-US" sz="1800" dirty="0">
                <a:latin typeface="Courier New"/>
                <a:cs typeface="Courier New"/>
              </a:rPr>
              <a:t>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>
                <a:latin typeface="Courier New"/>
                <a:cs typeface="Courier New"/>
              </a:rPr>
              <a:t>,%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jle</a:t>
            </a:r>
            <a:r>
              <a:rPr lang="en-US" sz="1800" dirty="0">
                <a:latin typeface="Courier New"/>
                <a:cs typeface="Courier New"/>
              </a:rPr>
              <a:t>   .L2</a:t>
            </a:r>
          </a:p>
          <a:p>
            <a:pPr algn="l"/>
            <a:r>
              <a:rPr lang="cs-CZ" sz="1800" dirty="0">
                <a:latin typeface="Courier New"/>
                <a:cs typeface="Courier New"/>
              </a:rPr>
              <a:t>    </a:t>
            </a:r>
            <a:r>
              <a:rPr lang="cs-CZ" sz="1800" dirty="0" err="1">
                <a:latin typeface="Courier New"/>
                <a:cs typeface="Courier New"/>
              </a:rPr>
              <a:t>movl</a:t>
            </a:r>
            <a:r>
              <a:rPr lang="cs-CZ" sz="1800" dirty="0">
                <a:latin typeface="Courier New"/>
                <a:cs typeface="Courier New"/>
              </a:rPr>
              <a:t>  $0, %</a:t>
            </a:r>
            <a:r>
              <a:rPr lang="cs-CZ" sz="1800" dirty="0" err="1">
                <a:latin typeface="Courier New"/>
                <a:cs typeface="Courier New"/>
              </a:rPr>
              <a:t>eax</a:t>
            </a:r>
            <a:endParaRPr lang="cs-CZ" sz="1800" dirty="0">
              <a:latin typeface="Courier New"/>
              <a:cs typeface="Courier New"/>
            </a:endParaRPr>
          </a:p>
          <a:p>
            <a:pPr algn="l"/>
            <a:r>
              <a:rPr lang="cs-CZ" sz="1800" dirty="0">
                <a:latin typeface="Courier New"/>
                <a:cs typeface="Courier New"/>
              </a:rPr>
              <a:t>.L3: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(%rip),%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addq</a:t>
            </a:r>
            <a:r>
              <a:rPr lang="en-US" sz="1800" dirty="0">
                <a:latin typeface="Courier New"/>
                <a:cs typeface="Courier New"/>
              </a:rPr>
              <a:t>  $1, 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(%rip)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addq</a:t>
            </a:r>
            <a:r>
              <a:rPr lang="en-US" sz="1800" dirty="0">
                <a:latin typeface="Courier New"/>
                <a:cs typeface="Courier New"/>
              </a:rPr>
              <a:t>  $1,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cmpq</a:t>
            </a:r>
            <a:r>
              <a:rPr lang="en-US" sz="1800" dirty="0">
                <a:latin typeface="Courier New"/>
                <a:cs typeface="Courier New"/>
              </a:rPr>
              <a:t> 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>
                <a:latin typeface="Courier New"/>
                <a:cs typeface="Courier New"/>
              </a:rPr>
              <a:t>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pl-PL" sz="1800" dirty="0">
                <a:latin typeface="Courier New"/>
                <a:cs typeface="Courier New"/>
              </a:rPr>
              <a:t>    </a:t>
            </a:r>
            <a:r>
              <a:rPr lang="pl-PL" sz="1800" dirty="0" err="1">
                <a:latin typeface="Courier New"/>
                <a:cs typeface="Courier New"/>
              </a:rPr>
              <a:t>jne</a:t>
            </a:r>
            <a:r>
              <a:rPr lang="pl-PL" sz="1800" dirty="0">
                <a:latin typeface="Courier New"/>
                <a:cs typeface="Courier New"/>
              </a:rPr>
              <a:t>   .L3</a:t>
            </a:r>
          </a:p>
          <a:p>
            <a:pPr algn="l"/>
            <a:r>
              <a:rPr lang="pl-PL" sz="1800" dirty="0">
                <a:latin typeface="Courier New"/>
                <a:cs typeface="Courier New"/>
              </a:rPr>
              <a:t>.L2: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8" name="AutoShape 381"/>
          <p:cNvSpPr>
            <a:spLocks noChangeAspect="1"/>
          </p:cNvSpPr>
          <p:nvPr/>
        </p:nvSpPr>
        <p:spPr bwMode="auto">
          <a:xfrm flipH="1">
            <a:off x="5922650" y="3436099"/>
            <a:ext cx="73396" cy="510778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 Box 382"/>
          <p:cNvSpPr txBox="1">
            <a:spLocks noChangeArrowheads="1"/>
          </p:cNvSpPr>
          <p:nvPr/>
        </p:nvSpPr>
        <p:spPr bwMode="auto">
          <a:xfrm>
            <a:off x="5979215" y="3507004"/>
            <a:ext cx="10550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Head</a:t>
            </a:r>
          </a:p>
        </p:txBody>
      </p:sp>
      <p:sp>
        <p:nvSpPr>
          <p:cNvPr id="30" name="Text Box 383"/>
          <p:cNvSpPr txBox="1">
            <a:spLocks noChangeArrowheads="1"/>
          </p:cNvSpPr>
          <p:nvPr/>
        </p:nvSpPr>
        <p:spPr bwMode="auto">
          <a:xfrm>
            <a:off x="5979215" y="5739385"/>
            <a:ext cx="7542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6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: Tail</a:t>
            </a:r>
          </a:p>
        </p:txBody>
      </p:sp>
      <p:sp>
        <p:nvSpPr>
          <p:cNvPr id="31" name="Line 385"/>
          <p:cNvSpPr>
            <a:spLocks noChangeShapeType="1"/>
          </p:cNvSpPr>
          <p:nvPr/>
        </p:nvSpPr>
        <p:spPr bwMode="auto">
          <a:xfrm flipV="1">
            <a:off x="2212483" y="4290240"/>
            <a:ext cx="3600887" cy="67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2" name="Line 386"/>
          <p:cNvSpPr>
            <a:spLocks noChangeShapeType="1"/>
          </p:cNvSpPr>
          <p:nvPr/>
        </p:nvSpPr>
        <p:spPr bwMode="auto">
          <a:xfrm>
            <a:off x="2212483" y="5390895"/>
            <a:ext cx="3600887" cy="147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3" name="Text Box 387"/>
          <p:cNvSpPr txBox="1">
            <a:spLocks noChangeArrowheads="1"/>
          </p:cNvSpPr>
          <p:nvPr/>
        </p:nvSpPr>
        <p:spPr bwMode="auto">
          <a:xfrm>
            <a:off x="5979215" y="4443985"/>
            <a:ext cx="16507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8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 Box 392"/>
          <p:cNvSpPr txBox="1">
            <a:spLocks noChangeArrowheads="1"/>
          </p:cNvSpPr>
          <p:nvPr/>
        </p:nvSpPr>
        <p:spPr bwMode="auto">
          <a:xfrm>
            <a:off x="2674993" y="2688224"/>
            <a:ext cx="2682568" cy="42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 dirty="0" err="1"/>
              <a:t>Asm</a:t>
            </a:r>
            <a:r>
              <a:rPr lang="en-US" i="1" dirty="0"/>
              <a:t> code for thread </a:t>
            </a:r>
            <a:r>
              <a:rPr lang="en-US" i="1" dirty="0" err="1"/>
              <a:t>i</a:t>
            </a:r>
            <a:endParaRPr lang="en-US" i="1" dirty="0"/>
          </a:p>
        </p:txBody>
      </p:sp>
      <p:sp>
        <p:nvSpPr>
          <p:cNvPr id="35" name="AutoShape 381"/>
          <p:cNvSpPr>
            <a:spLocks noChangeAspect="1"/>
          </p:cNvSpPr>
          <p:nvPr/>
        </p:nvSpPr>
        <p:spPr bwMode="auto">
          <a:xfrm flipH="1">
            <a:off x="5869265" y="4567552"/>
            <a:ext cx="146219" cy="537567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AutoShape 381"/>
          <p:cNvSpPr>
            <a:spLocks noChangeAspect="1"/>
          </p:cNvSpPr>
          <p:nvPr/>
        </p:nvSpPr>
        <p:spPr bwMode="auto">
          <a:xfrm flipH="1">
            <a:off x="5922650" y="5720508"/>
            <a:ext cx="73396" cy="510778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6347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60033" y="268726"/>
            <a:ext cx="6616700" cy="573088"/>
          </a:xfrm>
        </p:spPr>
        <p:txBody>
          <a:bodyPr/>
          <a:lstStyle/>
          <a:p>
            <a:r>
              <a:rPr lang="en-US" dirty="0"/>
              <a:t>Concurrent Execution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450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>
                <a:solidFill>
                  <a:srgbClr val="0070C0"/>
                </a:solidFill>
              </a:rPr>
              <a:t>Key idea: </a:t>
            </a:r>
            <a:r>
              <a:rPr lang="en-US" dirty="0"/>
              <a:t>In general, any sequentially consistent interleaving is possible, but some give an unexpected result!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baseline="-25000" dirty="0"/>
              <a:t>i</a:t>
            </a:r>
            <a:r>
              <a:rPr lang="en-US" dirty="0"/>
              <a:t> denotes that thread </a:t>
            </a:r>
            <a:r>
              <a:rPr lang="en-US" dirty="0" err="1"/>
              <a:t>i</a:t>
            </a:r>
            <a:r>
              <a:rPr lang="en-US" dirty="0"/>
              <a:t> executes instruction I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dirty="0"/>
              <a:t>%</a:t>
            </a:r>
            <a:r>
              <a:rPr lang="en-US" dirty="0" err="1"/>
              <a:t>rdx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is the content of %</a:t>
            </a:r>
            <a:r>
              <a:rPr lang="en-US" dirty="0" err="1"/>
              <a:t>rdx</a:t>
            </a:r>
            <a:r>
              <a:rPr lang="en-US" dirty="0"/>
              <a:t> in thread i’s context</a:t>
            </a:r>
            <a:endParaRPr lang="en-US" sz="1800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18208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1820863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8" name="Rectangle 6"/>
          <p:cNvSpPr>
            <a:spLocks noChangeArrowheads="1"/>
          </p:cNvSpPr>
          <p:nvPr/>
        </p:nvSpPr>
        <p:spPr bwMode="auto">
          <a:xfrm>
            <a:off x="1820863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9" name="Rectangle 7"/>
          <p:cNvSpPr>
            <a:spLocks noChangeArrowheads="1"/>
          </p:cNvSpPr>
          <p:nvPr/>
        </p:nvSpPr>
        <p:spPr bwMode="auto">
          <a:xfrm>
            <a:off x="1820863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0" name="Rectangle 8"/>
          <p:cNvSpPr>
            <a:spLocks noChangeArrowheads="1"/>
          </p:cNvSpPr>
          <p:nvPr/>
        </p:nvSpPr>
        <p:spPr bwMode="auto">
          <a:xfrm>
            <a:off x="1820863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/>
        </p:nvSpPr>
        <p:spPr bwMode="auto">
          <a:xfrm>
            <a:off x="1820863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2" name="Rectangle 10"/>
          <p:cNvSpPr>
            <a:spLocks noChangeArrowheads="1"/>
          </p:cNvSpPr>
          <p:nvPr/>
        </p:nvSpPr>
        <p:spPr bwMode="auto">
          <a:xfrm>
            <a:off x="1820863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3" name="Rectangle 11"/>
          <p:cNvSpPr>
            <a:spLocks noChangeArrowheads="1"/>
          </p:cNvSpPr>
          <p:nvPr/>
        </p:nvSpPr>
        <p:spPr bwMode="auto">
          <a:xfrm>
            <a:off x="1820863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4" name="Rectangle 12"/>
          <p:cNvSpPr>
            <a:spLocks noChangeArrowheads="1"/>
          </p:cNvSpPr>
          <p:nvPr/>
        </p:nvSpPr>
        <p:spPr bwMode="auto">
          <a:xfrm>
            <a:off x="1820863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5" name="Rectangle 13"/>
          <p:cNvSpPr>
            <a:spLocks noChangeArrowheads="1"/>
          </p:cNvSpPr>
          <p:nvPr/>
        </p:nvSpPr>
        <p:spPr bwMode="auto">
          <a:xfrm>
            <a:off x="18208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6" name="Rectangle 14"/>
          <p:cNvSpPr>
            <a:spLocks noChangeArrowheads="1"/>
          </p:cNvSpPr>
          <p:nvPr/>
        </p:nvSpPr>
        <p:spPr bwMode="auto">
          <a:xfrm>
            <a:off x="8461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7" name="Rectangle 15"/>
          <p:cNvSpPr>
            <a:spLocks noChangeArrowheads="1"/>
          </p:cNvSpPr>
          <p:nvPr/>
        </p:nvSpPr>
        <p:spPr bwMode="auto">
          <a:xfrm>
            <a:off x="846138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8" name="Rectangle 16"/>
          <p:cNvSpPr>
            <a:spLocks noChangeArrowheads="1"/>
          </p:cNvSpPr>
          <p:nvPr/>
        </p:nvSpPr>
        <p:spPr bwMode="auto">
          <a:xfrm>
            <a:off x="846138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9" name="Rectangle 17"/>
          <p:cNvSpPr>
            <a:spLocks noChangeArrowheads="1"/>
          </p:cNvSpPr>
          <p:nvPr/>
        </p:nvSpPr>
        <p:spPr bwMode="auto">
          <a:xfrm>
            <a:off x="846138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0" name="Rectangle 18"/>
          <p:cNvSpPr>
            <a:spLocks noChangeArrowheads="1"/>
          </p:cNvSpPr>
          <p:nvPr/>
        </p:nvSpPr>
        <p:spPr bwMode="auto">
          <a:xfrm>
            <a:off x="846138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1" name="Rectangle 19"/>
          <p:cNvSpPr>
            <a:spLocks noChangeArrowheads="1"/>
          </p:cNvSpPr>
          <p:nvPr/>
        </p:nvSpPr>
        <p:spPr bwMode="auto">
          <a:xfrm>
            <a:off x="846138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2" name="Rectangle 20"/>
          <p:cNvSpPr>
            <a:spLocks noChangeArrowheads="1"/>
          </p:cNvSpPr>
          <p:nvPr/>
        </p:nvSpPr>
        <p:spPr bwMode="auto">
          <a:xfrm>
            <a:off x="846138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3" name="Rectangle 21"/>
          <p:cNvSpPr>
            <a:spLocks noChangeArrowheads="1"/>
          </p:cNvSpPr>
          <p:nvPr/>
        </p:nvSpPr>
        <p:spPr bwMode="auto">
          <a:xfrm>
            <a:off x="846138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4" name="Rectangle 22"/>
          <p:cNvSpPr>
            <a:spLocks noChangeArrowheads="1"/>
          </p:cNvSpPr>
          <p:nvPr/>
        </p:nvSpPr>
        <p:spPr bwMode="auto">
          <a:xfrm>
            <a:off x="846138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5" name="Rectangle 23"/>
          <p:cNvSpPr>
            <a:spLocks noChangeArrowheads="1"/>
          </p:cNvSpPr>
          <p:nvPr/>
        </p:nvSpPr>
        <p:spPr bwMode="auto">
          <a:xfrm>
            <a:off x="8461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6" name="Rectangle 24"/>
          <p:cNvSpPr>
            <a:spLocks noChangeArrowheads="1"/>
          </p:cNvSpPr>
          <p:nvPr/>
        </p:nvSpPr>
        <p:spPr bwMode="auto">
          <a:xfrm>
            <a:off x="279558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57" name="Rectangle 25"/>
          <p:cNvSpPr>
            <a:spLocks noChangeArrowheads="1"/>
          </p:cNvSpPr>
          <p:nvPr/>
        </p:nvSpPr>
        <p:spPr bwMode="auto">
          <a:xfrm>
            <a:off x="2795588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58" name="Rectangle 26"/>
          <p:cNvSpPr>
            <a:spLocks noChangeArrowheads="1"/>
          </p:cNvSpPr>
          <p:nvPr/>
        </p:nvSpPr>
        <p:spPr bwMode="auto">
          <a:xfrm>
            <a:off x="2795588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9" name="Rectangle 27"/>
          <p:cNvSpPr>
            <a:spLocks noChangeArrowheads="1"/>
          </p:cNvSpPr>
          <p:nvPr/>
        </p:nvSpPr>
        <p:spPr bwMode="auto">
          <a:xfrm>
            <a:off x="2795588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0" name="Rectangle 28"/>
          <p:cNvSpPr>
            <a:spLocks noChangeArrowheads="1"/>
          </p:cNvSpPr>
          <p:nvPr/>
        </p:nvSpPr>
        <p:spPr bwMode="auto">
          <a:xfrm>
            <a:off x="2795588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1" name="Rectangle 29"/>
          <p:cNvSpPr>
            <a:spLocks noChangeArrowheads="1"/>
          </p:cNvSpPr>
          <p:nvPr/>
        </p:nvSpPr>
        <p:spPr bwMode="auto">
          <a:xfrm>
            <a:off x="2795588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2" name="Rectangle 30"/>
          <p:cNvSpPr>
            <a:spLocks noChangeArrowheads="1"/>
          </p:cNvSpPr>
          <p:nvPr/>
        </p:nvSpPr>
        <p:spPr bwMode="auto">
          <a:xfrm>
            <a:off x="2795588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3" name="Rectangle 31"/>
          <p:cNvSpPr>
            <a:spLocks noChangeArrowheads="1"/>
          </p:cNvSpPr>
          <p:nvPr/>
        </p:nvSpPr>
        <p:spPr bwMode="auto">
          <a:xfrm>
            <a:off x="2795588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4" name="Rectangle 32"/>
          <p:cNvSpPr>
            <a:spLocks noChangeArrowheads="1"/>
          </p:cNvSpPr>
          <p:nvPr/>
        </p:nvSpPr>
        <p:spPr bwMode="auto">
          <a:xfrm>
            <a:off x="2795588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5" name="Rectangle 33"/>
          <p:cNvSpPr>
            <a:spLocks noChangeArrowheads="1"/>
          </p:cNvSpPr>
          <p:nvPr/>
        </p:nvSpPr>
        <p:spPr bwMode="auto">
          <a:xfrm>
            <a:off x="279558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6" name="Rectangle 34"/>
          <p:cNvSpPr>
            <a:spLocks noChangeArrowheads="1"/>
          </p:cNvSpPr>
          <p:nvPr/>
        </p:nvSpPr>
        <p:spPr bwMode="auto">
          <a:xfrm>
            <a:off x="47164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7" name="Rectangle 35"/>
          <p:cNvSpPr>
            <a:spLocks noChangeArrowheads="1"/>
          </p:cNvSpPr>
          <p:nvPr/>
        </p:nvSpPr>
        <p:spPr bwMode="auto">
          <a:xfrm>
            <a:off x="4716463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8" name="Rectangle 36"/>
          <p:cNvSpPr>
            <a:spLocks noChangeArrowheads="1"/>
          </p:cNvSpPr>
          <p:nvPr/>
        </p:nvSpPr>
        <p:spPr bwMode="auto">
          <a:xfrm>
            <a:off x="4716463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9" name="Rectangle 37"/>
          <p:cNvSpPr>
            <a:spLocks noChangeArrowheads="1"/>
          </p:cNvSpPr>
          <p:nvPr/>
        </p:nvSpPr>
        <p:spPr bwMode="auto">
          <a:xfrm>
            <a:off x="4716463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0" name="Rectangle 38"/>
          <p:cNvSpPr>
            <a:spLocks noChangeArrowheads="1"/>
          </p:cNvSpPr>
          <p:nvPr/>
        </p:nvSpPr>
        <p:spPr bwMode="auto">
          <a:xfrm>
            <a:off x="4716463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1" name="Rectangle 39"/>
          <p:cNvSpPr>
            <a:spLocks noChangeArrowheads="1"/>
          </p:cNvSpPr>
          <p:nvPr/>
        </p:nvSpPr>
        <p:spPr bwMode="auto">
          <a:xfrm>
            <a:off x="4716463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2" name="Rectangle 40"/>
          <p:cNvSpPr>
            <a:spLocks noChangeArrowheads="1"/>
          </p:cNvSpPr>
          <p:nvPr/>
        </p:nvSpPr>
        <p:spPr bwMode="auto">
          <a:xfrm>
            <a:off x="4716463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3" name="Rectangle 41"/>
          <p:cNvSpPr>
            <a:spLocks noChangeArrowheads="1"/>
          </p:cNvSpPr>
          <p:nvPr/>
        </p:nvSpPr>
        <p:spPr bwMode="auto">
          <a:xfrm>
            <a:off x="4716463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4" name="Rectangle 42"/>
          <p:cNvSpPr>
            <a:spLocks noChangeArrowheads="1"/>
          </p:cNvSpPr>
          <p:nvPr/>
        </p:nvSpPr>
        <p:spPr bwMode="auto">
          <a:xfrm>
            <a:off x="4716463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5" name="Rectangle 43"/>
          <p:cNvSpPr>
            <a:spLocks noChangeArrowheads="1"/>
          </p:cNvSpPr>
          <p:nvPr/>
        </p:nvSpPr>
        <p:spPr bwMode="auto">
          <a:xfrm>
            <a:off x="47164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6" name="Text Box 44"/>
          <p:cNvSpPr txBox="1">
            <a:spLocks noChangeArrowheads="1"/>
          </p:cNvSpPr>
          <p:nvPr/>
        </p:nvSpPr>
        <p:spPr bwMode="auto">
          <a:xfrm>
            <a:off x="838200" y="28956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0077" name="Text Box 45"/>
          <p:cNvSpPr txBox="1">
            <a:spLocks noChangeArrowheads="1"/>
          </p:cNvSpPr>
          <p:nvPr/>
        </p:nvSpPr>
        <p:spPr bwMode="auto">
          <a:xfrm>
            <a:off x="2001838" y="29114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8" name="Text Box 46"/>
          <p:cNvSpPr txBox="1">
            <a:spLocks noChangeArrowheads="1"/>
          </p:cNvSpPr>
          <p:nvPr/>
        </p:nvSpPr>
        <p:spPr bwMode="auto">
          <a:xfrm>
            <a:off x="4983163" y="29114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9" name="Text Box 47"/>
          <p:cNvSpPr txBox="1">
            <a:spLocks noChangeArrowheads="1"/>
          </p:cNvSpPr>
          <p:nvPr/>
        </p:nvSpPr>
        <p:spPr bwMode="auto">
          <a:xfrm>
            <a:off x="292223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80" name="Text Box 48"/>
          <p:cNvSpPr txBox="1">
            <a:spLocks noChangeArrowheads="1"/>
          </p:cNvSpPr>
          <p:nvPr/>
        </p:nvSpPr>
        <p:spPr bwMode="auto">
          <a:xfrm>
            <a:off x="5915628" y="5669080"/>
            <a:ext cx="56137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OK</a:t>
            </a:r>
          </a:p>
        </p:txBody>
      </p:sp>
      <p:sp>
        <p:nvSpPr>
          <p:cNvPr id="940081" name="Rectangle 49"/>
          <p:cNvSpPr>
            <a:spLocks noChangeArrowheads="1"/>
          </p:cNvSpPr>
          <p:nvPr/>
        </p:nvSpPr>
        <p:spPr bwMode="auto">
          <a:xfrm>
            <a:off x="37417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2" name="Rectangle 50"/>
          <p:cNvSpPr>
            <a:spLocks noChangeArrowheads="1"/>
          </p:cNvSpPr>
          <p:nvPr/>
        </p:nvSpPr>
        <p:spPr bwMode="auto">
          <a:xfrm>
            <a:off x="3741738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3" name="Rectangle 51"/>
          <p:cNvSpPr>
            <a:spLocks noChangeArrowheads="1"/>
          </p:cNvSpPr>
          <p:nvPr/>
        </p:nvSpPr>
        <p:spPr bwMode="auto">
          <a:xfrm>
            <a:off x="3741738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4" name="Rectangle 52"/>
          <p:cNvSpPr>
            <a:spLocks noChangeArrowheads="1"/>
          </p:cNvSpPr>
          <p:nvPr/>
        </p:nvSpPr>
        <p:spPr bwMode="auto">
          <a:xfrm>
            <a:off x="3741738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5" name="Rectangle 53"/>
          <p:cNvSpPr>
            <a:spLocks noChangeArrowheads="1"/>
          </p:cNvSpPr>
          <p:nvPr/>
        </p:nvSpPr>
        <p:spPr bwMode="auto">
          <a:xfrm>
            <a:off x="3741738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6" name="Rectangle 54"/>
          <p:cNvSpPr>
            <a:spLocks noChangeArrowheads="1"/>
          </p:cNvSpPr>
          <p:nvPr/>
        </p:nvSpPr>
        <p:spPr bwMode="auto">
          <a:xfrm>
            <a:off x="3741738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87" name="Rectangle 55"/>
          <p:cNvSpPr>
            <a:spLocks noChangeArrowheads="1"/>
          </p:cNvSpPr>
          <p:nvPr/>
        </p:nvSpPr>
        <p:spPr bwMode="auto">
          <a:xfrm>
            <a:off x="3741738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8" name="Rectangle 56"/>
          <p:cNvSpPr>
            <a:spLocks noChangeArrowheads="1"/>
          </p:cNvSpPr>
          <p:nvPr/>
        </p:nvSpPr>
        <p:spPr bwMode="auto">
          <a:xfrm>
            <a:off x="3741738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9" name="Rectangle 57"/>
          <p:cNvSpPr>
            <a:spLocks noChangeArrowheads="1"/>
          </p:cNvSpPr>
          <p:nvPr/>
        </p:nvSpPr>
        <p:spPr bwMode="auto">
          <a:xfrm>
            <a:off x="3741738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90" name="Rectangle 58"/>
          <p:cNvSpPr>
            <a:spLocks noChangeArrowheads="1"/>
          </p:cNvSpPr>
          <p:nvPr/>
        </p:nvSpPr>
        <p:spPr bwMode="auto">
          <a:xfrm>
            <a:off x="37417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91" name="Text Box 59"/>
          <p:cNvSpPr txBox="1">
            <a:spLocks noChangeArrowheads="1"/>
          </p:cNvSpPr>
          <p:nvPr/>
        </p:nvSpPr>
        <p:spPr bwMode="auto">
          <a:xfrm>
            <a:off x="386838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5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8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270568"/>
            <a:ext cx="6616700" cy="573088"/>
          </a:xfrm>
        </p:spPr>
        <p:txBody>
          <a:bodyPr/>
          <a:lstStyle/>
          <a:p>
            <a:r>
              <a:rPr lang="en-US" dirty="0"/>
              <a:t>Concurrent Execution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450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>
                <a:solidFill>
                  <a:srgbClr val="0070C0"/>
                </a:solidFill>
              </a:rPr>
              <a:t>Key idea: </a:t>
            </a:r>
            <a:r>
              <a:rPr lang="en-US" dirty="0"/>
              <a:t>In general, any sequentially consistent interleaving is possible, but some give an unexpected result!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baseline="-25000" dirty="0"/>
              <a:t>i</a:t>
            </a:r>
            <a:r>
              <a:rPr lang="en-US" dirty="0"/>
              <a:t> denotes that thread </a:t>
            </a:r>
            <a:r>
              <a:rPr lang="en-US" dirty="0" err="1"/>
              <a:t>i</a:t>
            </a:r>
            <a:r>
              <a:rPr lang="en-US" dirty="0"/>
              <a:t> executes instruction I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dirty="0"/>
              <a:t>%</a:t>
            </a:r>
            <a:r>
              <a:rPr lang="en-US" dirty="0" err="1"/>
              <a:t>rdx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is the content of %</a:t>
            </a:r>
            <a:r>
              <a:rPr lang="en-US" dirty="0" err="1"/>
              <a:t>rdx</a:t>
            </a:r>
            <a:r>
              <a:rPr lang="en-US" dirty="0"/>
              <a:t> in thread i’s context</a:t>
            </a:r>
            <a:endParaRPr lang="en-US" sz="1800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18208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1820863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8" name="Rectangle 6"/>
          <p:cNvSpPr>
            <a:spLocks noChangeArrowheads="1"/>
          </p:cNvSpPr>
          <p:nvPr/>
        </p:nvSpPr>
        <p:spPr bwMode="auto">
          <a:xfrm>
            <a:off x="1820863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9" name="Rectangle 7"/>
          <p:cNvSpPr>
            <a:spLocks noChangeArrowheads="1"/>
          </p:cNvSpPr>
          <p:nvPr/>
        </p:nvSpPr>
        <p:spPr bwMode="auto">
          <a:xfrm>
            <a:off x="1820863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0" name="Rectangle 8"/>
          <p:cNvSpPr>
            <a:spLocks noChangeArrowheads="1"/>
          </p:cNvSpPr>
          <p:nvPr/>
        </p:nvSpPr>
        <p:spPr bwMode="auto">
          <a:xfrm>
            <a:off x="1820863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/>
        </p:nvSpPr>
        <p:spPr bwMode="auto">
          <a:xfrm>
            <a:off x="1820863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2" name="Rectangle 10"/>
          <p:cNvSpPr>
            <a:spLocks noChangeArrowheads="1"/>
          </p:cNvSpPr>
          <p:nvPr/>
        </p:nvSpPr>
        <p:spPr bwMode="auto">
          <a:xfrm>
            <a:off x="1820863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3" name="Rectangle 11"/>
          <p:cNvSpPr>
            <a:spLocks noChangeArrowheads="1"/>
          </p:cNvSpPr>
          <p:nvPr/>
        </p:nvSpPr>
        <p:spPr bwMode="auto">
          <a:xfrm>
            <a:off x="1820863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4" name="Rectangle 12"/>
          <p:cNvSpPr>
            <a:spLocks noChangeArrowheads="1"/>
          </p:cNvSpPr>
          <p:nvPr/>
        </p:nvSpPr>
        <p:spPr bwMode="auto">
          <a:xfrm>
            <a:off x="1820863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5" name="Rectangle 13"/>
          <p:cNvSpPr>
            <a:spLocks noChangeArrowheads="1"/>
          </p:cNvSpPr>
          <p:nvPr/>
        </p:nvSpPr>
        <p:spPr bwMode="auto">
          <a:xfrm>
            <a:off x="18208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6" name="Rectangle 14"/>
          <p:cNvSpPr>
            <a:spLocks noChangeArrowheads="1"/>
          </p:cNvSpPr>
          <p:nvPr/>
        </p:nvSpPr>
        <p:spPr bwMode="auto">
          <a:xfrm>
            <a:off x="8461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7" name="Rectangle 15"/>
          <p:cNvSpPr>
            <a:spLocks noChangeArrowheads="1"/>
          </p:cNvSpPr>
          <p:nvPr/>
        </p:nvSpPr>
        <p:spPr bwMode="auto">
          <a:xfrm>
            <a:off x="84613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8" name="Rectangle 16"/>
          <p:cNvSpPr>
            <a:spLocks noChangeArrowheads="1"/>
          </p:cNvSpPr>
          <p:nvPr/>
        </p:nvSpPr>
        <p:spPr bwMode="auto">
          <a:xfrm>
            <a:off x="84613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9" name="Rectangle 17"/>
          <p:cNvSpPr>
            <a:spLocks noChangeArrowheads="1"/>
          </p:cNvSpPr>
          <p:nvPr/>
        </p:nvSpPr>
        <p:spPr bwMode="auto">
          <a:xfrm>
            <a:off x="84613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0" name="Rectangle 18"/>
          <p:cNvSpPr>
            <a:spLocks noChangeArrowheads="1"/>
          </p:cNvSpPr>
          <p:nvPr/>
        </p:nvSpPr>
        <p:spPr bwMode="auto">
          <a:xfrm>
            <a:off x="84613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1" name="Rectangle 19"/>
          <p:cNvSpPr>
            <a:spLocks noChangeArrowheads="1"/>
          </p:cNvSpPr>
          <p:nvPr/>
        </p:nvSpPr>
        <p:spPr bwMode="auto">
          <a:xfrm>
            <a:off x="84613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2" name="Rectangle 20"/>
          <p:cNvSpPr>
            <a:spLocks noChangeArrowheads="1"/>
          </p:cNvSpPr>
          <p:nvPr/>
        </p:nvSpPr>
        <p:spPr bwMode="auto">
          <a:xfrm>
            <a:off x="84613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3" name="Rectangle 21"/>
          <p:cNvSpPr>
            <a:spLocks noChangeArrowheads="1"/>
          </p:cNvSpPr>
          <p:nvPr/>
        </p:nvSpPr>
        <p:spPr bwMode="auto">
          <a:xfrm>
            <a:off x="84613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4" name="Rectangle 22"/>
          <p:cNvSpPr>
            <a:spLocks noChangeArrowheads="1"/>
          </p:cNvSpPr>
          <p:nvPr/>
        </p:nvSpPr>
        <p:spPr bwMode="auto">
          <a:xfrm>
            <a:off x="84613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5" name="Rectangle 23"/>
          <p:cNvSpPr>
            <a:spLocks noChangeArrowheads="1"/>
          </p:cNvSpPr>
          <p:nvPr/>
        </p:nvSpPr>
        <p:spPr bwMode="auto">
          <a:xfrm>
            <a:off x="8461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6" name="Rectangle 24"/>
          <p:cNvSpPr>
            <a:spLocks noChangeArrowheads="1"/>
          </p:cNvSpPr>
          <p:nvPr/>
        </p:nvSpPr>
        <p:spPr bwMode="auto">
          <a:xfrm>
            <a:off x="279558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57" name="Rectangle 25"/>
          <p:cNvSpPr>
            <a:spLocks noChangeArrowheads="1"/>
          </p:cNvSpPr>
          <p:nvPr/>
        </p:nvSpPr>
        <p:spPr bwMode="auto">
          <a:xfrm>
            <a:off x="279558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58" name="Rectangle 26"/>
          <p:cNvSpPr>
            <a:spLocks noChangeArrowheads="1"/>
          </p:cNvSpPr>
          <p:nvPr/>
        </p:nvSpPr>
        <p:spPr bwMode="auto">
          <a:xfrm>
            <a:off x="279558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9" name="Rectangle 27"/>
          <p:cNvSpPr>
            <a:spLocks noChangeArrowheads="1"/>
          </p:cNvSpPr>
          <p:nvPr/>
        </p:nvSpPr>
        <p:spPr bwMode="auto">
          <a:xfrm>
            <a:off x="279558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0" name="Rectangle 28"/>
          <p:cNvSpPr>
            <a:spLocks noChangeArrowheads="1"/>
          </p:cNvSpPr>
          <p:nvPr/>
        </p:nvSpPr>
        <p:spPr bwMode="auto">
          <a:xfrm>
            <a:off x="279558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1" name="Rectangle 29"/>
          <p:cNvSpPr>
            <a:spLocks noChangeArrowheads="1"/>
          </p:cNvSpPr>
          <p:nvPr/>
        </p:nvSpPr>
        <p:spPr bwMode="auto">
          <a:xfrm>
            <a:off x="279558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2" name="Rectangle 30"/>
          <p:cNvSpPr>
            <a:spLocks noChangeArrowheads="1"/>
          </p:cNvSpPr>
          <p:nvPr/>
        </p:nvSpPr>
        <p:spPr bwMode="auto">
          <a:xfrm>
            <a:off x="279558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3" name="Rectangle 31"/>
          <p:cNvSpPr>
            <a:spLocks noChangeArrowheads="1"/>
          </p:cNvSpPr>
          <p:nvPr/>
        </p:nvSpPr>
        <p:spPr bwMode="auto">
          <a:xfrm>
            <a:off x="279558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4" name="Rectangle 32"/>
          <p:cNvSpPr>
            <a:spLocks noChangeArrowheads="1"/>
          </p:cNvSpPr>
          <p:nvPr/>
        </p:nvSpPr>
        <p:spPr bwMode="auto">
          <a:xfrm>
            <a:off x="279558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5" name="Rectangle 33"/>
          <p:cNvSpPr>
            <a:spLocks noChangeArrowheads="1"/>
          </p:cNvSpPr>
          <p:nvPr/>
        </p:nvSpPr>
        <p:spPr bwMode="auto">
          <a:xfrm>
            <a:off x="279558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6" name="Rectangle 34"/>
          <p:cNvSpPr>
            <a:spLocks noChangeArrowheads="1"/>
          </p:cNvSpPr>
          <p:nvPr/>
        </p:nvSpPr>
        <p:spPr bwMode="auto">
          <a:xfrm>
            <a:off x="47164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7" name="Rectangle 35"/>
          <p:cNvSpPr>
            <a:spLocks noChangeArrowheads="1"/>
          </p:cNvSpPr>
          <p:nvPr/>
        </p:nvSpPr>
        <p:spPr bwMode="auto">
          <a:xfrm>
            <a:off x="4716463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8" name="Rectangle 36"/>
          <p:cNvSpPr>
            <a:spLocks noChangeArrowheads="1"/>
          </p:cNvSpPr>
          <p:nvPr/>
        </p:nvSpPr>
        <p:spPr bwMode="auto">
          <a:xfrm>
            <a:off x="4716463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9" name="Rectangle 37"/>
          <p:cNvSpPr>
            <a:spLocks noChangeArrowheads="1"/>
          </p:cNvSpPr>
          <p:nvPr/>
        </p:nvSpPr>
        <p:spPr bwMode="auto">
          <a:xfrm>
            <a:off x="4716463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0" name="Rectangle 38"/>
          <p:cNvSpPr>
            <a:spLocks noChangeArrowheads="1"/>
          </p:cNvSpPr>
          <p:nvPr/>
        </p:nvSpPr>
        <p:spPr bwMode="auto">
          <a:xfrm>
            <a:off x="4716463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1" name="Rectangle 39"/>
          <p:cNvSpPr>
            <a:spLocks noChangeArrowheads="1"/>
          </p:cNvSpPr>
          <p:nvPr/>
        </p:nvSpPr>
        <p:spPr bwMode="auto">
          <a:xfrm>
            <a:off x="4716463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2" name="Rectangle 40"/>
          <p:cNvSpPr>
            <a:spLocks noChangeArrowheads="1"/>
          </p:cNvSpPr>
          <p:nvPr/>
        </p:nvSpPr>
        <p:spPr bwMode="auto">
          <a:xfrm>
            <a:off x="4716463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3" name="Rectangle 41"/>
          <p:cNvSpPr>
            <a:spLocks noChangeArrowheads="1"/>
          </p:cNvSpPr>
          <p:nvPr/>
        </p:nvSpPr>
        <p:spPr bwMode="auto">
          <a:xfrm>
            <a:off x="4716463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4" name="Rectangle 42"/>
          <p:cNvSpPr>
            <a:spLocks noChangeArrowheads="1"/>
          </p:cNvSpPr>
          <p:nvPr/>
        </p:nvSpPr>
        <p:spPr bwMode="auto">
          <a:xfrm>
            <a:off x="4716463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5" name="Rectangle 43"/>
          <p:cNvSpPr>
            <a:spLocks noChangeArrowheads="1"/>
          </p:cNvSpPr>
          <p:nvPr/>
        </p:nvSpPr>
        <p:spPr bwMode="auto">
          <a:xfrm>
            <a:off x="47164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6" name="Text Box 44"/>
          <p:cNvSpPr txBox="1">
            <a:spLocks noChangeArrowheads="1"/>
          </p:cNvSpPr>
          <p:nvPr/>
        </p:nvSpPr>
        <p:spPr bwMode="auto">
          <a:xfrm>
            <a:off x="838200" y="28956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0077" name="Text Box 45"/>
          <p:cNvSpPr txBox="1">
            <a:spLocks noChangeArrowheads="1"/>
          </p:cNvSpPr>
          <p:nvPr/>
        </p:nvSpPr>
        <p:spPr bwMode="auto">
          <a:xfrm>
            <a:off x="2001838" y="29114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8" name="Text Box 46"/>
          <p:cNvSpPr txBox="1">
            <a:spLocks noChangeArrowheads="1"/>
          </p:cNvSpPr>
          <p:nvPr/>
        </p:nvSpPr>
        <p:spPr bwMode="auto">
          <a:xfrm>
            <a:off x="4983163" y="29114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9" name="Text Box 47"/>
          <p:cNvSpPr txBox="1">
            <a:spLocks noChangeArrowheads="1"/>
          </p:cNvSpPr>
          <p:nvPr/>
        </p:nvSpPr>
        <p:spPr bwMode="auto">
          <a:xfrm>
            <a:off x="292223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80" name="Text Box 48"/>
          <p:cNvSpPr txBox="1">
            <a:spLocks noChangeArrowheads="1"/>
          </p:cNvSpPr>
          <p:nvPr/>
        </p:nvSpPr>
        <p:spPr bwMode="auto">
          <a:xfrm>
            <a:off x="5915628" y="5669080"/>
            <a:ext cx="56137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OK</a:t>
            </a:r>
          </a:p>
        </p:txBody>
      </p:sp>
      <p:sp>
        <p:nvSpPr>
          <p:cNvPr id="940081" name="Rectangle 49"/>
          <p:cNvSpPr>
            <a:spLocks noChangeArrowheads="1"/>
          </p:cNvSpPr>
          <p:nvPr/>
        </p:nvSpPr>
        <p:spPr bwMode="auto">
          <a:xfrm>
            <a:off x="37417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2" name="Rectangle 50"/>
          <p:cNvSpPr>
            <a:spLocks noChangeArrowheads="1"/>
          </p:cNvSpPr>
          <p:nvPr/>
        </p:nvSpPr>
        <p:spPr bwMode="auto">
          <a:xfrm>
            <a:off x="374173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3" name="Rectangle 51"/>
          <p:cNvSpPr>
            <a:spLocks noChangeArrowheads="1"/>
          </p:cNvSpPr>
          <p:nvPr/>
        </p:nvSpPr>
        <p:spPr bwMode="auto">
          <a:xfrm>
            <a:off x="374173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4" name="Rectangle 52"/>
          <p:cNvSpPr>
            <a:spLocks noChangeArrowheads="1"/>
          </p:cNvSpPr>
          <p:nvPr/>
        </p:nvSpPr>
        <p:spPr bwMode="auto">
          <a:xfrm>
            <a:off x="374173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5" name="Rectangle 53"/>
          <p:cNvSpPr>
            <a:spLocks noChangeArrowheads="1"/>
          </p:cNvSpPr>
          <p:nvPr/>
        </p:nvSpPr>
        <p:spPr bwMode="auto">
          <a:xfrm>
            <a:off x="374173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6" name="Rectangle 54"/>
          <p:cNvSpPr>
            <a:spLocks noChangeArrowheads="1"/>
          </p:cNvSpPr>
          <p:nvPr/>
        </p:nvSpPr>
        <p:spPr bwMode="auto">
          <a:xfrm>
            <a:off x="374173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87" name="Rectangle 55"/>
          <p:cNvSpPr>
            <a:spLocks noChangeArrowheads="1"/>
          </p:cNvSpPr>
          <p:nvPr/>
        </p:nvSpPr>
        <p:spPr bwMode="auto">
          <a:xfrm>
            <a:off x="374173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8" name="Rectangle 56"/>
          <p:cNvSpPr>
            <a:spLocks noChangeArrowheads="1"/>
          </p:cNvSpPr>
          <p:nvPr/>
        </p:nvSpPr>
        <p:spPr bwMode="auto">
          <a:xfrm>
            <a:off x="374173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9" name="Rectangle 57"/>
          <p:cNvSpPr>
            <a:spLocks noChangeArrowheads="1"/>
          </p:cNvSpPr>
          <p:nvPr/>
        </p:nvSpPr>
        <p:spPr bwMode="auto">
          <a:xfrm>
            <a:off x="374173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90" name="Rectangle 58"/>
          <p:cNvSpPr>
            <a:spLocks noChangeArrowheads="1"/>
          </p:cNvSpPr>
          <p:nvPr/>
        </p:nvSpPr>
        <p:spPr bwMode="auto">
          <a:xfrm>
            <a:off x="37417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91" name="Text Box 59"/>
          <p:cNvSpPr txBox="1">
            <a:spLocks noChangeArrowheads="1"/>
          </p:cNvSpPr>
          <p:nvPr/>
        </p:nvSpPr>
        <p:spPr bwMode="auto">
          <a:xfrm>
            <a:off x="386838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0" name="Rectangle 35"/>
          <p:cNvSpPr>
            <a:spLocks noChangeArrowheads="1"/>
          </p:cNvSpPr>
          <p:nvPr/>
        </p:nvSpPr>
        <p:spPr bwMode="auto">
          <a:xfrm>
            <a:off x="6238837" y="3620869"/>
            <a:ext cx="487363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339226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Thread 1 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critical section</a:t>
            </a:r>
          </a:p>
        </p:txBody>
      </p:sp>
      <p:sp>
        <p:nvSpPr>
          <p:cNvPr id="62" name="Rectangle 37"/>
          <p:cNvSpPr>
            <a:spLocks noChangeArrowheads="1"/>
          </p:cNvSpPr>
          <p:nvPr/>
        </p:nvSpPr>
        <p:spPr bwMode="auto">
          <a:xfrm>
            <a:off x="6238837" y="4258806"/>
            <a:ext cx="487363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34200" y="407806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Thread 2 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295992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Motivation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5047" y="1497858"/>
            <a:ext cx="8654032" cy="4739454"/>
          </a:xfrm>
        </p:spPr>
        <p:txBody>
          <a:bodyPr>
            <a:no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CPU Trend: Same speed, but </a:t>
            </a:r>
            <a:r>
              <a:rPr lang="en-US" sz="2000" dirty="0">
                <a:solidFill>
                  <a:srgbClr val="0070C0"/>
                </a:solidFill>
              </a:rPr>
              <a:t>multiple cores 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Goal: Write applications that fully utilize many cores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Option 1: Build apps from </a:t>
            </a:r>
            <a:r>
              <a:rPr lang="en-US" sz="2000" dirty="0">
                <a:solidFill>
                  <a:srgbClr val="0070C0"/>
                </a:solidFill>
              </a:rPr>
              <a:t>many communicating processes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dirty="0"/>
              <a:t>Example: Chrome (process per tab)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dirty="0"/>
              <a:t>Communicate via pipe() or similar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Pros?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dirty="0"/>
              <a:t> Don’t need new abstractions; good for security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Cons?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dirty="0"/>
              <a:t>Cumbersome programming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dirty="0"/>
              <a:t>High communication overheads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dirty="0"/>
              <a:t>Expensive context switching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06897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Concurrent Execution (cont)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776" y="1276350"/>
            <a:ext cx="7896225" cy="857250"/>
          </a:xfrm>
        </p:spPr>
        <p:txBody>
          <a:bodyPr/>
          <a:lstStyle/>
          <a:p>
            <a:r>
              <a:rPr lang="en-US" dirty="0"/>
              <a:t>Incorrect ordering: two threads increment the counter, but the result is 1 instead of 2</a:t>
            </a:r>
          </a:p>
        </p:txBody>
      </p:sp>
      <p:sp>
        <p:nvSpPr>
          <p:cNvPr id="942084" name="Rectangle 4"/>
          <p:cNvSpPr>
            <a:spLocks noChangeArrowheads="1"/>
          </p:cNvSpPr>
          <p:nvPr/>
        </p:nvSpPr>
        <p:spPr bwMode="auto">
          <a:xfrm>
            <a:off x="1798534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5" name="Rectangle 5"/>
          <p:cNvSpPr>
            <a:spLocks noChangeArrowheads="1"/>
          </p:cNvSpPr>
          <p:nvPr/>
        </p:nvSpPr>
        <p:spPr bwMode="auto">
          <a:xfrm>
            <a:off x="1798534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6" name="Rectangle 6"/>
          <p:cNvSpPr>
            <a:spLocks noChangeArrowheads="1"/>
          </p:cNvSpPr>
          <p:nvPr/>
        </p:nvSpPr>
        <p:spPr bwMode="auto">
          <a:xfrm>
            <a:off x="1798534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7" name="Rectangle 7"/>
          <p:cNvSpPr>
            <a:spLocks noChangeArrowheads="1"/>
          </p:cNvSpPr>
          <p:nvPr/>
        </p:nvSpPr>
        <p:spPr bwMode="auto">
          <a:xfrm>
            <a:off x="1798534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8" name="Rectangle 8"/>
          <p:cNvSpPr>
            <a:spLocks noChangeArrowheads="1"/>
          </p:cNvSpPr>
          <p:nvPr/>
        </p:nvSpPr>
        <p:spPr bwMode="auto">
          <a:xfrm>
            <a:off x="1798534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9" name="Rectangle 9"/>
          <p:cNvSpPr>
            <a:spLocks noChangeArrowheads="1"/>
          </p:cNvSpPr>
          <p:nvPr/>
        </p:nvSpPr>
        <p:spPr bwMode="auto">
          <a:xfrm>
            <a:off x="1798534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0" name="Rectangle 10"/>
          <p:cNvSpPr>
            <a:spLocks noChangeArrowheads="1"/>
          </p:cNvSpPr>
          <p:nvPr/>
        </p:nvSpPr>
        <p:spPr bwMode="auto">
          <a:xfrm>
            <a:off x="1798534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1" name="Rectangle 11"/>
          <p:cNvSpPr>
            <a:spLocks noChangeArrowheads="1"/>
          </p:cNvSpPr>
          <p:nvPr/>
        </p:nvSpPr>
        <p:spPr bwMode="auto">
          <a:xfrm>
            <a:off x="1798534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2" name="Rectangle 12"/>
          <p:cNvSpPr>
            <a:spLocks noChangeArrowheads="1"/>
          </p:cNvSpPr>
          <p:nvPr/>
        </p:nvSpPr>
        <p:spPr bwMode="auto">
          <a:xfrm>
            <a:off x="1798534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3" name="Rectangle 13"/>
          <p:cNvSpPr>
            <a:spLocks noChangeArrowheads="1"/>
          </p:cNvSpPr>
          <p:nvPr/>
        </p:nvSpPr>
        <p:spPr bwMode="auto">
          <a:xfrm>
            <a:off x="1798534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4" name="Rectangle 14"/>
          <p:cNvSpPr>
            <a:spLocks noChangeArrowheads="1"/>
          </p:cNvSpPr>
          <p:nvPr/>
        </p:nvSpPr>
        <p:spPr bwMode="auto">
          <a:xfrm>
            <a:off x="82380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5" name="Rectangle 15"/>
          <p:cNvSpPr>
            <a:spLocks noChangeArrowheads="1"/>
          </p:cNvSpPr>
          <p:nvPr/>
        </p:nvSpPr>
        <p:spPr bwMode="auto">
          <a:xfrm>
            <a:off x="82380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6" name="Rectangle 16"/>
          <p:cNvSpPr>
            <a:spLocks noChangeArrowheads="1"/>
          </p:cNvSpPr>
          <p:nvPr/>
        </p:nvSpPr>
        <p:spPr bwMode="auto">
          <a:xfrm>
            <a:off x="82380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7" name="Rectangle 17"/>
          <p:cNvSpPr>
            <a:spLocks noChangeArrowheads="1"/>
          </p:cNvSpPr>
          <p:nvPr/>
        </p:nvSpPr>
        <p:spPr bwMode="auto">
          <a:xfrm>
            <a:off x="82380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098" name="Rectangle 18"/>
          <p:cNvSpPr>
            <a:spLocks noChangeArrowheads="1"/>
          </p:cNvSpPr>
          <p:nvPr/>
        </p:nvSpPr>
        <p:spPr bwMode="auto">
          <a:xfrm>
            <a:off x="82380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099" name="Rectangle 19"/>
          <p:cNvSpPr>
            <a:spLocks noChangeArrowheads="1"/>
          </p:cNvSpPr>
          <p:nvPr/>
        </p:nvSpPr>
        <p:spPr bwMode="auto">
          <a:xfrm>
            <a:off x="82380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0" name="Rectangle 20"/>
          <p:cNvSpPr>
            <a:spLocks noChangeArrowheads="1"/>
          </p:cNvSpPr>
          <p:nvPr/>
        </p:nvSpPr>
        <p:spPr bwMode="auto">
          <a:xfrm>
            <a:off x="82380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1" name="Rectangle 21"/>
          <p:cNvSpPr>
            <a:spLocks noChangeArrowheads="1"/>
          </p:cNvSpPr>
          <p:nvPr/>
        </p:nvSpPr>
        <p:spPr bwMode="auto">
          <a:xfrm>
            <a:off x="82380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2" name="Rectangle 22"/>
          <p:cNvSpPr>
            <a:spLocks noChangeArrowheads="1"/>
          </p:cNvSpPr>
          <p:nvPr/>
        </p:nvSpPr>
        <p:spPr bwMode="auto">
          <a:xfrm>
            <a:off x="82380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3" name="Rectangle 23"/>
          <p:cNvSpPr>
            <a:spLocks noChangeArrowheads="1"/>
          </p:cNvSpPr>
          <p:nvPr/>
        </p:nvSpPr>
        <p:spPr bwMode="auto">
          <a:xfrm>
            <a:off x="82380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4" name="Rectangle 24"/>
          <p:cNvSpPr>
            <a:spLocks noChangeArrowheads="1"/>
          </p:cNvSpPr>
          <p:nvPr/>
        </p:nvSpPr>
        <p:spPr bwMode="auto">
          <a:xfrm>
            <a:off x="277325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5" name="Rectangle 25"/>
          <p:cNvSpPr>
            <a:spLocks noChangeArrowheads="1"/>
          </p:cNvSpPr>
          <p:nvPr/>
        </p:nvSpPr>
        <p:spPr bwMode="auto">
          <a:xfrm>
            <a:off x="277325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06" name="Rectangle 26"/>
          <p:cNvSpPr>
            <a:spLocks noChangeArrowheads="1"/>
          </p:cNvSpPr>
          <p:nvPr/>
        </p:nvSpPr>
        <p:spPr bwMode="auto">
          <a:xfrm>
            <a:off x="277325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7" name="Rectangle 27"/>
          <p:cNvSpPr>
            <a:spLocks noChangeArrowheads="1"/>
          </p:cNvSpPr>
          <p:nvPr/>
        </p:nvSpPr>
        <p:spPr bwMode="auto">
          <a:xfrm>
            <a:off x="277325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8" name="Rectangle 28"/>
          <p:cNvSpPr>
            <a:spLocks noChangeArrowheads="1"/>
          </p:cNvSpPr>
          <p:nvPr/>
        </p:nvSpPr>
        <p:spPr bwMode="auto">
          <a:xfrm>
            <a:off x="277325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9" name="Rectangle 29"/>
          <p:cNvSpPr>
            <a:spLocks noChangeArrowheads="1"/>
          </p:cNvSpPr>
          <p:nvPr/>
        </p:nvSpPr>
        <p:spPr bwMode="auto">
          <a:xfrm>
            <a:off x="277325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10" name="Rectangle 30"/>
          <p:cNvSpPr>
            <a:spLocks noChangeArrowheads="1"/>
          </p:cNvSpPr>
          <p:nvPr/>
        </p:nvSpPr>
        <p:spPr bwMode="auto">
          <a:xfrm>
            <a:off x="277325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11" name="Rectangle 31"/>
          <p:cNvSpPr>
            <a:spLocks noChangeArrowheads="1"/>
          </p:cNvSpPr>
          <p:nvPr/>
        </p:nvSpPr>
        <p:spPr bwMode="auto">
          <a:xfrm>
            <a:off x="277325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2" name="Rectangle 32"/>
          <p:cNvSpPr>
            <a:spLocks noChangeArrowheads="1"/>
          </p:cNvSpPr>
          <p:nvPr/>
        </p:nvSpPr>
        <p:spPr bwMode="auto">
          <a:xfrm>
            <a:off x="277325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3" name="Rectangle 33"/>
          <p:cNvSpPr>
            <a:spLocks noChangeArrowheads="1"/>
          </p:cNvSpPr>
          <p:nvPr/>
        </p:nvSpPr>
        <p:spPr bwMode="auto">
          <a:xfrm>
            <a:off x="277325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4" name="Rectangle 34"/>
          <p:cNvSpPr>
            <a:spLocks noChangeArrowheads="1"/>
          </p:cNvSpPr>
          <p:nvPr/>
        </p:nvSpPr>
        <p:spPr bwMode="auto">
          <a:xfrm>
            <a:off x="4662384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5" name="Rectangle 35"/>
          <p:cNvSpPr>
            <a:spLocks noChangeArrowheads="1"/>
          </p:cNvSpPr>
          <p:nvPr/>
        </p:nvSpPr>
        <p:spPr bwMode="auto">
          <a:xfrm>
            <a:off x="4662384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6" name="Rectangle 36"/>
          <p:cNvSpPr>
            <a:spLocks noChangeArrowheads="1"/>
          </p:cNvSpPr>
          <p:nvPr/>
        </p:nvSpPr>
        <p:spPr bwMode="auto">
          <a:xfrm>
            <a:off x="4662384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7" name="Rectangle 37"/>
          <p:cNvSpPr>
            <a:spLocks noChangeArrowheads="1"/>
          </p:cNvSpPr>
          <p:nvPr/>
        </p:nvSpPr>
        <p:spPr bwMode="auto">
          <a:xfrm>
            <a:off x="4662384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8" name="Rectangle 38"/>
          <p:cNvSpPr>
            <a:spLocks noChangeArrowheads="1"/>
          </p:cNvSpPr>
          <p:nvPr/>
        </p:nvSpPr>
        <p:spPr bwMode="auto">
          <a:xfrm>
            <a:off x="4662384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9" name="Rectangle 39"/>
          <p:cNvSpPr>
            <a:spLocks noChangeArrowheads="1"/>
          </p:cNvSpPr>
          <p:nvPr/>
        </p:nvSpPr>
        <p:spPr bwMode="auto">
          <a:xfrm>
            <a:off x="4662384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0" name="Rectangle 40"/>
          <p:cNvSpPr>
            <a:spLocks noChangeArrowheads="1"/>
          </p:cNvSpPr>
          <p:nvPr/>
        </p:nvSpPr>
        <p:spPr bwMode="auto">
          <a:xfrm>
            <a:off x="4662384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1" name="Rectangle 41"/>
          <p:cNvSpPr>
            <a:spLocks noChangeArrowheads="1"/>
          </p:cNvSpPr>
          <p:nvPr/>
        </p:nvSpPr>
        <p:spPr bwMode="auto">
          <a:xfrm>
            <a:off x="4662384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2" name="Rectangle 42"/>
          <p:cNvSpPr>
            <a:spLocks noChangeArrowheads="1"/>
          </p:cNvSpPr>
          <p:nvPr/>
        </p:nvSpPr>
        <p:spPr bwMode="auto">
          <a:xfrm>
            <a:off x="4662384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3" name="Rectangle 43"/>
          <p:cNvSpPr>
            <a:spLocks noChangeArrowheads="1"/>
          </p:cNvSpPr>
          <p:nvPr/>
        </p:nvSpPr>
        <p:spPr bwMode="auto">
          <a:xfrm>
            <a:off x="4662384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4" name="Text Box 44"/>
          <p:cNvSpPr txBox="1">
            <a:spLocks noChangeArrowheads="1"/>
          </p:cNvSpPr>
          <p:nvPr/>
        </p:nvSpPr>
        <p:spPr bwMode="auto">
          <a:xfrm>
            <a:off x="814676" y="2281793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2125" name="Text Box 45"/>
          <p:cNvSpPr txBox="1">
            <a:spLocks noChangeArrowheads="1"/>
          </p:cNvSpPr>
          <p:nvPr/>
        </p:nvSpPr>
        <p:spPr bwMode="auto">
          <a:xfrm>
            <a:off x="1978313" y="2297668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6" name="Text Box 46"/>
          <p:cNvSpPr txBox="1">
            <a:spLocks noChangeArrowheads="1"/>
          </p:cNvSpPr>
          <p:nvPr/>
        </p:nvSpPr>
        <p:spPr bwMode="auto">
          <a:xfrm>
            <a:off x="4927888" y="2297668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7" name="Text Box 47"/>
          <p:cNvSpPr txBox="1">
            <a:spLocks noChangeArrowheads="1"/>
          </p:cNvSpPr>
          <p:nvPr/>
        </p:nvSpPr>
        <p:spPr bwMode="auto">
          <a:xfrm>
            <a:off x="2898709" y="2297668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8" name="Rectangle 48"/>
          <p:cNvSpPr>
            <a:spLocks noChangeArrowheads="1"/>
          </p:cNvSpPr>
          <p:nvPr/>
        </p:nvSpPr>
        <p:spPr bwMode="auto">
          <a:xfrm>
            <a:off x="373210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29" name="Rectangle 49"/>
          <p:cNvSpPr>
            <a:spLocks noChangeArrowheads="1"/>
          </p:cNvSpPr>
          <p:nvPr/>
        </p:nvSpPr>
        <p:spPr bwMode="auto">
          <a:xfrm>
            <a:off x="373210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0" name="Rectangle 50"/>
          <p:cNvSpPr>
            <a:spLocks noChangeArrowheads="1"/>
          </p:cNvSpPr>
          <p:nvPr/>
        </p:nvSpPr>
        <p:spPr bwMode="auto">
          <a:xfrm>
            <a:off x="373210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1" name="Rectangle 51"/>
          <p:cNvSpPr>
            <a:spLocks noChangeArrowheads="1"/>
          </p:cNvSpPr>
          <p:nvPr/>
        </p:nvSpPr>
        <p:spPr bwMode="auto">
          <a:xfrm>
            <a:off x="373210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2" name="Rectangle 52"/>
          <p:cNvSpPr>
            <a:spLocks noChangeArrowheads="1"/>
          </p:cNvSpPr>
          <p:nvPr/>
        </p:nvSpPr>
        <p:spPr bwMode="auto">
          <a:xfrm>
            <a:off x="373210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33" name="Rectangle 53"/>
          <p:cNvSpPr>
            <a:spLocks noChangeArrowheads="1"/>
          </p:cNvSpPr>
          <p:nvPr/>
        </p:nvSpPr>
        <p:spPr bwMode="auto">
          <a:xfrm>
            <a:off x="373210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4" name="Rectangle 54"/>
          <p:cNvSpPr>
            <a:spLocks noChangeArrowheads="1"/>
          </p:cNvSpPr>
          <p:nvPr/>
        </p:nvSpPr>
        <p:spPr bwMode="auto">
          <a:xfrm>
            <a:off x="373210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5" name="Rectangle 55"/>
          <p:cNvSpPr>
            <a:spLocks noChangeArrowheads="1"/>
          </p:cNvSpPr>
          <p:nvPr/>
        </p:nvSpPr>
        <p:spPr bwMode="auto">
          <a:xfrm>
            <a:off x="373210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6" name="Rectangle 56"/>
          <p:cNvSpPr>
            <a:spLocks noChangeArrowheads="1"/>
          </p:cNvSpPr>
          <p:nvPr/>
        </p:nvSpPr>
        <p:spPr bwMode="auto">
          <a:xfrm>
            <a:off x="373210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7" name="Rectangle 57"/>
          <p:cNvSpPr>
            <a:spLocks noChangeArrowheads="1"/>
          </p:cNvSpPr>
          <p:nvPr/>
        </p:nvSpPr>
        <p:spPr bwMode="auto">
          <a:xfrm>
            <a:off x="373210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8" name="Text Box 58"/>
          <p:cNvSpPr txBox="1">
            <a:spLocks noChangeArrowheads="1"/>
          </p:cNvSpPr>
          <p:nvPr/>
        </p:nvSpPr>
        <p:spPr bwMode="auto">
          <a:xfrm>
            <a:off x="3857559" y="2297668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39" name="Text Box 59"/>
          <p:cNvSpPr txBox="1">
            <a:spLocks noChangeArrowheads="1"/>
          </p:cNvSpPr>
          <p:nvPr/>
        </p:nvSpPr>
        <p:spPr bwMode="auto">
          <a:xfrm>
            <a:off x="5791200" y="4953000"/>
            <a:ext cx="93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</a:t>
            </a:r>
          </a:p>
        </p:txBody>
      </p:sp>
    </p:spTree>
    <p:extLst>
      <p:ext uri="{BB962C8B-B14F-4D97-AF65-F5344CB8AC3E}">
        <p14:creationId xmlns:p14="http://schemas.microsoft.com/office/powerpoint/2010/main" val="96394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Execution (cont)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651" y="1258182"/>
            <a:ext cx="7896225" cy="4972050"/>
          </a:xfrm>
        </p:spPr>
        <p:txBody>
          <a:bodyPr/>
          <a:lstStyle/>
          <a:p>
            <a:r>
              <a:rPr lang="en-US" dirty="0"/>
              <a:t>How about this ordering?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>
              <a:buNone/>
            </a:pPr>
            <a:endParaRPr lang="en-US" dirty="0"/>
          </a:p>
          <a:p>
            <a:pPr marL="344488" indent="-344488" algn="ctr">
              <a:buNone/>
            </a:pPr>
            <a:endParaRPr lang="en-US" dirty="0"/>
          </a:p>
          <a:p>
            <a:r>
              <a:rPr lang="en-US" dirty="0"/>
              <a:t>We can analyze the behavior using a </a:t>
            </a:r>
            <a:r>
              <a:rPr lang="en-US" i="1" dirty="0">
                <a:solidFill>
                  <a:srgbClr val="0070C0"/>
                </a:solidFill>
              </a:rPr>
              <a:t>progress graph</a:t>
            </a:r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1814806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3" name="Rectangle 5"/>
          <p:cNvSpPr>
            <a:spLocks noChangeArrowheads="1"/>
          </p:cNvSpPr>
          <p:nvPr/>
        </p:nvSpPr>
        <p:spPr bwMode="auto">
          <a:xfrm>
            <a:off x="1814806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4" name="Rectangle 6"/>
          <p:cNvSpPr>
            <a:spLocks noChangeArrowheads="1"/>
          </p:cNvSpPr>
          <p:nvPr/>
        </p:nvSpPr>
        <p:spPr bwMode="auto">
          <a:xfrm>
            <a:off x="1814806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5" name="Rectangle 7"/>
          <p:cNvSpPr>
            <a:spLocks noChangeArrowheads="1"/>
          </p:cNvSpPr>
          <p:nvPr/>
        </p:nvSpPr>
        <p:spPr bwMode="auto">
          <a:xfrm>
            <a:off x="1814806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6" name="Rectangle 8"/>
          <p:cNvSpPr>
            <a:spLocks noChangeArrowheads="1"/>
          </p:cNvSpPr>
          <p:nvPr/>
        </p:nvSpPr>
        <p:spPr bwMode="auto">
          <a:xfrm>
            <a:off x="1814806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7" name="Rectangle 9"/>
          <p:cNvSpPr>
            <a:spLocks noChangeArrowheads="1"/>
          </p:cNvSpPr>
          <p:nvPr/>
        </p:nvSpPr>
        <p:spPr bwMode="auto">
          <a:xfrm>
            <a:off x="1814806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8" name="Rectangle 10"/>
          <p:cNvSpPr>
            <a:spLocks noChangeArrowheads="1"/>
          </p:cNvSpPr>
          <p:nvPr/>
        </p:nvSpPr>
        <p:spPr bwMode="auto">
          <a:xfrm>
            <a:off x="1814806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9" name="Rectangle 11"/>
          <p:cNvSpPr>
            <a:spLocks noChangeArrowheads="1"/>
          </p:cNvSpPr>
          <p:nvPr/>
        </p:nvSpPr>
        <p:spPr bwMode="auto">
          <a:xfrm>
            <a:off x="1814806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0" name="Rectangle 12"/>
          <p:cNvSpPr>
            <a:spLocks noChangeArrowheads="1"/>
          </p:cNvSpPr>
          <p:nvPr/>
        </p:nvSpPr>
        <p:spPr bwMode="auto">
          <a:xfrm>
            <a:off x="1814806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1" name="Rectangle 13"/>
          <p:cNvSpPr>
            <a:spLocks noChangeArrowheads="1"/>
          </p:cNvSpPr>
          <p:nvPr/>
        </p:nvSpPr>
        <p:spPr bwMode="auto">
          <a:xfrm>
            <a:off x="1814806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2" name="Rectangle 14"/>
          <p:cNvSpPr>
            <a:spLocks noChangeArrowheads="1"/>
          </p:cNvSpPr>
          <p:nvPr/>
        </p:nvSpPr>
        <p:spPr bwMode="auto">
          <a:xfrm>
            <a:off x="84008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3" name="Rectangle 15"/>
          <p:cNvSpPr>
            <a:spLocks noChangeArrowheads="1"/>
          </p:cNvSpPr>
          <p:nvPr/>
        </p:nvSpPr>
        <p:spPr bwMode="auto">
          <a:xfrm>
            <a:off x="84008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4" name="Rectangle 16"/>
          <p:cNvSpPr>
            <a:spLocks noChangeArrowheads="1"/>
          </p:cNvSpPr>
          <p:nvPr/>
        </p:nvSpPr>
        <p:spPr bwMode="auto">
          <a:xfrm>
            <a:off x="84008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5" name="Rectangle 17"/>
          <p:cNvSpPr>
            <a:spLocks noChangeArrowheads="1"/>
          </p:cNvSpPr>
          <p:nvPr/>
        </p:nvSpPr>
        <p:spPr bwMode="auto">
          <a:xfrm>
            <a:off x="84008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6" name="Rectangle 18"/>
          <p:cNvSpPr>
            <a:spLocks noChangeArrowheads="1"/>
          </p:cNvSpPr>
          <p:nvPr/>
        </p:nvSpPr>
        <p:spPr bwMode="auto">
          <a:xfrm>
            <a:off x="84008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7" name="Rectangle 19"/>
          <p:cNvSpPr>
            <a:spLocks noChangeArrowheads="1"/>
          </p:cNvSpPr>
          <p:nvPr/>
        </p:nvSpPr>
        <p:spPr bwMode="auto">
          <a:xfrm>
            <a:off x="84008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8" name="Rectangle 20"/>
          <p:cNvSpPr>
            <a:spLocks noChangeArrowheads="1"/>
          </p:cNvSpPr>
          <p:nvPr/>
        </p:nvSpPr>
        <p:spPr bwMode="auto">
          <a:xfrm>
            <a:off x="84008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9" name="Rectangle 21"/>
          <p:cNvSpPr>
            <a:spLocks noChangeArrowheads="1"/>
          </p:cNvSpPr>
          <p:nvPr/>
        </p:nvSpPr>
        <p:spPr bwMode="auto">
          <a:xfrm>
            <a:off x="84008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50" name="Rectangle 22"/>
          <p:cNvSpPr>
            <a:spLocks noChangeArrowheads="1"/>
          </p:cNvSpPr>
          <p:nvPr/>
        </p:nvSpPr>
        <p:spPr bwMode="auto">
          <a:xfrm>
            <a:off x="84008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51" name="Rectangle 23"/>
          <p:cNvSpPr>
            <a:spLocks noChangeArrowheads="1"/>
          </p:cNvSpPr>
          <p:nvPr/>
        </p:nvSpPr>
        <p:spPr bwMode="auto">
          <a:xfrm>
            <a:off x="84008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52" name="Rectangle 24"/>
          <p:cNvSpPr>
            <a:spLocks noChangeArrowheads="1"/>
          </p:cNvSpPr>
          <p:nvPr/>
        </p:nvSpPr>
        <p:spPr bwMode="auto">
          <a:xfrm>
            <a:off x="278953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3" name="Rectangle 25"/>
          <p:cNvSpPr>
            <a:spLocks noChangeArrowheads="1"/>
          </p:cNvSpPr>
          <p:nvPr/>
        </p:nvSpPr>
        <p:spPr bwMode="auto">
          <a:xfrm>
            <a:off x="278953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4" name="Rectangle 26"/>
          <p:cNvSpPr>
            <a:spLocks noChangeArrowheads="1"/>
          </p:cNvSpPr>
          <p:nvPr/>
        </p:nvSpPr>
        <p:spPr bwMode="auto">
          <a:xfrm>
            <a:off x="278953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5" name="Rectangle 27"/>
          <p:cNvSpPr>
            <a:spLocks noChangeArrowheads="1"/>
          </p:cNvSpPr>
          <p:nvPr/>
        </p:nvSpPr>
        <p:spPr bwMode="auto">
          <a:xfrm>
            <a:off x="278953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6" name="Rectangle 28"/>
          <p:cNvSpPr>
            <a:spLocks noChangeArrowheads="1"/>
          </p:cNvSpPr>
          <p:nvPr/>
        </p:nvSpPr>
        <p:spPr bwMode="auto">
          <a:xfrm>
            <a:off x="278953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7" name="Rectangle 29"/>
          <p:cNvSpPr>
            <a:spLocks noChangeArrowheads="1"/>
          </p:cNvSpPr>
          <p:nvPr/>
        </p:nvSpPr>
        <p:spPr bwMode="auto">
          <a:xfrm>
            <a:off x="278953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8" name="Rectangle 30"/>
          <p:cNvSpPr>
            <a:spLocks noChangeArrowheads="1"/>
          </p:cNvSpPr>
          <p:nvPr/>
        </p:nvSpPr>
        <p:spPr bwMode="auto">
          <a:xfrm>
            <a:off x="278953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9" name="Rectangle 31"/>
          <p:cNvSpPr>
            <a:spLocks noChangeArrowheads="1"/>
          </p:cNvSpPr>
          <p:nvPr/>
        </p:nvSpPr>
        <p:spPr bwMode="auto">
          <a:xfrm>
            <a:off x="278953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0" name="Rectangle 32"/>
          <p:cNvSpPr>
            <a:spLocks noChangeArrowheads="1"/>
          </p:cNvSpPr>
          <p:nvPr/>
        </p:nvSpPr>
        <p:spPr bwMode="auto">
          <a:xfrm>
            <a:off x="278953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1" name="Rectangle 33"/>
          <p:cNvSpPr>
            <a:spLocks noChangeArrowheads="1"/>
          </p:cNvSpPr>
          <p:nvPr/>
        </p:nvSpPr>
        <p:spPr bwMode="auto">
          <a:xfrm>
            <a:off x="278953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2" name="Rectangle 34"/>
          <p:cNvSpPr>
            <a:spLocks noChangeArrowheads="1"/>
          </p:cNvSpPr>
          <p:nvPr/>
        </p:nvSpPr>
        <p:spPr bwMode="auto">
          <a:xfrm>
            <a:off x="4678656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3" name="Rectangle 35"/>
          <p:cNvSpPr>
            <a:spLocks noChangeArrowheads="1"/>
          </p:cNvSpPr>
          <p:nvPr/>
        </p:nvSpPr>
        <p:spPr bwMode="auto">
          <a:xfrm>
            <a:off x="4678656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4" name="Rectangle 36"/>
          <p:cNvSpPr>
            <a:spLocks noChangeArrowheads="1"/>
          </p:cNvSpPr>
          <p:nvPr/>
        </p:nvSpPr>
        <p:spPr bwMode="auto">
          <a:xfrm>
            <a:off x="4678656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5" name="Rectangle 37"/>
          <p:cNvSpPr>
            <a:spLocks noChangeArrowheads="1"/>
          </p:cNvSpPr>
          <p:nvPr/>
        </p:nvSpPr>
        <p:spPr bwMode="auto">
          <a:xfrm>
            <a:off x="4678656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6" name="Rectangle 38"/>
          <p:cNvSpPr>
            <a:spLocks noChangeArrowheads="1"/>
          </p:cNvSpPr>
          <p:nvPr/>
        </p:nvSpPr>
        <p:spPr bwMode="auto">
          <a:xfrm>
            <a:off x="4678656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7" name="Rectangle 39"/>
          <p:cNvSpPr>
            <a:spLocks noChangeArrowheads="1"/>
          </p:cNvSpPr>
          <p:nvPr/>
        </p:nvSpPr>
        <p:spPr bwMode="auto">
          <a:xfrm>
            <a:off x="4678656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8" name="Rectangle 40"/>
          <p:cNvSpPr>
            <a:spLocks noChangeArrowheads="1"/>
          </p:cNvSpPr>
          <p:nvPr/>
        </p:nvSpPr>
        <p:spPr bwMode="auto">
          <a:xfrm>
            <a:off x="4678656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9" name="Rectangle 41"/>
          <p:cNvSpPr>
            <a:spLocks noChangeArrowheads="1"/>
          </p:cNvSpPr>
          <p:nvPr/>
        </p:nvSpPr>
        <p:spPr bwMode="auto">
          <a:xfrm>
            <a:off x="4678656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0" name="Rectangle 42"/>
          <p:cNvSpPr>
            <a:spLocks noChangeArrowheads="1"/>
          </p:cNvSpPr>
          <p:nvPr/>
        </p:nvSpPr>
        <p:spPr bwMode="auto">
          <a:xfrm>
            <a:off x="4678656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1" name="Rectangle 43"/>
          <p:cNvSpPr>
            <a:spLocks noChangeArrowheads="1"/>
          </p:cNvSpPr>
          <p:nvPr/>
        </p:nvSpPr>
        <p:spPr bwMode="auto">
          <a:xfrm>
            <a:off x="4678656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2" name="Text Box 44"/>
          <p:cNvSpPr txBox="1">
            <a:spLocks noChangeArrowheads="1"/>
          </p:cNvSpPr>
          <p:nvPr/>
        </p:nvSpPr>
        <p:spPr bwMode="auto">
          <a:xfrm>
            <a:off x="832144" y="18288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4173" name="Text Box 45"/>
          <p:cNvSpPr txBox="1">
            <a:spLocks noChangeArrowheads="1"/>
          </p:cNvSpPr>
          <p:nvPr/>
        </p:nvSpPr>
        <p:spPr bwMode="auto">
          <a:xfrm>
            <a:off x="1995781" y="18446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4" name="Text Box 46"/>
          <p:cNvSpPr txBox="1">
            <a:spLocks noChangeArrowheads="1"/>
          </p:cNvSpPr>
          <p:nvPr/>
        </p:nvSpPr>
        <p:spPr bwMode="auto">
          <a:xfrm>
            <a:off x="4945356" y="18446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5" name="Text Box 47"/>
          <p:cNvSpPr txBox="1">
            <a:spLocks noChangeArrowheads="1"/>
          </p:cNvSpPr>
          <p:nvPr/>
        </p:nvSpPr>
        <p:spPr bwMode="auto">
          <a:xfrm>
            <a:off x="2916177" y="18446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6" name="Rectangle 48"/>
          <p:cNvSpPr>
            <a:spLocks noChangeArrowheads="1"/>
          </p:cNvSpPr>
          <p:nvPr/>
        </p:nvSpPr>
        <p:spPr bwMode="auto">
          <a:xfrm>
            <a:off x="374838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7" name="Rectangle 49"/>
          <p:cNvSpPr>
            <a:spLocks noChangeArrowheads="1"/>
          </p:cNvSpPr>
          <p:nvPr/>
        </p:nvSpPr>
        <p:spPr bwMode="auto">
          <a:xfrm>
            <a:off x="374838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8" name="Rectangle 50"/>
          <p:cNvSpPr>
            <a:spLocks noChangeArrowheads="1"/>
          </p:cNvSpPr>
          <p:nvPr/>
        </p:nvSpPr>
        <p:spPr bwMode="auto">
          <a:xfrm>
            <a:off x="374838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9" name="Rectangle 51"/>
          <p:cNvSpPr>
            <a:spLocks noChangeArrowheads="1"/>
          </p:cNvSpPr>
          <p:nvPr/>
        </p:nvSpPr>
        <p:spPr bwMode="auto">
          <a:xfrm>
            <a:off x="374838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0" name="Rectangle 52"/>
          <p:cNvSpPr>
            <a:spLocks noChangeArrowheads="1"/>
          </p:cNvSpPr>
          <p:nvPr/>
        </p:nvSpPr>
        <p:spPr bwMode="auto">
          <a:xfrm>
            <a:off x="374838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1" name="Rectangle 53"/>
          <p:cNvSpPr>
            <a:spLocks noChangeArrowheads="1"/>
          </p:cNvSpPr>
          <p:nvPr/>
        </p:nvSpPr>
        <p:spPr bwMode="auto">
          <a:xfrm>
            <a:off x="374838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2" name="Rectangle 54"/>
          <p:cNvSpPr>
            <a:spLocks noChangeArrowheads="1"/>
          </p:cNvSpPr>
          <p:nvPr/>
        </p:nvSpPr>
        <p:spPr bwMode="auto">
          <a:xfrm>
            <a:off x="374838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3" name="Rectangle 55"/>
          <p:cNvSpPr>
            <a:spLocks noChangeArrowheads="1"/>
          </p:cNvSpPr>
          <p:nvPr/>
        </p:nvSpPr>
        <p:spPr bwMode="auto">
          <a:xfrm>
            <a:off x="374838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4" name="Rectangle 56"/>
          <p:cNvSpPr>
            <a:spLocks noChangeArrowheads="1"/>
          </p:cNvSpPr>
          <p:nvPr/>
        </p:nvSpPr>
        <p:spPr bwMode="auto">
          <a:xfrm>
            <a:off x="374838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5" name="Rectangle 57"/>
          <p:cNvSpPr>
            <a:spLocks noChangeArrowheads="1"/>
          </p:cNvSpPr>
          <p:nvPr/>
        </p:nvSpPr>
        <p:spPr bwMode="auto">
          <a:xfrm>
            <a:off x="374838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6" name="Text Box 58"/>
          <p:cNvSpPr txBox="1">
            <a:spLocks noChangeArrowheads="1"/>
          </p:cNvSpPr>
          <p:nvPr/>
        </p:nvSpPr>
        <p:spPr bwMode="auto">
          <a:xfrm>
            <a:off x="3875027" y="18446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24200" y="24225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32340" y="21725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114800" y="296563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16370" y="32393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17940" y="34895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32340" y="349903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24200" y="375124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124200" y="403243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32340" y="40207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29200" y="45347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9" name="Text Box 59"/>
          <p:cNvSpPr txBox="1">
            <a:spLocks noChangeArrowheads="1"/>
          </p:cNvSpPr>
          <p:nvPr/>
        </p:nvSpPr>
        <p:spPr bwMode="auto">
          <a:xfrm>
            <a:off x="5791200" y="4419600"/>
            <a:ext cx="93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43061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9242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201333" y="2151591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1" name="Oval 100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Graphs</a:t>
            </a:r>
          </a:p>
        </p:txBody>
      </p:sp>
      <p:sp>
        <p:nvSpPr>
          <p:cNvPr id="946179" name="Text Box 3"/>
          <p:cNvSpPr txBox="1">
            <a:spLocks noChangeArrowheads="1"/>
          </p:cNvSpPr>
          <p:nvPr/>
        </p:nvSpPr>
        <p:spPr bwMode="auto">
          <a:xfrm>
            <a:off x="5930900" y="1371600"/>
            <a:ext cx="2663037" cy="48013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0070C0"/>
                </a:solidFill>
                <a:latin typeface="Calibri" pitchFamily="34" charset="0"/>
              </a:rPr>
              <a:t>progress graph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depicts</a:t>
            </a:r>
          </a:p>
          <a:p>
            <a:r>
              <a:rPr lang="en-US" sz="1800" dirty="0">
                <a:latin typeface="Calibri" pitchFamily="34" charset="0"/>
              </a:rPr>
              <a:t>the discrete </a:t>
            </a:r>
            <a:r>
              <a:rPr lang="en-US" sz="1800" i="1" dirty="0">
                <a:solidFill>
                  <a:srgbClr val="0070C0"/>
                </a:solidFill>
                <a:latin typeface="Calibri" pitchFamily="34" charset="0"/>
              </a:rPr>
              <a:t>execution </a:t>
            </a:r>
          </a:p>
          <a:p>
            <a:r>
              <a:rPr lang="en-US" sz="1800" i="1" dirty="0">
                <a:solidFill>
                  <a:srgbClr val="0070C0"/>
                </a:solidFill>
                <a:latin typeface="Calibri" pitchFamily="34" charset="0"/>
              </a:rPr>
              <a:t>state space</a:t>
            </a:r>
            <a:r>
              <a:rPr lang="en-US" sz="1800" dirty="0">
                <a:latin typeface="Calibri" pitchFamily="34" charset="0"/>
              </a:rPr>
              <a:t> of concurrent</a:t>
            </a:r>
          </a:p>
          <a:p>
            <a:r>
              <a:rPr lang="en-US" sz="1800" dirty="0">
                <a:latin typeface="Calibri" pitchFamily="34" charset="0"/>
              </a:rPr>
              <a:t>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Each axis corresponds to</a:t>
            </a:r>
          </a:p>
          <a:p>
            <a:r>
              <a:rPr lang="en-US" sz="1800" dirty="0">
                <a:latin typeface="Calibri" pitchFamily="34" charset="0"/>
              </a:rPr>
              <a:t>the sequential order of</a:t>
            </a:r>
          </a:p>
          <a:p>
            <a:r>
              <a:rPr lang="en-US" sz="1800" dirty="0">
                <a:latin typeface="Calibri" pitchFamily="34" charset="0"/>
              </a:rPr>
              <a:t>instructions in a thread.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Each point corresponds to</a:t>
            </a:r>
          </a:p>
          <a:p>
            <a:r>
              <a:rPr lang="en-US" sz="1800" dirty="0">
                <a:latin typeface="Calibri" pitchFamily="34" charset="0"/>
              </a:rPr>
              <a:t>a possible </a:t>
            </a:r>
            <a:r>
              <a:rPr lang="en-US" sz="1800" i="1" dirty="0">
                <a:solidFill>
                  <a:srgbClr val="0070C0"/>
                </a:solidFill>
                <a:latin typeface="Calibri" pitchFamily="34" charset="0"/>
              </a:rPr>
              <a:t>execution state</a:t>
            </a:r>
            <a:endParaRPr lang="en-US" sz="1800" dirty="0">
              <a:solidFill>
                <a:srgbClr val="0070C0"/>
              </a:solidFill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(Inst</a:t>
            </a:r>
            <a:r>
              <a:rPr lang="en-US" sz="1800" baseline="-25000" dirty="0">
                <a:latin typeface="Calibri" pitchFamily="34" charset="0"/>
              </a:rPr>
              <a:t>1</a:t>
            </a:r>
            <a:r>
              <a:rPr lang="en-US" sz="1800" dirty="0">
                <a:latin typeface="Calibri" pitchFamily="34" charset="0"/>
              </a:rPr>
              <a:t>, Inst</a:t>
            </a:r>
            <a:r>
              <a:rPr lang="en-US" sz="1800" baseline="-25000" dirty="0">
                <a:latin typeface="Calibri" pitchFamily="34" charset="0"/>
              </a:rPr>
              <a:t>2</a:t>
            </a:r>
            <a:r>
              <a:rPr lang="en-US" sz="1800" dirty="0">
                <a:latin typeface="Calibri" pitchFamily="34" charset="0"/>
              </a:rPr>
              <a:t>).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E.g., 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(L</a:t>
            </a:r>
            <a:r>
              <a:rPr lang="en-US" sz="1800" baseline="-25000" dirty="0">
                <a:solidFill>
                  <a:srgbClr val="0070C0"/>
                </a:solidFill>
                <a:latin typeface="Calibri" pitchFamily="34" charset="0"/>
              </a:rPr>
              <a:t>1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, S</a:t>
            </a:r>
            <a:r>
              <a:rPr lang="en-US" sz="1800" baseline="-25000" dirty="0">
                <a:solidFill>
                  <a:srgbClr val="0070C0"/>
                </a:solidFill>
                <a:latin typeface="Calibri" pitchFamily="34" charset="0"/>
              </a:rPr>
              <a:t>2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)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 </a:t>
            </a:r>
            <a:r>
              <a:rPr lang="en-US" sz="1800" dirty="0">
                <a:latin typeface="Calibri" pitchFamily="34" charset="0"/>
              </a:rPr>
              <a:t>denotes state</a:t>
            </a:r>
          </a:p>
          <a:p>
            <a:r>
              <a:rPr lang="en-US" sz="1800" dirty="0">
                <a:latin typeface="Calibri" pitchFamily="34" charset="0"/>
              </a:rPr>
              <a:t>where  thread 1 has</a:t>
            </a:r>
          </a:p>
          <a:p>
            <a:r>
              <a:rPr lang="en-US" sz="1800" dirty="0">
                <a:latin typeface="Calibri" pitchFamily="34" charset="0"/>
              </a:rPr>
              <a:t>completed L</a:t>
            </a:r>
            <a:r>
              <a:rPr lang="en-US" sz="1800" baseline="-25000" dirty="0">
                <a:latin typeface="Calibri" pitchFamily="34" charset="0"/>
              </a:rPr>
              <a:t>1</a:t>
            </a:r>
            <a:r>
              <a:rPr lang="en-US" sz="1800" dirty="0">
                <a:latin typeface="Calibri" pitchFamily="34" charset="0"/>
              </a:rPr>
              <a:t> and thread</a:t>
            </a:r>
          </a:p>
          <a:p>
            <a:r>
              <a:rPr lang="en-US" sz="1800" dirty="0">
                <a:latin typeface="Calibri" pitchFamily="34" charset="0"/>
              </a:rPr>
              <a:t>2 has completed S</a:t>
            </a:r>
            <a:r>
              <a:rPr lang="en-US" sz="1800" baseline="-25000" dirty="0">
                <a:latin typeface="Calibri" pitchFamily="34" charset="0"/>
              </a:rPr>
              <a:t>2</a:t>
            </a:r>
            <a:r>
              <a:rPr lang="en-US" sz="1800" dirty="0">
                <a:latin typeface="Calibri" pitchFamily="34" charset="0"/>
              </a:rPr>
              <a:t>.</a:t>
            </a:r>
          </a:p>
        </p:txBody>
      </p:sp>
      <p:sp>
        <p:nvSpPr>
          <p:cNvPr id="946180" name="Line 4"/>
          <p:cNvSpPr>
            <a:spLocks noChangeAspect="1" noChangeShapeType="1"/>
          </p:cNvSpPr>
          <p:nvPr/>
        </p:nvSpPr>
        <p:spPr bwMode="auto">
          <a:xfrm flipV="1">
            <a:off x="811213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946181" name="Line 5"/>
          <p:cNvSpPr>
            <a:spLocks noChangeAspect="1" noChangeShapeType="1"/>
          </p:cNvSpPr>
          <p:nvPr/>
        </p:nvSpPr>
        <p:spPr bwMode="auto">
          <a:xfrm flipH="1" flipV="1">
            <a:off x="811213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946182" name="Text Box 6"/>
          <p:cNvSpPr txBox="1">
            <a:spLocks noChangeAspect="1" noChangeArrowheads="1"/>
          </p:cNvSpPr>
          <p:nvPr/>
        </p:nvSpPr>
        <p:spPr bwMode="auto">
          <a:xfrm>
            <a:off x="965200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3" name="Text Box 7"/>
          <p:cNvSpPr txBox="1">
            <a:spLocks noChangeAspect="1" noChangeArrowheads="1"/>
          </p:cNvSpPr>
          <p:nvPr/>
        </p:nvSpPr>
        <p:spPr bwMode="auto">
          <a:xfrm>
            <a:off x="1662113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4" name="Text Box 8"/>
          <p:cNvSpPr txBox="1">
            <a:spLocks noChangeAspect="1" noChangeArrowheads="1"/>
          </p:cNvSpPr>
          <p:nvPr/>
        </p:nvSpPr>
        <p:spPr bwMode="auto">
          <a:xfrm>
            <a:off x="2362200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5" name="Text Box 9"/>
          <p:cNvSpPr txBox="1">
            <a:spLocks noChangeAspect="1" noChangeArrowheads="1"/>
          </p:cNvSpPr>
          <p:nvPr/>
        </p:nvSpPr>
        <p:spPr bwMode="auto">
          <a:xfrm>
            <a:off x="3079750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6" name="Text Box 10"/>
          <p:cNvSpPr txBox="1">
            <a:spLocks noChangeAspect="1" noChangeArrowheads="1"/>
          </p:cNvSpPr>
          <p:nvPr/>
        </p:nvSpPr>
        <p:spPr bwMode="auto">
          <a:xfrm>
            <a:off x="3805238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7" name="Text Box 11"/>
          <p:cNvSpPr txBox="1">
            <a:spLocks noChangeAspect="1" noChangeArrowheads="1"/>
          </p:cNvSpPr>
          <p:nvPr/>
        </p:nvSpPr>
        <p:spPr bwMode="auto">
          <a:xfrm>
            <a:off x="430213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8" name="Text Box 12"/>
          <p:cNvSpPr txBox="1">
            <a:spLocks noChangeAspect="1" noChangeArrowheads="1"/>
          </p:cNvSpPr>
          <p:nvPr/>
        </p:nvSpPr>
        <p:spPr bwMode="auto">
          <a:xfrm>
            <a:off x="458788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9" name="Text Box 13"/>
          <p:cNvSpPr txBox="1">
            <a:spLocks noChangeAspect="1" noChangeArrowheads="1"/>
          </p:cNvSpPr>
          <p:nvPr/>
        </p:nvSpPr>
        <p:spPr bwMode="auto">
          <a:xfrm>
            <a:off x="430213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90" name="Text Box 14"/>
          <p:cNvSpPr txBox="1">
            <a:spLocks noChangeAspect="1" noChangeArrowheads="1"/>
          </p:cNvSpPr>
          <p:nvPr/>
        </p:nvSpPr>
        <p:spPr bwMode="auto">
          <a:xfrm>
            <a:off x="441325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91" name="Text Box 15"/>
          <p:cNvSpPr txBox="1">
            <a:spLocks noChangeAspect="1" noChangeArrowheads="1"/>
          </p:cNvSpPr>
          <p:nvPr/>
        </p:nvSpPr>
        <p:spPr bwMode="auto">
          <a:xfrm>
            <a:off x="452438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217" name="Text Box 41"/>
          <p:cNvSpPr txBox="1">
            <a:spLocks noChangeAspect="1" noChangeArrowheads="1"/>
          </p:cNvSpPr>
          <p:nvPr/>
        </p:nvSpPr>
        <p:spPr bwMode="auto">
          <a:xfrm>
            <a:off x="4600575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946218" name="Text Box 42"/>
          <p:cNvSpPr txBox="1">
            <a:spLocks noChangeAspect="1" noChangeArrowheads="1"/>
          </p:cNvSpPr>
          <p:nvPr/>
        </p:nvSpPr>
        <p:spPr bwMode="auto">
          <a:xfrm>
            <a:off x="255574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770156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6" name="Oval 5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84805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4" name="Oval 6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199454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1" name="Oval 70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91410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8" name="Oval 77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62875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5" name="Oval 8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4340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2" name="Oval 9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8" name="Rectangle 97"/>
          <p:cNvSpPr/>
          <p:nvPr/>
        </p:nvSpPr>
        <p:spPr>
          <a:xfrm>
            <a:off x="1713047" y="2373968"/>
            <a:ext cx="1079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(L</a:t>
            </a:r>
            <a:r>
              <a:rPr lang="en-US" baseline="-250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, S</a:t>
            </a:r>
            <a:r>
              <a:rPr lang="en-US" baseline="-25000" dirty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633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Trajectories in Progress Graphs</a:t>
            </a:r>
          </a:p>
        </p:txBody>
      </p:sp>
      <p:sp>
        <p:nvSpPr>
          <p:cNvPr id="948227" name="Text Box 3"/>
          <p:cNvSpPr txBox="1">
            <a:spLocks noChangeArrowheads="1"/>
          </p:cNvSpPr>
          <p:nvPr/>
        </p:nvSpPr>
        <p:spPr bwMode="auto">
          <a:xfrm>
            <a:off x="5257800" y="1686698"/>
            <a:ext cx="3810000" cy="2185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0070C0"/>
                </a:solidFill>
                <a:latin typeface="Calibri" pitchFamily="34" charset="0"/>
              </a:rPr>
              <a:t>trajectory</a:t>
            </a:r>
            <a:r>
              <a:rPr lang="en-US" sz="1800" dirty="0">
                <a:latin typeface="Calibri" pitchFamily="34" charset="0"/>
              </a:rPr>
              <a:t> is a sequence of legal state transitions that describes one possible concurrent execution of the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Example:</a:t>
            </a:r>
          </a:p>
          <a:p>
            <a:pPr>
              <a:spcBef>
                <a:spcPts val="1200"/>
              </a:spcBef>
            </a:pPr>
            <a:r>
              <a:rPr lang="en-US" sz="1800" dirty="0">
                <a:latin typeface="Calibri" pitchFamily="34" charset="0"/>
              </a:rPr>
              <a:t>H1, L1, U1, H2, L2,  S1, T1, U2, S2, T2</a:t>
            </a:r>
          </a:p>
        </p:txBody>
      </p:sp>
      <p:sp>
        <p:nvSpPr>
          <p:cNvPr id="64" name="Line 4"/>
          <p:cNvSpPr>
            <a:spLocks noChangeAspect="1" noChangeShapeType="1"/>
          </p:cNvSpPr>
          <p:nvPr/>
        </p:nvSpPr>
        <p:spPr bwMode="auto">
          <a:xfrm flipV="1">
            <a:off x="94259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5" name="Line 5"/>
          <p:cNvSpPr>
            <a:spLocks noChangeAspect="1" noChangeShapeType="1"/>
          </p:cNvSpPr>
          <p:nvPr/>
        </p:nvSpPr>
        <p:spPr bwMode="auto">
          <a:xfrm flipH="1" flipV="1">
            <a:off x="94259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6"/>
          <p:cNvSpPr txBox="1">
            <a:spLocks noChangeAspect="1" noChangeArrowheads="1"/>
          </p:cNvSpPr>
          <p:nvPr/>
        </p:nvSpPr>
        <p:spPr bwMode="auto">
          <a:xfrm>
            <a:off x="1096586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7"/>
          <p:cNvSpPr txBox="1">
            <a:spLocks noChangeAspect="1" noChangeArrowheads="1"/>
          </p:cNvSpPr>
          <p:nvPr/>
        </p:nvSpPr>
        <p:spPr bwMode="auto">
          <a:xfrm>
            <a:off x="1793499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8"/>
          <p:cNvSpPr txBox="1">
            <a:spLocks noChangeAspect="1" noChangeArrowheads="1"/>
          </p:cNvSpPr>
          <p:nvPr/>
        </p:nvSpPr>
        <p:spPr bwMode="auto">
          <a:xfrm>
            <a:off x="2493586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9"/>
          <p:cNvSpPr txBox="1">
            <a:spLocks noChangeAspect="1" noChangeArrowheads="1"/>
          </p:cNvSpPr>
          <p:nvPr/>
        </p:nvSpPr>
        <p:spPr bwMode="auto">
          <a:xfrm>
            <a:off x="3211136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0"/>
          <p:cNvSpPr txBox="1">
            <a:spLocks noChangeAspect="1" noChangeArrowheads="1"/>
          </p:cNvSpPr>
          <p:nvPr/>
        </p:nvSpPr>
        <p:spPr bwMode="auto">
          <a:xfrm>
            <a:off x="3936624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1"/>
          <p:cNvSpPr txBox="1">
            <a:spLocks noChangeAspect="1" noChangeArrowheads="1"/>
          </p:cNvSpPr>
          <p:nvPr/>
        </p:nvSpPr>
        <p:spPr bwMode="auto">
          <a:xfrm>
            <a:off x="561599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12"/>
          <p:cNvSpPr txBox="1">
            <a:spLocks noChangeAspect="1" noChangeArrowheads="1"/>
          </p:cNvSpPr>
          <p:nvPr/>
        </p:nvSpPr>
        <p:spPr bwMode="auto">
          <a:xfrm>
            <a:off x="590174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3" name="Text Box 13"/>
          <p:cNvSpPr txBox="1">
            <a:spLocks noChangeAspect="1" noChangeArrowheads="1"/>
          </p:cNvSpPr>
          <p:nvPr/>
        </p:nvSpPr>
        <p:spPr bwMode="auto">
          <a:xfrm>
            <a:off x="561599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4" name="Text Box 14"/>
          <p:cNvSpPr txBox="1">
            <a:spLocks noChangeAspect="1" noChangeArrowheads="1"/>
          </p:cNvSpPr>
          <p:nvPr/>
        </p:nvSpPr>
        <p:spPr bwMode="auto">
          <a:xfrm>
            <a:off x="572711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5" name="Text Box 15"/>
          <p:cNvSpPr txBox="1">
            <a:spLocks noChangeAspect="1" noChangeArrowheads="1"/>
          </p:cNvSpPr>
          <p:nvPr/>
        </p:nvSpPr>
        <p:spPr bwMode="auto">
          <a:xfrm>
            <a:off x="583824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6" name="Text Box 41"/>
          <p:cNvSpPr txBox="1">
            <a:spLocks noChangeAspect="1" noChangeArrowheads="1"/>
          </p:cNvSpPr>
          <p:nvPr/>
        </p:nvSpPr>
        <p:spPr bwMode="auto">
          <a:xfrm>
            <a:off x="4731961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7" name="Text Box 42"/>
          <p:cNvSpPr txBox="1">
            <a:spLocks noChangeAspect="1" noChangeArrowheads="1"/>
          </p:cNvSpPr>
          <p:nvPr/>
        </p:nvSpPr>
        <p:spPr bwMode="auto">
          <a:xfrm>
            <a:off x="386960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01542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9" name="Oval 7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6161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6" name="Oval 8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3308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3" name="Oval 9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045489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0" name="Oval 9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76013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7" name="Oval 106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74786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4" name="Oval 11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1" name="Line 54"/>
          <p:cNvSpPr>
            <a:spLocks noChangeShapeType="1"/>
          </p:cNvSpPr>
          <p:nvPr/>
        </p:nvSpPr>
        <p:spPr bwMode="auto">
          <a:xfrm>
            <a:off x="917239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2" name="Line 55"/>
          <p:cNvSpPr>
            <a:spLocks noChangeShapeType="1"/>
          </p:cNvSpPr>
          <p:nvPr/>
        </p:nvSpPr>
        <p:spPr bwMode="auto">
          <a:xfrm>
            <a:off x="1663269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56"/>
          <p:cNvSpPr>
            <a:spLocks noChangeShapeType="1"/>
          </p:cNvSpPr>
          <p:nvPr/>
        </p:nvSpPr>
        <p:spPr bwMode="auto">
          <a:xfrm>
            <a:off x="2457019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57"/>
          <p:cNvSpPr>
            <a:spLocks noChangeShapeType="1"/>
          </p:cNvSpPr>
          <p:nvPr/>
        </p:nvSpPr>
        <p:spPr bwMode="auto">
          <a:xfrm flipV="1">
            <a:off x="3096728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58"/>
          <p:cNvSpPr>
            <a:spLocks noChangeShapeType="1"/>
          </p:cNvSpPr>
          <p:nvPr/>
        </p:nvSpPr>
        <p:spPr bwMode="auto">
          <a:xfrm flipV="1">
            <a:off x="3087203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6" name="Line 59"/>
          <p:cNvSpPr>
            <a:spLocks noChangeShapeType="1"/>
          </p:cNvSpPr>
          <p:nvPr/>
        </p:nvSpPr>
        <p:spPr bwMode="auto">
          <a:xfrm>
            <a:off x="3147582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Line 60"/>
          <p:cNvSpPr>
            <a:spLocks noChangeShapeType="1"/>
          </p:cNvSpPr>
          <p:nvPr/>
        </p:nvSpPr>
        <p:spPr bwMode="auto">
          <a:xfrm>
            <a:off x="3838144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Line 61"/>
          <p:cNvSpPr>
            <a:spLocks noChangeShapeType="1"/>
          </p:cNvSpPr>
          <p:nvPr/>
        </p:nvSpPr>
        <p:spPr bwMode="auto">
          <a:xfrm flipV="1">
            <a:off x="4519182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9" name="Line 62"/>
          <p:cNvSpPr>
            <a:spLocks noChangeShapeType="1"/>
          </p:cNvSpPr>
          <p:nvPr/>
        </p:nvSpPr>
        <p:spPr bwMode="auto">
          <a:xfrm flipV="1">
            <a:off x="4519182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0" name="Line 63"/>
          <p:cNvSpPr>
            <a:spLocks noChangeShapeType="1"/>
          </p:cNvSpPr>
          <p:nvPr/>
        </p:nvSpPr>
        <p:spPr bwMode="auto">
          <a:xfrm flipV="1">
            <a:off x="4519182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93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Trajectories in Progress Graphs</a:t>
            </a:r>
          </a:p>
        </p:txBody>
      </p:sp>
      <p:sp>
        <p:nvSpPr>
          <p:cNvPr id="948227" name="Text Box 3"/>
          <p:cNvSpPr txBox="1">
            <a:spLocks noChangeArrowheads="1"/>
          </p:cNvSpPr>
          <p:nvPr/>
        </p:nvSpPr>
        <p:spPr bwMode="auto">
          <a:xfrm>
            <a:off x="5257800" y="1686698"/>
            <a:ext cx="3810000" cy="2185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0070C0"/>
                </a:solidFill>
                <a:latin typeface="Calibri" pitchFamily="34" charset="0"/>
              </a:rPr>
              <a:t>trajectory</a:t>
            </a:r>
            <a:r>
              <a:rPr lang="en-US" sz="1800" dirty="0">
                <a:latin typeface="Calibri" pitchFamily="34" charset="0"/>
              </a:rPr>
              <a:t> is a sequence of legal state transitions that describes one possible concurrent execution of the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Example:</a:t>
            </a:r>
          </a:p>
          <a:p>
            <a:pPr>
              <a:spcBef>
                <a:spcPts val="1200"/>
              </a:spcBef>
            </a:pPr>
            <a:r>
              <a:rPr lang="en-US" sz="1800" dirty="0">
                <a:latin typeface="Calibri" pitchFamily="34" charset="0"/>
              </a:rPr>
              <a:t>H1, L1, U1, H2, L2,  S1, T1, U2, S2, T2</a:t>
            </a:r>
          </a:p>
        </p:txBody>
      </p:sp>
      <p:sp>
        <p:nvSpPr>
          <p:cNvPr id="64" name="Line 4"/>
          <p:cNvSpPr>
            <a:spLocks noChangeAspect="1" noChangeShapeType="1"/>
          </p:cNvSpPr>
          <p:nvPr/>
        </p:nvSpPr>
        <p:spPr bwMode="auto">
          <a:xfrm flipV="1">
            <a:off x="94259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5" name="Line 5"/>
          <p:cNvSpPr>
            <a:spLocks noChangeAspect="1" noChangeShapeType="1"/>
          </p:cNvSpPr>
          <p:nvPr/>
        </p:nvSpPr>
        <p:spPr bwMode="auto">
          <a:xfrm flipH="1" flipV="1">
            <a:off x="94259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6"/>
          <p:cNvSpPr txBox="1">
            <a:spLocks noChangeAspect="1" noChangeArrowheads="1"/>
          </p:cNvSpPr>
          <p:nvPr/>
        </p:nvSpPr>
        <p:spPr bwMode="auto">
          <a:xfrm>
            <a:off x="1096586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7"/>
          <p:cNvSpPr txBox="1">
            <a:spLocks noChangeAspect="1" noChangeArrowheads="1"/>
          </p:cNvSpPr>
          <p:nvPr/>
        </p:nvSpPr>
        <p:spPr bwMode="auto">
          <a:xfrm>
            <a:off x="1793499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8"/>
          <p:cNvSpPr txBox="1">
            <a:spLocks noChangeAspect="1" noChangeArrowheads="1"/>
          </p:cNvSpPr>
          <p:nvPr/>
        </p:nvSpPr>
        <p:spPr bwMode="auto">
          <a:xfrm>
            <a:off x="2493586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9"/>
          <p:cNvSpPr txBox="1">
            <a:spLocks noChangeAspect="1" noChangeArrowheads="1"/>
          </p:cNvSpPr>
          <p:nvPr/>
        </p:nvSpPr>
        <p:spPr bwMode="auto">
          <a:xfrm>
            <a:off x="3211136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0"/>
          <p:cNvSpPr txBox="1">
            <a:spLocks noChangeAspect="1" noChangeArrowheads="1"/>
          </p:cNvSpPr>
          <p:nvPr/>
        </p:nvSpPr>
        <p:spPr bwMode="auto">
          <a:xfrm>
            <a:off x="3936624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1"/>
          <p:cNvSpPr txBox="1">
            <a:spLocks noChangeAspect="1" noChangeArrowheads="1"/>
          </p:cNvSpPr>
          <p:nvPr/>
        </p:nvSpPr>
        <p:spPr bwMode="auto">
          <a:xfrm>
            <a:off x="561599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12"/>
          <p:cNvSpPr txBox="1">
            <a:spLocks noChangeAspect="1" noChangeArrowheads="1"/>
          </p:cNvSpPr>
          <p:nvPr/>
        </p:nvSpPr>
        <p:spPr bwMode="auto">
          <a:xfrm>
            <a:off x="590174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3" name="Text Box 13"/>
          <p:cNvSpPr txBox="1">
            <a:spLocks noChangeAspect="1" noChangeArrowheads="1"/>
          </p:cNvSpPr>
          <p:nvPr/>
        </p:nvSpPr>
        <p:spPr bwMode="auto">
          <a:xfrm>
            <a:off x="561599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4" name="Text Box 14"/>
          <p:cNvSpPr txBox="1">
            <a:spLocks noChangeAspect="1" noChangeArrowheads="1"/>
          </p:cNvSpPr>
          <p:nvPr/>
        </p:nvSpPr>
        <p:spPr bwMode="auto">
          <a:xfrm>
            <a:off x="572711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5" name="Text Box 15"/>
          <p:cNvSpPr txBox="1">
            <a:spLocks noChangeAspect="1" noChangeArrowheads="1"/>
          </p:cNvSpPr>
          <p:nvPr/>
        </p:nvSpPr>
        <p:spPr bwMode="auto">
          <a:xfrm>
            <a:off x="583824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6" name="Text Box 41"/>
          <p:cNvSpPr txBox="1">
            <a:spLocks noChangeAspect="1" noChangeArrowheads="1"/>
          </p:cNvSpPr>
          <p:nvPr/>
        </p:nvSpPr>
        <p:spPr bwMode="auto">
          <a:xfrm>
            <a:off x="4731961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7" name="Text Box 42"/>
          <p:cNvSpPr txBox="1">
            <a:spLocks noChangeAspect="1" noChangeArrowheads="1"/>
          </p:cNvSpPr>
          <p:nvPr/>
        </p:nvSpPr>
        <p:spPr bwMode="auto">
          <a:xfrm>
            <a:off x="386960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01542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9" name="Oval 7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6161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6" name="Oval 8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3308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3" name="Oval 9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045489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0" name="Oval 9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76013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7" name="Oval 106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74786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4" name="Oval 11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1" name="Line 54"/>
          <p:cNvSpPr>
            <a:spLocks noChangeShapeType="1"/>
          </p:cNvSpPr>
          <p:nvPr/>
        </p:nvSpPr>
        <p:spPr bwMode="auto">
          <a:xfrm>
            <a:off x="917239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2" name="Line 55"/>
          <p:cNvSpPr>
            <a:spLocks noChangeShapeType="1"/>
          </p:cNvSpPr>
          <p:nvPr/>
        </p:nvSpPr>
        <p:spPr bwMode="auto">
          <a:xfrm>
            <a:off x="1663269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56"/>
          <p:cNvSpPr>
            <a:spLocks noChangeShapeType="1"/>
          </p:cNvSpPr>
          <p:nvPr/>
        </p:nvSpPr>
        <p:spPr bwMode="auto">
          <a:xfrm>
            <a:off x="2457019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57"/>
          <p:cNvSpPr>
            <a:spLocks noChangeShapeType="1"/>
          </p:cNvSpPr>
          <p:nvPr/>
        </p:nvSpPr>
        <p:spPr bwMode="auto">
          <a:xfrm flipV="1">
            <a:off x="3096728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58"/>
          <p:cNvSpPr>
            <a:spLocks noChangeShapeType="1"/>
          </p:cNvSpPr>
          <p:nvPr/>
        </p:nvSpPr>
        <p:spPr bwMode="auto">
          <a:xfrm flipV="1">
            <a:off x="3087203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6" name="Line 59"/>
          <p:cNvSpPr>
            <a:spLocks noChangeShapeType="1"/>
          </p:cNvSpPr>
          <p:nvPr/>
        </p:nvSpPr>
        <p:spPr bwMode="auto">
          <a:xfrm>
            <a:off x="3147582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Line 60"/>
          <p:cNvSpPr>
            <a:spLocks noChangeShapeType="1"/>
          </p:cNvSpPr>
          <p:nvPr/>
        </p:nvSpPr>
        <p:spPr bwMode="auto">
          <a:xfrm>
            <a:off x="3838144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Line 61"/>
          <p:cNvSpPr>
            <a:spLocks noChangeShapeType="1"/>
          </p:cNvSpPr>
          <p:nvPr/>
        </p:nvSpPr>
        <p:spPr bwMode="auto">
          <a:xfrm flipV="1">
            <a:off x="4519182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9" name="Line 62"/>
          <p:cNvSpPr>
            <a:spLocks noChangeShapeType="1"/>
          </p:cNvSpPr>
          <p:nvPr/>
        </p:nvSpPr>
        <p:spPr bwMode="auto">
          <a:xfrm flipV="1">
            <a:off x="4519182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0" name="Line 63"/>
          <p:cNvSpPr>
            <a:spLocks noChangeShapeType="1"/>
          </p:cNvSpPr>
          <p:nvPr/>
        </p:nvSpPr>
        <p:spPr bwMode="auto">
          <a:xfrm flipV="1">
            <a:off x="4519182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57018" y="2779305"/>
            <a:ext cx="4900782" cy="1834000"/>
          </a:xfrm>
          <a:prstGeom prst="rect">
            <a:avLst/>
          </a:prstGeom>
          <a:solidFill>
            <a:srgbClr val="D5F1CF">
              <a:alpha val="41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 bwMode="auto">
          <a:xfrm rot="5400000">
            <a:off x="504081" y="2993005"/>
            <a:ext cx="4900782" cy="1834000"/>
          </a:xfrm>
          <a:prstGeom prst="rect">
            <a:avLst/>
          </a:prstGeom>
          <a:solidFill>
            <a:srgbClr val="D6D6F5">
              <a:alpha val="60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109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 bwMode="auto"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 and Unsafe Regions</a:t>
            </a:r>
          </a:p>
        </p:txBody>
      </p:sp>
      <p:sp>
        <p:nvSpPr>
          <p:cNvPr id="950275" name="Text Box 3"/>
          <p:cNvSpPr txBox="1">
            <a:spLocks noChangeArrowheads="1"/>
          </p:cNvSpPr>
          <p:nvPr/>
        </p:nvSpPr>
        <p:spPr bwMode="auto">
          <a:xfrm>
            <a:off x="5997575" y="1648350"/>
            <a:ext cx="2917825" cy="36009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L, U, and S form a </a:t>
            </a:r>
            <a:r>
              <a:rPr lang="en-US" sz="1800" i="1" dirty="0">
                <a:solidFill>
                  <a:srgbClr val="0070C0"/>
                </a:solidFill>
                <a:latin typeface="Calibri" pitchFamily="34" charset="0"/>
              </a:rPr>
              <a:t>critical section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with respect to the shared variable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i="1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Instructions in critical sections (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some shared variable) should not be interleaved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Sets of states where such interleaving occurs form </a:t>
            </a:r>
            <a:r>
              <a:rPr lang="en-US" sz="1800" i="1" dirty="0">
                <a:solidFill>
                  <a:srgbClr val="0070C0"/>
                </a:solidFill>
                <a:latin typeface="Calibri" pitchFamily="34" charset="0"/>
              </a:rPr>
              <a:t>unsafe regions</a:t>
            </a:r>
            <a:endParaRPr lang="en-US" sz="1800" dirty="0">
              <a:solidFill>
                <a:srgbClr val="0070C0"/>
              </a:solidFill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0" name="Line 4"/>
          <p:cNvSpPr>
            <a:spLocks noChangeAspect="1" noChangeShapeType="1"/>
          </p:cNvSpPr>
          <p:nvPr/>
        </p:nvSpPr>
        <p:spPr bwMode="auto">
          <a:xfrm flipV="1">
            <a:off x="1339501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1" name="Line 5"/>
          <p:cNvSpPr>
            <a:spLocks noChangeAspect="1" noChangeShapeType="1"/>
          </p:cNvSpPr>
          <p:nvPr/>
        </p:nvSpPr>
        <p:spPr bwMode="auto">
          <a:xfrm flipH="1" flipV="1">
            <a:off x="1339501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2" name="Text Box 6"/>
          <p:cNvSpPr txBox="1">
            <a:spLocks noChangeAspect="1" noChangeArrowheads="1"/>
          </p:cNvSpPr>
          <p:nvPr/>
        </p:nvSpPr>
        <p:spPr bwMode="auto">
          <a:xfrm>
            <a:off x="1493488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3" name="Text Box 7"/>
          <p:cNvSpPr txBox="1">
            <a:spLocks noChangeAspect="1" noChangeArrowheads="1"/>
          </p:cNvSpPr>
          <p:nvPr/>
        </p:nvSpPr>
        <p:spPr bwMode="auto">
          <a:xfrm>
            <a:off x="2190401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4" name="Text Box 8"/>
          <p:cNvSpPr txBox="1">
            <a:spLocks noChangeAspect="1" noChangeArrowheads="1"/>
          </p:cNvSpPr>
          <p:nvPr/>
        </p:nvSpPr>
        <p:spPr bwMode="auto">
          <a:xfrm>
            <a:off x="2890488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5" name="Text Box 9"/>
          <p:cNvSpPr txBox="1">
            <a:spLocks noChangeAspect="1" noChangeArrowheads="1"/>
          </p:cNvSpPr>
          <p:nvPr/>
        </p:nvSpPr>
        <p:spPr bwMode="auto">
          <a:xfrm>
            <a:off x="3608038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10"/>
          <p:cNvSpPr txBox="1">
            <a:spLocks noChangeAspect="1" noChangeArrowheads="1"/>
          </p:cNvSpPr>
          <p:nvPr/>
        </p:nvSpPr>
        <p:spPr bwMode="auto">
          <a:xfrm>
            <a:off x="4333526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11"/>
          <p:cNvSpPr txBox="1">
            <a:spLocks noChangeAspect="1" noChangeArrowheads="1"/>
          </p:cNvSpPr>
          <p:nvPr/>
        </p:nvSpPr>
        <p:spPr bwMode="auto">
          <a:xfrm>
            <a:off x="958501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12"/>
          <p:cNvSpPr txBox="1">
            <a:spLocks noChangeAspect="1" noChangeArrowheads="1"/>
          </p:cNvSpPr>
          <p:nvPr/>
        </p:nvSpPr>
        <p:spPr bwMode="auto">
          <a:xfrm>
            <a:off x="987076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13"/>
          <p:cNvSpPr txBox="1">
            <a:spLocks noChangeAspect="1" noChangeArrowheads="1"/>
          </p:cNvSpPr>
          <p:nvPr/>
        </p:nvSpPr>
        <p:spPr bwMode="auto">
          <a:xfrm>
            <a:off x="958501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4"/>
          <p:cNvSpPr txBox="1">
            <a:spLocks noChangeAspect="1" noChangeArrowheads="1"/>
          </p:cNvSpPr>
          <p:nvPr/>
        </p:nvSpPr>
        <p:spPr bwMode="auto">
          <a:xfrm>
            <a:off x="969613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5"/>
          <p:cNvSpPr txBox="1">
            <a:spLocks noChangeAspect="1" noChangeArrowheads="1"/>
          </p:cNvSpPr>
          <p:nvPr/>
        </p:nvSpPr>
        <p:spPr bwMode="auto">
          <a:xfrm>
            <a:off x="980726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41"/>
          <p:cNvSpPr txBox="1">
            <a:spLocks noChangeAspect="1" noChangeArrowheads="1"/>
          </p:cNvSpPr>
          <p:nvPr/>
        </p:nvSpPr>
        <p:spPr bwMode="auto">
          <a:xfrm>
            <a:off x="5128863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3" name="Text Box 42"/>
          <p:cNvSpPr txBox="1">
            <a:spLocks noChangeAspect="1" noChangeArrowheads="1"/>
          </p:cNvSpPr>
          <p:nvPr/>
        </p:nvSpPr>
        <p:spPr bwMode="auto">
          <a:xfrm>
            <a:off x="783862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Oval 8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Oval 8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Oval 9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3" name="Oval 10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Oval 10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AutoShape 56"/>
          <p:cNvSpPr>
            <a:spLocks/>
          </p:cNvSpPr>
          <p:nvPr/>
        </p:nvSpPr>
        <p:spPr bwMode="auto">
          <a:xfrm>
            <a:off x="825500" y="28956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AutoShape 57"/>
          <p:cNvSpPr>
            <a:spLocks/>
          </p:cNvSpPr>
          <p:nvPr/>
        </p:nvSpPr>
        <p:spPr bwMode="auto">
          <a:xfrm rot="-5400000">
            <a:off x="3034796" y="51435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1961646" y="6270625"/>
            <a:ext cx="2411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9" name="Text Box 59"/>
          <p:cNvSpPr txBox="1">
            <a:spLocks noChangeArrowheads="1"/>
          </p:cNvSpPr>
          <p:nvPr/>
        </p:nvSpPr>
        <p:spPr bwMode="auto">
          <a:xfrm>
            <a:off x="0" y="3295471"/>
            <a:ext cx="94138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Unsafe region</a:t>
            </a:r>
          </a:p>
        </p:txBody>
      </p:sp>
    </p:spTree>
    <p:extLst>
      <p:ext uri="{BB962C8B-B14F-4D97-AF65-F5344CB8AC3E}">
        <p14:creationId xmlns:p14="http://schemas.microsoft.com/office/powerpoint/2010/main" val="88741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26" grpId="0" animBg="1"/>
      <p:bldP spid="127" grpId="0" animBg="1"/>
      <p:bldP spid="128" grpId="0"/>
      <p:bldP spid="129" grpId="0"/>
      <p:bldP spid="13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 bwMode="auto"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 and Unsafe Regions</a:t>
            </a:r>
          </a:p>
        </p:txBody>
      </p:sp>
      <p:sp>
        <p:nvSpPr>
          <p:cNvPr id="60" name="Line 4"/>
          <p:cNvSpPr>
            <a:spLocks noChangeAspect="1" noChangeShapeType="1"/>
          </p:cNvSpPr>
          <p:nvPr/>
        </p:nvSpPr>
        <p:spPr bwMode="auto">
          <a:xfrm flipV="1">
            <a:off x="1339501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1" name="Line 5"/>
          <p:cNvSpPr>
            <a:spLocks noChangeAspect="1" noChangeShapeType="1"/>
          </p:cNvSpPr>
          <p:nvPr/>
        </p:nvSpPr>
        <p:spPr bwMode="auto">
          <a:xfrm flipH="1" flipV="1">
            <a:off x="1339501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2" name="Text Box 6"/>
          <p:cNvSpPr txBox="1">
            <a:spLocks noChangeAspect="1" noChangeArrowheads="1"/>
          </p:cNvSpPr>
          <p:nvPr/>
        </p:nvSpPr>
        <p:spPr bwMode="auto">
          <a:xfrm>
            <a:off x="1493488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3" name="Text Box 7"/>
          <p:cNvSpPr txBox="1">
            <a:spLocks noChangeAspect="1" noChangeArrowheads="1"/>
          </p:cNvSpPr>
          <p:nvPr/>
        </p:nvSpPr>
        <p:spPr bwMode="auto">
          <a:xfrm>
            <a:off x="2190401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4" name="Text Box 8"/>
          <p:cNvSpPr txBox="1">
            <a:spLocks noChangeAspect="1" noChangeArrowheads="1"/>
          </p:cNvSpPr>
          <p:nvPr/>
        </p:nvSpPr>
        <p:spPr bwMode="auto">
          <a:xfrm>
            <a:off x="2890488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5" name="Text Box 9"/>
          <p:cNvSpPr txBox="1">
            <a:spLocks noChangeAspect="1" noChangeArrowheads="1"/>
          </p:cNvSpPr>
          <p:nvPr/>
        </p:nvSpPr>
        <p:spPr bwMode="auto">
          <a:xfrm>
            <a:off x="3608038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10"/>
          <p:cNvSpPr txBox="1">
            <a:spLocks noChangeAspect="1" noChangeArrowheads="1"/>
          </p:cNvSpPr>
          <p:nvPr/>
        </p:nvSpPr>
        <p:spPr bwMode="auto">
          <a:xfrm>
            <a:off x="4333526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11"/>
          <p:cNvSpPr txBox="1">
            <a:spLocks noChangeAspect="1" noChangeArrowheads="1"/>
          </p:cNvSpPr>
          <p:nvPr/>
        </p:nvSpPr>
        <p:spPr bwMode="auto">
          <a:xfrm>
            <a:off x="958501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12"/>
          <p:cNvSpPr txBox="1">
            <a:spLocks noChangeAspect="1" noChangeArrowheads="1"/>
          </p:cNvSpPr>
          <p:nvPr/>
        </p:nvSpPr>
        <p:spPr bwMode="auto">
          <a:xfrm>
            <a:off x="987076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13"/>
          <p:cNvSpPr txBox="1">
            <a:spLocks noChangeAspect="1" noChangeArrowheads="1"/>
          </p:cNvSpPr>
          <p:nvPr/>
        </p:nvSpPr>
        <p:spPr bwMode="auto">
          <a:xfrm>
            <a:off x="958501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4"/>
          <p:cNvSpPr txBox="1">
            <a:spLocks noChangeAspect="1" noChangeArrowheads="1"/>
          </p:cNvSpPr>
          <p:nvPr/>
        </p:nvSpPr>
        <p:spPr bwMode="auto">
          <a:xfrm>
            <a:off x="969613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5"/>
          <p:cNvSpPr txBox="1">
            <a:spLocks noChangeAspect="1" noChangeArrowheads="1"/>
          </p:cNvSpPr>
          <p:nvPr/>
        </p:nvSpPr>
        <p:spPr bwMode="auto">
          <a:xfrm>
            <a:off x="980726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41"/>
          <p:cNvSpPr txBox="1">
            <a:spLocks noChangeAspect="1" noChangeArrowheads="1"/>
          </p:cNvSpPr>
          <p:nvPr/>
        </p:nvSpPr>
        <p:spPr bwMode="auto">
          <a:xfrm>
            <a:off x="5128863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3" name="Text Box 42"/>
          <p:cNvSpPr txBox="1">
            <a:spLocks noChangeAspect="1" noChangeArrowheads="1"/>
          </p:cNvSpPr>
          <p:nvPr/>
        </p:nvSpPr>
        <p:spPr bwMode="auto">
          <a:xfrm>
            <a:off x="783862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2" name="Group 73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Group 80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Oval 8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87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Oval 8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" name="Group 94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Oval 9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101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3" name="Oval 10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" name="Group 108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Oval 10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AutoShape 56"/>
          <p:cNvSpPr>
            <a:spLocks/>
          </p:cNvSpPr>
          <p:nvPr/>
        </p:nvSpPr>
        <p:spPr bwMode="auto">
          <a:xfrm>
            <a:off x="825500" y="28956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AutoShape 57"/>
          <p:cNvSpPr>
            <a:spLocks/>
          </p:cNvSpPr>
          <p:nvPr/>
        </p:nvSpPr>
        <p:spPr bwMode="auto">
          <a:xfrm rot="-5400000">
            <a:off x="3045937" y="51435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1972787" y="6270625"/>
            <a:ext cx="2411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9" name="Text Box 59"/>
          <p:cNvSpPr txBox="1">
            <a:spLocks noChangeArrowheads="1"/>
          </p:cNvSpPr>
          <p:nvPr/>
        </p:nvSpPr>
        <p:spPr bwMode="auto">
          <a:xfrm>
            <a:off x="0" y="3295471"/>
            <a:ext cx="94138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Unsafe region</a:t>
            </a:r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5334000" y="2180491"/>
            <a:ext cx="3505200" cy="166199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i="1" dirty="0">
                <a:solidFill>
                  <a:srgbClr val="0070C0"/>
                </a:solidFill>
                <a:latin typeface="Calibri" pitchFamily="34" charset="0"/>
              </a:rPr>
              <a:t>Def: </a:t>
            </a:r>
            <a:r>
              <a:rPr lang="en-US" sz="1800" dirty="0">
                <a:latin typeface="Calibri" pitchFamily="34" charset="0"/>
              </a:rPr>
              <a:t>A trajectory is </a:t>
            </a:r>
            <a:r>
              <a:rPr lang="en-US" sz="1800" i="1" dirty="0">
                <a:solidFill>
                  <a:srgbClr val="0070C0"/>
                </a:solidFill>
                <a:latin typeface="Calibri" pitchFamily="34" charset="0"/>
              </a:rPr>
              <a:t>safe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  </a:t>
            </a:r>
            <a:r>
              <a:rPr lang="en-US" sz="1800" dirty="0">
                <a:latin typeface="Calibri" pitchFamily="34" charset="0"/>
              </a:rPr>
              <a:t>if it does not enter any unsafe region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0070C0"/>
                </a:solidFill>
                <a:latin typeface="Calibri" pitchFamily="34" charset="0"/>
              </a:rPr>
              <a:t>Claim:</a:t>
            </a:r>
            <a:r>
              <a:rPr lang="en-US" sz="1800" i="1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A trajectory is correct (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alibri" pitchFamily="34" charset="0"/>
              </a:rPr>
              <a:t>)  if it is safe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1" name="Line 54"/>
          <p:cNvSpPr>
            <a:spLocks noChangeShapeType="1"/>
          </p:cNvSpPr>
          <p:nvPr/>
        </p:nvSpPr>
        <p:spPr bwMode="auto">
          <a:xfrm>
            <a:off x="1311302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8" name="Line 55"/>
          <p:cNvSpPr>
            <a:spLocks noChangeShapeType="1"/>
          </p:cNvSpPr>
          <p:nvPr/>
        </p:nvSpPr>
        <p:spPr bwMode="auto">
          <a:xfrm>
            <a:off x="2057332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Line 56"/>
          <p:cNvSpPr>
            <a:spLocks noChangeShapeType="1"/>
          </p:cNvSpPr>
          <p:nvPr/>
        </p:nvSpPr>
        <p:spPr bwMode="auto">
          <a:xfrm>
            <a:off x="2851082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" name="Line 57"/>
          <p:cNvSpPr>
            <a:spLocks noChangeShapeType="1"/>
          </p:cNvSpPr>
          <p:nvPr/>
        </p:nvSpPr>
        <p:spPr bwMode="auto">
          <a:xfrm flipV="1">
            <a:off x="3490791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9" name="Line 58"/>
          <p:cNvSpPr>
            <a:spLocks noChangeShapeType="1"/>
          </p:cNvSpPr>
          <p:nvPr/>
        </p:nvSpPr>
        <p:spPr bwMode="auto">
          <a:xfrm flipV="1">
            <a:off x="3481266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6" name="Line 59"/>
          <p:cNvSpPr>
            <a:spLocks noChangeShapeType="1"/>
          </p:cNvSpPr>
          <p:nvPr/>
        </p:nvSpPr>
        <p:spPr bwMode="auto">
          <a:xfrm>
            <a:off x="3541645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7" name="Line 60"/>
          <p:cNvSpPr>
            <a:spLocks noChangeShapeType="1"/>
          </p:cNvSpPr>
          <p:nvPr/>
        </p:nvSpPr>
        <p:spPr bwMode="auto">
          <a:xfrm>
            <a:off x="4232207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8" name="Line 61"/>
          <p:cNvSpPr>
            <a:spLocks noChangeShapeType="1"/>
          </p:cNvSpPr>
          <p:nvPr/>
        </p:nvSpPr>
        <p:spPr bwMode="auto">
          <a:xfrm flipV="1">
            <a:off x="4913245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9" name="Line 62"/>
          <p:cNvSpPr>
            <a:spLocks noChangeShapeType="1"/>
          </p:cNvSpPr>
          <p:nvPr/>
        </p:nvSpPr>
        <p:spPr bwMode="auto">
          <a:xfrm flipV="1">
            <a:off x="4913245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0" name="Line 63"/>
          <p:cNvSpPr>
            <a:spLocks noChangeShapeType="1"/>
          </p:cNvSpPr>
          <p:nvPr/>
        </p:nvSpPr>
        <p:spPr bwMode="auto">
          <a:xfrm flipV="1">
            <a:off x="4913245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513391" y="4343400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unsafe</a:t>
            </a:r>
          </a:p>
        </p:txBody>
      </p:sp>
      <p:sp>
        <p:nvSpPr>
          <p:cNvPr id="122" name="Line 61"/>
          <p:cNvSpPr>
            <a:spLocks noChangeShapeType="1"/>
          </p:cNvSpPr>
          <p:nvPr/>
        </p:nvSpPr>
        <p:spPr bwMode="auto">
          <a:xfrm flipV="1">
            <a:off x="1331845" y="4987912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62"/>
          <p:cNvSpPr>
            <a:spLocks noChangeShapeType="1"/>
          </p:cNvSpPr>
          <p:nvPr/>
        </p:nvSpPr>
        <p:spPr bwMode="auto">
          <a:xfrm flipV="1">
            <a:off x="1331845" y="4273537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63"/>
          <p:cNvSpPr>
            <a:spLocks noChangeShapeType="1"/>
          </p:cNvSpPr>
          <p:nvPr/>
        </p:nvSpPr>
        <p:spPr bwMode="auto">
          <a:xfrm flipV="1">
            <a:off x="1331845" y="3573449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60"/>
          <p:cNvSpPr>
            <a:spLocks noChangeShapeType="1"/>
          </p:cNvSpPr>
          <p:nvPr/>
        </p:nvSpPr>
        <p:spPr bwMode="auto">
          <a:xfrm>
            <a:off x="1371600" y="3576772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2" name="Line 61"/>
          <p:cNvSpPr>
            <a:spLocks noChangeShapeType="1"/>
          </p:cNvSpPr>
          <p:nvPr/>
        </p:nvSpPr>
        <p:spPr bwMode="auto">
          <a:xfrm flipV="1">
            <a:off x="2052638" y="2859155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3" name="Line 60"/>
          <p:cNvSpPr>
            <a:spLocks noChangeShapeType="1"/>
          </p:cNvSpPr>
          <p:nvPr/>
        </p:nvSpPr>
        <p:spPr bwMode="auto">
          <a:xfrm>
            <a:off x="2090656" y="2895613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4" name="Line 61"/>
          <p:cNvSpPr>
            <a:spLocks noChangeShapeType="1"/>
          </p:cNvSpPr>
          <p:nvPr/>
        </p:nvSpPr>
        <p:spPr bwMode="auto">
          <a:xfrm flipV="1">
            <a:off x="2771694" y="2177996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5" name="Line 54"/>
          <p:cNvSpPr>
            <a:spLocks noChangeShapeType="1"/>
          </p:cNvSpPr>
          <p:nvPr/>
        </p:nvSpPr>
        <p:spPr bwMode="auto">
          <a:xfrm>
            <a:off x="2757582" y="2184373"/>
            <a:ext cx="731520" cy="9525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6" name="Line 55"/>
          <p:cNvSpPr>
            <a:spLocks noChangeShapeType="1"/>
          </p:cNvSpPr>
          <p:nvPr/>
        </p:nvSpPr>
        <p:spPr bwMode="auto">
          <a:xfrm>
            <a:off x="3503612" y="2184373"/>
            <a:ext cx="739775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7" name="Line 56"/>
          <p:cNvSpPr>
            <a:spLocks noChangeShapeType="1"/>
          </p:cNvSpPr>
          <p:nvPr/>
        </p:nvSpPr>
        <p:spPr bwMode="auto">
          <a:xfrm>
            <a:off x="4297362" y="2184373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160053" y="1764268"/>
            <a:ext cx="5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safe</a:t>
            </a:r>
          </a:p>
        </p:txBody>
      </p:sp>
    </p:spTree>
    <p:extLst>
      <p:ext uri="{BB962C8B-B14F-4D97-AF65-F5344CB8AC3E}">
        <p14:creationId xmlns:p14="http://schemas.microsoft.com/office/powerpoint/2010/main" val="119285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8" grpId="0" animBg="1"/>
      <p:bldP spid="95" grpId="0" animBg="1"/>
      <p:bldP spid="102" grpId="0" animBg="1"/>
      <p:bldP spid="109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 animBg="1"/>
      <p:bldP spid="123" grpId="0" animBg="1"/>
      <p:bldP spid="124" grpId="0" animBg="1"/>
      <p:bldP spid="125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Improper Synchronization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618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atoi(argv[1]);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pt-B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23199" y="1237834"/>
            <a:ext cx="4137671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Thread routine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*((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++;                  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5723" y="6248400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40676"/>
              </p:ext>
            </p:extLst>
          </p:nvPr>
        </p:nvGraphicFramePr>
        <p:xfrm>
          <a:off x="4760813" y="3823186"/>
          <a:ext cx="44433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thread1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thread2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cnt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niters.m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tid1.m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niters.1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niters.2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57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What do we want?</a:t>
            </a:r>
          </a:p>
        </p:txBody>
      </p:sp>
      <p:sp>
        <p:nvSpPr>
          <p:cNvPr id="872" name="Shape 872"/>
          <p:cNvSpPr>
            <a:spLocks noGrp="1"/>
          </p:cNvSpPr>
          <p:nvPr>
            <p:ph type="body" idx="4294967295"/>
          </p:nvPr>
        </p:nvSpPr>
        <p:spPr>
          <a:xfrm>
            <a:off x="386121" y="1770937"/>
            <a:ext cx="8509879" cy="111732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Want </a:t>
            </a:r>
            <a:r>
              <a:rPr lang="en-US" sz="2672" dirty="0"/>
              <a:t>3</a:t>
            </a:r>
            <a:r>
              <a:rPr sz="2672" dirty="0"/>
              <a:t> instructions to execute</a:t>
            </a:r>
            <a:r>
              <a:rPr lang="en-US" sz="2672" dirty="0"/>
              <a:t> as an </a:t>
            </a:r>
            <a:r>
              <a:rPr lang="en-US" sz="2672" dirty="0">
                <a:solidFill>
                  <a:srgbClr val="0070C0"/>
                </a:solidFill>
              </a:rPr>
              <a:t>uninterruptable group </a:t>
            </a:r>
            <a:endParaRPr sz="2672" dirty="0">
              <a:solidFill>
                <a:srgbClr val="0070C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That is, we want them to be </a:t>
            </a:r>
            <a:r>
              <a:rPr sz="2672" dirty="0">
                <a:solidFill>
                  <a:srgbClr val="0070C0"/>
                </a:solidFill>
              </a:rPr>
              <a:t>atomic</a:t>
            </a:r>
          </a:p>
        </p:txBody>
      </p:sp>
      <p:sp>
        <p:nvSpPr>
          <p:cNvPr id="871" name="Shape 871"/>
          <p:cNvSpPr/>
          <p:nvPr/>
        </p:nvSpPr>
        <p:spPr>
          <a:xfrm>
            <a:off x="2860803" y="3159938"/>
            <a:ext cx="2694777" cy="1305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72" b="0" dirty="0">
                <a:latin typeface="Calibri" panose="020F0502020204030204" pitchFamily="34" charset="0"/>
              </a:rPr>
              <a:t>mov </a:t>
            </a:r>
            <a:r>
              <a:rPr lang="en-US" sz="2672" b="0" dirty="0">
                <a:latin typeface="Calibri" panose="020F0502020204030204" pitchFamily="34" charset="0"/>
              </a:rPr>
              <a:t>(</a:t>
            </a:r>
            <a:r>
              <a:rPr sz="2672" b="0" dirty="0">
                <a:latin typeface="Calibri" panose="020F0502020204030204" pitchFamily="34" charset="0"/>
              </a:rPr>
              <a:t>0x123</a:t>
            </a:r>
            <a:r>
              <a:rPr lang="en-US" sz="2672" b="0" dirty="0">
                <a:latin typeface="Calibri" panose="020F0502020204030204" pitchFamily="34" charset="0"/>
              </a:rPr>
              <a:t>)</a:t>
            </a:r>
            <a:r>
              <a:rPr sz="2672" b="0" dirty="0">
                <a:latin typeface="Calibri" panose="020F0502020204030204" pitchFamily="34" charset="0"/>
              </a:rPr>
              <a:t>, %</a:t>
            </a:r>
            <a:r>
              <a:rPr sz="2672" b="0" dirty="0" err="1">
                <a:latin typeface="Calibri" panose="020F0502020204030204" pitchFamily="34" charset="0"/>
              </a:rPr>
              <a:t>eax</a:t>
            </a:r>
            <a:endParaRPr sz="2672" b="0" dirty="0">
              <a:latin typeface="Calibri" panose="020F050202020403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72" b="0" dirty="0">
                <a:latin typeface="Calibri" panose="020F0502020204030204" pitchFamily="34" charset="0"/>
              </a:rPr>
              <a:t>add </a:t>
            </a:r>
            <a:r>
              <a:rPr lang="en-US" sz="2672" b="0" dirty="0">
                <a:latin typeface="Calibri" panose="020F0502020204030204" pitchFamily="34" charset="0"/>
              </a:rPr>
              <a:t>$</a:t>
            </a:r>
            <a:r>
              <a:rPr sz="2672" b="0" dirty="0">
                <a:latin typeface="Calibri" panose="020F0502020204030204" pitchFamily="34" charset="0"/>
              </a:rPr>
              <a:t>0x1, %</a:t>
            </a:r>
            <a:r>
              <a:rPr sz="2672" b="0" dirty="0" err="1">
                <a:latin typeface="Calibri" panose="020F0502020204030204" pitchFamily="34" charset="0"/>
              </a:rPr>
              <a:t>eax</a:t>
            </a:r>
            <a:endParaRPr sz="2672" b="0" dirty="0">
              <a:latin typeface="Calibri" panose="020F050202020403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72" b="0" dirty="0">
                <a:latin typeface="Calibri" panose="020F0502020204030204" pitchFamily="34" charset="0"/>
              </a:rPr>
              <a:t>mov %</a:t>
            </a:r>
            <a:r>
              <a:rPr sz="2672" b="0" dirty="0" err="1">
                <a:latin typeface="Calibri" panose="020F0502020204030204" pitchFamily="34" charset="0"/>
              </a:rPr>
              <a:t>eax</a:t>
            </a:r>
            <a:r>
              <a:rPr sz="2672" b="0" dirty="0">
                <a:latin typeface="Calibri" panose="020F0502020204030204" pitchFamily="34" charset="0"/>
              </a:rPr>
              <a:t>, </a:t>
            </a:r>
            <a:r>
              <a:rPr lang="en-US" sz="2672" b="0" dirty="0">
                <a:latin typeface="Calibri" panose="020F0502020204030204" pitchFamily="34" charset="0"/>
              </a:rPr>
              <a:t>(</a:t>
            </a:r>
            <a:r>
              <a:rPr sz="2672" b="0" dirty="0">
                <a:latin typeface="Calibri" panose="020F0502020204030204" pitchFamily="34" charset="0"/>
              </a:rPr>
              <a:t>0x123</a:t>
            </a:r>
            <a:r>
              <a:rPr lang="en-US" sz="2672" b="0" dirty="0">
                <a:latin typeface="Calibri" panose="020F0502020204030204" pitchFamily="34" charset="0"/>
              </a:rPr>
              <a:t>)</a:t>
            </a:r>
            <a:endParaRPr sz="2672" b="0" dirty="0">
              <a:latin typeface="Calibri" panose="020F0502020204030204" pitchFamily="34" charset="0"/>
            </a:endParaRPr>
          </a:p>
        </p:txBody>
      </p:sp>
      <p:sp>
        <p:nvSpPr>
          <p:cNvPr id="873" name="Shape 873"/>
          <p:cNvSpPr/>
          <p:nvPr/>
        </p:nvSpPr>
        <p:spPr>
          <a:xfrm>
            <a:off x="6064379" y="3617729"/>
            <a:ext cx="196900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critical section</a:t>
            </a:r>
          </a:p>
        </p:txBody>
      </p:sp>
      <p:sp>
        <p:nvSpPr>
          <p:cNvPr id="874" name="Shape 874"/>
          <p:cNvSpPr/>
          <p:nvPr/>
        </p:nvSpPr>
        <p:spPr>
          <a:xfrm>
            <a:off x="2755229" y="3160942"/>
            <a:ext cx="2997956" cy="1407303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5746257" y="3857583"/>
            <a:ext cx="25358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527477" y="4941168"/>
            <a:ext cx="8089045" cy="204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457200" lvl="0" indent="-457200" algn="l">
              <a:buClr>
                <a:srgbClr val="0070C0"/>
              </a:buClr>
              <a:buFont typeface="Wingdings" pitchFamily="2" charset="2"/>
              <a:buChar char="n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More general: Need </a:t>
            </a:r>
            <a:r>
              <a:rPr sz="2000" dirty="0">
                <a:solidFill>
                  <a:srgbClr val="0070C0"/>
                </a:solidFill>
                <a:latin typeface="Calibri" pitchFamily="34" charset="0"/>
              </a:rPr>
              <a:t>mutual exclusion </a:t>
            </a:r>
            <a:r>
              <a:rPr sz="2000" dirty="0">
                <a:solidFill>
                  <a:srgbClr val="000000"/>
                </a:solidFill>
                <a:latin typeface="Calibri" pitchFamily="34" charset="0"/>
              </a:rPr>
              <a:t>for </a:t>
            </a:r>
            <a:r>
              <a:rPr sz="2000" dirty="0">
                <a:solidFill>
                  <a:srgbClr val="0070C0"/>
                </a:solidFill>
                <a:latin typeface="Calibri" pitchFamily="34" charset="0"/>
              </a:rPr>
              <a:t>critical sections</a:t>
            </a:r>
          </a:p>
          <a:p>
            <a:pPr marL="457200" lvl="2" indent="-457200">
              <a:buClr>
                <a:srgbClr val="0070C0"/>
              </a:buClr>
              <a:buFont typeface="Wingdings" pitchFamily="2" charset="2"/>
              <a:buChar char="n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itchFamily="34" charset="0"/>
              </a:rPr>
              <a:t>if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process A</a:t>
            </a:r>
            <a:r>
              <a:rPr sz="2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is in critical section C</a:t>
            </a:r>
            <a:r>
              <a:rPr sz="20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process B </a:t>
            </a:r>
            <a:r>
              <a:rPr sz="2000" dirty="0">
                <a:solidFill>
                  <a:srgbClr val="000000"/>
                </a:solidFill>
                <a:latin typeface="Calibri" pitchFamily="34" charset="0"/>
              </a:rPr>
              <a:t>can’t</a:t>
            </a:r>
            <a:endParaRPr lang="en-US" sz="2000" dirty="0">
              <a:solidFill>
                <a:srgbClr val="000000"/>
              </a:solidFill>
              <a:latin typeface="Calibri" pitchFamily="34" charset="0"/>
            </a:endParaRPr>
          </a:p>
          <a:p>
            <a:pPr marL="1371600" lvl="2" indent="-457200">
              <a:buClr>
                <a:srgbClr val="0070C0"/>
              </a:buClr>
              <a:buFont typeface="Wingdings" pitchFamily="2" charset="2"/>
              <a:buChar char="n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(okay if other processes do unrelated work)</a:t>
            </a:r>
            <a:endParaRPr sz="20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7440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6935932" y="211931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3600">
              <a:latin typeface="Marker Felt" charset="0"/>
            </a:endParaRP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Synchronization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74530" cy="2133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Build higher-level </a:t>
            </a:r>
            <a:r>
              <a:rPr lang="en-US" altLang="en-US" dirty="0">
                <a:solidFill>
                  <a:srgbClr val="0070C0"/>
                </a:solidFill>
              </a:rPr>
              <a:t>synchronization primitives </a:t>
            </a:r>
            <a:r>
              <a:rPr lang="en-US" altLang="en-US" dirty="0"/>
              <a:t>in OS</a:t>
            </a:r>
          </a:p>
          <a:p>
            <a:pPr marL="914353" lvl="1" indent="-457177">
              <a:lnSpc>
                <a:spcPct val="90000"/>
              </a:lnSpc>
            </a:pPr>
            <a:r>
              <a:rPr lang="en-US" altLang="en-US" dirty="0"/>
              <a:t>Operations that ensure correct ordering of instructions across threads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Motivation: Build them once and get them right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1905000" y="3962401"/>
            <a:ext cx="5486400" cy="1219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1905000" y="5257800"/>
            <a:ext cx="5486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1852481" y="3871915"/>
            <a:ext cx="18971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0" dirty="0">
                <a:solidFill>
                  <a:schemeClr val="bg1"/>
                </a:solidFill>
                <a:latin typeface="Calibri" panose="020F0502020204030204" pitchFamily="34" charset="0"/>
              </a:rPr>
              <a:t>Monitors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4965825" y="4038602"/>
            <a:ext cx="25077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0" dirty="0">
                <a:solidFill>
                  <a:schemeClr val="bg1"/>
                </a:solidFill>
                <a:latin typeface="Calibri" panose="020F0502020204030204" pitchFamily="34" charset="0"/>
              </a:rPr>
              <a:t>Semaphores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2807406" y="4648201"/>
            <a:ext cx="38170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0" dirty="0">
                <a:solidFill>
                  <a:schemeClr val="bg1"/>
                </a:solidFill>
                <a:latin typeface="Calibri" panose="020F0502020204030204" pitchFamily="34" charset="0"/>
              </a:rPr>
              <a:t>Condition Variables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3505200" y="4191001"/>
            <a:ext cx="1654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b="0" dirty="0">
                <a:solidFill>
                  <a:schemeClr val="bg1"/>
                </a:solidFill>
                <a:latin typeface="Calibri" panose="020F0502020204030204" pitchFamily="34" charset="0"/>
              </a:rPr>
              <a:t>Locks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1830466" y="5167314"/>
            <a:ext cx="1297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0" dirty="0">
                <a:latin typeface="Calibri" panose="020F0502020204030204" pitchFamily="34" charset="0"/>
              </a:rPr>
              <a:t>Loads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3606394" y="5410202"/>
            <a:ext cx="13628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0" dirty="0">
                <a:latin typeface="Calibri" panose="020F0502020204030204" pitchFamily="34" charset="0"/>
              </a:rPr>
              <a:t>Stores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5279512" y="5243515"/>
            <a:ext cx="18335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0" dirty="0" err="1">
                <a:latin typeface="Calibri" panose="020F0502020204030204" pitchFamily="34" charset="0"/>
              </a:rPr>
              <a:t>Test&amp;Set</a:t>
            </a:r>
            <a:endParaRPr lang="en-US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2108690" y="5853114"/>
            <a:ext cx="35284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0" dirty="0">
                <a:latin typeface="Calibri" panose="020F0502020204030204" pitchFamily="34" charset="0"/>
              </a:rPr>
              <a:t>Disable Interrupts</a:t>
            </a:r>
          </a:p>
        </p:txBody>
      </p:sp>
    </p:spTree>
    <p:extLst>
      <p:ext uri="{BB962C8B-B14F-4D97-AF65-F5344CB8AC3E}">
        <p14:creationId xmlns:p14="http://schemas.microsoft.com/office/powerpoint/2010/main" val="3375329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Concurrency: </a:t>
            </a:r>
            <a:r>
              <a:rPr lang="en-US" sz="3600" dirty="0">
                <a:solidFill>
                  <a:srgbClr val="000000"/>
                </a:solidFill>
              </a:rPr>
              <a:t>Option</a:t>
            </a:r>
            <a:r>
              <a:rPr sz="3600" dirty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idx="4294967295"/>
          </p:nvPr>
        </p:nvSpPr>
        <p:spPr>
          <a:xfrm>
            <a:off x="334863" y="1634133"/>
            <a:ext cx="8582400" cy="367568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742" dirty="0"/>
              <a:t>New abstraction: </a:t>
            </a:r>
            <a:r>
              <a:rPr sz="2742" dirty="0">
                <a:solidFill>
                  <a:srgbClr val="0070C0"/>
                </a:solidFill>
                <a:latin typeface="Helvetica"/>
                <a:ea typeface="Helvetica"/>
                <a:cs typeface="Helvetica"/>
                <a:sym typeface="Helvetica"/>
              </a:rPr>
              <a:t>thread</a:t>
            </a:r>
            <a:endParaRPr sz="2742" dirty="0">
              <a:solidFill>
                <a:srgbClr val="0070C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sz="274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742" dirty="0"/>
              <a:t>Threads are like processes, </a:t>
            </a:r>
            <a:r>
              <a:rPr lang="en-US" sz="2742" dirty="0"/>
              <a:t>except:</a:t>
            </a:r>
            <a:br>
              <a:rPr lang="en-US" sz="2742" dirty="0"/>
            </a:br>
            <a:r>
              <a:rPr lang="en-US" sz="2742" dirty="0">
                <a:solidFill>
                  <a:srgbClr val="0070C0"/>
                </a:solidFill>
              </a:rPr>
              <a:t>multiple threads of same process </a:t>
            </a:r>
            <a:r>
              <a:rPr sz="2742" dirty="0">
                <a:solidFill>
                  <a:srgbClr val="0070C0"/>
                </a:solidFill>
              </a:rPr>
              <a:t>share </a:t>
            </a:r>
            <a:r>
              <a:rPr lang="en-US" sz="2742" dirty="0">
                <a:solidFill>
                  <a:srgbClr val="0070C0"/>
                </a:solidFill>
              </a:rPr>
              <a:t>an </a:t>
            </a:r>
            <a:r>
              <a:rPr sz="2742" dirty="0">
                <a:solidFill>
                  <a:srgbClr val="0070C0"/>
                </a:solidFill>
              </a:rPr>
              <a:t>address space</a:t>
            </a:r>
            <a:endParaRPr lang="en-US" sz="2742" dirty="0">
              <a:solidFill>
                <a:srgbClr val="0070C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74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en-US" sz="2742" dirty="0"/>
              <a:t>Divide large task across several cooperative threads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742" dirty="0"/>
              <a:t>Communicate through shared address space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</p:txBody>
      </p:sp>
    </p:spTree>
    <p:extLst>
      <p:ext uri="{BB962C8B-B14F-4D97-AF65-F5344CB8AC3E}">
        <p14:creationId xmlns:p14="http://schemas.microsoft.com/office/powerpoint/2010/main" val="35346816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Locks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401" y="1340768"/>
            <a:ext cx="8414094" cy="51724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Goal: Provide mutual exclusion (</a:t>
            </a:r>
            <a:r>
              <a:rPr lang="en-US" altLang="en-US" dirty="0" err="1"/>
              <a:t>mutex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Three common operations: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Allocate and Initialize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err="1">
                <a:latin typeface="Courier" charset="0"/>
              </a:rPr>
              <a:t>Pthread_mutex_t</a:t>
            </a:r>
            <a:r>
              <a:rPr lang="en-US" altLang="en-US" sz="1800" dirty="0">
                <a:latin typeface="Courier" charset="0"/>
              </a:rPr>
              <a:t> </a:t>
            </a:r>
            <a:r>
              <a:rPr lang="en-US" altLang="en-US" sz="1800" dirty="0" err="1">
                <a:latin typeface="Courier" charset="0"/>
              </a:rPr>
              <a:t>mylock</a:t>
            </a:r>
            <a:r>
              <a:rPr lang="en-US" altLang="en-US" sz="1800" dirty="0">
                <a:latin typeface="Courier" charset="0"/>
              </a:rPr>
              <a:t> = PTHREAD_MUTEX_INITIALIZER;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Acquire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Acquire exclusion access to lock;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Wait if lock is not available  (some other process in critical section)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Spin or block (relinquish CPU) while waiting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latin typeface="Courier" charset="0"/>
              </a:rPr>
              <a:t>Pthread_mutex_lock</a:t>
            </a:r>
            <a:r>
              <a:rPr lang="en-US" altLang="en-US" dirty="0">
                <a:latin typeface="Courier" charset="0"/>
              </a:rPr>
              <a:t>(&amp;</a:t>
            </a:r>
            <a:r>
              <a:rPr lang="en-US" altLang="en-US" dirty="0" err="1">
                <a:latin typeface="Courier" charset="0"/>
              </a:rPr>
              <a:t>mylock</a:t>
            </a:r>
            <a:r>
              <a:rPr lang="en-US" altLang="en-US" dirty="0">
                <a:latin typeface="Courier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Release</a:t>
            </a:r>
            <a:endParaRPr lang="en-US" altLang="en-US" dirty="0">
              <a:latin typeface="Courier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/>
              <a:t>Release exclusive access to lock; let another process enter critical section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latin typeface="Courier" charset="0"/>
              </a:rPr>
              <a:t>Pthread_mutex_unlock</a:t>
            </a:r>
            <a:r>
              <a:rPr lang="en-US" altLang="en-US" dirty="0">
                <a:latin typeface="Courier" charset="0"/>
              </a:rPr>
              <a:t>(&amp;</a:t>
            </a:r>
            <a:r>
              <a:rPr lang="en-US" altLang="en-US" dirty="0" err="1">
                <a:latin typeface="Courier" charset="0"/>
              </a:rPr>
              <a:t>mylock</a:t>
            </a:r>
            <a:r>
              <a:rPr lang="en-US" altLang="en-US" dirty="0">
                <a:latin typeface="Courier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985889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7773" y="1828801"/>
            <a:ext cx="8035179" cy="4297363"/>
          </a:xfrm>
        </p:spPr>
        <p:txBody>
          <a:bodyPr/>
          <a:lstStyle/>
          <a:p>
            <a:r>
              <a:rPr lang="en-US" dirty="0"/>
              <a:t>Concurrency is needed to obtain high performance by utilizing multiple cores</a:t>
            </a:r>
          </a:p>
          <a:p>
            <a:r>
              <a:rPr lang="en-US" dirty="0"/>
              <a:t>Threads are multiple execution streams within a single process or address space (share PID and address space, own registers and stack)</a:t>
            </a:r>
          </a:p>
          <a:p>
            <a:r>
              <a:rPr lang="en-US" dirty="0"/>
              <a:t>Context switches within a critical section can lead to non-deterministic bugs (race conditions)</a:t>
            </a:r>
          </a:p>
          <a:p>
            <a:r>
              <a:rPr lang="en-US" dirty="0"/>
              <a:t>Use locks to provide mutual exclusion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8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45894" y="404664"/>
            <a:ext cx="7592093" cy="762000"/>
          </a:xfrm>
        </p:spPr>
        <p:txBody>
          <a:bodyPr/>
          <a:lstStyle/>
          <a:p>
            <a:r>
              <a:rPr lang="en-US" altLang="en-US" dirty="0"/>
              <a:t>Common Programming Models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261" y="1828801"/>
            <a:ext cx="7915691" cy="4782274"/>
          </a:xfrm>
        </p:spPr>
        <p:txBody>
          <a:bodyPr>
            <a:normAutofit/>
          </a:bodyPr>
          <a:lstStyle/>
          <a:p>
            <a:r>
              <a:rPr lang="en-US" altLang="en-US" dirty="0"/>
              <a:t>Multi-threaded programs tend to be structured as:</a:t>
            </a:r>
          </a:p>
          <a:p>
            <a:pPr lvl="1"/>
            <a:r>
              <a:rPr lang="en-US" altLang="en-US" sz="2531" b="1" dirty="0">
                <a:solidFill>
                  <a:srgbClr val="0070C0"/>
                </a:solidFill>
              </a:rPr>
              <a:t>Producer/consumer</a:t>
            </a:r>
            <a:br>
              <a:rPr lang="en-US" altLang="en-US" sz="2531" dirty="0"/>
            </a:br>
            <a:r>
              <a:rPr lang="en-US" altLang="en-US" sz="2531" dirty="0"/>
              <a:t>Multiple producer threads create data (or work) that is handled by one of the multiple consumer threads </a:t>
            </a:r>
          </a:p>
          <a:p>
            <a:pPr lvl="1"/>
            <a:r>
              <a:rPr lang="en-US" altLang="en-US" sz="2531" b="1" dirty="0">
                <a:solidFill>
                  <a:srgbClr val="0070C0"/>
                </a:solidFill>
              </a:rPr>
              <a:t>Pipeline</a:t>
            </a:r>
            <a:br>
              <a:rPr lang="en-US" altLang="en-US" sz="2531" dirty="0"/>
            </a:br>
            <a:r>
              <a:rPr lang="en-US" altLang="en-US" sz="2531" dirty="0"/>
              <a:t>Task is divided into series of subtasks, each of which is handled in series by a different thread</a:t>
            </a:r>
          </a:p>
          <a:p>
            <a:pPr lvl="1"/>
            <a:r>
              <a:rPr lang="en-US" altLang="en-US" sz="2531" b="1" dirty="0">
                <a:solidFill>
                  <a:srgbClr val="0070C0"/>
                </a:solidFill>
              </a:rPr>
              <a:t>Defer work with background thread</a:t>
            </a:r>
            <a:br>
              <a:rPr lang="en-US" altLang="en-US" sz="2531" b="1" dirty="0"/>
            </a:br>
            <a:r>
              <a:rPr lang="en-US" altLang="en-US" sz="2531" dirty="0"/>
              <a:t>One thread performs non-critical work in the background (when CPU idle)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36513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.1-bits-ints-part1" id="{B715AE6D-8F23-B04C-8438-F12C9727B49A}" vid="{C382CE4F-DE24-3D4B-B558-25C3238017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1309</TotalTime>
  <Words>5892</Words>
  <Application>Microsoft Macintosh PowerPoint</Application>
  <PresentationFormat>全屏显示(4:3)</PresentationFormat>
  <Paragraphs>1638</Paragraphs>
  <Slides>81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4" baseType="lpstr">
      <vt:lpstr>Arial</vt:lpstr>
      <vt:lpstr>Arial Narrow</vt:lpstr>
      <vt:lpstr>Calibri</vt:lpstr>
      <vt:lpstr>Courier</vt:lpstr>
      <vt:lpstr>Courier New</vt:lpstr>
      <vt:lpstr>Helvetica</vt:lpstr>
      <vt:lpstr>Marker Felt</vt:lpstr>
      <vt:lpstr>Menlo</vt:lpstr>
      <vt:lpstr>Menlo-Regular</vt:lpstr>
      <vt:lpstr>Times New Roman</vt:lpstr>
      <vt:lpstr>Wingdings</vt:lpstr>
      <vt:lpstr>Wingdings 2</vt:lpstr>
      <vt:lpstr>template2007</vt:lpstr>
      <vt:lpstr>Concurrency: Threads</vt:lpstr>
      <vt:lpstr>Review: Easy Piece 1</vt:lpstr>
      <vt:lpstr>Motivation for Concurrency</vt:lpstr>
      <vt:lpstr>Typical Multicore Processor</vt:lpstr>
      <vt:lpstr>Out-of-Order Processor Structure</vt:lpstr>
      <vt:lpstr>Hyperthreading Implementation</vt:lpstr>
      <vt:lpstr>Motivation</vt:lpstr>
      <vt:lpstr>Concurrency: Option 2</vt:lpstr>
      <vt:lpstr>Common Programming Models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Processes vs. Threads</vt:lpstr>
      <vt:lpstr>Traditional View of a Process</vt:lpstr>
      <vt:lpstr>Alternate View of a Process</vt:lpstr>
      <vt:lpstr>A Process With Multiple Threads</vt:lpstr>
      <vt:lpstr>Threads Memory Model: Conceptual</vt:lpstr>
      <vt:lpstr>Threads Memory Model: Actual</vt:lpstr>
      <vt:lpstr>Example Program to Illustrate Sharing</vt:lpstr>
      <vt:lpstr>Mapping Variable Instances to Memory</vt:lpstr>
      <vt:lpstr>Mapping Variable Instances to Memory</vt:lpstr>
      <vt:lpstr>Shared Variable Analysis</vt:lpstr>
      <vt:lpstr>Shared Variable Analysis</vt:lpstr>
      <vt:lpstr>Thread VS. Process</vt:lpstr>
      <vt:lpstr>Thread API</vt:lpstr>
      <vt:lpstr>OS Support: Approach 1</vt:lpstr>
      <vt:lpstr>OS Support: Approach 2</vt:lpstr>
      <vt:lpstr>Demo: basic threads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Another schedule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Timeline View</vt:lpstr>
      <vt:lpstr>Timeline View</vt:lpstr>
      <vt:lpstr>Timeline View</vt:lpstr>
      <vt:lpstr>Timeline View</vt:lpstr>
      <vt:lpstr>Timeline View</vt:lpstr>
      <vt:lpstr>Non-Determinism</vt:lpstr>
      <vt:lpstr>badcnt.c: Improper Synchronization</vt:lpstr>
      <vt:lpstr>Assembly Code for Counter Loop</vt:lpstr>
      <vt:lpstr>Concurrent Execution</vt:lpstr>
      <vt:lpstr>Concurrent Execution</vt:lpstr>
      <vt:lpstr>Concurrent Execution (cont)</vt:lpstr>
      <vt:lpstr>Concurrent Execution (cont)</vt:lpstr>
      <vt:lpstr>Progress Graphs</vt:lpstr>
      <vt:lpstr>Trajectories in Progress Graphs</vt:lpstr>
      <vt:lpstr>Trajectories in Progress Graphs</vt:lpstr>
      <vt:lpstr>Critical Sections and Unsafe Regions</vt:lpstr>
      <vt:lpstr>Critical Sections and Unsafe Regions</vt:lpstr>
      <vt:lpstr>badcnt.c: Improper Synchronization</vt:lpstr>
      <vt:lpstr>What do we want?</vt:lpstr>
      <vt:lpstr>Synchronization</vt:lpstr>
      <vt:lpstr>Locks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Concurrency: Threads</dc:title>
  <dc:creator>Microsoft Office User</dc:creator>
  <dc:description>Redesign of slides created by Randal E. Bryant and David R. O'Hallaron</dc:description>
  <cp:lastModifiedBy>Microsoft Office User</cp:lastModifiedBy>
  <cp:revision>20</cp:revision>
  <cp:lastPrinted>2017-08-31T16:02:16Z</cp:lastPrinted>
  <dcterms:created xsi:type="dcterms:W3CDTF">2021-10-20T15:03:22Z</dcterms:created>
  <dcterms:modified xsi:type="dcterms:W3CDTF">2023-10-19T00:47:33Z</dcterms:modified>
</cp:coreProperties>
</file>